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631" r:id="rId1"/>
  </p:sldMasterIdLst>
  <p:notesMasterIdLst>
    <p:notesMasterId r:id="rId22"/>
  </p:notesMasterIdLst>
  <p:sldIdLst>
    <p:sldId id="292" r:id="rId2"/>
    <p:sldId id="281" r:id="rId3"/>
    <p:sldId id="326" r:id="rId4"/>
    <p:sldId id="325" r:id="rId5"/>
    <p:sldId id="287" r:id="rId6"/>
    <p:sldId id="294" r:id="rId7"/>
    <p:sldId id="295" r:id="rId8"/>
    <p:sldId id="296" r:id="rId9"/>
    <p:sldId id="327" r:id="rId10"/>
    <p:sldId id="302" r:id="rId11"/>
    <p:sldId id="301" r:id="rId12"/>
    <p:sldId id="304" r:id="rId13"/>
    <p:sldId id="303" r:id="rId14"/>
    <p:sldId id="313" r:id="rId15"/>
    <p:sldId id="316" r:id="rId16"/>
    <p:sldId id="317" r:id="rId17"/>
    <p:sldId id="318" r:id="rId18"/>
    <p:sldId id="319" r:id="rId19"/>
    <p:sldId id="320" r:id="rId20"/>
    <p:sldId id="32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ynchronization" id="{9060A707-2954-431A-A5BF-7339F3059686}">
          <p14:sldIdLst>
            <p14:sldId id="292"/>
            <p14:sldId id="281"/>
            <p14:sldId id="326"/>
            <p14:sldId id="325"/>
            <p14:sldId id="287"/>
            <p14:sldId id="294"/>
            <p14:sldId id="295"/>
            <p14:sldId id="296"/>
            <p14:sldId id="327"/>
            <p14:sldId id="302"/>
            <p14:sldId id="301"/>
            <p14:sldId id="304"/>
            <p14:sldId id="303"/>
            <p14:sldId id="313"/>
            <p14:sldId id="316"/>
            <p14:sldId id="317"/>
            <p14:sldId id="318"/>
            <p14:sldId id="319"/>
            <p14:sldId id="320"/>
            <p14:sldId id="32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2" autoAdjust="0"/>
    <p:restoredTop sz="93629" autoAdjust="0"/>
  </p:normalViewPr>
  <p:slideViewPr>
    <p:cSldViewPr snapToGrid="0">
      <p:cViewPr varScale="1">
        <p:scale>
          <a:sx n="138" d="100"/>
          <a:sy n="138" d="100"/>
        </p:scale>
        <p:origin x="20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8D1EC-EE84-4F23-9F84-7CE0D72DA987}" type="datetimeFigureOut">
              <a:rPr lang="en-US" smtClean="0"/>
              <a:t>4/11/19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FCD7A-0AF3-4FBE-909D-8E85261255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767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FCD7A-0AF3-4FBE-909D-8E85261255B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968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FCD7A-0AF3-4FBE-909D-8E85261255B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317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CS-392-A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577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CS-392-A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836642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CS-392-A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632097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CS-392-A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44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CS-392-A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1423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474839"/>
            <a:ext cx="3703320" cy="4806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474838"/>
            <a:ext cx="3703320" cy="48062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CS-392-A Systems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822960" y="32605"/>
            <a:ext cx="7543800" cy="9407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7333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6987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6987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CS-392-A Systems Programming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35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CS-392-A Systems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74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CS-392-A Systems Programming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51050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Spring 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CS-392-A Systems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280909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CS-392-A Systems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973153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2605"/>
            <a:ext cx="7543800" cy="9407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529" y="1396181"/>
            <a:ext cx="8798943" cy="482346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2529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Spring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CS-392-A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87453" y="6467014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660857-7544-4646-A5A0-CE3434EE97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55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32" r:id="rId1"/>
    <p:sldLayoutId id="2147484633" r:id="rId2"/>
    <p:sldLayoutId id="2147484634" r:id="rId3"/>
    <p:sldLayoutId id="2147484635" r:id="rId4"/>
    <p:sldLayoutId id="2147484636" r:id="rId5"/>
    <p:sldLayoutId id="2147484637" r:id="rId6"/>
    <p:sldLayoutId id="2147484638" r:id="rId7"/>
    <p:sldLayoutId id="2147484639" r:id="rId8"/>
    <p:sldLayoutId id="2147484640" r:id="rId9"/>
    <p:sldLayoutId id="2147484641" r:id="rId10"/>
    <p:sldLayoutId id="2147484642" r:id="rId11"/>
  </p:sldLayoutIdLst>
  <p:hf hdr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/>
              <a:t>Thread</a:t>
            </a:r>
            <a:r>
              <a:rPr lang="zh-CN" altLang="en-US" sz="6000" dirty="0"/>
              <a:t> </a:t>
            </a:r>
            <a:r>
              <a:rPr lang="en-US" sz="6000" dirty="0"/>
              <a:t>Synchronization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Jun</a:t>
            </a:r>
            <a:r>
              <a:rPr lang="zh-CN" altLang="en-US" dirty="0"/>
              <a:t> </a:t>
            </a:r>
            <a:r>
              <a:rPr lang="en-US" altLang="zh-CN" dirty="0" err="1"/>
              <a:t>xu</a:t>
            </a:r>
            <a:endParaRPr lang="en-US" altLang="zh-CN" dirty="0"/>
          </a:p>
          <a:p>
            <a:r>
              <a:rPr lang="en-US" altLang="zh-CN" dirty="0"/>
              <a:t>CS392</a:t>
            </a:r>
            <a:r>
              <a:rPr lang="zh-CN" altLang="en-US" dirty="0"/>
              <a:t> </a:t>
            </a:r>
            <a:r>
              <a:rPr lang="en-US" altLang="zh-CN" dirty="0"/>
              <a:t>systems</a:t>
            </a:r>
            <a:r>
              <a:rPr lang="zh-CN" altLang="en-US" dirty="0"/>
              <a:t> </a:t>
            </a:r>
            <a:r>
              <a:rPr lang="en-US" altLang="zh-CN" dirty="0"/>
              <a:t>programming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925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A deadlock is a situation where no progress can be made because usually two actions are waiting for each other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868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A deadlock is a situation where no progress can be made because usually two actions are waiting for each other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A deadlock can occur: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when the same thread attempts to lock the same mutex twice</a:t>
            </a:r>
          </a:p>
          <a:p>
            <a:r>
              <a:rPr lang="en-US" dirty="0"/>
              <a:t> </a:t>
            </a:r>
          </a:p>
          <a:p>
            <a:r>
              <a:rPr lang="en-US" dirty="0" err="1"/>
              <a:t>pthread_mutex_lock</a:t>
            </a:r>
            <a:r>
              <a:rPr lang="en-US" dirty="0"/>
              <a:t>(&amp;</a:t>
            </a:r>
            <a:r>
              <a:rPr lang="en-US" dirty="0" err="1"/>
              <a:t>st</a:t>
            </a:r>
            <a:r>
              <a:rPr lang="en-US" dirty="0"/>
              <a:t>-&gt;lock);</a:t>
            </a:r>
          </a:p>
          <a:p>
            <a:r>
              <a:rPr lang="en-US" dirty="0"/>
              <a:t>…..</a:t>
            </a:r>
          </a:p>
          <a:p>
            <a:r>
              <a:rPr lang="en-US" dirty="0"/>
              <a:t> </a:t>
            </a:r>
            <a:r>
              <a:rPr lang="en-US" dirty="0" err="1"/>
              <a:t>pthread_mutex_lock</a:t>
            </a:r>
            <a:r>
              <a:rPr lang="en-US" dirty="0"/>
              <a:t>(&amp;</a:t>
            </a:r>
            <a:r>
              <a:rPr lang="en-US" dirty="0" err="1"/>
              <a:t>st</a:t>
            </a:r>
            <a:r>
              <a:rPr lang="en-US" dirty="0"/>
              <a:t>-&gt;lock);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4669900" y="4476101"/>
            <a:ext cx="1711842" cy="687076"/>
          </a:xfrm>
          <a:prstGeom prst="wedgeRoundRectCallout">
            <a:avLst>
              <a:gd name="adj1" fmla="val -70522"/>
              <a:gd name="adj2" fmla="val 532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thread will block forever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AF8189-7FF5-4146-8D9A-998357087880}"/>
              </a:ext>
            </a:extLst>
          </p:cNvPr>
          <p:cNvSpPr/>
          <p:nvPr/>
        </p:nvSpPr>
        <p:spPr>
          <a:xfrm>
            <a:off x="172528" y="3877408"/>
            <a:ext cx="4311548" cy="21804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//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Same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Thread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496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A deadlock is a situation where no progress can be made because usually two actions are waiting for each other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A deadlock can occur: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W</a:t>
            </a:r>
            <a:r>
              <a:rPr lang="en-US" dirty="0"/>
              <a:t>hen the same thread attempts to lock the same mutex twice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B</a:t>
            </a:r>
            <a:r>
              <a:rPr lang="en-US" dirty="0"/>
              <a:t>ut can be more complex when multiple locks are involved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197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5814" y="1474839"/>
            <a:ext cx="4260466" cy="1906314"/>
          </a:xfrm>
        </p:spPr>
        <p:txBody>
          <a:bodyPr/>
          <a:lstStyle/>
          <a:p>
            <a:r>
              <a:rPr lang="en-US" dirty="0" err="1"/>
              <a:t>pthread_mutex_lock</a:t>
            </a:r>
            <a:r>
              <a:rPr lang="en-US" dirty="0"/>
              <a:t>(&amp;lock1);</a:t>
            </a:r>
          </a:p>
          <a:p>
            <a:r>
              <a:rPr lang="en-US" dirty="0"/>
              <a:t>…..</a:t>
            </a:r>
          </a:p>
          <a:p>
            <a:r>
              <a:rPr lang="en-US" dirty="0" err="1"/>
              <a:t>pthread_mutex_lock</a:t>
            </a:r>
            <a:r>
              <a:rPr lang="en-US" dirty="0"/>
              <a:t>(&amp;lock2);</a:t>
            </a:r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663440" y="1474838"/>
            <a:ext cx="4140318" cy="1906315"/>
          </a:xfrm>
        </p:spPr>
        <p:txBody>
          <a:bodyPr/>
          <a:lstStyle/>
          <a:p>
            <a:r>
              <a:rPr lang="en-US" dirty="0" err="1"/>
              <a:t>pthread_mutex_lock</a:t>
            </a:r>
            <a:r>
              <a:rPr lang="en-US" dirty="0"/>
              <a:t>(&amp;lock2);</a:t>
            </a:r>
          </a:p>
          <a:p>
            <a:r>
              <a:rPr lang="en-US" dirty="0"/>
              <a:t>…..</a:t>
            </a:r>
          </a:p>
          <a:p>
            <a:r>
              <a:rPr lang="en-US" dirty="0" err="1"/>
              <a:t>pthread_mutex_lock</a:t>
            </a:r>
            <a:r>
              <a:rPr lang="en-US" dirty="0"/>
              <a:t>(&amp;lock1);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</a:t>
            </a:r>
            <a:r>
              <a:rPr lang="en-US" dirty="0" err="1"/>
              <a:t>Mutex</a:t>
            </a:r>
            <a:r>
              <a:rPr lang="en-US" dirty="0"/>
              <a:t> Deadlocks</a:t>
            </a: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72529" y="3646967"/>
            <a:ext cx="8798943" cy="257267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You should always lock </a:t>
            </a:r>
            <a:r>
              <a:rPr lang="en-US" dirty="0" err="1"/>
              <a:t>mutexes</a:t>
            </a:r>
            <a:r>
              <a:rPr lang="en-US" dirty="0"/>
              <a:t> using the same order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7AC706-5715-B344-B88F-C7ECC3F6864B}"/>
              </a:ext>
            </a:extLst>
          </p:cNvPr>
          <p:cNvSpPr/>
          <p:nvPr/>
        </p:nvSpPr>
        <p:spPr>
          <a:xfrm>
            <a:off x="128654" y="1346405"/>
            <a:ext cx="4311548" cy="21804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//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Thread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07DCCF-3BFD-BD4C-91F5-D6AE4958804E}"/>
              </a:ext>
            </a:extLst>
          </p:cNvPr>
          <p:cNvSpPr/>
          <p:nvPr/>
        </p:nvSpPr>
        <p:spPr>
          <a:xfrm>
            <a:off x="4534413" y="1346405"/>
            <a:ext cx="4311548" cy="21804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//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Thread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162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Similar to mutex locks, but it usually is not backed by a</a:t>
            </a:r>
            <a:r>
              <a:rPr lang="zh-CN" altLang="en-US" dirty="0"/>
              <a:t> </a:t>
            </a:r>
            <a:r>
              <a:rPr lang="en-US" dirty="0"/>
              <a:t>system call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Spinlocks may be backed by </a:t>
            </a:r>
            <a:r>
              <a:rPr lang="en-US" b="1" dirty="0"/>
              <a:t>test and set instructions</a:t>
            </a:r>
            <a:r>
              <a:rPr lang="en-US" dirty="0"/>
              <a:t> and spin (loop) until they obtain the lock </a:t>
            </a: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67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Similar to </a:t>
            </a:r>
            <a:r>
              <a:rPr lang="en-US" dirty="0" err="1"/>
              <a:t>mutex</a:t>
            </a:r>
            <a:r>
              <a:rPr lang="en-US" dirty="0"/>
              <a:t> locks, but it usually is not backed by an OS system call</a:t>
            </a:r>
          </a:p>
          <a:p>
            <a:r>
              <a:rPr lang="en-US" dirty="0"/>
              <a:t>Spinlocks may be backed by </a:t>
            </a:r>
            <a:r>
              <a:rPr lang="en-US" b="1" dirty="0"/>
              <a:t>test and set instructions</a:t>
            </a:r>
            <a:r>
              <a:rPr lang="en-US" dirty="0"/>
              <a:t> and spin (loop) until they obtain the lock </a:t>
            </a:r>
            <a:endParaRPr lang="en-US" i="1" dirty="0"/>
          </a:p>
          <a:p>
            <a:r>
              <a:rPr lang="en-US" i="1" dirty="0" err="1"/>
              <a:t>spinlock_init</a:t>
            </a:r>
            <a:r>
              <a:rPr lang="en-US" i="1" dirty="0"/>
              <a:t>:</a:t>
            </a:r>
          </a:p>
          <a:p>
            <a:r>
              <a:rPr lang="en-US" dirty="0"/>
              <a:t>lock = 0;</a:t>
            </a:r>
          </a:p>
          <a:p>
            <a:endParaRPr lang="en-US" dirty="0"/>
          </a:p>
          <a:p>
            <a:r>
              <a:rPr lang="en-US" i="1" dirty="0" err="1"/>
              <a:t>spinlock_lock</a:t>
            </a:r>
            <a:r>
              <a:rPr lang="en-US" i="1" dirty="0"/>
              <a:t>:</a:t>
            </a:r>
          </a:p>
          <a:p>
            <a:r>
              <a:rPr lang="en-US" dirty="0"/>
              <a:t>temp = 1</a:t>
            </a:r>
          </a:p>
          <a:p>
            <a:r>
              <a:rPr lang="en-US" dirty="0" err="1"/>
              <a:t>exhange</a:t>
            </a:r>
            <a:r>
              <a:rPr lang="en-US" dirty="0"/>
              <a:t> temp, lock</a:t>
            </a:r>
          </a:p>
          <a:p>
            <a:r>
              <a:rPr lang="en-US" dirty="0"/>
              <a:t>if temp != 0 </a:t>
            </a:r>
            <a:r>
              <a:rPr lang="en-US" dirty="0" err="1"/>
              <a:t>goto</a:t>
            </a:r>
            <a:r>
              <a:rPr lang="en-US" dirty="0"/>
              <a:t> </a:t>
            </a:r>
            <a:r>
              <a:rPr lang="en-US" dirty="0" err="1"/>
              <a:t>spinlock_lock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54103" y="2892056"/>
            <a:ext cx="6474164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pthread_spin_init</a:t>
            </a:r>
            <a:r>
              <a:rPr lang="en-US" sz="2000" dirty="0"/>
              <a:t>(</a:t>
            </a:r>
            <a:r>
              <a:rPr lang="en-US" sz="2000" dirty="0" err="1"/>
              <a:t>pthread_spinlock_t</a:t>
            </a:r>
            <a:r>
              <a:rPr lang="en-US" sz="2000" dirty="0"/>
              <a:t> *</a:t>
            </a:r>
            <a:r>
              <a:rPr lang="en-US" sz="2000" i="1" dirty="0"/>
              <a:t>lock</a:t>
            </a:r>
            <a:r>
              <a:rPr lang="en-US" sz="2000" dirty="0"/>
              <a:t>,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i="1" dirty="0" err="1"/>
              <a:t>pshared</a:t>
            </a:r>
            <a:r>
              <a:rPr lang="en-US" sz="2000" dirty="0"/>
              <a:t>);</a:t>
            </a:r>
          </a:p>
          <a:p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pthread_spin_destroy</a:t>
            </a:r>
            <a:r>
              <a:rPr lang="en-US" sz="2000" dirty="0"/>
              <a:t>(</a:t>
            </a:r>
            <a:r>
              <a:rPr lang="en-US" sz="2000" dirty="0" err="1"/>
              <a:t>pthread_spinlock_t</a:t>
            </a:r>
            <a:r>
              <a:rPr lang="en-US" sz="2000" dirty="0"/>
              <a:t> *</a:t>
            </a:r>
            <a:r>
              <a:rPr lang="en-US" sz="2000" i="1" dirty="0"/>
              <a:t>lock</a:t>
            </a:r>
            <a:r>
              <a:rPr lang="en-US" sz="2000" dirty="0"/>
              <a:t>);</a:t>
            </a:r>
          </a:p>
          <a:p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pthread_spin_lock</a:t>
            </a:r>
            <a:r>
              <a:rPr lang="en-US" sz="2000" dirty="0"/>
              <a:t>(</a:t>
            </a:r>
            <a:r>
              <a:rPr lang="en-US" sz="2000" dirty="0" err="1"/>
              <a:t>pthread_spinlock_t</a:t>
            </a:r>
            <a:r>
              <a:rPr lang="en-US" sz="2000" dirty="0"/>
              <a:t> *</a:t>
            </a:r>
            <a:r>
              <a:rPr lang="en-US" sz="2000" i="1" dirty="0"/>
              <a:t>lock</a:t>
            </a:r>
            <a:r>
              <a:rPr lang="en-US" sz="2000" dirty="0"/>
              <a:t>);</a:t>
            </a:r>
          </a:p>
          <a:p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pthread_spin_trylock</a:t>
            </a:r>
            <a:r>
              <a:rPr lang="en-US" sz="2000" dirty="0"/>
              <a:t>(</a:t>
            </a:r>
            <a:r>
              <a:rPr lang="en-US" sz="2000" dirty="0" err="1"/>
              <a:t>pthread_spinlock_t</a:t>
            </a:r>
            <a:r>
              <a:rPr lang="en-US" sz="2000" dirty="0"/>
              <a:t> *</a:t>
            </a:r>
            <a:r>
              <a:rPr lang="en-US" sz="2000" i="1" dirty="0"/>
              <a:t>lock</a:t>
            </a:r>
            <a:r>
              <a:rPr lang="en-US" sz="2000" dirty="0"/>
              <a:t>);</a:t>
            </a:r>
          </a:p>
          <a:p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pthread_spin_unlock</a:t>
            </a:r>
            <a:r>
              <a:rPr lang="en-US" sz="2000" dirty="0"/>
              <a:t>(</a:t>
            </a:r>
            <a:r>
              <a:rPr lang="en-US" sz="2000" dirty="0" err="1"/>
              <a:t>pthread_spinlock_t</a:t>
            </a:r>
            <a:r>
              <a:rPr lang="en-US" sz="2000" dirty="0"/>
              <a:t> *</a:t>
            </a:r>
            <a:r>
              <a:rPr lang="en-US" sz="2000" i="1" dirty="0"/>
              <a:t>lock</a:t>
            </a:r>
            <a:r>
              <a:rPr lang="en-US" sz="20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8108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411" y="1352779"/>
            <a:ext cx="8836268" cy="4823464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Condition variables </a:t>
            </a:r>
            <a:r>
              <a:rPr lang="en-US" altLang="zh-CN" dirty="0"/>
              <a:t>are</a:t>
            </a:r>
            <a:r>
              <a:rPr lang="en-US" dirty="0"/>
              <a:t> a mechanism for thread</a:t>
            </a:r>
            <a:r>
              <a:rPr lang="en-US" altLang="zh-CN" dirty="0"/>
              <a:t>s</a:t>
            </a:r>
            <a:r>
              <a:rPr lang="en-US" dirty="0"/>
              <a:t> to signal </a:t>
            </a:r>
            <a:r>
              <a:rPr lang="en-US" altLang="zh-CN" dirty="0"/>
              <a:t>each</a:t>
            </a:r>
            <a:r>
              <a:rPr lang="en-US" dirty="0"/>
              <a:t> other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The most typical example is in producer-consumer models, where the producer needs to notify the consumer that data are available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2529" y="3689499"/>
            <a:ext cx="2506876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lock();</a:t>
            </a:r>
          </a:p>
          <a:p>
            <a:r>
              <a:rPr lang="en-US" sz="2000" dirty="0" err="1"/>
              <a:t>append_item</a:t>
            </a:r>
            <a:r>
              <a:rPr lang="en-US" sz="2000" dirty="0"/>
              <a:t>(item);</a:t>
            </a:r>
          </a:p>
          <a:p>
            <a:r>
              <a:rPr lang="en-US" sz="2000" dirty="0"/>
              <a:t>unlock()</a:t>
            </a:r>
          </a:p>
        </p:txBody>
      </p:sp>
      <p:sp>
        <p:nvSpPr>
          <p:cNvPr id="8" name="Rectangle 7"/>
          <p:cNvSpPr/>
          <p:nvPr/>
        </p:nvSpPr>
        <p:spPr>
          <a:xfrm>
            <a:off x="5101110" y="3689499"/>
            <a:ext cx="3585690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lock();</a:t>
            </a:r>
          </a:p>
          <a:p>
            <a:r>
              <a:rPr lang="en-US" sz="2000" dirty="0"/>
              <a:t>item = </a:t>
            </a:r>
            <a:r>
              <a:rPr lang="en-US" sz="2000" dirty="0" err="1"/>
              <a:t>remove_item</a:t>
            </a:r>
            <a:r>
              <a:rPr lang="en-US" sz="2000" dirty="0"/>
              <a:t>();</a:t>
            </a:r>
          </a:p>
          <a:p>
            <a:r>
              <a:rPr lang="en-US" sz="2000" dirty="0"/>
              <a:t>if (item)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process_item</a:t>
            </a:r>
            <a:r>
              <a:rPr lang="en-US" sz="2000" dirty="0"/>
              <a:t>(item);</a:t>
            </a:r>
          </a:p>
          <a:p>
            <a:r>
              <a:rPr lang="en-US" sz="2000" dirty="0"/>
              <a:t>unlock()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663702" y="5136209"/>
            <a:ext cx="2233011" cy="369012"/>
            <a:chOff x="3429000" y="3340100"/>
            <a:chExt cx="3200400" cy="508000"/>
          </a:xfrm>
        </p:grpSpPr>
        <p:sp>
          <p:nvSpPr>
            <p:cNvPr id="10" name="Rectangle 9"/>
            <p:cNvSpPr/>
            <p:nvPr/>
          </p:nvSpPr>
          <p:spPr>
            <a:xfrm>
              <a:off x="3429000" y="3340100"/>
              <a:ext cx="533400" cy="508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62400" y="3340100"/>
              <a:ext cx="533400" cy="508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495800" y="3340100"/>
              <a:ext cx="533400" cy="508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029200" y="3340100"/>
              <a:ext cx="533400" cy="508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562600" y="3340100"/>
              <a:ext cx="533400" cy="508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96000" y="3340100"/>
              <a:ext cx="533400" cy="508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Curved Connector 16"/>
          <p:cNvCxnSpPr>
            <a:stCxn id="7" idx="3"/>
            <a:endCxn id="10" idx="0"/>
          </p:cNvCxnSpPr>
          <p:nvPr/>
        </p:nvCxnSpPr>
        <p:spPr>
          <a:xfrm>
            <a:off x="2679405" y="4197331"/>
            <a:ext cx="170382" cy="93887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5" idx="0"/>
            <a:endCxn id="8" idx="1"/>
          </p:cNvCxnSpPr>
          <p:nvPr/>
        </p:nvCxnSpPr>
        <p:spPr>
          <a:xfrm rot="5400000" flipH="1" flipV="1">
            <a:off x="4590319" y="4625418"/>
            <a:ext cx="631102" cy="39048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DC63837-5344-B941-ADDE-51983FC726E9}"/>
              </a:ext>
            </a:extLst>
          </p:cNvPr>
          <p:cNvSpPr/>
          <p:nvPr/>
        </p:nvSpPr>
        <p:spPr>
          <a:xfrm>
            <a:off x="2435469" y="2795954"/>
            <a:ext cx="4352193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old</a:t>
            </a:r>
            <a:r>
              <a:rPr lang="zh-CN" altLang="en-US" dirty="0"/>
              <a:t> </a:t>
            </a:r>
            <a:r>
              <a:rPr lang="en-US" altLang="zh-CN" dirty="0"/>
              <a:t>way: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consumer</a:t>
            </a:r>
            <a:r>
              <a:rPr lang="zh-CN" altLang="en-US" dirty="0"/>
              <a:t> </a:t>
            </a:r>
            <a:r>
              <a:rPr lang="en-US" altLang="zh-CN" dirty="0"/>
              <a:t>keeps</a:t>
            </a:r>
            <a:r>
              <a:rPr lang="zh-CN" altLang="en-US" dirty="0"/>
              <a:t> </a:t>
            </a:r>
            <a:r>
              <a:rPr lang="en-US" altLang="zh-CN" dirty="0"/>
              <a:t>running</a:t>
            </a:r>
            <a:r>
              <a:rPr lang="zh-CN" altLang="en-US" dirty="0"/>
              <a:t> </a:t>
            </a:r>
            <a:r>
              <a:rPr lang="en-US" altLang="zh-CN" dirty="0"/>
              <a:t>even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items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queue</a:t>
            </a:r>
          </a:p>
        </p:txBody>
      </p:sp>
    </p:spTree>
    <p:extLst>
      <p:ext uri="{BB962C8B-B14F-4D97-AF65-F5344CB8AC3E}">
        <p14:creationId xmlns:p14="http://schemas.microsoft.com/office/powerpoint/2010/main" val="557598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Condition variables provide a mechanism for thread to rendezvous or signal each other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The most typical example is in producer-consumer models, where the producer needs to notify the consumer that data are available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2529" y="3689499"/>
            <a:ext cx="2506876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lock();</a:t>
            </a:r>
          </a:p>
          <a:p>
            <a:r>
              <a:rPr lang="en-US" sz="2000" dirty="0"/>
              <a:t>item </a:t>
            </a:r>
            <a:r>
              <a:rPr lang="en-US" altLang="zh-CN" sz="2000" dirty="0"/>
              <a:t>=</a:t>
            </a:r>
            <a:r>
              <a:rPr lang="zh-CN" altLang="en-US" sz="2000" dirty="0"/>
              <a:t> </a:t>
            </a:r>
            <a:r>
              <a:rPr lang="en-US" sz="2000" dirty="0" err="1"/>
              <a:t>append_item</a:t>
            </a:r>
            <a:r>
              <a:rPr lang="en-US" sz="2000" dirty="0"/>
              <a:t>();</a:t>
            </a:r>
          </a:p>
          <a:p>
            <a:r>
              <a:rPr lang="en-US" sz="2000" dirty="0"/>
              <a:t>unlock()</a:t>
            </a:r>
          </a:p>
          <a:p>
            <a:r>
              <a:rPr lang="en-US" altLang="zh-CN" sz="2000" dirty="0"/>
              <a:t>signal(</a:t>
            </a:r>
            <a:r>
              <a:rPr lang="en-US" altLang="zh-CN" sz="2000" dirty="0" err="1"/>
              <a:t>cond</a:t>
            </a:r>
            <a:r>
              <a:rPr lang="en-US" altLang="zh-CN" sz="2000" dirty="0"/>
              <a:t>)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5101110" y="3689499"/>
            <a:ext cx="358569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lock();</a:t>
            </a:r>
          </a:p>
          <a:p>
            <a:r>
              <a:rPr lang="en-US" sz="2000" dirty="0"/>
              <a:t>item = </a:t>
            </a:r>
            <a:r>
              <a:rPr lang="en-US" sz="2000" dirty="0" err="1"/>
              <a:t>remove_item</a:t>
            </a:r>
            <a:r>
              <a:rPr lang="en-US" sz="2000" dirty="0"/>
              <a:t>();</a:t>
            </a:r>
          </a:p>
          <a:p>
            <a:r>
              <a:rPr lang="en-US" sz="2000" b="1" dirty="0"/>
              <a:t>while (!item)</a:t>
            </a:r>
          </a:p>
          <a:p>
            <a:r>
              <a:rPr lang="en-US" sz="2000" b="1" dirty="0"/>
              <a:t>	</a:t>
            </a:r>
            <a:r>
              <a:rPr lang="en-US" sz="2000" b="1" dirty="0" err="1"/>
              <a:t>wait_for</a:t>
            </a:r>
            <a:r>
              <a:rPr lang="en-US" altLang="zh-CN" sz="2000" b="1" dirty="0" err="1"/>
              <a:t>_</a:t>
            </a:r>
            <a:r>
              <a:rPr lang="en-US" sz="2000" b="1" dirty="0" err="1"/>
              <a:t>items</a:t>
            </a:r>
            <a:r>
              <a:rPr lang="en-US" sz="2000" b="1" dirty="0"/>
              <a:t>(</a:t>
            </a:r>
            <a:r>
              <a:rPr lang="en-US" altLang="zh-CN" sz="2000" b="1" dirty="0" err="1"/>
              <a:t>cond</a:t>
            </a:r>
            <a:r>
              <a:rPr lang="en-US" sz="2000" b="1" dirty="0"/>
              <a:t>);</a:t>
            </a:r>
          </a:p>
          <a:p>
            <a:r>
              <a:rPr lang="en-US" sz="2000" dirty="0" err="1"/>
              <a:t>process_item</a:t>
            </a:r>
            <a:r>
              <a:rPr lang="en-US" sz="2000" dirty="0"/>
              <a:t>(item);</a:t>
            </a:r>
          </a:p>
          <a:p>
            <a:r>
              <a:rPr lang="en-US" sz="2000" dirty="0"/>
              <a:t>unlock()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663702" y="5136209"/>
            <a:ext cx="2233011" cy="369012"/>
            <a:chOff x="3429000" y="3340100"/>
            <a:chExt cx="3200400" cy="508000"/>
          </a:xfrm>
        </p:grpSpPr>
        <p:sp>
          <p:nvSpPr>
            <p:cNvPr id="10" name="Rectangle 9"/>
            <p:cNvSpPr/>
            <p:nvPr/>
          </p:nvSpPr>
          <p:spPr>
            <a:xfrm>
              <a:off x="3429000" y="3340100"/>
              <a:ext cx="533400" cy="508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62400" y="3340100"/>
              <a:ext cx="533400" cy="508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495800" y="3340100"/>
              <a:ext cx="533400" cy="508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029200" y="3340100"/>
              <a:ext cx="533400" cy="508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562600" y="3340100"/>
              <a:ext cx="533400" cy="508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96000" y="3340100"/>
              <a:ext cx="533400" cy="508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Curved Connector 16"/>
          <p:cNvCxnSpPr>
            <a:stCxn id="7" idx="3"/>
            <a:endCxn id="10" idx="0"/>
          </p:cNvCxnSpPr>
          <p:nvPr/>
        </p:nvCxnSpPr>
        <p:spPr>
          <a:xfrm>
            <a:off x="2679405" y="4351219"/>
            <a:ext cx="170382" cy="78499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5" idx="0"/>
            <a:endCxn id="8" idx="1"/>
          </p:cNvCxnSpPr>
          <p:nvPr/>
        </p:nvCxnSpPr>
        <p:spPr>
          <a:xfrm rot="5400000" flipH="1" flipV="1">
            <a:off x="4667263" y="4702362"/>
            <a:ext cx="477214" cy="39048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Freeform 15">
            <a:extLst>
              <a:ext uri="{FF2B5EF4-FFF2-40B4-BE49-F238E27FC236}">
                <a16:creationId xmlns:a16="http://schemas.microsoft.com/office/drawing/2014/main" id="{9F8A9108-BA83-FC45-B5FC-FDCCA243C0FD}"/>
              </a:ext>
            </a:extLst>
          </p:cNvPr>
          <p:cNvSpPr/>
          <p:nvPr/>
        </p:nvSpPr>
        <p:spPr>
          <a:xfrm>
            <a:off x="1019907" y="4800600"/>
            <a:ext cx="5064370" cy="35169"/>
          </a:xfrm>
          <a:custGeom>
            <a:avLst/>
            <a:gdLst>
              <a:gd name="connsiteX0" fmla="*/ 0 w 5064370"/>
              <a:gd name="connsiteY0" fmla="*/ 0 h 35169"/>
              <a:gd name="connsiteX1" fmla="*/ 5064370 w 5064370"/>
              <a:gd name="connsiteY1" fmla="*/ 35169 h 35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64370" h="35169">
                <a:moveTo>
                  <a:pt x="0" y="0"/>
                </a:moveTo>
                <a:lnTo>
                  <a:pt x="5064370" y="35169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161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59" y="32605"/>
            <a:ext cx="8013309" cy="940789"/>
          </a:xfrm>
        </p:spPr>
        <p:txBody>
          <a:bodyPr>
            <a:normAutofit/>
          </a:bodyPr>
          <a:lstStyle/>
          <a:p>
            <a:r>
              <a:rPr lang="en-US" dirty="0"/>
              <a:t>Condition Variables</a:t>
            </a:r>
            <a:r>
              <a:rPr lang="zh-CN" altLang="en-US" dirty="0"/>
              <a:t> </a:t>
            </a:r>
            <a:r>
              <a:rPr lang="en-US" altLang="zh-CN" dirty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529" y="1396181"/>
            <a:ext cx="8329633" cy="482346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pthread_cond_init</a:t>
            </a:r>
            <a:r>
              <a:rPr lang="en-US" dirty="0"/>
              <a:t>(</a:t>
            </a:r>
            <a:r>
              <a:rPr lang="en-US" dirty="0" err="1"/>
              <a:t>pthread_cond_t</a:t>
            </a:r>
            <a:r>
              <a:rPr lang="en-US" dirty="0"/>
              <a:t> *restrict </a:t>
            </a:r>
            <a:r>
              <a:rPr lang="en-US" i="1" dirty="0" err="1"/>
              <a:t>cond</a:t>
            </a:r>
            <a:r>
              <a:rPr lang="en-US" dirty="0"/>
              <a:t>,</a:t>
            </a:r>
            <a:r>
              <a:rPr lang="zh-CN" altLang="en-US" dirty="0"/>
              <a:t> </a:t>
            </a:r>
            <a:r>
              <a:rPr lang="en-US" dirty="0" err="1"/>
              <a:t>const</a:t>
            </a:r>
            <a:r>
              <a:rPr lang="zh-CN" altLang="en-US" dirty="0"/>
              <a:t> </a:t>
            </a:r>
            <a:r>
              <a:rPr lang="en-US" dirty="0" err="1"/>
              <a:t>pthread_condattr_t</a:t>
            </a:r>
            <a:r>
              <a:rPr lang="en-US" dirty="0"/>
              <a:t> *restrict </a:t>
            </a:r>
            <a:r>
              <a:rPr lang="en-US" i="1" dirty="0" err="1"/>
              <a:t>attr</a:t>
            </a:r>
            <a:r>
              <a:rPr lang="en-US" dirty="0"/>
              <a:t>);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 err="1"/>
              <a:t>i</a:t>
            </a:r>
            <a:r>
              <a:rPr lang="en-US" dirty="0" err="1"/>
              <a:t>nt</a:t>
            </a:r>
            <a:r>
              <a:rPr lang="en-US" dirty="0"/>
              <a:t> </a:t>
            </a:r>
            <a:r>
              <a:rPr lang="en-US" dirty="0" err="1"/>
              <a:t>pthread_cond_destroy</a:t>
            </a:r>
            <a:r>
              <a:rPr lang="en-US" dirty="0"/>
              <a:t>(</a:t>
            </a:r>
            <a:r>
              <a:rPr lang="en-US" dirty="0" err="1"/>
              <a:t>pthread_cond_t</a:t>
            </a:r>
            <a:r>
              <a:rPr lang="en-US" dirty="0"/>
              <a:t> *</a:t>
            </a:r>
            <a:r>
              <a:rPr lang="en-US" i="1" dirty="0" err="1"/>
              <a:t>cond</a:t>
            </a:r>
            <a:r>
              <a:rPr lang="en-US" dirty="0"/>
              <a:t>);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pthread_cond_wait</a:t>
            </a:r>
            <a:r>
              <a:rPr lang="en-US" dirty="0"/>
              <a:t>(</a:t>
            </a:r>
            <a:r>
              <a:rPr lang="en-US" dirty="0" err="1"/>
              <a:t>pthread_cond_t</a:t>
            </a:r>
            <a:r>
              <a:rPr lang="en-US" dirty="0"/>
              <a:t> *restrict </a:t>
            </a:r>
            <a:r>
              <a:rPr lang="en-US" dirty="0" err="1"/>
              <a:t>cond</a:t>
            </a:r>
            <a:r>
              <a:rPr lang="en-US" dirty="0"/>
              <a:t>, </a:t>
            </a:r>
            <a:r>
              <a:rPr lang="en-US" dirty="0" err="1"/>
              <a:t>pthread_mutex_t</a:t>
            </a:r>
            <a:r>
              <a:rPr lang="en-US" dirty="0"/>
              <a:t> *restrict mutex);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en-US" dirty="0"/>
              <a:t>tomically release mutex and cause the calling thread to block on the condition variable </a:t>
            </a:r>
            <a:r>
              <a:rPr lang="en-US" dirty="0" err="1"/>
              <a:t>cond</a:t>
            </a:r>
            <a:endParaRPr lang="en-US" dirty="0"/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waken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subsequent</a:t>
            </a:r>
            <a:r>
              <a:rPr lang="zh-CN" altLang="en-US" dirty="0"/>
              <a:t> </a:t>
            </a:r>
            <a:r>
              <a:rPr lang="en-US" altLang="zh-CN" dirty="0"/>
              <a:t>call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 err="1"/>
              <a:t>pthread_cond_signal</a:t>
            </a:r>
            <a:endParaRPr lang="en-US" dirty="0"/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Upon successful return, the mutex shall have been locked and shall be owned by the calling thread.</a:t>
            </a:r>
            <a:r>
              <a:rPr lang="en-US" dirty="0"/>
              <a:t> 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pthread_cond_signal</a:t>
            </a:r>
            <a:r>
              <a:rPr lang="en-US" altLang="zh-CN" dirty="0"/>
              <a:t>(</a:t>
            </a:r>
            <a:r>
              <a:rPr lang="en-US" altLang="zh-CN" dirty="0" err="1"/>
              <a:t>pthread_cond_t</a:t>
            </a:r>
            <a:r>
              <a:rPr lang="en-US" altLang="zh-CN" dirty="0"/>
              <a:t> *</a:t>
            </a:r>
            <a:r>
              <a:rPr lang="en-US" altLang="zh-CN" dirty="0" err="1"/>
              <a:t>cond</a:t>
            </a:r>
            <a:r>
              <a:rPr lang="en-US" altLang="zh-CN" dirty="0"/>
              <a:t>);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Wake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thread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blocking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condition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828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F0B296-2EAD-F444-BA23-2C56133C8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54" y="204873"/>
            <a:ext cx="7125101" cy="597425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E10AF1B-A550-E742-98FA-36A4FEA0D1BB}"/>
              </a:ext>
            </a:extLst>
          </p:cNvPr>
          <p:cNvSpPr/>
          <p:nvPr/>
        </p:nvSpPr>
        <p:spPr>
          <a:xfrm>
            <a:off x="1791856" y="2604655"/>
            <a:ext cx="6007500" cy="314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D5CD9F-C8DE-0742-A6B2-D1647CC45D0A}"/>
              </a:ext>
            </a:extLst>
          </p:cNvPr>
          <p:cNvSpPr/>
          <p:nvPr/>
        </p:nvSpPr>
        <p:spPr>
          <a:xfrm>
            <a:off x="1791855" y="5075383"/>
            <a:ext cx="4589887" cy="314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525E202E-A7A3-8042-802A-5BCD26C0187F}"/>
              </a:ext>
            </a:extLst>
          </p:cNvPr>
          <p:cNvCxnSpPr>
            <a:endCxn id="8" idx="3"/>
          </p:cNvCxnSpPr>
          <p:nvPr/>
        </p:nvCxnSpPr>
        <p:spPr>
          <a:xfrm rot="5400000" flipH="1" flipV="1">
            <a:off x="5855185" y="3288230"/>
            <a:ext cx="2470728" cy="1417614"/>
          </a:xfrm>
          <a:prstGeom prst="curvedConnector4">
            <a:avLst>
              <a:gd name="adj1" fmla="val 46822"/>
              <a:gd name="adj2" fmla="val 11612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025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Address Space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Variables modified by one thread are visible to others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Global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Static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Heap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objects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passed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threads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032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59" y="32605"/>
            <a:ext cx="8013309" cy="940789"/>
          </a:xfrm>
        </p:spPr>
        <p:txBody>
          <a:bodyPr>
            <a:normAutofit/>
          </a:bodyPr>
          <a:lstStyle/>
          <a:p>
            <a:r>
              <a:rPr lang="en-US" altLang="zh-CN" dirty="0"/>
              <a:t>Thread</a:t>
            </a:r>
            <a:r>
              <a:rPr lang="zh-CN" altLang="en-US" dirty="0"/>
              <a:t> </a:t>
            </a:r>
            <a:r>
              <a:rPr lang="en-US" altLang="zh-CN" dirty="0"/>
              <a:t>In-class</a:t>
            </a:r>
            <a:r>
              <a:rPr lang="zh-CN" altLang="en-US" dirty="0"/>
              <a:t> </a:t>
            </a:r>
            <a:r>
              <a:rPr lang="en-US" altLang="zh-CN" dirty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838" y="1190170"/>
            <a:ext cx="8329633" cy="5276843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Write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program</a:t>
            </a:r>
            <a:r>
              <a:rPr lang="zh-CN" altLang="en-US" dirty="0"/>
              <a:t> </a:t>
            </a:r>
            <a:r>
              <a:rPr lang="en-US" altLang="zh-CN" dirty="0" err="1"/>
              <a:t>thread.c</a:t>
            </a:r>
            <a:endParaRPr lang="en-US" altLang="zh-CN" dirty="0"/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Inside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program</a:t>
            </a:r>
            <a:r>
              <a:rPr lang="zh-CN" altLang="en-US" dirty="0"/>
              <a:t> </a:t>
            </a:r>
            <a:r>
              <a:rPr lang="en-US" altLang="zh-CN" dirty="0"/>
              <a:t>declare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global</a:t>
            </a:r>
            <a:r>
              <a:rPr lang="zh-CN" altLang="en-US" dirty="0"/>
              <a:t> </a:t>
            </a:r>
            <a:r>
              <a:rPr lang="en-US" altLang="zh-CN" dirty="0"/>
              <a:t>variable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counter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initial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Start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child</a:t>
            </a:r>
            <a:r>
              <a:rPr lang="zh-CN" altLang="en-US" dirty="0"/>
              <a:t> </a:t>
            </a:r>
            <a:r>
              <a:rPr lang="en-US" altLang="zh-CN" dirty="0"/>
              <a:t>threads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b="1" dirty="0" err="1"/>
              <a:t>pthread_create</a:t>
            </a:r>
            <a:r>
              <a:rPr lang="en-US" altLang="zh-CN" b="1" dirty="0"/>
              <a:t>().</a:t>
            </a:r>
            <a:r>
              <a:rPr lang="zh-CN" altLang="en-US" b="1" dirty="0"/>
              <a:t> </a:t>
            </a:r>
            <a:r>
              <a:rPr lang="en-US" altLang="zh-CN" dirty="0"/>
              <a:t>Both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threads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run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function:</a:t>
            </a:r>
          </a:p>
          <a:p>
            <a:pPr marL="201168" lvl="1" indent="0">
              <a:buNone/>
            </a:pPr>
            <a:r>
              <a:rPr lang="en-US" altLang="zh-CN" i="1" dirty="0"/>
              <a:t>void</a:t>
            </a:r>
            <a:r>
              <a:rPr lang="zh-CN" altLang="en-US" i="1" dirty="0"/>
              <a:t>* </a:t>
            </a:r>
            <a:r>
              <a:rPr lang="en-US" altLang="zh-CN" i="1" dirty="0" err="1"/>
              <a:t>run_thread</a:t>
            </a:r>
            <a:r>
              <a:rPr lang="en-US" altLang="zh-CN" i="1" dirty="0"/>
              <a:t>(void</a:t>
            </a:r>
            <a:r>
              <a:rPr lang="zh-CN" altLang="en-US" i="1" dirty="0"/>
              <a:t> * </a:t>
            </a:r>
            <a:r>
              <a:rPr lang="en-US" altLang="zh-CN" i="1" dirty="0" err="1"/>
              <a:t>noarg</a:t>
            </a:r>
            <a:r>
              <a:rPr lang="en-US" altLang="zh-CN" i="1" dirty="0"/>
              <a:t>){</a:t>
            </a:r>
          </a:p>
          <a:p>
            <a:pPr marL="201168" lvl="1" indent="0">
              <a:buNone/>
            </a:pPr>
            <a:r>
              <a:rPr lang="en-US" altLang="zh-CN" i="1" dirty="0"/>
              <a:t>	</a:t>
            </a:r>
            <a:r>
              <a:rPr lang="en-US" altLang="zh-CN" i="1" dirty="0" err="1"/>
              <a:t>int</a:t>
            </a:r>
            <a:r>
              <a:rPr lang="zh-CN" altLang="en-US" i="1" dirty="0"/>
              <a:t> </a:t>
            </a:r>
            <a:r>
              <a:rPr lang="en-US" altLang="zh-CN" i="1" dirty="0" err="1"/>
              <a:t>i</a:t>
            </a:r>
            <a:r>
              <a:rPr lang="zh-CN" altLang="en-US" i="1" dirty="0"/>
              <a:t> </a:t>
            </a:r>
            <a:r>
              <a:rPr lang="en-US" altLang="zh-CN" i="1" dirty="0"/>
              <a:t>=</a:t>
            </a:r>
            <a:r>
              <a:rPr lang="zh-CN" altLang="en-US" i="1" dirty="0"/>
              <a:t> </a:t>
            </a:r>
            <a:r>
              <a:rPr lang="en-US" altLang="zh-CN" i="1" dirty="0"/>
              <a:t>0;</a:t>
            </a:r>
          </a:p>
          <a:p>
            <a:pPr marL="201168" lvl="1" indent="0">
              <a:buNone/>
            </a:pPr>
            <a:r>
              <a:rPr lang="en-US" altLang="zh-CN" i="1" dirty="0"/>
              <a:t>	for(</a:t>
            </a:r>
            <a:r>
              <a:rPr lang="zh-CN" altLang="en-US" i="1" dirty="0"/>
              <a:t> </a:t>
            </a:r>
            <a:r>
              <a:rPr lang="en-US" altLang="zh-CN" i="1" dirty="0"/>
              <a:t>i</a:t>
            </a:r>
            <a:r>
              <a:rPr lang="zh-CN" altLang="en-US" i="1" dirty="0"/>
              <a:t> </a:t>
            </a:r>
            <a:r>
              <a:rPr lang="en-US" altLang="zh-CN" i="1" dirty="0"/>
              <a:t>=</a:t>
            </a:r>
            <a:r>
              <a:rPr lang="zh-CN" altLang="en-US" i="1" dirty="0"/>
              <a:t> </a:t>
            </a:r>
            <a:r>
              <a:rPr lang="en-US" altLang="zh-CN" i="1" dirty="0"/>
              <a:t>0;</a:t>
            </a:r>
            <a:r>
              <a:rPr lang="zh-CN" altLang="en-US" i="1" dirty="0"/>
              <a:t> </a:t>
            </a:r>
            <a:r>
              <a:rPr lang="en-US" altLang="zh-CN" i="1" dirty="0"/>
              <a:t>i</a:t>
            </a:r>
            <a:r>
              <a:rPr lang="zh-CN" altLang="en-US" i="1" dirty="0"/>
              <a:t> </a:t>
            </a:r>
            <a:r>
              <a:rPr lang="en-US" altLang="zh-CN" i="1" dirty="0"/>
              <a:t>&lt;</a:t>
            </a:r>
            <a:r>
              <a:rPr lang="zh-CN" altLang="en-US" i="1" dirty="0"/>
              <a:t> </a:t>
            </a:r>
            <a:r>
              <a:rPr lang="en-US" altLang="zh-CN" i="1" dirty="0"/>
              <a:t>1000;</a:t>
            </a:r>
            <a:r>
              <a:rPr lang="zh-CN" altLang="en-US" i="1" dirty="0"/>
              <a:t> </a:t>
            </a:r>
            <a:r>
              <a:rPr lang="en-US" altLang="zh-CN" i="1" dirty="0" err="1"/>
              <a:t>i</a:t>
            </a:r>
            <a:r>
              <a:rPr lang="en-US" altLang="zh-CN" i="1" dirty="0"/>
              <a:t>++){</a:t>
            </a:r>
          </a:p>
          <a:p>
            <a:pPr marL="201168" lvl="1" indent="0">
              <a:buNone/>
            </a:pPr>
            <a:r>
              <a:rPr lang="en-US" altLang="zh-CN" i="1" dirty="0"/>
              <a:t>		counter++;</a:t>
            </a:r>
          </a:p>
          <a:p>
            <a:pPr marL="201168" lvl="1" indent="0">
              <a:buNone/>
            </a:pPr>
            <a:r>
              <a:rPr lang="en-US" altLang="zh-CN" i="1" dirty="0"/>
              <a:t>	}</a:t>
            </a:r>
          </a:p>
          <a:p>
            <a:pPr marL="201168" lvl="1" indent="0">
              <a:buNone/>
            </a:pPr>
            <a:r>
              <a:rPr lang="en-US" altLang="zh-CN" i="1" dirty="0"/>
              <a:t>	</a:t>
            </a:r>
            <a:r>
              <a:rPr lang="en-US" i="1" dirty="0"/>
              <a:t> </a:t>
            </a:r>
            <a:r>
              <a:rPr lang="en-US" i="1" dirty="0" err="1"/>
              <a:t>pthread_exit</a:t>
            </a:r>
            <a:r>
              <a:rPr lang="en-US" altLang="zh-CN" i="1" dirty="0"/>
              <a:t>(NULL);</a:t>
            </a:r>
          </a:p>
          <a:p>
            <a:pPr marL="201168" lvl="1" indent="0">
              <a:buNone/>
            </a:pPr>
            <a:r>
              <a:rPr lang="en-US" altLang="zh-CN" i="1" dirty="0"/>
              <a:t>	return</a:t>
            </a:r>
            <a:r>
              <a:rPr lang="zh-CN" altLang="en-US" i="1" dirty="0"/>
              <a:t> </a:t>
            </a:r>
            <a:r>
              <a:rPr lang="en-US" altLang="zh-CN" i="1" dirty="0"/>
              <a:t>NULL;</a:t>
            </a:r>
          </a:p>
          <a:p>
            <a:pPr marL="201168" lvl="1" indent="0">
              <a:buNone/>
            </a:pPr>
            <a:r>
              <a:rPr lang="en-US" altLang="zh-CN" i="1" dirty="0"/>
              <a:t>}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master</a:t>
            </a:r>
            <a:r>
              <a:rPr lang="zh-CN" altLang="en-US" dirty="0"/>
              <a:t> </a:t>
            </a:r>
            <a:r>
              <a:rPr lang="en-US" altLang="zh-CN" dirty="0"/>
              <a:t>thread,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b="1" dirty="0" err="1"/>
              <a:t>pthread_join</a:t>
            </a:r>
            <a:r>
              <a:rPr lang="en-US" altLang="zh-CN" b="1" dirty="0"/>
              <a:t>()</a:t>
            </a:r>
            <a:r>
              <a:rPr lang="zh-CN" altLang="en-US" b="1" dirty="0"/>
              <a:t> </a:t>
            </a:r>
            <a:r>
              <a:rPr lang="en-US" altLang="zh-CN" b="1" dirty="0"/>
              <a:t>to</a:t>
            </a:r>
            <a:r>
              <a:rPr lang="zh-CN" altLang="en-US" b="1" dirty="0"/>
              <a:t> </a:t>
            </a:r>
            <a:r>
              <a:rPr lang="en-US" altLang="zh-CN" b="1" dirty="0"/>
              <a:t>wait</a:t>
            </a:r>
            <a:r>
              <a:rPr lang="zh-CN" altLang="en-US" b="1" dirty="0"/>
              <a:t> </a:t>
            </a:r>
            <a:r>
              <a:rPr lang="en-US" altLang="zh-CN" b="1" dirty="0"/>
              <a:t>for</a:t>
            </a:r>
            <a:r>
              <a:rPr lang="zh-CN" altLang="en-US" b="1" dirty="0"/>
              <a:t> </a:t>
            </a:r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two</a:t>
            </a:r>
            <a:r>
              <a:rPr lang="zh-CN" altLang="en-US" b="1" dirty="0"/>
              <a:t> </a:t>
            </a:r>
            <a:r>
              <a:rPr lang="en-US" altLang="zh-CN" b="1" dirty="0"/>
              <a:t>threads</a:t>
            </a:r>
            <a:r>
              <a:rPr lang="zh-CN" altLang="en-US" b="1" dirty="0"/>
              <a:t> </a:t>
            </a:r>
            <a:r>
              <a:rPr lang="en-US" altLang="zh-CN" b="1" dirty="0"/>
              <a:t>to</a:t>
            </a:r>
            <a:r>
              <a:rPr lang="zh-CN" altLang="en-US" b="1" dirty="0"/>
              <a:t> </a:t>
            </a:r>
            <a:r>
              <a:rPr lang="en-US" altLang="zh-CN" b="1" dirty="0"/>
              <a:t>finish.</a:t>
            </a:r>
            <a:r>
              <a:rPr lang="zh-CN" altLang="en-US" b="1" dirty="0"/>
              <a:t> </a:t>
            </a:r>
            <a:endParaRPr lang="en-US" altLang="zh-CN" b="1" dirty="0"/>
          </a:p>
          <a:p>
            <a:pPr lvl="1">
              <a:buFont typeface="Wingdings" pitchFamily="2" charset="2"/>
              <a:buChar char="Ø"/>
            </a:pPr>
            <a:r>
              <a:rPr lang="zh-CN" altLang="en-US" b="1" dirty="0"/>
              <a:t> </a:t>
            </a:r>
            <a:r>
              <a:rPr lang="en-US" altLang="zh-CN" dirty="0"/>
              <a:t>Print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final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counter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with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printf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Compile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thread.c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with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gcc</a:t>
            </a:r>
            <a:r>
              <a:rPr lang="en-US" dirty="0">
                <a:solidFill>
                  <a:srgbClr val="FF0000"/>
                </a:solidFill>
              </a:rPr>
              <a:t> -O0 -g </a:t>
            </a:r>
            <a:r>
              <a:rPr lang="en-US" dirty="0" err="1">
                <a:solidFill>
                  <a:srgbClr val="FF0000"/>
                </a:solidFill>
              </a:rPr>
              <a:t>thread.c</a:t>
            </a:r>
            <a:r>
              <a:rPr lang="en-US" dirty="0">
                <a:solidFill>
                  <a:srgbClr val="FF0000"/>
                </a:solidFill>
              </a:rPr>
              <a:t> -o thread -</a:t>
            </a:r>
            <a:r>
              <a:rPr lang="en-US" dirty="0" err="1">
                <a:solidFill>
                  <a:srgbClr val="FF0000"/>
                </a:solidFill>
              </a:rPr>
              <a:t>pthread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Run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thread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multiple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times,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see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what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happens.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If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time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permits,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change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the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program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to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enforce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lock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via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mutex.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96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E3531-1E85-E443-90AC-D82016A43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Pre-Class</a:t>
            </a:r>
            <a:r>
              <a:rPr lang="zh-CN" altLang="en-US" dirty="0"/>
              <a:t> </a:t>
            </a:r>
            <a:r>
              <a:rPr lang="en-US" altLang="zh-CN" dirty="0"/>
              <a:t>Question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3EF14-62B0-B544-818A-AEC3C5670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751" y="1048313"/>
            <a:ext cx="7740549" cy="5365947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#include &lt;</a:t>
            </a:r>
            <a:r>
              <a:rPr lang="en-US" sz="1600" dirty="0" err="1"/>
              <a:t>stdio.h</a:t>
            </a:r>
            <a:r>
              <a:rPr lang="en-US" sz="1600" dirty="0"/>
              <a:t>&gt; </a:t>
            </a:r>
          </a:p>
          <a:p>
            <a:pPr marL="0" indent="0">
              <a:buNone/>
            </a:pPr>
            <a:r>
              <a:rPr lang="en-US" sz="1600" dirty="0"/>
              <a:t>#include &lt;</a:t>
            </a:r>
            <a:r>
              <a:rPr lang="en-US" sz="1600" dirty="0" err="1"/>
              <a:t>pthread.h</a:t>
            </a:r>
            <a:r>
              <a:rPr lang="en-US" sz="1600" dirty="0"/>
              <a:t>&gt; </a:t>
            </a:r>
          </a:p>
          <a:p>
            <a:pPr marL="0" indent="0">
              <a:buNone/>
            </a:pP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altLang="zh-CN" sz="1600" dirty="0"/>
              <a:t>balance</a:t>
            </a:r>
            <a:r>
              <a:rPr lang="en-US" sz="1600" dirty="0"/>
              <a:t> = </a:t>
            </a:r>
            <a:r>
              <a:rPr lang="en-US" altLang="zh-CN" sz="1600" dirty="0"/>
              <a:t>17</a:t>
            </a:r>
            <a:r>
              <a:rPr lang="en-US" sz="1600" dirty="0"/>
              <a:t>; </a:t>
            </a:r>
          </a:p>
          <a:p>
            <a:pPr marL="0" indent="0">
              <a:buNone/>
            </a:pPr>
            <a:r>
              <a:rPr lang="en-US" sz="1600" dirty="0"/>
              <a:t>void *compute() { </a:t>
            </a:r>
            <a:r>
              <a:rPr lang="zh-CN" altLang="en-US" sz="1600" dirty="0"/>
              <a:t> </a:t>
            </a:r>
            <a:r>
              <a:rPr lang="en-US" altLang="zh-CN" sz="1600" dirty="0"/>
              <a:t>balance</a:t>
            </a:r>
            <a:r>
              <a:rPr lang="en-US" sz="1600" dirty="0"/>
              <a:t>++; } </a:t>
            </a:r>
          </a:p>
          <a:p>
            <a:pPr marL="0" indent="0">
              <a:buNone/>
            </a:pPr>
            <a:r>
              <a:rPr lang="en-US" sz="1600" dirty="0" err="1"/>
              <a:t>int</a:t>
            </a:r>
            <a:r>
              <a:rPr lang="en-US" sz="1600" dirty="0"/>
              <a:t> main() { 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pthread_t</a:t>
            </a:r>
            <a:r>
              <a:rPr lang="en-US" sz="1600" dirty="0"/>
              <a:t> thread1, thread2; 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pthread_create</a:t>
            </a:r>
            <a:r>
              <a:rPr lang="en-US" sz="1600" dirty="0"/>
              <a:t>(&amp;thread1, NULL, compute, NULL); 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pthread_create</a:t>
            </a:r>
            <a:r>
              <a:rPr lang="en-US" sz="1600" dirty="0"/>
              <a:t>(&amp;thread2, NULL, compute, NULL); 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pthread_join</a:t>
            </a:r>
            <a:r>
              <a:rPr lang="en-US" sz="1600" dirty="0"/>
              <a:t>( thread1, NULL); 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pthread_join</a:t>
            </a:r>
            <a:r>
              <a:rPr lang="en-US" sz="1600" dirty="0"/>
              <a:t>( thread2, NULL); 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(“Your</a:t>
            </a:r>
            <a:r>
              <a:rPr lang="zh-CN" altLang="en-US" sz="1600" dirty="0"/>
              <a:t> </a:t>
            </a:r>
            <a:r>
              <a:rPr lang="en-US" altLang="zh-CN" sz="1600" dirty="0"/>
              <a:t>balance</a:t>
            </a:r>
            <a:r>
              <a:rPr lang="zh-CN" altLang="en-US" sz="1600" dirty="0"/>
              <a:t> </a:t>
            </a:r>
            <a:r>
              <a:rPr lang="en-US" altLang="zh-CN" sz="1600" dirty="0"/>
              <a:t>is</a:t>
            </a:r>
            <a:r>
              <a:rPr lang="zh-CN" altLang="en-US" sz="1600" dirty="0"/>
              <a:t> </a:t>
            </a:r>
            <a:r>
              <a:rPr lang="en-US" altLang="zh-CN" sz="1600" dirty="0"/>
              <a:t>%d\n”,</a:t>
            </a:r>
            <a:r>
              <a:rPr lang="zh-CN" altLang="en-US" sz="1600" dirty="0"/>
              <a:t> </a:t>
            </a:r>
            <a:r>
              <a:rPr lang="en-US" altLang="zh-CN" sz="1600" dirty="0"/>
              <a:t>balance);</a:t>
            </a:r>
            <a:r>
              <a:rPr lang="zh-CN" altLang="en-US" sz="1600" dirty="0"/>
              <a:t> </a:t>
            </a:r>
            <a:r>
              <a:rPr lang="en-US" altLang="zh-CN" sz="1600" i="1" dirty="0">
                <a:solidFill>
                  <a:srgbClr val="FF0000"/>
                </a:solidFill>
              </a:rPr>
              <a:t>//What</a:t>
            </a:r>
            <a:r>
              <a:rPr lang="zh-CN" altLang="en-US" sz="1600" i="1" dirty="0">
                <a:solidFill>
                  <a:srgbClr val="FF0000"/>
                </a:solidFill>
              </a:rPr>
              <a:t> </a:t>
            </a:r>
            <a:r>
              <a:rPr lang="en-US" altLang="zh-CN" sz="1600" i="1" dirty="0">
                <a:solidFill>
                  <a:srgbClr val="FF0000"/>
                </a:solidFill>
              </a:rPr>
              <a:t>value</a:t>
            </a:r>
            <a:r>
              <a:rPr lang="zh-CN" altLang="en-US" sz="1600" i="1" dirty="0">
                <a:solidFill>
                  <a:srgbClr val="FF0000"/>
                </a:solidFill>
              </a:rPr>
              <a:t> </a:t>
            </a:r>
            <a:r>
              <a:rPr lang="en-US" altLang="zh-CN" sz="1600" i="1" dirty="0">
                <a:solidFill>
                  <a:srgbClr val="FF0000"/>
                </a:solidFill>
              </a:rPr>
              <a:t>will</a:t>
            </a:r>
            <a:r>
              <a:rPr lang="zh-CN" altLang="en-US" sz="1600" i="1" dirty="0">
                <a:solidFill>
                  <a:srgbClr val="FF0000"/>
                </a:solidFill>
              </a:rPr>
              <a:t> </a:t>
            </a:r>
            <a:r>
              <a:rPr lang="en-US" altLang="zh-CN" sz="1600" i="1" dirty="0">
                <a:solidFill>
                  <a:srgbClr val="FF0000"/>
                </a:solidFill>
              </a:rPr>
              <a:t>be</a:t>
            </a:r>
            <a:r>
              <a:rPr lang="zh-CN" altLang="en-US" sz="1600" i="1" dirty="0">
                <a:solidFill>
                  <a:srgbClr val="FF0000"/>
                </a:solidFill>
              </a:rPr>
              <a:t> </a:t>
            </a:r>
            <a:r>
              <a:rPr lang="en-US" altLang="zh-CN" sz="1600" i="1" dirty="0">
                <a:solidFill>
                  <a:srgbClr val="FF0000"/>
                </a:solidFill>
              </a:rPr>
              <a:t>printed</a:t>
            </a:r>
            <a:r>
              <a:rPr lang="zh-CN" altLang="en-US" sz="1600" i="1" dirty="0">
                <a:solidFill>
                  <a:srgbClr val="FF0000"/>
                </a:solidFill>
              </a:rPr>
              <a:t> </a:t>
            </a:r>
            <a:r>
              <a:rPr lang="en-US" altLang="zh-CN" sz="1600" i="1" dirty="0">
                <a:solidFill>
                  <a:srgbClr val="FF0000"/>
                </a:solidFill>
              </a:rPr>
              <a:t>here?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altLang="zh-CN" sz="1600" dirty="0"/>
              <a:t>return</a:t>
            </a:r>
            <a:r>
              <a:rPr lang="zh-CN" altLang="en-US" sz="1600" dirty="0"/>
              <a:t> </a:t>
            </a:r>
            <a:r>
              <a:rPr lang="en-US" altLang="zh-CN" sz="1600" dirty="0"/>
              <a:t>0;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} </a:t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E94D7-3DEB-CD41-BD6F-BBDF19919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358AA-9FDA-344D-8307-FBC54F277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644AA-D24B-DA40-B81A-68779CAAE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068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Race</a:t>
            </a:r>
            <a:r>
              <a:rPr lang="zh-CN" altLang="en-US" dirty="0"/>
              <a:t> </a:t>
            </a:r>
            <a:r>
              <a:rPr lang="en-US" altLang="zh-CN" dirty="0"/>
              <a:t>Condition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426682-11F5-DB4B-8170-9BFB9BF8B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845323"/>
            <a:ext cx="6503768" cy="3614463"/>
          </a:xfrm>
          <a:prstGeom prst="rect">
            <a:avLst/>
          </a:prstGeom>
        </p:spPr>
      </p:pic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47A15BA6-21D2-9D48-A886-0D7F71C7B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388" y="1132412"/>
            <a:ext cx="8798943" cy="1516096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A “race condition” arises if two or more threads access the same variables or objects concurrently and at least one does updates 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The result is dependent on the thread scheduling algorithm, i.e. both threads are "racing" to access/change the data.</a:t>
            </a:r>
          </a:p>
        </p:txBody>
      </p:sp>
    </p:spTree>
    <p:extLst>
      <p:ext uri="{BB962C8B-B14F-4D97-AF65-F5344CB8AC3E}">
        <p14:creationId xmlns:p14="http://schemas.microsoft.com/office/powerpoint/2010/main" val="2696998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Mutex</a:t>
            </a:r>
            <a:r>
              <a:rPr lang="zh-CN" altLang="en-US" dirty="0"/>
              <a:t> </a:t>
            </a:r>
            <a:r>
              <a:rPr lang="en-US" altLang="zh-CN" dirty="0"/>
              <a:t>--</a:t>
            </a:r>
            <a:r>
              <a:rPr lang="zh-CN" altLang="en-US" dirty="0"/>
              <a:t> </a:t>
            </a:r>
            <a:r>
              <a:rPr lang="en-US" altLang="zh-CN" dirty="0"/>
              <a:t>Avoid</a:t>
            </a:r>
            <a:r>
              <a:rPr lang="zh-CN" altLang="en-US" dirty="0"/>
              <a:t> </a:t>
            </a:r>
            <a:r>
              <a:rPr lang="en-US" altLang="zh-CN" dirty="0"/>
              <a:t>Race</a:t>
            </a:r>
            <a:r>
              <a:rPr lang="zh-CN" altLang="en-US" dirty="0"/>
              <a:t> </a:t>
            </a:r>
            <a:r>
              <a:rPr lang="en-US" altLang="zh-CN" dirty="0"/>
              <a:t>Conditions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A </a:t>
            </a:r>
            <a:r>
              <a:rPr lang="en-US" dirty="0" err="1"/>
              <a:t>mutex</a:t>
            </a:r>
            <a:r>
              <a:rPr lang="en-US" dirty="0"/>
              <a:t> is a program object that enables multithreaded programs to access a shared resource through </a:t>
            </a:r>
            <a:r>
              <a:rPr lang="en-US" b="1" dirty="0"/>
              <a:t>mut</a:t>
            </a:r>
            <a:r>
              <a:rPr lang="en-US" dirty="0"/>
              <a:t>ual </a:t>
            </a:r>
            <a:r>
              <a:rPr lang="en-US" b="1" dirty="0"/>
              <a:t>ex</a:t>
            </a:r>
            <a:r>
              <a:rPr lang="en-US" dirty="0"/>
              <a:t>clusion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POSIX threads support </a:t>
            </a:r>
            <a:r>
              <a:rPr lang="en-US" dirty="0" err="1"/>
              <a:t>mutex</a:t>
            </a:r>
            <a:r>
              <a:rPr lang="en-US" dirty="0"/>
              <a:t> variables which can be used as locks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Concurrency control is achieved by allowing only one thread to obtain a lock</a:t>
            </a:r>
          </a:p>
          <a:p>
            <a:pPr>
              <a:buFont typeface="Wingdings" pitchFamily="2" charset="2"/>
              <a:buChar char="Ø"/>
            </a:pPr>
            <a:r>
              <a:rPr lang="en-US" b="1" dirty="0" err="1"/>
              <a:t>pthread_mutex_t</a:t>
            </a:r>
            <a:r>
              <a:rPr lang="en-US" b="1" dirty="0"/>
              <a:t> </a:t>
            </a:r>
            <a:r>
              <a:rPr lang="en-US" b="1" dirty="0" err="1"/>
              <a:t>mutex_variable</a:t>
            </a:r>
            <a:r>
              <a:rPr lang="en-US" b="1" dirty="0"/>
              <a:t>;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b="1" dirty="0"/>
              <a:t> </a:t>
            </a:r>
            <a:r>
              <a:rPr lang="en-US" dirty="0"/>
              <a:t>Mutex variables must be initialized before being used and destroyed when you are done with it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CS-392-A Systems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180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Mutex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  <a:r>
              <a:rPr lang="en-US" dirty="0"/>
              <a:t> 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529" y="1396181"/>
            <a:ext cx="7814924" cy="4823464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pthread_mutex_init</a:t>
            </a:r>
            <a:r>
              <a:rPr lang="en-US" dirty="0"/>
              <a:t>(</a:t>
            </a:r>
            <a:r>
              <a:rPr lang="en-US" dirty="0" err="1"/>
              <a:t>pthread_mutex_t</a:t>
            </a:r>
            <a:r>
              <a:rPr lang="en-US" dirty="0"/>
              <a:t> *restrict </a:t>
            </a:r>
            <a:r>
              <a:rPr lang="en-US" i="1" dirty="0"/>
              <a:t>mutex</a:t>
            </a:r>
            <a:r>
              <a:rPr lang="en-US" dirty="0"/>
              <a:t>,</a:t>
            </a:r>
            <a:r>
              <a:rPr lang="zh-CN" altLang="en-US" dirty="0"/>
              <a:t>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pthread_mutexattr_t</a:t>
            </a:r>
            <a:r>
              <a:rPr lang="en-US" dirty="0"/>
              <a:t> *restrict </a:t>
            </a:r>
            <a:r>
              <a:rPr lang="en-US" i="1" dirty="0" err="1"/>
              <a:t>attr</a:t>
            </a:r>
            <a:r>
              <a:rPr lang="en-US" dirty="0"/>
              <a:t>);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 err="1"/>
              <a:t>Initialises</a:t>
            </a:r>
            <a:r>
              <a:rPr lang="en-US" altLang="zh-CN" dirty="0"/>
              <a:t> the mutex referenced by </a:t>
            </a:r>
            <a:r>
              <a:rPr lang="en-US" altLang="zh-CN" b="1" dirty="0"/>
              <a:t>mutex</a:t>
            </a:r>
            <a:r>
              <a:rPr lang="en-US" altLang="zh-CN" dirty="0"/>
              <a:t> with attributes specified by </a:t>
            </a:r>
            <a:r>
              <a:rPr lang="en-US" altLang="zh-CN" b="1" dirty="0" err="1"/>
              <a:t>attr</a:t>
            </a:r>
            <a:r>
              <a:rPr lang="en-US" altLang="zh-CN" dirty="0"/>
              <a:t>. If </a:t>
            </a:r>
            <a:r>
              <a:rPr lang="en-US" altLang="zh-CN" dirty="0" err="1"/>
              <a:t>attr</a:t>
            </a:r>
            <a:r>
              <a:rPr lang="en-US" altLang="zh-CN" dirty="0"/>
              <a:t> is NULL, the default mutex attributes are used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Attempting to </a:t>
            </a:r>
            <a:r>
              <a:rPr lang="en-US" altLang="zh-CN" dirty="0" err="1"/>
              <a:t>initialise</a:t>
            </a:r>
            <a:r>
              <a:rPr lang="en-US" altLang="zh-CN" dirty="0"/>
              <a:t> an already </a:t>
            </a:r>
            <a:r>
              <a:rPr lang="en-US" altLang="zh-CN" dirty="0" err="1"/>
              <a:t>initialised</a:t>
            </a:r>
            <a:r>
              <a:rPr lang="en-US" altLang="zh-CN" dirty="0"/>
              <a:t> mutex results in undefined </a:t>
            </a:r>
            <a:r>
              <a:rPr lang="en-US" altLang="zh-CN" dirty="0" err="1"/>
              <a:t>behaviour</a:t>
            </a:r>
            <a:r>
              <a:rPr lang="en-US" altLang="zh-CN" dirty="0"/>
              <a:t>.</a:t>
            </a:r>
            <a:endParaRPr lang="en-US" dirty="0"/>
          </a:p>
          <a:p>
            <a:pPr lvl="1">
              <a:buFont typeface="Wingdings" pitchFamily="2" charset="2"/>
              <a:buChar char="Ø"/>
            </a:pPr>
            <a:r>
              <a:rPr lang="zh-CN" altLang="en-US" b="1" dirty="0"/>
              <a:t> </a:t>
            </a:r>
            <a:r>
              <a:rPr lang="en-US" altLang="zh-CN" b="1" dirty="0"/>
              <a:t>E.g.,</a:t>
            </a:r>
            <a:r>
              <a:rPr lang="zh-CN" altLang="en-US" b="1" dirty="0"/>
              <a:t> </a:t>
            </a:r>
            <a:r>
              <a:rPr lang="en-US" b="1" dirty="0" err="1"/>
              <a:t>pthread_mutex_init</a:t>
            </a:r>
            <a:r>
              <a:rPr lang="en-US" b="1" dirty="0"/>
              <a:t>(&amp;lock, NULL);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666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2605"/>
            <a:ext cx="7543800" cy="940789"/>
          </a:xfrm>
        </p:spPr>
        <p:txBody>
          <a:bodyPr/>
          <a:lstStyle/>
          <a:p>
            <a:r>
              <a:rPr lang="en-US" dirty="0"/>
              <a:t>Destroying a Mutex</a:t>
            </a:r>
            <a:r>
              <a:rPr lang="zh-CN" altLang="en-US" dirty="0"/>
              <a:t> </a:t>
            </a:r>
            <a:r>
              <a:rPr lang="en-US" altLang="zh-CN" dirty="0"/>
              <a:t>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pthread_mutex_destroy</a:t>
            </a:r>
            <a:r>
              <a:rPr lang="en-US" dirty="0"/>
              <a:t>(</a:t>
            </a:r>
            <a:r>
              <a:rPr lang="en-US" dirty="0" err="1"/>
              <a:t>pthread_mutex_t</a:t>
            </a:r>
            <a:r>
              <a:rPr lang="en-US" dirty="0"/>
              <a:t> *</a:t>
            </a:r>
            <a:r>
              <a:rPr lang="en-US" i="1" dirty="0"/>
              <a:t>mutex</a:t>
            </a:r>
            <a:r>
              <a:rPr lang="en-US" dirty="0"/>
              <a:t>);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D</a:t>
            </a:r>
            <a:r>
              <a:rPr lang="en-US" dirty="0"/>
              <a:t>estroy the mutex object referenced by mutex; the mutex object becomes, in effect, uninitialized.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b="1" dirty="0"/>
              <a:t> </a:t>
            </a:r>
            <a:r>
              <a:rPr lang="en-US" altLang="zh-CN" b="1" dirty="0"/>
              <a:t>E.g.,</a:t>
            </a:r>
            <a:r>
              <a:rPr lang="zh-CN" altLang="en-US" b="1" dirty="0"/>
              <a:t> </a:t>
            </a:r>
            <a:r>
              <a:rPr lang="en-US" b="1" dirty="0" err="1"/>
              <a:t>pthread_mutex_destroy</a:t>
            </a:r>
            <a:r>
              <a:rPr lang="en-US" b="1" dirty="0"/>
              <a:t>(&amp;lock);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28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en-US" dirty="0"/>
              <a:t> a</a:t>
            </a:r>
            <a:r>
              <a:rPr lang="en-US" altLang="zh-CN" dirty="0"/>
              <a:t>n</a:t>
            </a:r>
            <a:r>
              <a:rPr lang="zh-CN" altLang="en-US" dirty="0"/>
              <a:t> </a:t>
            </a:r>
            <a:r>
              <a:rPr lang="en-US" altLang="zh-CN" dirty="0"/>
              <a:t>Initialized</a:t>
            </a:r>
            <a:r>
              <a:rPr lang="en-US" dirty="0"/>
              <a:t> Mutex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Lock a mutex, block if another thread has locked it instead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b="1" dirty="0"/>
              <a:t>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pthread_mutex_lock</a:t>
            </a:r>
            <a:r>
              <a:rPr lang="en-US" b="1" dirty="0"/>
              <a:t>(</a:t>
            </a:r>
            <a:r>
              <a:rPr lang="en-US" b="1" dirty="0" err="1"/>
              <a:t>pthread_mutex_t</a:t>
            </a:r>
            <a:r>
              <a:rPr lang="en-US" b="1" dirty="0"/>
              <a:t> *</a:t>
            </a:r>
            <a:r>
              <a:rPr lang="en-US" b="1" i="1" dirty="0"/>
              <a:t>mutex</a:t>
            </a:r>
            <a:r>
              <a:rPr lang="en-US" b="1" dirty="0"/>
              <a:t>);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Lock a mutex, return 0 if mutex was successfully locked, an error code otherwise (e.g., mutex </a:t>
            </a:r>
            <a:r>
              <a:rPr lang="en-US" dirty="0" err="1"/>
              <a:t>alredy</a:t>
            </a:r>
            <a:r>
              <a:rPr lang="en-US" dirty="0"/>
              <a:t> locked)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Use when you do not want to block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b="1" dirty="0"/>
              <a:t>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pthread_mutex_trylock</a:t>
            </a:r>
            <a:r>
              <a:rPr lang="en-US" b="1" dirty="0"/>
              <a:t>(</a:t>
            </a:r>
            <a:r>
              <a:rPr lang="en-US" b="1" dirty="0" err="1"/>
              <a:t>pthread_mutex_t</a:t>
            </a:r>
            <a:r>
              <a:rPr lang="en-US" b="1" dirty="0"/>
              <a:t> *</a:t>
            </a:r>
            <a:r>
              <a:rPr lang="en-US" b="1" i="1" dirty="0"/>
              <a:t>mutex</a:t>
            </a:r>
            <a:r>
              <a:rPr lang="en-US" b="1" dirty="0"/>
              <a:t>);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Unlock/release a mutex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b="1" dirty="0"/>
              <a:t>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pthread_mutex_unlock</a:t>
            </a:r>
            <a:r>
              <a:rPr lang="en-US" b="1" dirty="0"/>
              <a:t>(</a:t>
            </a:r>
            <a:r>
              <a:rPr lang="en-US" b="1" dirty="0" err="1"/>
              <a:t>pthread_mutex_t</a:t>
            </a:r>
            <a:r>
              <a:rPr lang="en-US" b="1" dirty="0"/>
              <a:t> *</a:t>
            </a:r>
            <a:r>
              <a:rPr lang="en-US" b="1" i="1" dirty="0"/>
              <a:t>mutex</a:t>
            </a:r>
            <a:r>
              <a:rPr lang="en-US" b="1" dirty="0"/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674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en-US" dirty="0"/>
              <a:t> a</a:t>
            </a:r>
            <a:r>
              <a:rPr lang="en-US" altLang="zh-CN" dirty="0"/>
              <a:t>n</a:t>
            </a:r>
            <a:r>
              <a:rPr lang="zh-CN" altLang="en-US" dirty="0"/>
              <a:t> </a:t>
            </a:r>
            <a:r>
              <a:rPr lang="en-US" altLang="zh-CN" dirty="0"/>
              <a:t>Initialized</a:t>
            </a:r>
            <a:r>
              <a:rPr lang="en-US" dirty="0"/>
              <a:t> Mutex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9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9E9BA2-F88F-F74C-AEFD-F434B129FE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04" y="1280913"/>
            <a:ext cx="4243844" cy="45635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F3B8D9D-E896-9049-A312-690F53794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462" y="1389896"/>
            <a:ext cx="4610010" cy="43456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A424233-86AA-4942-8EBA-7D40BCF7B155}"/>
              </a:ext>
            </a:extLst>
          </p:cNvPr>
          <p:cNvSpPr/>
          <p:nvPr/>
        </p:nvSpPr>
        <p:spPr>
          <a:xfrm>
            <a:off x="386862" y="3358662"/>
            <a:ext cx="2523392" cy="2813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542118-1F03-C941-8E0F-D28D33226688}"/>
              </a:ext>
            </a:extLst>
          </p:cNvPr>
          <p:cNvSpPr/>
          <p:nvPr/>
        </p:nvSpPr>
        <p:spPr>
          <a:xfrm>
            <a:off x="241247" y="3908074"/>
            <a:ext cx="2523392" cy="1846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A419AB-7CF0-8C44-B2DA-87F0B7395D53}"/>
              </a:ext>
            </a:extLst>
          </p:cNvPr>
          <p:cNvSpPr/>
          <p:nvPr/>
        </p:nvSpPr>
        <p:spPr>
          <a:xfrm>
            <a:off x="386862" y="5067300"/>
            <a:ext cx="2523392" cy="2813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8FC2FB-85C1-C940-9537-486113D18D13}"/>
              </a:ext>
            </a:extLst>
          </p:cNvPr>
          <p:cNvSpPr/>
          <p:nvPr/>
        </p:nvSpPr>
        <p:spPr>
          <a:xfrm>
            <a:off x="4594860" y="2174631"/>
            <a:ext cx="3010486" cy="2813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96CCB0-2980-0245-8758-04BC978D8706}"/>
              </a:ext>
            </a:extLst>
          </p:cNvPr>
          <p:cNvSpPr/>
          <p:nvPr/>
        </p:nvSpPr>
        <p:spPr>
          <a:xfrm>
            <a:off x="4572000" y="5037992"/>
            <a:ext cx="3010486" cy="2813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3438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compact_blue</Template>
  <TotalTime>6574</TotalTime>
  <Words>1276</Words>
  <Application>Microsoft Macintosh PowerPoint</Application>
  <PresentationFormat>On-screen Show (4:3)</PresentationFormat>
  <Paragraphs>212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Calibri Light</vt:lpstr>
      <vt:lpstr>Wingdings</vt:lpstr>
      <vt:lpstr>Retrospect</vt:lpstr>
      <vt:lpstr>Thread Synchronization</vt:lpstr>
      <vt:lpstr>Shared Address Space</vt:lpstr>
      <vt:lpstr>Pre-Class Question</vt:lpstr>
      <vt:lpstr>Race Condition</vt:lpstr>
      <vt:lpstr>Mutex -- Avoid Race Conditions</vt:lpstr>
      <vt:lpstr>Mutex Variables Initialization</vt:lpstr>
      <vt:lpstr>Destroying a Mutex Variable</vt:lpstr>
      <vt:lpstr>How to Use an Initialized Mutex</vt:lpstr>
      <vt:lpstr>How to Use an Initialized Mutex</vt:lpstr>
      <vt:lpstr>Deadlocks</vt:lpstr>
      <vt:lpstr>Deadlocks</vt:lpstr>
      <vt:lpstr>Deadlocks</vt:lpstr>
      <vt:lpstr>Multiple Mutex Deadlocks</vt:lpstr>
      <vt:lpstr>Spinlocks</vt:lpstr>
      <vt:lpstr>Spinlocks</vt:lpstr>
      <vt:lpstr>Condition Variables</vt:lpstr>
      <vt:lpstr>Condition Variables</vt:lpstr>
      <vt:lpstr>Condition Variables Interfaces</vt:lpstr>
      <vt:lpstr>PowerPoint Presentation</vt:lpstr>
      <vt:lpstr>Thread In-class 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C and *NIX</dc:title>
  <dc:creator>porto</dc:creator>
  <cp:lastModifiedBy>Jun Xu</cp:lastModifiedBy>
  <cp:revision>838</cp:revision>
  <dcterms:created xsi:type="dcterms:W3CDTF">2016-01-21T20:46:53Z</dcterms:created>
  <dcterms:modified xsi:type="dcterms:W3CDTF">2019-04-12T02:58:42Z</dcterms:modified>
</cp:coreProperties>
</file>