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31" r:id="rId1"/>
  </p:sldMasterIdLst>
  <p:notesMasterIdLst>
    <p:notesMasterId r:id="rId12"/>
  </p:notesMasterIdLst>
  <p:sldIdLst>
    <p:sldId id="256" r:id="rId2"/>
    <p:sldId id="257" r:id="rId3"/>
    <p:sldId id="258" r:id="rId4"/>
    <p:sldId id="261" r:id="rId5"/>
    <p:sldId id="262"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FC68E3-428F-4BAA-BEF8-433432074368}">
          <p14:sldIdLst>
            <p14:sldId id="256"/>
            <p14:sldId id="257"/>
            <p14:sldId id="258"/>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9542" autoAdjust="0"/>
  </p:normalViewPr>
  <p:slideViewPr>
    <p:cSldViewPr snapToGrid="0">
      <p:cViewPr varScale="1">
        <p:scale>
          <a:sx n="94" d="100"/>
          <a:sy n="94" d="100"/>
        </p:scale>
        <p:origin x="1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8D1EC-EE84-4F23-9F84-7CE0D72DA987}" type="datetimeFigureOut">
              <a:rPr lang="en-US" smtClean="0"/>
              <a:t>4/14/19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FCD7A-0AF3-4FBE-909D-8E85261255BF}" type="slidenum">
              <a:rPr lang="en-US" smtClean="0"/>
              <a:t>‹#›</a:t>
            </a:fld>
            <a:endParaRPr lang="en-US" dirty="0"/>
          </a:p>
        </p:txBody>
      </p:sp>
    </p:spTree>
    <p:extLst>
      <p:ext uri="{BB962C8B-B14F-4D97-AF65-F5344CB8AC3E}">
        <p14:creationId xmlns:p14="http://schemas.microsoft.com/office/powerpoint/2010/main" val="216176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BFCD7A-0AF3-4FBE-909D-8E85261255BF}" type="slidenum">
              <a:rPr lang="en-US" smtClean="0"/>
              <a:t>1</a:t>
            </a:fld>
            <a:endParaRPr lang="en-US" dirty="0"/>
          </a:p>
        </p:txBody>
      </p:sp>
    </p:spTree>
    <p:extLst>
      <p:ext uri="{BB962C8B-B14F-4D97-AF65-F5344CB8AC3E}">
        <p14:creationId xmlns:p14="http://schemas.microsoft.com/office/powerpoint/2010/main" val="298944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Init</a:t>
            </a:r>
            <a:r>
              <a:rPr lang="en-US" baseline="0" dirty="0"/>
              <a:t> is 1, first kernel thread is 2, both with parent </a:t>
            </a:r>
            <a:r>
              <a:rPr lang="en-US" baseline="0" dirty="0" err="1"/>
              <a:t>pids</a:t>
            </a:r>
            <a:r>
              <a:rPr lang="en-US" baseline="0" dirty="0"/>
              <a:t> of 0</a:t>
            </a:r>
          </a:p>
          <a:p>
            <a:r>
              <a:rPr lang="en-US" baseline="0" dirty="0"/>
              <a:t>Daemons had parent </a:t>
            </a:r>
            <a:r>
              <a:rPr lang="en-US" baseline="0" dirty="0" err="1"/>
              <a:t>pid</a:t>
            </a:r>
            <a:r>
              <a:rPr lang="en-US" baseline="0" dirty="0"/>
              <a:t> of 1 (</a:t>
            </a:r>
            <a:r>
              <a:rPr lang="en-US" baseline="0" dirty="0" err="1"/>
              <a:t>init</a:t>
            </a:r>
            <a:r>
              <a:rPr lang="en-US" baseline="0" dirty="0"/>
              <a:t>)</a:t>
            </a:r>
            <a:endParaRPr lang="en-US" dirty="0"/>
          </a:p>
        </p:txBody>
      </p:sp>
      <p:sp>
        <p:nvSpPr>
          <p:cNvPr id="4" name="Slide Number Placeholder 3"/>
          <p:cNvSpPr>
            <a:spLocks noGrp="1"/>
          </p:cNvSpPr>
          <p:nvPr>
            <p:ph type="sldNum" sz="quarter" idx="10"/>
          </p:nvPr>
        </p:nvSpPr>
        <p:spPr/>
        <p:txBody>
          <a:bodyPr/>
          <a:lstStyle/>
          <a:p>
            <a:fld id="{D1BFCD7A-0AF3-4FBE-909D-8E85261255BF}" type="slidenum">
              <a:rPr lang="en-US" smtClean="0"/>
              <a:t>3</a:t>
            </a:fld>
            <a:endParaRPr lang="en-US" dirty="0"/>
          </a:p>
        </p:txBody>
      </p:sp>
    </p:spTree>
    <p:extLst>
      <p:ext uri="{BB962C8B-B14F-4D97-AF65-F5344CB8AC3E}">
        <p14:creationId xmlns:p14="http://schemas.microsoft.com/office/powerpoint/2010/main" val="1013073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FCD7A-0AF3-4FBE-909D-8E85261255BF}" type="slidenum">
              <a:rPr lang="en-US" smtClean="0"/>
              <a:t>10</a:t>
            </a:fld>
            <a:endParaRPr lang="en-US" dirty="0"/>
          </a:p>
        </p:txBody>
      </p:sp>
    </p:spTree>
    <p:extLst>
      <p:ext uri="{BB962C8B-B14F-4D97-AF65-F5344CB8AC3E}">
        <p14:creationId xmlns:p14="http://schemas.microsoft.com/office/powerpoint/2010/main" val="2204927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Spring 2016</a:t>
            </a:r>
          </a:p>
        </p:txBody>
      </p:sp>
      <p:sp>
        <p:nvSpPr>
          <p:cNvPr id="5" name="Footer Placeholder 4"/>
          <p:cNvSpPr>
            <a:spLocks noGrp="1"/>
          </p:cNvSpPr>
          <p:nvPr>
            <p:ph type="ftr" sz="quarter" idx="11"/>
          </p:nvPr>
        </p:nvSpPr>
        <p:spPr/>
        <p:txBody>
          <a:bodyPr/>
          <a:lstStyle/>
          <a:p>
            <a:r>
              <a:rPr lang="en-US" dirty="0"/>
              <a:t>CS-392-A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577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Spring 2016</a:t>
            </a:r>
          </a:p>
        </p:txBody>
      </p:sp>
      <p:sp>
        <p:nvSpPr>
          <p:cNvPr id="5" name="Footer Placeholder 4"/>
          <p:cNvSpPr>
            <a:spLocks noGrp="1"/>
          </p:cNvSpPr>
          <p:nvPr>
            <p:ph type="ftr" sz="quarter" idx="11"/>
          </p:nvPr>
        </p:nvSpPr>
        <p:spPr/>
        <p:txBody>
          <a:bodyPr/>
          <a:lstStyle/>
          <a:p>
            <a:r>
              <a:rPr lang="en-US" dirty="0"/>
              <a:t>CS-392-A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dirty="0"/>
          </a:p>
        </p:txBody>
      </p:sp>
    </p:spTree>
    <p:extLst>
      <p:ext uri="{BB962C8B-B14F-4D97-AF65-F5344CB8AC3E}">
        <p14:creationId xmlns:p14="http://schemas.microsoft.com/office/powerpoint/2010/main" val="412583664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Spring 2016</a:t>
            </a:r>
          </a:p>
        </p:txBody>
      </p:sp>
      <p:sp>
        <p:nvSpPr>
          <p:cNvPr id="5" name="Footer Placeholder 4"/>
          <p:cNvSpPr>
            <a:spLocks noGrp="1"/>
          </p:cNvSpPr>
          <p:nvPr>
            <p:ph type="ftr" sz="quarter" idx="11"/>
          </p:nvPr>
        </p:nvSpPr>
        <p:spPr/>
        <p:txBody>
          <a:bodyPr/>
          <a:lstStyle/>
          <a:p>
            <a:r>
              <a:rPr lang="en-US" dirty="0"/>
              <a:t>CS-392-A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dirty="0"/>
          </a:p>
        </p:txBody>
      </p:sp>
    </p:spTree>
    <p:extLst>
      <p:ext uri="{BB962C8B-B14F-4D97-AF65-F5344CB8AC3E}">
        <p14:creationId xmlns:p14="http://schemas.microsoft.com/office/powerpoint/2010/main" val="403463209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Spring 2016</a:t>
            </a:r>
          </a:p>
        </p:txBody>
      </p:sp>
      <p:sp>
        <p:nvSpPr>
          <p:cNvPr id="5" name="Footer Placeholder 4"/>
          <p:cNvSpPr>
            <a:spLocks noGrp="1"/>
          </p:cNvSpPr>
          <p:nvPr>
            <p:ph type="ftr" sz="quarter" idx="11"/>
          </p:nvPr>
        </p:nvSpPr>
        <p:spPr/>
        <p:txBody>
          <a:bodyPr/>
          <a:lstStyle/>
          <a:p>
            <a:r>
              <a:rPr lang="en-US" dirty="0"/>
              <a:t>CS-392-A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dirty="0"/>
          </a:p>
        </p:txBody>
      </p:sp>
    </p:spTree>
    <p:extLst>
      <p:ext uri="{BB962C8B-B14F-4D97-AF65-F5344CB8AC3E}">
        <p14:creationId xmlns:p14="http://schemas.microsoft.com/office/powerpoint/2010/main" val="214634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Spring 2016</a:t>
            </a:r>
          </a:p>
        </p:txBody>
      </p:sp>
      <p:sp>
        <p:nvSpPr>
          <p:cNvPr id="5" name="Footer Placeholder 4"/>
          <p:cNvSpPr>
            <a:spLocks noGrp="1"/>
          </p:cNvSpPr>
          <p:nvPr>
            <p:ph type="ftr" sz="quarter" idx="11"/>
          </p:nvPr>
        </p:nvSpPr>
        <p:spPr/>
        <p:txBody>
          <a:bodyPr/>
          <a:lstStyle/>
          <a:p>
            <a:r>
              <a:rPr lang="en-US" dirty="0"/>
              <a:t>CS-392-A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1423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474839"/>
            <a:ext cx="3703320" cy="4806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474838"/>
            <a:ext cx="3703320" cy="4806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Spring 2016</a:t>
            </a:r>
          </a:p>
        </p:txBody>
      </p:sp>
      <p:sp>
        <p:nvSpPr>
          <p:cNvPr id="6" name="Footer Placeholder 5"/>
          <p:cNvSpPr>
            <a:spLocks noGrp="1"/>
          </p:cNvSpPr>
          <p:nvPr>
            <p:ph type="ftr" sz="quarter" idx="11"/>
          </p:nvPr>
        </p:nvSpPr>
        <p:spPr/>
        <p:txBody>
          <a:bodyPr/>
          <a:lstStyle/>
          <a:p>
            <a:r>
              <a:rPr lang="en-US" dirty="0"/>
              <a:t>CS-392-A Systems Programming</a:t>
            </a:r>
          </a:p>
        </p:txBody>
      </p:sp>
      <p:sp>
        <p:nvSpPr>
          <p:cNvPr id="7" name="Slide Number Placeholder 6"/>
          <p:cNvSpPr>
            <a:spLocks noGrp="1"/>
          </p:cNvSpPr>
          <p:nvPr>
            <p:ph type="sldNum" sz="quarter" idx="12"/>
          </p:nvPr>
        </p:nvSpPr>
        <p:spPr/>
        <p:txBody>
          <a:bodyPr/>
          <a:lstStyle/>
          <a:p>
            <a:fld id="{08660857-7544-4646-A5A0-CE3434EE97AD}" type="slidenum">
              <a:rPr lang="en-US" smtClean="0"/>
              <a:t>‹#›</a:t>
            </a:fld>
            <a:endParaRPr lang="en-US" dirty="0"/>
          </a:p>
        </p:txBody>
      </p:sp>
      <p:sp>
        <p:nvSpPr>
          <p:cNvPr id="9" name="Title Placeholder 1"/>
          <p:cNvSpPr>
            <a:spLocks noGrp="1"/>
          </p:cNvSpPr>
          <p:nvPr>
            <p:ph type="title"/>
          </p:nvPr>
        </p:nvSpPr>
        <p:spPr>
          <a:xfrm>
            <a:off x="822960" y="32605"/>
            <a:ext cx="7543800" cy="940789"/>
          </a:xfrm>
          <a:prstGeom prst="rect">
            <a:avLst/>
          </a:prstGeom>
        </p:spPr>
        <p:txBody>
          <a:bodyPr vert="horz" lIns="91440" tIns="45720" rIns="91440" bIns="45720" rtlCol="0" anchor="b">
            <a:normAutofit/>
          </a:bodyPr>
          <a:lstStyle/>
          <a:p>
            <a:r>
              <a:rPr lang="en-US" dirty="0"/>
              <a:t>Click to edit Master title style</a:t>
            </a:r>
          </a:p>
        </p:txBody>
      </p:sp>
    </p:spTree>
    <p:extLst>
      <p:ext uri="{BB962C8B-B14F-4D97-AF65-F5344CB8AC3E}">
        <p14:creationId xmlns:p14="http://schemas.microsoft.com/office/powerpoint/2010/main" val="313733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698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698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Spring 2016</a:t>
            </a:r>
          </a:p>
        </p:txBody>
      </p:sp>
      <p:sp>
        <p:nvSpPr>
          <p:cNvPr id="8" name="Footer Placeholder 7"/>
          <p:cNvSpPr>
            <a:spLocks noGrp="1"/>
          </p:cNvSpPr>
          <p:nvPr>
            <p:ph type="ftr" sz="quarter" idx="11"/>
          </p:nvPr>
        </p:nvSpPr>
        <p:spPr/>
        <p:txBody>
          <a:bodyPr/>
          <a:lstStyle/>
          <a:p>
            <a:r>
              <a:rPr lang="en-US" dirty="0"/>
              <a:t>CS-392-A Systems Programming</a:t>
            </a:r>
          </a:p>
        </p:txBody>
      </p:sp>
      <p:sp>
        <p:nvSpPr>
          <p:cNvPr id="9" name="Slide Number Placeholder 8"/>
          <p:cNvSpPr>
            <a:spLocks noGrp="1"/>
          </p:cNvSpPr>
          <p:nvPr>
            <p:ph type="sldNum" sz="quarter" idx="12"/>
          </p:nvPr>
        </p:nvSpPr>
        <p:spPr/>
        <p:txBody>
          <a:bodyPr/>
          <a:lstStyle/>
          <a:p>
            <a:fld id="{08660857-7544-4646-A5A0-CE3434EE97AD}" type="slidenum">
              <a:rPr lang="en-US" smtClean="0"/>
              <a:t>‹#›</a:t>
            </a:fld>
            <a:endParaRPr lang="en-US" dirty="0"/>
          </a:p>
        </p:txBody>
      </p:sp>
    </p:spTree>
    <p:extLst>
      <p:ext uri="{BB962C8B-B14F-4D97-AF65-F5344CB8AC3E}">
        <p14:creationId xmlns:p14="http://schemas.microsoft.com/office/powerpoint/2010/main" val="57835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Spring 2016</a:t>
            </a:r>
          </a:p>
        </p:txBody>
      </p:sp>
      <p:sp>
        <p:nvSpPr>
          <p:cNvPr id="4" name="Footer Placeholder 3"/>
          <p:cNvSpPr>
            <a:spLocks noGrp="1"/>
          </p:cNvSpPr>
          <p:nvPr>
            <p:ph type="ftr" sz="quarter" idx="11"/>
          </p:nvPr>
        </p:nvSpPr>
        <p:spPr/>
        <p:txBody>
          <a:bodyPr/>
          <a:lstStyle/>
          <a:p>
            <a:r>
              <a:rPr lang="en-US" dirty="0"/>
              <a:t>CS-392-A Systems Programming</a:t>
            </a:r>
          </a:p>
        </p:txBody>
      </p:sp>
      <p:sp>
        <p:nvSpPr>
          <p:cNvPr id="5" name="Slide Number Placeholder 4"/>
          <p:cNvSpPr>
            <a:spLocks noGrp="1"/>
          </p:cNvSpPr>
          <p:nvPr>
            <p:ph type="sldNum" sz="quarter" idx="12"/>
          </p:nvPr>
        </p:nvSpPr>
        <p:spPr/>
        <p:txBody>
          <a:bodyPr/>
          <a:lstStyle/>
          <a:p>
            <a:fld id="{08660857-7544-4646-A5A0-CE3434EE97AD}" type="slidenum">
              <a:rPr lang="en-US" smtClean="0"/>
              <a:t>‹#›</a:t>
            </a:fld>
            <a:endParaRPr lang="en-US" dirty="0"/>
          </a:p>
        </p:txBody>
      </p:sp>
    </p:spTree>
    <p:extLst>
      <p:ext uri="{BB962C8B-B14F-4D97-AF65-F5344CB8AC3E}">
        <p14:creationId xmlns:p14="http://schemas.microsoft.com/office/powerpoint/2010/main" val="426174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a:t>Spring 2016</a:t>
            </a:r>
          </a:p>
        </p:txBody>
      </p:sp>
      <p:sp>
        <p:nvSpPr>
          <p:cNvPr id="8" name="Footer Placeholder 7"/>
          <p:cNvSpPr>
            <a:spLocks noGrp="1"/>
          </p:cNvSpPr>
          <p:nvPr>
            <p:ph type="ftr" sz="quarter" idx="11"/>
          </p:nvPr>
        </p:nvSpPr>
        <p:spPr/>
        <p:txBody>
          <a:bodyPr/>
          <a:lstStyle>
            <a:lvl1pPr>
              <a:defRPr>
                <a:solidFill>
                  <a:schemeClr val="bg1">
                    <a:lumMod val="50000"/>
                  </a:schemeClr>
                </a:solidFill>
              </a:defRPr>
            </a:lvl1pPr>
          </a:lstStyle>
          <a:p>
            <a:r>
              <a:rPr lang="en-US" dirty="0"/>
              <a:t>CS-392-A Systems Programming</a:t>
            </a:r>
          </a:p>
        </p:txBody>
      </p:sp>
      <p:sp>
        <p:nvSpPr>
          <p:cNvPr id="9" name="Slide Number Placeholder 8"/>
          <p:cNvSpPr>
            <a:spLocks noGrp="1"/>
          </p:cNvSpPr>
          <p:nvPr>
            <p:ph type="sldNum" sz="quarter" idx="12"/>
          </p:nvPr>
        </p:nvSpPr>
        <p:spPr/>
        <p:txBody>
          <a:bodyPr/>
          <a:lstStyle/>
          <a:p>
            <a:fld id="{08660857-7544-4646-A5A0-CE3434EE97AD}" type="slidenum">
              <a:rPr lang="en-US" smtClean="0"/>
              <a:t>‹#›</a:t>
            </a:fld>
            <a:endParaRPr lang="en-US" dirty="0"/>
          </a:p>
        </p:txBody>
      </p:sp>
    </p:spTree>
    <p:extLst>
      <p:ext uri="{BB962C8B-B14F-4D97-AF65-F5344CB8AC3E}">
        <p14:creationId xmlns:p14="http://schemas.microsoft.com/office/powerpoint/2010/main" val="3999510503"/>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dirty="0"/>
              <a:t>Spring 2016</a:t>
            </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dirty="0"/>
              <a:t>CS-392-A Systems Programming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660857-7544-4646-A5A0-CE3434EE97AD}" type="slidenum">
              <a:rPr lang="en-US" smtClean="0"/>
              <a:t>‹#›</a:t>
            </a:fld>
            <a:endParaRPr lang="en-US" dirty="0"/>
          </a:p>
        </p:txBody>
      </p:sp>
    </p:spTree>
    <p:extLst>
      <p:ext uri="{BB962C8B-B14F-4D97-AF65-F5344CB8AC3E}">
        <p14:creationId xmlns:p14="http://schemas.microsoft.com/office/powerpoint/2010/main" val="297928090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Spring 2016</a:t>
            </a:r>
          </a:p>
        </p:txBody>
      </p:sp>
      <p:sp>
        <p:nvSpPr>
          <p:cNvPr id="6" name="Footer Placeholder 5"/>
          <p:cNvSpPr>
            <a:spLocks noGrp="1"/>
          </p:cNvSpPr>
          <p:nvPr>
            <p:ph type="ftr" sz="quarter" idx="11"/>
          </p:nvPr>
        </p:nvSpPr>
        <p:spPr/>
        <p:txBody>
          <a:bodyPr/>
          <a:lstStyle/>
          <a:p>
            <a:r>
              <a:rPr lang="en-US" dirty="0"/>
              <a:t>CS-392-A Systems Programming</a:t>
            </a:r>
          </a:p>
        </p:txBody>
      </p:sp>
      <p:sp>
        <p:nvSpPr>
          <p:cNvPr id="7" name="Slide Number Placeholder 6"/>
          <p:cNvSpPr>
            <a:spLocks noGrp="1"/>
          </p:cNvSpPr>
          <p:nvPr>
            <p:ph type="sldNum" sz="quarter" idx="12"/>
          </p:nvPr>
        </p:nvSpPr>
        <p:spPr/>
        <p:txBody>
          <a:bodyPr/>
          <a:lstStyle/>
          <a:p>
            <a:fld id="{08660857-7544-4646-A5A0-CE3434EE97AD}" type="slidenum">
              <a:rPr lang="en-US" smtClean="0"/>
              <a:t>‹#›</a:t>
            </a:fld>
            <a:endParaRPr lang="en-US" dirty="0"/>
          </a:p>
        </p:txBody>
      </p:sp>
    </p:spTree>
    <p:extLst>
      <p:ext uri="{BB962C8B-B14F-4D97-AF65-F5344CB8AC3E}">
        <p14:creationId xmlns:p14="http://schemas.microsoft.com/office/powerpoint/2010/main" val="282797315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2605"/>
            <a:ext cx="7543800" cy="9407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72529" y="1396181"/>
            <a:ext cx="8798943" cy="482346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2529" y="6459786"/>
            <a:ext cx="1854203" cy="365125"/>
          </a:xfrm>
          <a:prstGeom prst="rect">
            <a:avLst/>
          </a:prstGeom>
        </p:spPr>
        <p:txBody>
          <a:bodyPr vert="horz" lIns="91440" tIns="45720" rIns="91440" bIns="45720" rtlCol="0" anchor="ctr"/>
          <a:lstStyle>
            <a:lvl1pPr algn="l">
              <a:defRPr sz="900">
                <a:solidFill>
                  <a:schemeClr val="bg1">
                    <a:lumMod val="50000"/>
                  </a:schemeClr>
                </a:solidFill>
              </a:defRPr>
            </a:lvl1pPr>
          </a:lstStyle>
          <a:p>
            <a:r>
              <a:rPr lang="en-US" dirty="0"/>
              <a:t>Spring 2016</a:t>
            </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chemeClr val="bg1">
                    <a:lumMod val="50000"/>
                  </a:schemeClr>
                </a:solidFill>
              </a:defRPr>
            </a:lvl1pPr>
          </a:lstStyle>
          <a:p>
            <a:r>
              <a:rPr lang="en-US" dirty="0"/>
              <a:t>CS-392-A Systems Programming</a:t>
            </a:r>
          </a:p>
        </p:txBody>
      </p:sp>
      <p:sp>
        <p:nvSpPr>
          <p:cNvPr id="6" name="Slide Number Placeholder 5"/>
          <p:cNvSpPr>
            <a:spLocks noGrp="1"/>
          </p:cNvSpPr>
          <p:nvPr>
            <p:ph type="sldNum" sz="quarter" idx="4"/>
          </p:nvPr>
        </p:nvSpPr>
        <p:spPr>
          <a:xfrm>
            <a:off x="7987453" y="6467014"/>
            <a:ext cx="984019" cy="365125"/>
          </a:xfrm>
          <a:prstGeom prst="rect">
            <a:avLst/>
          </a:prstGeom>
        </p:spPr>
        <p:txBody>
          <a:bodyPr vert="horz" lIns="91440" tIns="45720" rIns="91440" bIns="45720" rtlCol="0" anchor="ctr"/>
          <a:lstStyle>
            <a:lvl1pPr algn="r">
              <a:defRPr sz="1050">
                <a:solidFill>
                  <a:schemeClr val="bg1">
                    <a:lumMod val="50000"/>
                  </a:schemeClr>
                </a:solidFill>
              </a:defRPr>
            </a:lvl1pPr>
          </a:lstStyle>
          <a:p>
            <a:fld id="{08660857-7544-4646-A5A0-CE3434EE97AD}" type="slidenum">
              <a:rPr lang="en-US" smtClean="0"/>
              <a:pPr/>
              <a:t>‹#›</a:t>
            </a:fld>
            <a:endParaRPr lang="en-US" dirty="0"/>
          </a:p>
        </p:txBody>
      </p:sp>
    </p:spTree>
    <p:extLst>
      <p:ext uri="{BB962C8B-B14F-4D97-AF65-F5344CB8AC3E}">
        <p14:creationId xmlns:p14="http://schemas.microsoft.com/office/powerpoint/2010/main" val="2082556622"/>
      </p:ext>
    </p:extLst>
  </p:cSld>
  <p:clrMap bg1="lt1" tx1="dk1" bg2="lt2" tx2="dk2" accent1="accent1" accent2="accent2" accent3="accent3" accent4="accent4" accent5="accent5" accent6="accent6" hlink="hlink" folHlink="folHlink"/>
  <p:sldLayoutIdLst>
    <p:sldLayoutId id="2147484632" r:id="rId1"/>
    <p:sldLayoutId id="2147484633" r:id="rId2"/>
    <p:sldLayoutId id="2147484634" r:id="rId3"/>
    <p:sldLayoutId id="2147484635" r:id="rId4"/>
    <p:sldLayoutId id="2147484636" r:id="rId5"/>
    <p:sldLayoutId id="2147484637" r:id="rId6"/>
    <p:sldLayoutId id="2147484638" r:id="rId7"/>
    <p:sldLayoutId id="2147484639" r:id="rId8"/>
    <p:sldLayoutId id="2147484640" r:id="rId9"/>
    <p:sldLayoutId id="2147484641" r:id="rId10"/>
    <p:sldLayoutId id="2147484642" r:id="rId11"/>
  </p:sldLayoutIdLst>
  <p:hf hdr="0"/>
  <p:txStyles>
    <p:titleStyle>
      <a:lvl1pPr algn="ctr"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Daemon Processes</a:t>
            </a:r>
          </a:p>
        </p:txBody>
      </p:sp>
      <p:sp>
        <p:nvSpPr>
          <p:cNvPr id="3" name="Subtitle 2"/>
          <p:cNvSpPr>
            <a:spLocks noGrp="1"/>
          </p:cNvSpPr>
          <p:nvPr>
            <p:ph type="subTitle" idx="1"/>
          </p:nvPr>
        </p:nvSpPr>
        <p:spPr/>
        <p:txBody>
          <a:bodyPr>
            <a:normAutofit fontScale="85000" lnSpcReduction="20000"/>
          </a:bodyPr>
          <a:lstStyle/>
          <a:p>
            <a:r>
              <a:rPr lang="en-US" altLang="zh-CN" dirty="0"/>
              <a:t>Jun</a:t>
            </a:r>
            <a:r>
              <a:rPr lang="zh-CN" altLang="en-US" dirty="0"/>
              <a:t> </a:t>
            </a:r>
            <a:r>
              <a:rPr lang="en-US" altLang="zh-CN" dirty="0" err="1"/>
              <a:t>xu</a:t>
            </a:r>
            <a:r>
              <a:rPr lang="en-US" altLang="zh-CN" dirty="0"/>
              <a:t>	</a:t>
            </a:r>
            <a:endParaRPr lang="en-US" dirty="0"/>
          </a:p>
          <a:p>
            <a:r>
              <a:rPr lang="en-US" dirty="0"/>
              <a:t>CS-392 Systems Programming</a:t>
            </a:r>
          </a:p>
          <a:p>
            <a:r>
              <a:rPr lang="en-US" dirty="0"/>
              <a:t>Spring </a:t>
            </a:r>
            <a:r>
              <a:rPr lang="en-US" altLang="zh-CN" dirty="0"/>
              <a:t>2019</a:t>
            </a:r>
            <a:endParaRPr lang="en-US" dirty="0"/>
          </a:p>
        </p:txBody>
      </p:sp>
    </p:spTree>
    <p:extLst>
      <p:ext uri="{BB962C8B-B14F-4D97-AF65-F5344CB8AC3E}">
        <p14:creationId xmlns:p14="http://schemas.microsoft.com/office/powerpoint/2010/main" val="168713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1C3DBE-6327-F147-B4B4-EC5D5AF34AD2}"/>
              </a:ext>
            </a:extLst>
          </p:cNvPr>
          <p:cNvSpPr>
            <a:spLocks noGrp="1"/>
          </p:cNvSpPr>
          <p:nvPr>
            <p:ph type="dt" sz="half" idx="10"/>
          </p:nvPr>
        </p:nvSpPr>
        <p:spPr/>
        <p:txBody>
          <a:bodyPr/>
          <a:lstStyle/>
          <a:p>
            <a:r>
              <a:rPr lang="en-US" dirty="0"/>
              <a:t>Spring </a:t>
            </a:r>
            <a:r>
              <a:rPr lang="en-US" altLang="zh-CN" dirty="0"/>
              <a:t>2019</a:t>
            </a:r>
            <a:endParaRPr lang="en-US" dirty="0"/>
          </a:p>
        </p:txBody>
      </p:sp>
      <p:sp>
        <p:nvSpPr>
          <p:cNvPr id="6" name="Slide Number Placeholder 5">
            <a:extLst>
              <a:ext uri="{FF2B5EF4-FFF2-40B4-BE49-F238E27FC236}">
                <a16:creationId xmlns:a16="http://schemas.microsoft.com/office/drawing/2014/main" id="{C1C0AD5E-2577-A749-A03C-79448F6C0747}"/>
              </a:ext>
            </a:extLst>
          </p:cNvPr>
          <p:cNvSpPr>
            <a:spLocks noGrp="1"/>
          </p:cNvSpPr>
          <p:nvPr>
            <p:ph type="sldNum" sz="quarter" idx="12"/>
          </p:nvPr>
        </p:nvSpPr>
        <p:spPr/>
        <p:txBody>
          <a:bodyPr/>
          <a:lstStyle/>
          <a:p>
            <a:fld id="{08660857-7544-4646-A5A0-CE3434EE97AD}" type="slidenum">
              <a:rPr lang="en-US" smtClean="0"/>
              <a:t>10</a:t>
            </a:fld>
            <a:endParaRPr lang="en-US" dirty="0"/>
          </a:p>
        </p:txBody>
      </p:sp>
      <p:pic>
        <p:nvPicPr>
          <p:cNvPr id="8" name="Picture 7">
            <a:extLst>
              <a:ext uri="{FF2B5EF4-FFF2-40B4-BE49-F238E27FC236}">
                <a16:creationId xmlns:a16="http://schemas.microsoft.com/office/drawing/2014/main" id="{1EFC8BED-FA0F-D44F-86F0-E3A1D9155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7" y="-25861"/>
            <a:ext cx="4353636" cy="6858000"/>
          </a:xfrm>
          <a:prstGeom prst="rect">
            <a:avLst/>
          </a:prstGeom>
          <a:ln>
            <a:solidFill>
              <a:schemeClr val="tx1"/>
            </a:solidFill>
          </a:ln>
        </p:spPr>
      </p:pic>
      <p:pic>
        <p:nvPicPr>
          <p:cNvPr id="12" name="Picture 11">
            <a:extLst>
              <a:ext uri="{FF2B5EF4-FFF2-40B4-BE49-F238E27FC236}">
                <a16:creationId xmlns:a16="http://schemas.microsoft.com/office/drawing/2014/main" id="{6AEA60AE-0265-1742-8040-CAEE91282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002969"/>
            <a:ext cx="4353637" cy="4203700"/>
          </a:xfrm>
          <a:prstGeom prst="rect">
            <a:avLst/>
          </a:prstGeom>
          <a:ln>
            <a:solidFill>
              <a:schemeClr val="tx1"/>
            </a:solidFill>
          </a:ln>
        </p:spPr>
      </p:pic>
      <p:sp>
        <p:nvSpPr>
          <p:cNvPr id="2" name="Rectangle 1">
            <a:extLst>
              <a:ext uri="{FF2B5EF4-FFF2-40B4-BE49-F238E27FC236}">
                <a16:creationId xmlns:a16="http://schemas.microsoft.com/office/drawing/2014/main" id="{DF5E9850-2739-F24C-A806-FA8506807477}"/>
              </a:ext>
            </a:extLst>
          </p:cNvPr>
          <p:cNvSpPr/>
          <p:nvPr/>
        </p:nvSpPr>
        <p:spPr>
          <a:xfrm>
            <a:off x="750627" y="2852382"/>
            <a:ext cx="1439838" cy="2524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2363CD-FE97-BA4C-9886-392D96A292FC}"/>
              </a:ext>
            </a:extLst>
          </p:cNvPr>
          <p:cNvSpPr/>
          <p:nvPr/>
        </p:nvSpPr>
        <p:spPr>
          <a:xfrm>
            <a:off x="586894" y="4842260"/>
            <a:ext cx="1439838" cy="2524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20BEAD-87B1-D441-B496-2FDF12961BAB}"/>
              </a:ext>
            </a:extLst>
          </p:cNvPr>
          <p:cNvSpPr/>
          <p:nvPr/>
        </p:nvSpPr>
        <p:spPr>
          <a:xfrm>
            <a:off x="689252" y="5730625"/>
            <a:ext cx="1439838" cy="2524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8A699BA-5238-954D-B18B-AF6F56F8FD0B}"/>
              </a:ext>
            </a:extLst>
          </p:cNvPr>
          <p:cNvSpPr/>
          <p:nvPr/>
        </p:nvSpPr>
        <p:spPr>
          <a:xfrm>
            <a:off x="5161129" y="1398894"/>
            <a:ext cx="1439838" cy="2524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3B929D0-252A-2140-83A6-8D40EC36C97E}"/>
              </a:ext>
            </a:extLst>
          </p:cNvPr>
          <p:cNvSpPr/>
          <p:nvPr/>
        </p:nvSpPr>
        <p:spPr>
          <a:xfrm>
            <a:off x="5161128" y="2513463"/>
            <a:ext cx="1785581" cy="6186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92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Daemons</a:t>
            </a:r>
          </a:p>
        </p:txBody>
      </p:sp>
      <p:sp>
        <p:nvSpPr>
          <p:cNvPr id="3" name="Content Placeholder 2"/>
          <p:cNvSpPr>
            <a:spLocks noGrp="1"/>
          </p:cNvSpPr>
          <p:nvPr>
            <p:ph idx="1"/>
          </p:nvPr>
        </p:nvSpPr>
        <p:spPr/>
        <p:txBody>
          <a:bodyPr>
            <a:normAutofit/>
          </a:bodyPr>
          <a:lstStyle/>
          <a:p>
            <a:pPr>
              <a:buFont typeface="Wingdings" pitchFamily="2" charset="2"/>
              <a:buChar char="Ø"/>
            </a:pPr>
            <a:r>
              <a:rPr lang="zh-CN" altLang="en-US" dirty="0"/>
              <a:t> </a:t>
            </a:r>
            <a:r>
              <a:rPr lang="en-US" dirty="0"/>
              <a:t>Process that run in the background and live for a long time</a:t>
            </a:r>
          </a:p>
          <a:p>
            <a:pPr lvl="1">
              <a:buFont typeface="Wingdings" pitchFamily="2" charset="2"/>
              <a:buChar char="Ø"/>
            </a:pPr>
            <a:r>
              <a:rPr lang="zh-CN" altLang="en-US" dirty="0"/>
              <a:t> </a:t>
            </a:r>
            <a:r>
              <a:rPr lang="en-US" dirty="0"/>
              <a:t>Usually implement system services (i.e., servers)</a:t>
            </a:r>
          </a:p>
          <a:p>
            <a:pPr>
              <a:buFont typeface="Wingdings" pitchFamily="2" charset="2"/>
              <a:buChar char="Ø"/>
            </a:pPr>
            <a:endParaRPr lang="en-US" dirty="0"/>
          </a:p>
          <a:p>
            <a:pPr>
              <a:buFont typeface="Wingdings" pitchFamily="2" charset="2"/>
              <a:buChar char="Ø"/>
            </a:pPr>
            <a:r>
              <a:rPr lang="zh-CN" altLang="en-US" dirty="0"/>
              <a:t> </a:t>
            </a:r>
            <a:r>
              <a:rPr lang="en-US" dirty="0"/>
              <a:t>Examples:</a:t>
            </a:r>
          </a:p>
          <a:p>
            <a:pPr lvl="1">
              <a:buFont typeface="Wingdings" pitchFamily="2" charset="2"/>
              <a:buChar char="Ø"/>
            </a:pPr>
            <a:r>
              <a:rPr lang="zh-CN" altLang="en-US" dirty="0"/>
              <a:t> </a:t>
            </a:r>
            <a:r>
              <a:rPr lang="en-US" dirty="0"/>
              <a:t>Secure shell server</a:t>
            </a:r>
          </a:p>
          <a:p>
            <a:pPr lvl="1">
              <a:buFont typeface="Wingdings" pitchFamily="2" charset="2"/>
              <a:buChar char="Ø"/>
            </a:pPr>
            <a:r>
              <a:rPr lang="zh-CN" altLang="en-US" dirty="0"/>
              <a:t> </a:t>
            </a:r>
            <a:r>
              <a:rPr lang="en-US" dirty="0"/>
              <a:t>FTP server</a:t>
            </a:r>
          </a:p>
          <a:p>
            <a:pPr lvl="1">
              <a:buFont typeface="Wingdings" pitchFamily="2" charset="2"/>
              <a:buChar char="Ø"/>
            </a:pPr>
            <a:r>
              <a:rPr lang="zh-CN" altLang="en-US" dirty="0"/>
              <a:t> </a:t>
            </a:r>
            <a:r>
              <a:rPr lang="en-US" dirty="0"/>
              <a:t>Web server</a:t>
            </a:r>
          </a:p>
          <a:p>
            <a:pPr lvl="1">
              <a:buFont typeface="Wingdings" pitchFamily="2" charset="2"/>
              <a:buChar char="Ø"/>
            </a:pPr>
            <a:r>
              <a:rPr lang="zh-CN" altLang="en-US" dirty="0"/>
              <a:t> </a:t>
            </a:r>
            <a:r>
              <a:rPr lang="en-US" dirty="0"/>
              <a:t>Time synchronization server</a:t>
            </a:r>
          </a:p>
          <a:p>
            <a:pPr marL="0" indent="0">
              <a:buNone/>
            </a:pPr>
            <a:endParaRPr lang="en-US" dirty="0"/>
          </a:p>
        </p:txBody>
      </p:sp>
      <p:sp>
        <p:nvSpPr>
          <p:cNvPr id="4" name="Date Placeholder 3"/>
          <p:cNvSpPr>
            <a:spLocks noGrp="1"/>
          </p:cNvSpPr>
          <p:nvPr>
            <p:ph type="dt" sz="half" idx="10"/>
          </p:nvPr>
        </p:nvSpPr>
        <p:spPr/>
        <p:txBody>
          <a:bodyPr/>
          <a:lstStyle/>
          <a:p>
            <a:r>
              <a:rPr lang="en-US" dirty="0"/>
              <a:t>Spring </a:t>
            </a:r>
            <a:r>
              <a:rPr lang="en-US" altLang="zh-CN" dirty="0"/>
              <a:t>2019</a:t>
            </a:r>
            <a:endParaRPr lang="en-US" dirty="0"/>
          </a:p>
        </p:txBody>
      </p:sp>
      <p:sp>
        <p:nvSpPr>
          <p:cNvPr id="5" name="Footer Placeholder 4"/>
          <p:cNvSpPr>
            <a:spLocks noGrp="1"/>
          </p:cNvSpPr>
          <p:nvPr>
            <p:ph type="ftr" sz="quarter" idx="11"/>
          </p:nvPr>
        </p:nvSpPr>
        <p:spPr/>
        <p:txBody>
          <a:bodyPr/>
          <a:lstStyle/>
          <a:p>
            <a:r>
              <a:rPr lang="en-US" dirty="0"/>
              <a:t>CS-392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2</a:t>
            </a:fld>
            <a:endParaRPr lang="en-US" dirty="0"/>
          </a:p>
        </p:txBody>
      </p:sp>
    </p:spTree>
    <p:extLst>
      <p:ext uri="{BB962C8B-B14F-4D97-AF65-F5344CB8AC3E}">
        <p14:creationId xmlns:p14="http://schemas.microsoft.com/office/powerpoint/2010/main" val="294583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Spring </a:t>
            </a:r>
            <a:r>
              <a:rPr lang="en-US" altLang="zh-CN" dirty="0"/>
              <a:t>2019</a:t>
            </a:r>
            <a:endParaRPr lang="en-US" dirty="0"/>
          </a:p>
        </p:txBody>
      </p:sp>
      <p:sp>
        <p:nvSpPr>
          <p:cNvPr id="5" name="Footer Placeholder 4"/>
          <p:cNvSpPr>
            <a:spLocks noGrp="1"/>
          </p:cNvSpPr>
          <p:nvPr>
            <p:ph type="ftr" sz="quarter" idx="11"/>
          </p:nvPr>
        </p:nvSpPr>
        <p:spPr/>
        <p:txBody>
          <a:bodyPr/>
          <a:lstStyle/>
          <a:p>
            <a:r>
              <a:rPr lang="en-US" dirty="0"/>
              <a:t>CS-392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3</a:t>
            </a:fld>
            <a:endParaRPr lang="en-US" dirty="0"/>
          </a:p>
        </p:txBody>
      </p:sp>
      <p:pic>
        <p:nvPicPr>
          <p:cNvPr id="9" name="Picture 8"/>
          <p:cNvPicPr>
            <a:picLocks noChangeAspect="1"/>
          </p:cNvPicPr>
          <p:nvPr/>
        </p:nvPicPr>
        <p:blipFill>
          <a:blip r:embed="rId3"/>
          <a:stretch>
            <a:fillRect/>
          </a:stretch>
        </p:blipFill>
        <p:spPr>
          <a:xfrm>
            <a:off x="1132302" y="353675"/>
            <a:ext cx="7347160" cy="6478464"/>
          </a:xfrm>
          <a:prstGeom prst="rect">
            <a:avLst/>
          </a:prstGeom>
        </p:spPr>
      </p:pic>
    </p:spTree>
    <p:extLst>
      <p:ext uri="{BB962C8B-B14F-4D97-AF65-F5344CB8AC3E}">
        <p14:creationId xmlns:p14="http://schemas.microsoft.com/office/powerpoint/2010/main" val="144803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Create </a:t>
            </a:r>
            <a:r>
              <a:rPr lang="en-US" altLang="zh-CN" dirty="0"/>
              <a:t>A</a:t>
            </a:r>
            <a:r>
              <a:rPr lang="zh-CN" altLang="en-US" dirty="0"/>
              <a:t> </a:t>
            </a:r>
            <a:r>
              <a:rPr lang="en-US" dirty="0"/>
              <a:t>Daemon</a:t>
            </a:r>
          </a:p>
        </p:txBody>
      </p:sp>
      <p:sp>
        <p:nvSpPr>
          <p:cNvPr id="6" name="Content Placeholder 5"/>
          <p:cNvSpPr>
            <a:spLocks noGrp="1"/>
          </p:cNvSpPr>
          <p:nvPr>
            <p:ph idx="1"/>
          </p:nvPr>
        </p:nvSpPr>
        <p:spPr>
          <a:xfrm>
            <a:off x="172529" y="1396181"/>
            <a:ext cx="5655065" cy="4823464"/>
          </a:xfrm>
        </p:spPr>
        <p:txBody>
          <a:bodyPr>
            <a:normAutofit lnSpcReduction="10000"/>
          </a:bodyPr>
          <a:lstStyle/>
          <a:p>
            <a:pPr>
              <a:buFont typeface="Wingdings" pitchFamily="2" charset="2"/>
              <a:buChar char="Ø"/>
            </a:pPr>
            <a:r>
              <a:rPr lang="zh-CN" altLang="en-US" dirty="0"/>
              <a:t> </a:t>
            </a:r>
            <a:r>
              <a:rPr lang="en-US" dirty="0"/>
              <a:t>Call fork and have the parent exit</a:t>
            </a:r>
          </a:p>
          <a:p>
            <a:pPr lvl="1">
              <a:buFont typeface="Wingdings" pitchFamily="2" charset="2"/>
              <a:buChar char="Ø"/>
            </a:pPr>
            <a:r>
              <a:rPr lang="zh-CN" altLang="en-US" dirty="0"/>
              <a:t> </a:t>
            </a:r>
            <a:r>
              <a:rPr lang="en-US" dirty="0" err="1"/>
              <a:t>init</a:t>
            </a:r>
            <a:r>
              <a:rPr lang="en-US" dirty="0"/>
              <a:t> becomes the process’ parent</a:t>
            </a:r>
          </a:p>
          <a:p>
            <a:pPr lvl="1">
              <a:buFont typeface="Wingdings" pitchFamily="2" charset="2"/>
              <a:buChar char="Ø"/>
            </a:pPr>
            <a:r>
              <a:rPr lang="zh-CN" altLang="en-US" dirty="0"/>
              <a:t> </a:t>
            </a:r>
            <a:r>
              <a:rPr lang="en-US" dirty="0"/>
              <a:t>The child is not a process group (PG) leader</a:t>
            </a:r>
          </a:p>
          <a:p>
            <a:pPr>
              <a:buFont typeface="Wingdings" pitchFamily="2" charset="2"/>
              <a:buChar char="Ø"/>
            </a:pPr>
            <a:r>
              <a:rPr lang="zh-CN" altLang="en-US" dirty="0"/>
              <a:t> </a:t>
            </a:r>
            <a:r>
              <a:rPr lang="en-US" dirty="0"/>
              <a:t>Call </a:t>
            </a:r>
            <a:r>
              <a:rPr lang="en-US" dirty="0" err="1"/>
              <a:t>umask</a:t>
            </a:r>
            <a:r>
              <a:rPr lang="en-US" dirty="0"/>
              <a:t>() to set file creation mask to a fixed value (for example, 0)</a:t>
            </a:r>
          </a:p>
          <a:p>
            <a:pPr>
              <a:buFont typeface="Wingdings" pitchFamily="2" charset="2"/>
              <a:buChar char="Ø"/>
            </a:pPr>
            <a:r>
              <a:rPr lang="zh-CN" altLang="en-US" dirty="0"/>
              <a:t> </a:t>
            </a:r>
            <a:r>
              <a:rPr lang="en-US" dirty="0"/>
              <a:t>Create a new session, by calling </a:t>
            </a:r>
            <a:r>
              <a:rPr lang="en-US" dirty="0" err="1"/>
              <a:t>setsid</a:t>
            </a:r>
            <a:r>
              <a:rPr lang="en-US" dirty="0"/>
              <a:t>()</a:t>
            </a:r>
          </a:p>
          <a:p>
            <a:pPr lvl="1">
              <a:buFont typeface="Wingdings" pitchFamily="2" charset="2"/>
              <a:buChar char="Ø"/>
            </a:pPr>
            <a:r>
              <a:rPr lang="zh-CN" altLang="en-US" dirty="0"/>
              <a:t> </a:t>
            </a:r>
            <a:r>
              <a:rPr lang="en-US" dirty="0"/>
              <a:t>Becomes a session and PG leader</a:t>
            </a:r>
          </a:p>
          <a:p>
            <a:pPr lvl="1">
              <a:buFont typeface="Wingdings" pitchFamily="2" charset="2"/>
              <a:buChar char="Ø"/>
            </a:pPr>
            <a:r>
              <a:rPr lang="zh-CN" altLang="en-US" dirty="0"/>
              <a:t> </a:t>
            </a:r>
            <a:r>
              <a:rPr lang="en-US" dirty="0"/>
              <a:t>Process is disassociated from controlling terminal</a:t>
            </a:r>
          </a:p>
          <a:p>
            <a:pPr>
              <a:buFont typeface="Wingdings" pitchFamily="2" charset="2"/>
              <a:buChar char="Ø"/>
            </a:pPr>
            <a:r>
              <a:rPr lang="en-US" dirty="0"/>
              <a:t>Change current directory to </a:t>
            </a:r>
            <a:r>
              <a:rPr lang="en-US" altLang="zh-CN" dirty="0"/>
              <a:t>“</a:t>
            </a:r>
            <a:r>
              <a:rPr lang="en-US" dirty="0"/>
              <a:t>/</a:t>
            </a:r>
            <a:r>
              <a:rPr lang="en-US" altLang="zh-CN" dirty="0"/>
              <a:t>”</a:t>
            </a:r>
            <a:r>
              <a:rPr lang="zh-CN" altLang="en-US" dirty="0"/>
              <a:t> </a:t>
            </a:r>
            <a:r>
              <a:rPr lang="en-US" altLang="zh-CN" dirty="0"/>
              <a:t>o</a:t>
            </a:r>
            <a:r>
              <a:rPr lang="en-US" dirty="0"/>
              <a:t>r some fixed directory for the service</a:t>
            </a:r>
          </a:p>
          <a:p>
            <a:pPr>
              <a:buFont typeface="Wingdings" pitchFamily="2" charset="2"/>
              <a:buChar char="Ø"/>
            </a:pPr>
            <a:r>
              <a:rPr lang="zh-CN" altLang="en-US" dirty="0"/>
              <a:t> </a:t>
            </a:r>
            <a:r>
              <a:rPr lang="en-US" dirty="0"/>
              <a:t>Close unneeded file descriptors</a:t>
            </a:r>
            <a:r>
              <a:rPr lang="en-US" altLang="zh-CN" dirty="0"/>
              <a:t>,</a:t>
            </a:r>
            <a:r>
              <a:rPr lang="zh-CN" altLang="en-US" dirty="0"/>
              <a:t> </a:t>
            </a:r>
            <a:r>
              <a:rPr lang="en-US" altLang="zh-CN" dirty="0"/>
              <a:t>such</a:t>
            </a:r>
            <a:r>
              <a:rPr lang="zh-CN" altLang="en-US" dirty="0"/>
              <a:t> </a:t>
            </a:r>
            <a:r>
              <a:rPr lang="en-US" altLang="zh-CN" dirty="0"/>
              <a:t>as</a:t>
            </a:r>
            <a:r>
              <a:rPr lang="zh-CN" altLang="en-US" dirty="0"/>
              <a:t> </a:t>
            </a:r>
            <a:r>
              <a:rPr lang="en-US" altLang="zh-CN" dirty="0"/>
              <a:t>0,</a:t>
            </a:r>
            <a:r>
              <a:rPr lang="zh-CN" altLang="en-US" dirty="0"/>
              <a:t> </a:t>
            </a:r>
            <a:r>
              <a:rPr lang="en-US" altLang="zh-CN" dirty="0"/>
              <a:t>1,</a:t>
            </a:r>
            <a:r>
              <a:rPr lang="zh-CN" altLang="en-US" dirty="0"/>
              <a:t> </a:t>
            </a:r>
            <a:r>
              <a:rPr lang="en-US" altLang="zh-CN" dirty="0"/>
              <a:t>2</a:t>
            </a:r>
            <a:endParaRPr lang="en-US" dirty="0"/>
          </a:p>
        </p:txBody>
      </p:sp>
      <p:sp>
        <p:nvSpPr>
          <p:cNvPr id="2" name="Date Placeholder 1"/>
          <p:cNvSpPr>
            <a:spLocks noGrp="1"/>
          </p:cNvSpPr>
          <p:nvPr>
            <p:ph type="dt" sz="half" idx="10"/>
          </p:nvPr>
        </p:nvSpPr>
        <p:spPr/>
        <p:txBody>
          <a:bodyPr/>
          <a:lstStyle/>
          <a:p>
            <a:r>
              <a:rPr lang="en-US" dirty="0"/>
              <a:t>Spring </a:t>
            </a:r>
            <a:r>
              <a:rPr lang="en-US" altLang="zh-CN" dirty="0"/>
              <a:t>2019</a:t>
            </a:r>
            <a:endParaRPr lang="en-US" dirty="0"/>
          </a:p>
        </p:txBody>
      </p:sp>
      <p:sp>
        <p:nvSpPr>
          <p:cNvPr id="3" name="Footer Placeholder 2"/>
          <p:cNvSpPr>
            <a:spLocks noGrp="1"/>
          </p:cNvSpPr>
          <p:nvPr>
            <p:ph type="ftr" sz="quarter" idx="11"/>
          </p:nvPr>
        </p:nvSpPr>
        <p:spPr/>
        <p:txBody>
          <a:bodyPr/>
          <a:lstStyle/>
          <a:p>
            <a:r>
              <a:rPr lang="en-US" dirty="0"/>
              <a:t>CS-392 Systems Programming</a:t>
            </a:r>
          </a:p>
        </p:txBody>
      </p:sp>
      <p:sp>
        <p:nvSpPr>
          <p:cNvPr id="4" name="Slide Number Placeholder 3"/>
          <p:cNvSpPr>
            <a:spLocks noGrp="1"/>
          </p:cNvSpPr>
          <p:nvPr>
            <p:ph type="sldNum" sz="quarter" idx="12"/>
          </p:nvPr>
        </p:nvSpPr>
        <p:spPr/>
        <p:txBody>
          <a:bodyPr/>
          <a:lstStyle/>
          <a:p>
            <a:fld id="{08660857-7544-4646-A5A0-CE3434EE97AD}" type="slidenum">
              <a:rPr lang="en-US" smtClean="0"/>
              <a:t>4</a:t>
            </a:fld>
            <a:endParaRPr lang="en-US" dirty="0"/>
          </a:p>
        </p:txBody>
      </p:sp>
      <p:pic>
        <p:nvPicPr>
          <p:cNvPr id="1026" name="Picture 2" descr="http://media.cmgdigital.com/shared/lt/lt_cache/thumbnail/300/img/news/documents/2013/07/22/ru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972" y="1342705"/>
            <a:ext cx="2857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92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9AD7-7295-6B45-B7F6-25C51753F71E}"/>
              </a:ext>
            </a:extLst>
          </p:cNvPr>
          <p:cNvSpPr>
            <a:spLocks noGrp="1"/>
          </p:cNvSpPr>
          <p:nvPr>
            <p:ph type="title"/>
          </p:nvPr>
        </p:nvSpPr>
        <p:spPr/>
        <p:txBody>
          <a:bodyPr/>
          <a:lstStyle/>
          <a:p>
            <a:r>
              <a:rPr lang="en-US" altLang="zh-CN" dirty="0"/>
              <a:t>Step</a:t>
            </a:r>
            <a:r>
              <a:rPr lang="zh-CN" altLang="en-US" dirty="0"/>
              <a:t> </a:t>
            </a:r>
            <a:r>
              <a:rPr lang="en-US" altLang="zh-CN" dirty="0"/>
              <a:t>1</a:t>
            </a:r>
            <a:endParaRPr lang="en-US" dirty="0"/>
          </a:p>
        </p:txBody>
      </p:sp>
      <p:sp>
        <p:nvSpPr>
          <p:cNvPr id="3" name="Content Placeholder 2">
            <a:extLst>
              <a:ext uri="{FF2B5EF4-FFF2-40B4-BE49-F238E27FC236}">
                <a16:creationId xmlns:a16="http://schemas.microsoft.com/office/drawing/2014/main" id="{C53ACC3D-C489-4746-A0EE-48E9353E13DC}"/>
              </a:ext>
            </a:extLst>
          </p:cNvPr>
          <p:cNvSpPr>
            <a:spLocks noGrp="1"/>
          </p:cNvSpPr>
          <p:nvPr>
            <p:ph idx="1"/>
          </p:nvPr>
        </p:nvSpPr>
        <p:spPr/>
        <p:txBody>
          <a:bodyPr/>
          <a:lstStyle/>
          <a:p>
            <a:pPr>
              <a:buFont typeface="Wingdings" pitchFamily="2" charset="2"/>
              <a:buChar char="Ø"/>
            </a:pPr>
            <a:r>
              <a:rPr lang="zh-CN" altLang="en-US" dirty="0"/>
              <a:t> </a:t>
            </a:r>
            <a:r>
              <a:rPr lang="en-US" dirty="0"/>
              <a:t>Call fork and have the parent exit</a:t>
            </a:r>
            <a:r>
              <a:rPr lang="en-US" altLang="zh-CN" dirty="0"/>
              <a:t>,</a:t>
            </a:r>
            <a:r>
              <a:rPr lang="zh-CN" altLang="en-US" dirty="0"/>
              <a:t> </a:t>
            </a:r>
            <a:r>
              <a:rPr lang="en-US" altLang="zh-CN" dirty="0"/>
              <a:t>then</a:t>
            </a:r>
            <a:r>
              <a:rPr lang="zh-CN" altLang="en-US" dirty="0"/>
              <a:t> </a:t>
            </a:r>
            <a:r>
              <a:rPr lang="en-US" altLang="zh-CN" dirty="0"/>
              <a:t>use</a:t>
            </a:r>
            <a:r>
              <a:rPr lang="zh-CN" altLang="en-US" dirty="0"/>
              <a:t> </a:t>
            </a:r>
            <a:r>
              <a:rPr lang="en-US" altLang="zh-CN" dirty="0"/>
              <a:t>the</a:t>
            </a:r>
            <a:r>
              <a:rPr lang="zh-CN" altLang="en-US" dirty="0"/>
              <a:t> </a:t>
            </a:r>
            <a:r>
              <a:rPr lang="en-US" altLang="zh-CN" dirty="0"/>
              <a:t>child</a:t>
            </a:r>
            <a:r>
              <a:rPr lang="zh-CN" altLang="en-US" dirty="0"/>
              <a:t> </a:t>
            </a:r>
            <a:r>
              <a:rPr lang="en-US" altLang="zh-CN" dirty="0"/>
              <a:t>for</a:t>
            </a:r>
            <a:r>
              <a:rPr lang="zh-CN" altLang="en-US" dirty="0"/>
              <a:t> </a:t>
            </a:r>
            <a:r>
              <a:rPr lang="en-US" altLang="zh-CN" dirty="0"/>
              <a:t>the</a:t>
            </a:r>
            <a:r>
              <a:rPr lang="zh-CN" altLang="en-US" dirty="0"/>
              <a:t> </a:t>
            </a:r>
            <a:r>
              <a:rPr lang="en-US" altLang="zh-CN" dirty="0"/>
              <a:t>daemon</a:t>
            </a:r>
          </a:p>
          <a:p>
            <a:pPr lvl="1">
              <a:buFont typeface="Wingdings" pitchFamily="2" charset="2"/>
              <a:buChar char="Ø"/>
            </a:pPr>
            <a:r>
              <a:rPr lang="zh-CN" altLang="en-US" dirty="0"/>
              <a:t> </a:t>
            </a:r>
            <a:r>
              <a:rPr lang="en-US" altLang="zh-CN" dirty="0"/>
              <a:t>The</a:t>
            </a:r>
            <a:r>
              <a:rPr lang="zh-CN" altLang="en-US" dirty="0"/>
              <a:t> </a:t>
            </a:r>
            <a:r>
              <a:rPr lang="en-US" altLang="zh-CN" dirty="0"/>
              <a:t>child</a:t>
            </a:r>
            <a:r>
              <a:rPr lang="zh-CN" altLang="en-US" dirty="0"/>
              <a:t> </a:t>
            </a:r>
            <a:endParaRPr lang="en-US" altLang="zh-CN" dirty="0"/>
          </a:p>
          <a:p>
            <a:pPr>
              <a:buFont typeface="Wingdings" pitchFamily="2" charset="2"/>
              <a:buChar char="Ø"/>
            </a:pPr>
            <a:r>
              <a:rPr lang="zh-CN" altLang="en-US" dirty="0"/>
              <a:t> </a:t>
            </a:r>
            <a:r>
              <a:rPr lang="en-US" altLang="zh-CN" dirty="0"/>
              <a:t>WHY</a:t>
            </a:r>
          </a:p>
          <a:p>
            <a:pPr lvl="1">
              <a:buFont typeface="Wingdings" pitchFamily="2" charset="2"/>
              <a:buChar char="Ø"/>
            </a:pPr>
            <a:r>
              <a:rPr lang="zh-CN" altLang="en-US" dirty="0"/>
              <a:t> </a:t>
            </a:r>
            <a:r>
              <a:rPr lang="en-US" dirty="0"/>
              <a:t>To make it truly autonomous, a child process must be created where the actual code is executed.</a:t>
            </a:r>
          </a:p>
          <a:p>
            <a:pPr lvl="1">
              <a:buFont typeface="Wingdings" pitchFamily="2" charset="2"/>
              <a:buChar char="Ø"/>
            </a:pPr>
            <a:r>
              <a:rPr lang="zh-CN" altLang="en-US" dirty="0"/>
              <a:t> </a:t>
            </a:r>
            <a:r>
              <a:rPr lang="en-US" altLang="zh-CN" dirty="0"/>
              <a:t>Have</a:t>
            </a:r>
            <a:r>
              <a:rPr lang="zh-CN" altLang="en-US" dirty="0"/>
              <a:t> </a:t>
            </a:r>
            <a:r>
              <a:rPr lang="en-US" altLang="zh-CN" dirty="0"/>
              <a:t>the</a:t>
            </a:r>
            <a:r>
              <a:rPr lang="zh-CN" altLang="en-US" dirty="0"/>
              <a:t> </a:t>
            </a:r>
            <a:r>
              <a:rPr lang="en-US" altLang="zh-CN" dirty="0"/>
              <a:t>parent</a:t>
            </a:r>
            <a:r>
              <a:rPr lang="zh-CN" altLang="en-US" dirty="0"/>
              <a:t> </a:t>
            </a:r>
            <a:r>
              <a:rPr lang="en-US" altLang="zh-CN" dirty="0"/>
              <a:t>exit</a:t>
            </a:r>
            <a:r>
              <a:rPr lang="zh-CN" altLang="en-US" dirty="0"/>
              <a:t> </a:t>
            </a:r>
            <a:r>
              <a:rPr lang="en-US" altLang="zh-CN" dirty="0"/>
              <a:t>will</a:t>
            </a:r>
            <a:r>
              <a:rPr lang="zh-CN" altLang="en-US" dirty="0"/>
              <a:t> </a:t>
            </a:r>
            <a:r>
              <a:rPr lang="en-US" altLang="zh-CN" dirty="0"/>
              <a:t>make</a:t>
            </a:r>
            <a:r>
              <a:rPr lang="zh-CN" altLang="en-US" dirty="0"/>
              <a:t> </a:t>
            </a:r>
            <a:r>
              <a:rPr lang="en-US" altLang="zh-CN" dirty="0"/>
              <a:t>the</a:t>
            </a:r>
            <a:r>
              <a:rPr lang="zh-CN" altLang="en-US" dirty="0"/>
              <a:t> </a:t>
            </a:r>
            <a:r>
              <a:rPr lang="en-US" altLang="zh-CN" dirty="0"/>
              <a:t>“</a:t>
            </a:r>
            <a:r>
              <a:rPr lang="en-US" altLang="zh-CN" dirty="0" err="1"/>
              <a:t>init</a:t>
            </a:r>
            <a:r>
              <a:rPr lang="en-US" altLang="zh-CN" dirty="0"/>
              <a:t>”</a:t>
            </a:r>
            <a:r>
              <a:rPr lang="zh-CN" altLang="en-US" dirty="0"/>
              <a:t> </a:t>
            </a:r>
            <a:r>
              <a:rPr lang="en-US" altLang="zh-CN" dirty="0"/>
              <a:t>process</a:t>
            </a:r>
            <a:r>
              <a:rPr lang="zh-CN" altLang="en-US" dirty="0"/>
              <a:t> </a:t>
            </a:r>
            <a:r>
              <a:rPr lang="en-US" altLang="zh-CN" dirty="0"/>
              <a:t>as</a:t>
            </a:r>
            <a:r>
              <a:rPr lang="zh-CN" altLang="en-US" dirty="0"/>
              <a:t> </a:t>
            </a:r>
            <a:r>
              <a:rPr lang="en-US" altLang="zh-CN" dirty="0"/>
              <a:t>the</a:t>
            </a:r>
            <a:r>
              <a:rPr lang="zh-CN" altLang="en-US" dirty="0"/>
              <a:t> </a:t>
            </a:r>
            <a:r>
              <a:rPr lang="en-US" altLang="zh-CN" dirty="0"/>
              <a:t>new</a:t>
            </a:r>
            <a:r>
              <a:rPr lang="zh-CN" altLang="en-US" dirty="0"/>
              <a:t> </a:t>
            </a:r>
            <a:r>
              <a:rPr lang="en-US" altLang="zh-CN" dirty="0"/>
              <a:t>parent</a:t>
            </a:r>
            <a:r>
              <a:rPr lang="zh-CN" altLang="en-US" dirty="0"/>
              <a:t> </a:t>
            </a:r>
            <a:r>
              <a:rPr lang="en-US" altLang="zh-CN" dirty="0"/>
              <a:t>(the</a:t>
            </a:r>
            <a:r>
              <a:rPr lang="zh-CN" altLang="en-US" dirty="0"/>
              <a:t> </a:t>
            </a:r>
            <a:r>
              <a:rPr lang="en-US" altLang="zh-CN" dirty="0"/>
              <a:t>parent</a:t>
            </a:r>
            <a:r>
              <a:rPr lang="zh-CN" altLang="en-US" dirty="0"/>
              <a:t> </a:t>
            </a:r>
            <a:r>
              <a:rPr lang="en-US" altLang="zh-CN" dirty="0"/>
              <a:t>is</a:t>
            </a:r>
            <a:r>
              <a:rPr lang="zh-CN" altLang="en-US" dirty="0"/>
              <a:t> </a:t>
            </a:r>
            <a:r>
              <a:rPr lang="en-US" altLang="zh-CN" dirty="0"/>
              <a:t>redundant).</a:t>
            </a:r>
            <a:endParaRPr lang="en-US" dirty="0"/>
          </a:p>
        </p:txBody>
      </p:sp>
      <p:sp>
        <p:nvSpPr>
          <p:cNvPr id="4" name="Date Placeholder 3">
            <a:extLst>
              <a:ext uri="{FF2B5EF4-FFF2-40B4-BE49-F238E27FC236}">
                <a16:creationId xmlns:a16="http://schemas.microsoft.com/office/drawing/2014/main" id="{00A49CB7-A4B2-E941-8D1F-513F35F523F2}"/>
              </a:ext>
            </a:extLst>
          </p:cNvPr>
          <p:cNvSpPr>
            <a:spLocks noGrp="1"/>
          </p:cNvSpPr>
          <p:nvPr>
            <p:ph type="dt" sz="half" idx="10"/>
          </p:nvPr>
        </p:nvSpPr>
        <p:spPr/>
        <p:txBody>
          <a:bodyPr/>
          <a:lstStyle/>
          <a:p>
            <a:r>
              <a:rPr lang="en-US" dirty="0"/>
              <a:t>Spring </a:t>
            </a:r>
            <a:r>
              <a:rPr lang="en-US" altLang="zh-CN" dirty="0"/>
              <a:t>2019</a:t>
            </a:r>
            <a:endParaRPr lang="en-US" dirty="0"/>
          </a:p>
        </p:txBody>
      </p:sp>
      <p:sp>
        <p:nvSpPr>
          <p:cNvPr id="5" name="Footer Placeholder 4">
            <a:extLst>
              <a:ext uri="{FF2B5EF4-FFF2-40B4-BE49-F238E27FC236}">
                <a16:creationId xmlns:a16="http://schemas.microsoft.com/office/drawing/2014/main" id="{01909617-2DF5-F042-AF00-11C91C1EDE51}"/>
              </a:ext>
            </a:extLst>
          </p:cNvPr>
          <p:cNvSpPr>
            <a:spLocks noGrp="1"/>
          </p:cNvSpPr>
          <p:nvPr>
            <p:ph type="ftr" sz="quarter" idx="11"/>
          </p:nvPr>
        </p:nvSpPr>
        <p:spPr/>
        <p:txBody>
          <a:bodyPr/>
          <a:lstStyle/>
          <a:p>
            <a:r>
              <a:rPr lang="en-US" dirty="0"/>
              <a:t>CS-392 Systems Programming</a:t>
            </a:r>
          </a:p>
        </p:txBody>
      </p:sp>
      <p:sp>
        <p:nvSpPr>
          <p:cNvPr id="6" name="Slide Number Placeholder 5">
            <a:extLst>
              <a:ext uri="{FF2B5EF4-FFF2-40B4-BE49-F238E27FC236}">
                <a16:creationId xmlns:a16="http://schemas.microsoft.com/office/drawing/2014/main" id="{D72B8489-9083-4A40-82B6-13E04757507E}"/>
              </a:ext>
            </a:extLst>
          </p:cNvPr>
          <p:cNvSpPr>
            <a:spLocks noGrp="1"/>
          </p:cNvSpPr>
          <p:nvPr>
            <p:ph type="sldNum" sz="quarter" idx="12"/>
          </p:nvPr>
        </p:nvSpPr>
        <p:spPr/>
        <p:txBody>
          <a:bodyPr/>
          <a:lstStyle/>
          <a:p>
            <a:fld id="{08660857-7544-4646-A5A0-CE3434EE97AD}" type="slidenum">
              <a:rPr lang="en-US" smtClean="0"/>
              <a:t>5</a:t>
            </a:fld>
            <a:endParaRPr lang="en-US" dirty="0"/>
          </a:p>
        </p:txBody>
      </p:sp>
    </p:spTree>
    <p:extLst>
      <p:ext uri="{BB962C8B-B14F-4D97-AF65-F5344CB8AC3E}">
        <p14:creationId xmlns:p14="http://schemas.microsoft.com/office/powerpoint/2010/main" val="65234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7705-AF5E-464A-934A-0D6331047CB7}"/>
              </a:ext>
            </a:extLst>
          </p:cNvPr>
          <p:cNvSpPr>
            <a:spLocks noGrp="1"/>
          </p:cNvSpPr>
          <p:nvPr>
            <p:ph type="title"/>
          </p:nvPr>
        </p:nvSpPr>
        <p:spPr/>
        <p:txBody>
          <a:bodyPr/>
          <a:lstStyle/>
          <a:p>
            <a:r>
              <a:rPr lang="en-US" altLang="zh-CN" dirty="0"/>
              <a:t>Step</a:t>
            </a:r>
            <a:r>
              <a:rPr lang="zh-CN" altLang="en-US" dirty="0"/>
              <a:t> </a:t>
            </a:r>
            <a:r>
              <a:rPr lang="en-US" altLang="zh-CN" dirty="0"/>
              <a:t>2</a:t>
            </a:r>
            <a:endParaRPr lang="en-US" dirty="0"/>
          </a:p>
        </p:txBody>
      </p:sp>
      <p:sp>
        <p:nvSpPr>
          <p:cNvPr id="3" name="Content Placeholder 2">
            <a:extLst>
              <a:ext uri="{FF2B5EF4-FFF2-40B4-BE49-F238E27FC236}">
                <a16:creationId xmlns:a16="http://schemas.microsoft.com/office/drawing/2014/main" id="{F3222D5D-9206-1641-BB15-63142E3D2FE8}"/>
              </a:ext>
            </a:extLst>
          </p:cNvPr>
          <p:cNvSpPr>
            <a:spLocks noGrp="1"/>
          </p:cNvSpPr>
          <p:nvPr>
            <p:ph idx="1"/>
          </p:nvPr>
        </p:nvSpPr>
        <p:spPr/>
        <p:txBody>
          <a:bodyPr>
            <a:normAutofit lnSpcReduction="10000"/>
          </a:bodyPr>
          <a:lstStyle/>
          <a:p>
            <a:pPr>
              <a:buFont typeface="Wingdings" pitchFamily="2" charset="2"/>
              <a:buChar char="Ø"/>
            </a:pPr>
            <a:r>
              <a:rPr lang="zh-CN" altLang="en-US" dirty="0"/>
              <a:t> </a:t>
            </a:r>
            <a:r>
              <a:rPr lang="en-US" dirty="0"/>
              <a:t>Call </a:t>
            </a:r>
            <a:r>
              <a:rPr lang="en-US" dirty="0" err="1"/>
              <a:t>umask</a:t>
            </a:r>
            <a:r>
              <a:rPr lang="en-US" dirty="0"/>
              <a:t>() to set file creation mask</a:t>
            </a:r>
          </a:p>
          <a:p>
            <a:pPr>
              <a:buFont typeface="Wingdings" pitchFamily="2" charset="2"/>
              <a:buChar char="Ø"/>
            </a:pPr>
            <a:endParaRPr lang="en-US" dirty="0"/>
          </a:p>
          <a:p>
            <a:pPr>
              <a:buFont typeface="Wingdings" pitchFamily="2" charset="2"/>
              <a:buChar char="Ø"/>
            </a:pPr>
            <a:r>
              <a:rPr lang="zh-CN" altLang="en-US" dirty="0"/>
              <a:t> </a:t>
            </a:r>
            <a:r>
              <a:rPr lang="en-US" altLang="zh-CN" dirty="0"/>
              <a:t>WHY</a:t>
            </a:r>
          </a:p>
          <a:p>
            <a:pPr lvl="1">
              <a:buFont typeface="Wingdings" pitchFamily="2" charset="2"/>
              <a:buChar char="Ø"/>
            </a:pPr>
            <a:r>
              <a:rPr lang="zh-CN" altLang="en-US" dirty="0"/>
              <a:t> </a:t>
            </a:r>
            <a:r>
              <a:rPr lang="en-US" dirty="0"/>
              <a:t>In order to write to any files (including logs) created by the daemon, the file mode mask (</a:t>
            </a:r>
            <a:r>
              <a:rPr lang="en-US" dirty="0" err="1"/>
              <a:t>umask</a:t>
            </a:r>
            <a:r>
              <a:rPr lang="en-US" dirty="0"/>
              <a:t>) must be changed to ensure that they can be written to or read from properly</a:t>
            </a:r>
          </a:p>
          <a:p>
            <a:pPr lvl="1">
              <a:buFont typeface="Wingdings" pitchFamily="2" charset="2"/>
              <a:buChar char="Ø"/>
            </a:pPr>
            <a:endParaRPr lang="en-US" dirty="0"/>
          </a:p>
          <a:p>
            <a:pPr marL="201168" lvl="1" indent="0">
              <a:buNone/>
            </a:pPr>
            <a:r>
              <a:rPr lang="zh-CN" altLang="en-US" i="1" dirty="0">
                <a:solidFill>
                  <a:srgbClr val="C00000"/>
                </a:solidFill>
              </a:rPr>
              <a:t>“</a:t>
            </a:r>
            <a:r>
              <a:rPr lang="en-US" i="1" dirty="0">
                <a:solidFill>
                  <a:srgbClr val="C00000"/>
                </a:solidFill>
              </a:rPr>
              <a:t>In UNIX, each file has a set of attributes that control who can read, write or execute it. When a program creates a file, UNIX requires that the file permissions be set to an initial setting. The mask restricts permission settings. If the mask has a bit set to ”1“, it means that the corresponding initial file permission will be disabled. A bit set to ”0“ in the mask means that the corresponding permission will be determined by the program and the system. In other words, the mask acts as a last-stage filter that strips away permissions as a file is created; each bit that is set to a ”1“ strips away its corresponding permission. Permissions may be changed later by users and programs using </a:t>
            </a:r>
            <a:r>
              <a:rPr lang="en-US" i="1" dirty="0" err="1">
                <a:solidFill>
                  <a:srgbClr val="C00000"/>
                </a:solidFill>
              </a:rPr>
              <a:t>chmod</a:t>
            </a:r>
            <a:r>
              <a:rPr lang="zh-CN" altLang="en-US" i="1" dirty="0">
                <a:solidFill>
                  <a:srgbClr val="C00000"/>
                </a:solidFill>
              </a:rPr>
              <a:t>”</a:t>
            </a:r>
            <a:endParaRPr lang="en-US" i="1" dirty="0">
              <a:solidFill>
                <a:srgbClr val="C00000"/>
              </a:solidFill>
            </a:endParaRPr>
          </a:p>
        </p:txBody>
      </p:sp>
      <p:sp>
        <p:nvSpPr>
          <p:cNvPr id="4" name="Date Placeholder 3">
            <a:extLst>
              <a:ext uri="{FF2B5EF4-FFF2-40B4-BE49-F238E27FC236}">
                <a16:creationId xmlns:a16="http://schemas.microsoft.com/office/drawing/2014/main" id="{104D9A86-C0AA-3845-A70A-554DEA3A9457}"/>
              </a:ext>
            </a:extLst>
          </p:cNvPr>
          <p:cNvSpPr>
            <a:spLocks noGrp="1"/>
          </p:cNvSpPr>
          <p:nvPr>
            <p:ph type="dt" sz="half" idx="10"/>
          </p:nvPr>
        </p:nvSpPr>
        <p:spPr/>
        <p:txBody>
          <a:bodyPr/>
          <a:lstStyle/>
          <a:p>
            <a:r>
              <a:rPr lang="en-US" dirty="0"/>
              <a:t>Spring </a:t>
            </a:r>
            <a:r>
              <a:rPr lang="en-US" altLang="zh-CN" dirty="0"/>
              <a:t>2019</a:t>
            </a:r>
            <a:endParaRPr lang="en-US" dirty="0"/>
          </a:p>
        </p:txBody>
      </p:sp>
      <p:sp>
        <p:nvSpPr>
          <p:cNvPr id="5" name="Footer Placeholder 4">
            <a:extLst>
              <a:ext uri="{FF2B5EF4-FFF2-40B4-BE49-F238E27FC236}">
                <a16:creationId xmlns:a16="http://schemas.microsoft.com/office/drawing/2014/main" id="{36A3272C-9AC0-1041-9AF3-871C9191AF07}"/>
              </a:ext>
            </a:extLst>
          </p:cNvPr>
          <p:cNvSpPr>
            <a:spLocks noGrp="1"/>
          </p:cNvSpPr>
          <p:nvPr>
            <p:ph type="ftr" sz="quarter" idx="11"/>
          </p:nvPr>
        </p:nvSpPr>
        <p:spPr/>
        <p:txBody>
          <a:bodyPr/>
          <a:lstStyle/>
          <a:p>
            <a:r>
              <a:rPr lang="en-US" dirty="0"/>
              <a:t>CS-392 Systems Programming</a:t>
            </a:r>
          </a:p>
        </p:txBody>
      </p:sp>
      <p:sp>
        <p:nvSpPr>
          <p:cNvPr id="6" name="Slide Number Placeholder 5">
            <a:extLst>
              <a:ext uri="{FF2B5EF4-FFF2-40B4-BE49-F238E27FC236}">
                <a16:creationId xmlns:a16="http://schemas.microsoft.com/office/drawing/2014/main" id="{0DA57BE0-3EB1-6643-8E48-673472C6DCA7}"/>
              </a:ext>
            </a:extLst>
          </p:cNvPr>
          <p:cNvSpPr>
            <a:spLocks noGrp="1"/>
          </p:cNvSpPr>
          <p:nvPr>
            <p:ph type="sldNum" sz="quarter" idx="12"/>
          </p:nvPr>
        </p:nvSpPr>
        <p:spPr/>
        <p:txBody>
          <a:bodyPr/>
          <a:lstStyle/>
          <a:p>
            <a:fld id="{08660857-7544-4646-A5A0-CE3434EE97AD}" type="slidenum">
              <a:rPr lang="en-US" smtClean="0"/>
              <a:t>6</a:t>
            </a:fld>
            <a:endParaRPr lang="en-US" dirty="0"/>
          </a:p>
        </p:txBody>
      </p:sp>
    </p:spTree>
    <p:extLst>
      <p:ext uri="{BB962C8B-B14F-4D97-AF65-F5344CB8AC3E}">
        <p14:creationId xmlns:p14="http://schemas.microsoft.com/office/powerpoint/2010/main" val="689124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7705-AF5E-464A-934A-0D6331047CB7}"/>
              </a:ext>
            </a:extLst>
          </p:cNvPr>
          <p:cNvSpPr>
            <a:spLocks noGrp="1"/>
          </p:cNvSpPr>
          <p:nvPr>
            <p:ph type="title"/>
          </p:nvPr>
        </p:nvSpPr>
        <p:spPr/>
        <p:txBody>
          <a:bodyPr/>
          <a:lstStyle/>
          <a:p>
            <a:r>
              <a:rPr lang="en-US" altLang="zh-CN" dirty="0"/>
              <a:t>Step</a:t>
            </a:r>
            <a:r>
              <a:rPr lang="zh-CN" altLang="en-US" dirty="0"/>
              <a:t> </a:t>
            </a:r>
            <a:r>
              <a:rPr lang="en-US" altLang="zh-CN" dirty="0"/>
              <a:t>3</a:t>
            </a:r>
            <a:endParaRPr lang="en-US" dirty="0"/>
          </a:p>
        </p:txBody>
      </p:sp>
      <p:sp>
        <p:nvSpPr>
          <p:cNvPr id="3" name="Content Placeholder 2">
            <a:extLst>
              <a:ext uri="{FF2B5EF4-FFF2-40B4-BE49-F238E27FC236}">
                <a16:creationId xmlns:a16="http://schemas.microsoft.com/office/drawing/2014/main" id="{F3222D5D-9206-1641-BB15-63142E3D2FE8}"/>
              </a:ext>
            </a:extLst>
          </p:cNvPr>
          <p:cNvSpPr>
            <a:spLocks noGrp="1"/>
          </p:cNvSpPr>
          <p:nvPr>
            <p:ph idx="1"/>
          </p:nvPr>
        </p:nvSpPr>
        <p:spPr/>
        <p:txBody>
          <a:bodyPr/>
          <a:lstStyle/>
          <a:p>
            <a:pPr>
              <a:buFont typeface="Wingdings" pitchFamily="2" charset="2"/>
              <a:buChar char="Ø"/>
            </a:pPr>
            <a:r>
              <a:rPr lang="zh-CN" altLang="en-US" dirty="0"/>
              <a:t> </a:t>
            </a:r>
            <a:r>
              <a:rPr lang="en-US" dirty="0"/>
              <a:t>Create a new session, by calling </a:t>
            </a:r>
            <a:r>
              <a:rPr lang="en-US" dirty="0" err="1"/>
              <a:t>setsid</a:t>
            </a:r>
            <a:r>
              <a:rPr lang="en-US" dirty="0"/>
              <a:t>()</a:t>
            </a:r>
          </a:p>
          <a:p>
            <a:pPr>
              <a:buFont typeface="Wingdings" pitchFamily="2" charset="2"/>
              <a:buChar char="Ø"/>
            </a:pPr>
            <a:endParaRPr lang="en-US" altLang="zh-CN" dirty="0"/>
          </a:p>
          <a:p>
            <a:pPr>
              <a:buFont typeface="Wingdings" pitchFamily="2" charset="2"/>
              <a:buChar char="Ø"/>
            </a:pPr>
            <a:r>
              <a:rPr lang="en-US" altLang="zh-CN" dirty="0"/>
              <a:t>WHY</a:t>
            </a:r>
          </a:p>
          <a:p>
            <a:pPr lvl="1">
              <a:buFont typeface="Wingdings" pitchFamily="2" charset="2"/>
              <a:buChar char="Ø"/>
            </a:pPr>
            <a:r>
              <a:rPr lang="zh-CN" altLang="en-US" dirty="0"/>
              <a:t> </a:t>
            </a:r>
            <a:r>
              <a:rPr lang="en-US" dirty="0"/>
              <a:t>From here, the child process must get a unique SID from the kernel in order to operate. </a:t>
            </a:r>
          </a:p>
          <a:p>
            <a:pPr lvl="1">
              <a:buFont typeface="Wingdings" pitchFamily="2" charset="2"/>
              <a:buChar char="Ø"/>
            </a:pPr>
            <a:r>
              <a:rPr lang="zh-CN" altLang="en-US" dirty="0"/>
              <a:t> </a:t>
            </a:r>
            <a:r>
              <a:rPr lang="en-US" altLang="zh-CN" dirty="0"/>
              <a:t>This</a:t>
            </a:r>
            <a:r>
              <a:rPr lang="zh-CN" altLang="en-US" dirty="0"/>
              <a:t> </a:t>
            </a:r>
            <a:r>
              <a:rPr lang="en-US" altLang="zh-CN" dirty="0"/>
              <a:t>creates</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group</a:t>
            </a:r>
            <a:r>
              <a:rPr lang="zh-CN" altLang="en-US" dirty="0"/>
              <a:t> </a:t>
            </a:r>
            <a:r>
              <a:rPr lang="en-US" altLang="zh-CN" dirty="0"/>
              <a:t>and</a:t>
            </a:r>
            <a:r>
              <a:rPr lang="zh-CN" altLang="en-US" dirty="0"/>
              <a:t> </a:t>
            </a:r>
            <a:r>
              <a:rPr lang="en-US" altLang="zh-CN" dirty="0"/>
              <a:t>the</a:t>
            </a:r>
            <a:r>
              <a:rPr lang="zh-CN" altLang="en-US" dirty="0"/>
              <a:t> </a:t>
            </a:r>
            <a:r>
              <a:rPr lang="en-US" altLang="zh-CN" dirty="0"/>
              <a:t>daemon</a:t>
            </a:r>
            <a:r>
              <a:rPr lang="zh-CN" altLang="en-US" dirty="0"/>
              <a:t> </a:t>
            </a:r>
            <a:r>
              <a:rPr lang="en-US" altLang="zh-CN" dirty="0"/>
              <a:t>will</a:t>
            </a:r>
            <a:r>
              <a:rPr lang="zh-CN" altLang="en-US" dirty="0"/>
              <a:t> </a:t>
            </a:r>
            <a:r>
              <a:rPr lang="en-US" altLang="zh-CN" dirty="0"/>
              <a:t>be</a:t>
            </a:r>
            <a:r>
              <a:rPr lang="zh-CN" altLang="en-US" dirty="0"/>
              <a:t> </a:t>
            </a:r>
            <a:r>
              <a:rPr lang="en-US" altLang="zh-CN" dirty="0"/>
              <a:t>the</a:t>
            </a:r>
            <a:r>
              <a:rPr lang="zh-CN" altLang="en-US" dirty="0"/>
              <a:t> </a:t>
            </a:r>
            <a:r>
              <a:rPr lang="en-US" altLang="zh-CN" dirty="0"/>
              <a:t>group</a:t>
            </a:r>
            <a:r>
              <a:rPr lang="zh-CN" altLang="en-US" dirty="0"/>
              <a:t> </a:t>
            </a:r>
            <a:r>
              <a:rPr lang="en-US" altLang="zh-CN" dirty="0"/>
              <a:t>leader</a:t>
            </a:r>
          </a:p>
          <a:p>
            <a:pPr lvl="1">
              <a:buFont typeface="Wingdings" pitchFamily="2" charset="2"/>
              <a:buChar char="Ø"/>
            </a:pPr>
            <a:r>
              <a:rPr lang="zh-CN" altLang="en-US" dirty="0"/>
              <a:t> </a:t>
            </a:r>
            <a:r>
              <a:rPr lang="en-US" altLang="zh-CN" dirty="0"/>
              <a:t>The</a:t>
            </a:r>
            <a:r>
              <a:rPr lang="zh-CN" altLang="en-US" dirty="0"/>
              <a:t> </a:t>
            </a:r>
            <a:r>
              <a:rPr lang="en-US" altLang="zh-CN" dirty="0"/>
              <a:t>goal</a:t>
            </a:r>
            <a:r>
              <a:rPr lang="zh-CN" altLang="en-US" dirty="0"/>
              <a:t> </a:t>
            </a:r>
            <a:r>
              <a:rPr lang="en-US" altLang="zh-CN" dirty="0"/>
              <a:t>is</a:t>
            </a:r>
            <a:r>
              <a:rPr lang="zh-CN" altLang="en-US" dirty="0"/>
              <a:t> </a:t>
            </a:r>
            <a:r>
              <a:rPr lang="en-US" altLang="zh-CN" dirty="0"/>
              <a:t>to</a:t>
            </a:r>
            <a:r>
              <a:rPr lang="zh-CN" altLang="en-US" dirty="0"/>
              <a:t> </a:t>
            </a:r>
            <a:r>
              <a:rPr lang="en-US" altLang="zh-CN" dirty="0"/>
              <a:t>move</a:t>
            </a:r>
            <a:r>
              <a:rPr lang="zh-CN" altLang="en-US" dirty="0"/>
              <a:t> </a:t>
            </a:r>
            <a:r>
              <a:rPr lang="en-US" altLang="zh-CN" dirty="0"/>
              <a:t>the</a:t>
            </a:r>
            <a:r>
              <a:rPr lang="zh-CN" altLang="en-US" dirty="0"/>
              <a:t> </a:t>
            </a:r>
            <a:r>
              <a:rPr lang="en-US" altLang="zh-CN" dirty="0"/>
              <a:t>daemon</a:t>
            </a:r>
            <a:r>
              <a:rPr lang="zh-CN" altLang="en-US" dirty="0"/>
              <a:t> </a:t>
            </a:r>
            <a:r>
              <a:rPr lang="en-US" altLang="zh-CN" dirty="0"/>
              <a:t>from</a:t>
            </a:r>
            <a:r>
              <a:rPr lang="zh-CN" altLang="en-US" dirty="0"/>
              <a:t> </a:t>
            </a:r>
            <a:r>
              <a:rPr lang="en-US" altLang="zh-CN" dirty="0"/>
              <a:t>its</a:t>
            </a:r>
            <a:r>
              <a:rPr lang="zh-CN" altLang="en-US" dirty="0"/>
              <a:t> </a:t>
            </a:r>
            <a:r>
              <a:rPr lang="en-US" altLang="zh-CN" dirty="0"/>
              <a:t>original</a:t>
            </a:r>
            <a:r>
              <a:rPr lang="zh-CN" altLang="en-US" dirty="0"/>
              <a:t> </a:t>
            </a:r>
            <a:r>
              <a:rPr lang="en-US" altLang="zh-CN" dirty="0"/>
              <a:t>process</a:t>
            </a:r>
            <a:r>
              <a:rPr lang="zh-CN" altLang="en-US" dirty="0"/>
              <a:t> </a:t>
            </a:r>
            <a:r>
              <a:rPr lang="en-US" altLang="zh-CN" dirty="0"/>
              <a:t>group,</a:t>
            </a:r>
            <a:r>
              <a:rPr lang="zh-CN" altLang="en-US" dirty="0"/>
              <a:t> </a:t>
            </a:r>
            <a:r>
              <a:rPr lang="en-US" altLang="zh-CN" dirty="0"/>
              <a:t>and</a:t>
            </a:r>
            <a:r>
              <a:rPr lang="zh-CN" altLang="en-US" dirty="0"/>
              <a:t> </a:t>
            </a:r>
            <a:r>
              <a:rPr lang="en-US" altLang="zh-CN" dirty="0"/>
              <a:t>thus,</a:t>
            </a:r>
            <a:r>
              <a:rPr lang="zh-CN" altLang="en-US" dirty="0"/>
              <a:t> </a:t>
            </a:r>
            <a:r>
              <a:rPr lang="en-US" altLang="zh-CN" dirty="0"/>
              <a:t>avoid</a:t>
            </a:r>
            <a:r>
              <a:rPr lang="zh-CN" altLang="en-US" dirty="0"/>
              <a:t> </a:t>
            </a:r>
            <a:r>
              <a:rPr lang="en-US" altLang="zh-CN" dirty="0"/>
              <a:t>interventions</a:t>
            </a:r>
            <a:r>
              <a:rPr lang="zh-CN" altLang="en-US" dirty="0"/>
              <a:t> </a:t>
            </a:r>
            <a:r>
              <a:rPr lang="en-US" altLang="zh-CN" dirty="0"/>
              <a:t>from</a:t>
            </a:r>
            <a:r>
              <a:rPr lang="zh-CN" altLang="en-US" dirty="0"/>
              <a:t> </a:t>
            </a:r>
            <a:r>
              <a:rPr lang="en-US" altLang="zh-CN" dirty="0"/>
              <a:t>that</a:t>
            </a:r>
            <a:r>
              <a:rPr lang="zh-CN" altLang="en-US" dirty="0"/>
              <a:t> </a:t>
            </a:r>
            <a:r>
              <a:rPr lang="en-US" altLang="zh-CN" dirty="0"/>
              <a:t>group.</a:t>
            </a:r>
            <a:r>
              <a:rPr lang="zh-CN" altLang="en-US" dirty="0"/>
              <a:t> </a:t>
            </a:r>
            <a:endParaRPr lang="en-US" dirty="0"/>
          </a:p>
        </p:txBody>
      </p:sp>
      <p:sp>
        <p:nvSpPr>
          <p:cNvPr id="4" name="Date Placeholder 3">
            <a:extLst>
              <a:ext uri="{FF2B5EF4-FFF2-40B4-BE49-F238E27FC236}">
                <a16:creationId xmlns:a16="http://schemas.microsoft.com/office/drawing/2014/main" id="{104D9A86-C0AA-3845-A70A-554DEA3A9457}"/>
              </a:ext>
            </a:extLst>
          </p:cNvPr>
          <p:cNvSpPr>
            <a:spLocks noGrp="1"/>
          </p:cNvSpPr>
          <p:nvPr>
            <p:ph type="dt" sz="half" idx="10"/>
          </p:nvPr>
        </p:nvSpPr>
        <p:spPr/>
        <p:txBody>
          <a:bodyPr/>
          <a:lstStyle/>
          <a:p>
            <a:r>
              <a:rPr lang="en-US" dirty="0"/>
              <a:t>Spring </a:t>
            </a:r>
            <a:r>
              <a:rPr lang="en-US" altLang="zh-CN" dirty="0"/>
              <a:t>2019</a:t>
            </a:r>
            <a:endParaRPr lang="en-US" dirty="0"/>
          </a:p>
        </p:txBody>
      </p:sp>
      <p:sp>
        <p:nvSpPr>
          <p:cNvPr id="5" name="Footer Placeholder 4">
            <a:extLst>
              <a:ext uri="{FF2B5EF4-FFF2-40B4-BE49-F238E27FC236}">
                <a16:creationId xmlns:a16="http://schemas.microsoft.com/office/drawing/2014/main" id="{36A3272C-9AC0-1041-9AF3-871C9191AF07}"/>
              </a:ext>
            </a:extLst>
          </p:cNvPr>
          <p:cNvSpPr>
            <a:spLocks noGrp="1"/>
          </p:cNvSpPr>
          <p:nvPr>
            <p:ph type="ftr" sz="quarter" idx="11"/>
          </p:nvPr>
        </p:nvSpPr>
        <p:spPr/>
        <p:txBody>
          <a:bodyPr/>
          <a:lstStyle/>
          <a:p>
            <a:r>
              <a:rPr lang="en-US" dirty="0"/>
              <a:t>CS-392 Systems Programming</a:t>
            </a:r>
          </a:p>
        </p:txBody>
      </p:sp>
      <p:sp>
        <p:nvSpPr>
          <p:cNvPr id="6" name="Slide Number Placeholder 5">
            <a:extLst>
              <a:ext uri="{FF2B5EF4-FFF2-40B4-BE49-F238E27FC236}">
                <a16:creationId xmlns:a16="http://schemas.microsoft.com/office/drawing/2014/main" id="{0DA57BE0-3EB1-6643-8E48-673472C6DCA7}"/>
              </a:ext>
            </a:extLst>
          </p:cNvPr>
          <p:cNvSpPr>
            <a:spLocks noGrp="1"/>
          </p:cNvSpPr>
          <p:nvPr>
            <p:ph type="sldNum" sz="quarter" idx="12"/>
          </p:nvPr>
        </p:nvSpPr>
        <p:spPr/>
        <p:txBody>
          <a:bodyPr/>
          <a:lstStyle/>
          <a:p>
            <a:fld id="{08660857-7544-4646-A5A0-CE3434EE97AD}" type="slidenum">
              <a:rPr lang="en-US" smtClean="0"/>
              <a:t>7</a:t>
            </a:fld>
            <a:endParaRPr lang="en-US" dirty="0"/>
          </a:p>
        </p:txBody>
      </p:sp>
    </p:spTree>
    <p:extLst>
      <p:ext uri="{BB962C8B-B14F-4D97-AF65-F5344CB8AC3E}">
        <p14:creationId xmlns:p14="http://schemas.microsoft.com/office/powerpoint/2010/main" val="78144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7705-AF5E-464A-934A-0D6331047CB7}"/>
              </a:ext>
            </a:extLst>
          </p:cNvPr>
          <p:cNvSpPr>
            <a:spLocks noGrp="1"/>
          </p:cNvSpPr>
          <p:nvPr>
            <p:ph type="title"/>
          </p:nvPr>
        </p:nvSpPr>
        <p:spPr/>
        <p:txBody>
          <a:bodyPr/>
          <a:lstStyle/>
          <a:p>
            <a:r>
              <a:rPr lang="en-US" altLang="zh-CN" dirty="0"/>
              <a:t>Step</a:t>
            </a:r>
            <a:r>
              <a:rPr lang="zh-CN" altLang="en-US" dirty="0"/>
              <a:t> </a:t>
            </a:r>
            <a:r>
              <a:rPr lang="en-US" altLang="zh-CN" dirty="0"/>
              <a:t>4</a:t>
            </a:r>
            <a:endParaRPr lang="en-US" dirty="0"/>
          </a:p>
        </p:txBody>
      </p:sp>
      <p:sp>
        <p:nvSpPr>
          <p:cNvPr id="3" name="Content Placeholder 2">
            <a:extLst>
              <a:ext uri="{FF2B5EF4-FFF2-40B4-BE49-F238E27FC236}">
                <a16:creationId xmlns:a16="http://schemas.microsoft.com/office/drawing/2014/main" id="{F3222D5D-9206-1641-BB15-63142E3D2FE8}"/>
              </a:ext>
            </a:extLst>
          </p:cNvPr>
          <p:cNvSpPr>
            <a:spLocks noGrp="1"/>
          </p:cNvSpPr>
          <p:nvPr>
            <p:ph idx="1"/>
          </p:nvPr>
        </p:nvSpPr>
        <p:spPr/>
        <p:txBody>
          <a:bodyPr/>
          <a:lstStyle/>
          <a:p>
            <a:pPr>
              <a:buFont typeface="Wingdings" pitchFamily="2" charset="2"/>
              <a:buChar char="Ø"/>
            </a:pPr>
            <a:r>
              <a:rPr lang="zh-CN" altLang="en-US" dirty="0"/>
              <a:t> </a:t>
            </a:r>
            <a:r>
              <a:rPr lang="en-US" dirty="0"/>
              <a:t>Change current directory to </a:t>
            </a:r>
            <a:r>
              <a:rPr lang="en-US" altLang="zh-CN" dirty="0"/>
              <a:t>“/”</a:t>
            </a:r>
            <a:r>
              <a:rPr lang="zh-CN" altLang="en-US" dirty="0"/>
              <a:t> </a:t>
            </a:r>
            <a:r>
              <a:rPr lang="en-US" altLang="zh-CN" dirty="0"/>
              <a:t>o</a:t>
            </a:r>
            <a:r>
              <a:rPr lang="en-US" dirty="0"/>
              <a:t>r some fixed directory for the service</a:t>
            </a:r>
          </a:p>
          <a:p>
            <a:pPr>
              <a:buFont typeface="Wingdings" pitchFamily="2" charset="2"/>
              <a:buChar char="Ø"/>
            </a:pPr>
            <a:endParaRPr lang="en-US" altLang="zh-CN" dirty="0"/>
          </a:p>
          <a:p>
            <a:pPr>
              <a:buFont typeface="Wingdings" pitchFamily="2" charset="2"/>
              <a:buChar char="Ø"/>
            </a:pPr>
            <a:r>
              <a:rPr lang="zh-CN" altLang="en-US" dirty="0"/>
              <a:t> </a:t>
            </a:r>
            <a:r>
              <a:rPr lang="en-US" altLang="zh-CN" dirty="0"/>
              <a:t>WHY</a:t>
            </a:r>
          </a:p>
          <a:p>
            <a:pPr lvl="1">
              <a:buFont typeface="Wingdings" pitchFamily="2" charset="2"/>
              <a:buChar char="Ø"/>
            </a:pPr>
            <a:r>
              <a:rPr lang="zh-CN" altLang="en-US" dirty="0"/>
              <a:t> </a:t>
            </a:r>
            <a:r>
              <a:rPr lang="en-US" dirty="0"/>
              <a:t>The current working directory should be changed to some place that is guaranteed to always be there. Since many Linux distributions do not completely follow the Linux Filesystem Hierarchy standard, the only directory that is guaranteed to be there is the root (/). We can do this using the </a:t>
            </a:r>
            <a:r>
              <a:rPr lang="en-US" i="1" dirty="0" err="1"/>
              <a:t>chdir</a:t>
            </a:r>
            <a:r>
              <a:rPr lang="en-US" i="1" dirty="0"/>
              <a:t>()</a:t>
            </a:r>
            <a:r>
              <a:rPr lang="en-US" dirty="0"/>
              <a:t> function</a:t>
            </a:r>
          </a:p>
        </p:txBody>
      </p:sp>
      <p:sp>
        <p:nvSpPr>
          <p:cNvPr id="4" name="Date Placeholder 3">
            <a:extLst>
              <a:ext uri="{FF2B5EF4-FFF2-40B4-BE49-F238E27FC236}">
                <a16:creationId xmlns:a16="http://schemas.microsoft.com/office/drawing/2014/main" id="{104D9A86-C0AA-3845-A70A-554DEA3A9457}"/>
              </a:ext>
            </a:extLst>
          </p:cNvPr>
          <p:cNvSpPr>
            <a:spLocks noGrp="1"/>
          </p:cNvSpPr>
          <p:nvPr>
            <p:ph type="dt" sz="half" idx="10"/>
          </p:nvPr>
        </p:nvSpPr>
        <p:spPr/>
        <p:txBody>
          <a:bodyPr/>
          <a:lstStyle/>
          <a:p>
            <a:r>
              <a:rPr lang="en-US" dirty="0"/>
              <a:t>Spring </a:t>
            </a:r>
            <a:r>
              <a:rPr lang="en-US" altLang="zh-CN" dirty="0"/>
              <a:t>2019</a:t>
            </a:r>
            <a:endParaRPr lang="en-US" dirty="0"/>
          </a:p>
        </p:txBody>
      </p:sp>
      <p:sp>
        <p:nvSpPr>
          <p:cNvPr id="5" name="Footer Placeholder 4">
            <a:extLst>
              <a:ext uri="{FF2B5EF4-FFF2-40B4-BE49-F238E27FC236}">
                <a16:creationId xmlns:a16="http://schemas.microsoft.com/office/drawing/2014/main" id="{36A3272C-9AC0-1041-9AF3-871C9191AF07}"/>
              </a:ext>
            </a:extLst>
          </p:cNvPr>
          <p:cNvSpPr>
            <a:spLocks noGrp="1"/>
          </p:cNvSpPr>
          <p:nvPr>
            <p:ph type="ftr" sz="quarter" idx="11"/>
          </p:nvPr>
        </p:nvSpPr>
        <p:spPr/>
        <p:txBody>
          <a:bodyPr/>
          <a:lstStyle/>
          <a:p>
            <a:r>
              <a:rPr lang="en-US" dirty="0"/>
              <a:t>CS-392 Systems Programming</a:t>
            </a:r>
          </a:p>
        </p:txBody>
      </p:sp>
      <p:sp>
        <p:nvSpPr>
          <p:cNvPr id="6" name="Slide Number Placeholder 5">
            <a:extLst>
              <a:ext uri="{FF2B5EF4-FFF2-40B4-BE49-F238E27FC236}">
                <a16:creationId xmlns:a16="http://schemas.microsoft.com/office/drawing/2014/main" id="{0DA57BE0-3EB1-6643-8E48-673472C6DCA7}"/>
              </a:ext>
            </a:extLst>
          </p:cNvPr>
          <p:cNvSpPr>
            <a:spLocks noGrp="1"/>
          </p:cNvSpPr>
          <p:nvPr>
            <p:ph type="sldNum" sz="quarter" idx="12"/>
          </p:nvPr>
        </p:nvSpPr>
        <p:spPr/>
        <p:txBody>
          <a:bodyPr/>
          <a:lstStyle/>
          <a:p>
            <a:fld id="{08660857-7544-4646-A5A0-CE3434EE97AD}" type="slidenum">
              <a:rPr lang="en-US" smtClean="0"/>
              <a:t>8</a:t>
            </a:fld>
            <a:endParaRPr lang="en-US" dirty="0"/>
          </a:p>
        </p:txBody>
      </p:sp>
    </p:spTree>
    <p:extLst>
      <p:ext uri="{BB962C8B-B14F-4D97-AF65-F5344CB8AC3E}">
        <p14:creationId xmlns:p14="http://schemas.microsoft.com/office/powerpoint/2010/main" val="66958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7705-AF5E-464A-934A-0D6331047CB7}"/>
              </a:ext>
            </a:extLst>
          </p:cNvPr>
          <p:cNvSpPr>
            <a:spLocks noGrp="1"/>
          </p:cNvSpPr>
          <p:nvPr>
            <p:ph type="title"/>
          </p:nvPr>
        </p:nvSpPr>
        <p:spPr/>
        <p:txBody>
          <a:bodyPr/>
          <a:lstStyle/>
          <a:p>
            <a:r>
              <a:rPr lang="en-US" altLang="zh-CN" dirty="0"/>
              <a:t>Step</a:t>
            </a:r>
            <a:r>
              <a:rPr lang="zh-CN" altLang="en-US" dirty="0"/>
              <a:t> </a:t>
            </a:r>
            <a:r>
              <a:rPr lang="en-US" altLang="zh-CN" dirty="0"/>
              <a:t>5</a:t>
            </a:r>
            <a:endParaRPr lang="en-US" dirty="0"/>
          </a:p>
        </p:txBody>
      </p:sp>
      <p:sp>
        <p:nvSpPr>
          <p:cNvPr id="3" name="Content Placeholder 2">
            <a:extLst>
              <a:ext uri="{FF2B5EF4-FFF2-40B4-BE49-F238E27FC236}">
                <a16:creationId xmlns:a16="http://schemas.microsoft.com/office/drawing/2014/main" id="{F3222D5D-9206-1641-BB15-63142E3D2FE8}"/>
              </a:ext>
            </a:extLst>
          </p:cNvPr>
          <p:cNvSpPr>
            <a:spLocks noGrp="1"/>
          </p:cNvSpPr>
          <p:nvPr>
            <p:ph idx="1"/>
          </p:nvPr>
        </p:nvSpPr>
        <p:spPr/>
        <p:txBody>
          <a:bodyPr/>
          <a:lstStyle/>
          <a:p>
            <a:pPr>
              <a:buFont typeface="Wingdings" pitchFamily="2" charset="2"/>
              <a:buChar char="Ø"/>
            </a:pPr>
            <a:r>
              <a:rPr lang="zh-CN" altLang="en-US" dirty="0"/>
              <a:t> </a:t>
            </a:r>
            <a:r>
              <a:rPr lang="en-US" dirty="0"/>
              <a:t>Close unneeded file descriptors</a:t>
            </a:r>
            <a:r>
              <a:rPr lang="en-US" altLang="zh-CN" dirty="0"/>
              <a:t>,</a:t>
            </a:r>
            <a:r>
              <a:rPr lang="zh-CN" altLang="en-US" dirty="0"/>
              <a:t> </a:t>
            </a:r>
            <a:r>
              <a:rPr lang="en-US" altLang="zh-CN" dirty="0"/>
              <a:t>such</a:t>
            </a:r>
            <a:r>
              <a:rPr lang="zh-CN" altLang="en-US" dirty="0"/>
              <a:t> </a:t>
            </a:r>
            <a:r>
              <a:rPr lang="en-US" altLang="zh-CN" dirty="0"/>
              <a:t>as</a:t>
            </a:r>
            <a:r>
              <a:rPr lang="zh-CN" altLang="en-US" dirty="0"/>
              <a:t> </a:t>
            </a:r>
            <a:r>
              <a:rPr lang="en-US" altLang="zh-CN" dirty="0"/>
              <a:t>0,</a:t>
            </a:r>
            <a:r>
              <a:rPr lang="zh-CN" altLang="en-US" dirty="0"/>
              <a:t> </a:t>
            </a:r>
            <a:r>
              <a:rPr lang="en-US" altLang="zh-CN" dirty="0"/>
              <a:t>1,</a:t>
            </a:r>
            <a:r>
              <a:rPr lang="zh-CN" altLang="en-US" dirty="0"/>
              <a:t> </a:t>
            </a:r>
            <a:r>
              <a:rPr lang="en-US" altLang="zh-CN" dirty="0"/>
              <a:t>2</a:t>
            </a:r>
          </a:p>
          <a:p>
            <a:pPr>
              <a:buFont typeface="Wingdings" pitchFamily="2" charset="2"/>
              <a:buChar char="Ø"/>
            </a:pPr>
            <a:endParaRPr lang="en-US" dirty="0"/>
          </a:p>
          <a:p>
            <a:pPr>
              <a:buFont typeface="Wingdings" pitchFamily="2" charset="2"/>
              <a:buChar char="Ø"/>
            </a:pPr>
            <a:r>
              <a:rPr lang="zh-CN" altLang="en-US" dirty="0"/>
              <a:t> </a:t>
            </a:r>
            <a:r>
              <a:rPr lang="en-US" altLang="zh-CN" dirty="0"/>
              <a:t>WHY</a:t>
            </a:r>
          </a:p>
          <a:p>
            <a:pPr lvl="1">
              <a:buFont typeface="Wingdings" pitchFamily="2" charset="2"/>
              <a:buChar char="Ø"/>
            </a:pPr>
            <a:r>
              <a:rPr lang="zh-CN" altLang="en-US" dirty="0"/>
              <a:t> </a:t>
            </a:r>
            <a:r>
              <a:rPr lang="en-US" dirty="0"/>
              <a:t>One of the last steps in setting up a daemon is closing out the standard file descriptors (STDIN, STDOUT, STDERR). Since a daemon cannot use the terminal, these file descriptors are redundant and a potential security hazard.</a:t>
            </a:r>
            <a:br>
              <a:rPr lang="en-US" dirty="0"/>
            </a:br>
            <a:endParaRPr lang="en-US" dirty="0"/>
          </a:p>
        </p:txBody>
      </p:sp>
      <p:sp>
        <p:nvSpPr>
          <p:cNvPr id="4" name="Date Placeholder 3">
            <a:extLst>
              <a:ext uri="{FF2B5EF4-FFF2-40B4-BE49-F238E27FC236}">
                <a16:creationId xmlns:a16="http://schemas.microsoft.com/office/drawing/2014/main" id="{104D9A86-C0AA-3845-A70A-554DEA3A9457}"/>
              </a:ext>
            </a:extLst>
          </p:cNvPr>
          <p:cNvSpPr>
            <a:spLocks noGrp="1"/>
          </p:cNvSpPr>
          <p:nvPr>
            <p:ph type="dt" sz="half" idx="10"/>
          </p:nvPr>
        </p:nvSpPr>
        <p:spPr/>
        <p:txBody>
          <a:bodyPr/>
          <a:lstStyle/>
          <a:p>
            <a:r>
              <a:rPr lang="en-US" dirty="0"/>
              <a:t>Spring </a:t>
            </a:r>
            <a:r>
              <a:rPr lang="en-US" altLang="zh-CN" dirty="0"/>
              <a:t>2019</a:t>
            </a:r>
            <a:endParaRPr lang="en-US" dirty="0"/>
          </a:p>
        </p:txBody>
      </p:sp>
      <p:sp>
        <p:nvSpPr>
          <p:cNvPr id="5" name="Footer Placeholder 4">
            <a:extLst>
              <a:ext uri="{FF2B5EF4-FFF2-40B4-BE49-F238E27FC236}">
                <a16:creationId xmlns:a16="http://schemas.microsoft.com/office/drawing/2014/main" id="{36A3272C-9AC0-1041-9AF3-871C9191AF07}"/>
              </a:ext>
            </a:extLst>
          </p:cNvPr>
          <p:cNvSpPr>
            <a:spLocks noGrp="1"/>
          </p:cNvSpPr>
          <p:nvPr>
            <p:ph type="ftr" sz="quarter" idx="11"/>
          </p:nvPr>
        </p:nvSpPr>
        <p:spPr/>
        <p:txBody>
          <a:bodyPr/>
          <a:lstStyle/>
          <a:p>
            <a:r>
              <a:rPr lang="en-US" dirty="0"/>
              <a:t>CS-392 Systems Programming</a:t>
            </a:r>
          </a:p>
        </p:txBody>
      </p:sp>
      <p:sp>
        <p:nvSpPr>
          <p:cNvPr id="6" name="Slide Number Placeholder 5">
            <a:extLst>
              <a:ext uri="{FF2B5EF4-FFF2-40B4-BE49-F238E27FC236}">
                <a16:creationId xmlns:a16="http://schemas.microsoft.com/office/drawing/2014/main" id="{0DA57BE0-3EB1-6643-8E48-673472C6DCA7}"/>
              </a:ext>
            </a:extLst>
          </p:cNvPr>
          <p:cNvSpPr>
            <a:spLocks noGrp="1"/>
          </p:cNvSpPr>
          <p:nvPr>
            <p:ph type="sldNum" sz="quarter" idx="12"/>
          </p:nvPr>
        </p:nvSpPr>
        <p:spPr/>
        <p:txBody>
          <a:bodyPr/>
          <a:lstStyle/>
          <a:p>
            <a:fld id="{08660857-7544-4646-A5A0-CE3434EE97AD}" type="slidenum">
              <a:rPr lang="en-US" smtClean="0"/>
              <a:t>9</a:t>
            </a:fld>
            <a:endParaRPr lang="en-US" dirty="0"/>
          </a:p>
        </p:txBody>
      </p:sp>
    </p:spTree>
    <p:extLst>
      <p:ext uri="{BB962C8B-B14F-4D97-AF65-F5344CB8AC3E}">
        <p14:creationId xmlns:p14="http://schemas.microsoft.com/office/powerpoint/2010/main" val="12416571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compact_blue</Template>
  <TotalTime>5800</TotalTime>
  <Words>689</Words>
  <Application>Microsoft Macintosh PowerPoint</Application>
  <PresentationFormat>On-screen Show (4:3)</PresentationFormat>
  <Paragraphs>84</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Wingdings</vt:lpstr>
      <vt:lpstr>Retrospect</vt:lpstr>
      <vt:lpstr>Daemon Processes</vt:lpstr>
      <vt:lpstr>Daemons</vt:lpstr>
      <vt:lpstr>PowerPoint Presentation</vt:lpstr>
      <vt:lpstr>How To Create A Daemon</vt:lpstr>
      <vt:lpstr>Step 1</vt:lpstr>
      <vt:lpstr>Step 2</vt:lpstr>
      <vt:lpstr>Step 3</vt:lpstr>
      <vt:lpstr>Step 4</vt:lpstr>
      <vt:lpstr>Step 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*NIX</dc:title>
  <dc:creator>porto</dc:creator>
  <cp:lastModifiedBy>Jun Xu</cp:lastModifiedBy>
  <cp:revision>806</cp:revision>
  <dcterms:created xsi:type="dcterms:W3CDTF">2016-01-21T20:46:53Z</dcterms:created>
  <dcterms:modified xsi:type="dcterms:W3CDTF">2019-04-15T01:52:35Z</dcterms:modified>
</cp:coreProperties>
</file>