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42"/>
  </p:notesMasterIdLst>
  <p:sldIdLst>
    <p:sldId id="256" r:id="rId2"/>
    <p:sldId id="268" r:id="rId3"/>
    <p:sldId id="271" r:id="rId4"/>
    <p:sldId id="269" r:id="rId5"/>
    <p:sldId id="272" r:id="rId6"/>
    <p:sldId id="273" r:id="rId7"/>
    <p:sldId id="274" r:id="rId8"/>
    <p:sldId id="275" r:id="rId9"/>
    <p:sldId id="278" r:id="rId10"/>
    <p:sldId id="279" r:id="rId11"/>
    <p:sldId id="290" r:id="rId12"/>
    <p:sldId id="289" r:id="rId13"/>
    <p:sldId id="280" r:id="rId14"/>
    <p:sldId id="283" r:id="rId15"/>
    <p:sldId id="291" r:id="rId16"/>
    <p:sldId id="281" r:id="rId17"/>
    <p:sldId id="276" r:id="rId18"/>
    <p:sldId id="277" r:id="rId19"/>
    <p:sldId id="284" r:id="rId20"/>
    <p:sldId id="292" r:id="rId21"/>
    <p:sldId id="285" r:id="rId22"/>
    <p:sldId id="286" r:id="rId23"/>
    <p:sldId id="293" r:id="rId24"/>
    <p:sldId id="287" r:id="rId25"/>
    <p:sldId id="288" r:id="rId26"/>
    <p:sldId id="294" r:id="rId27"/>
    <p:sldId id="295" r:id="rId28"/>
    <p:sldId id="296" r:id="rId29"/>
    <p:sldId id="297" r:id="rId30"/>
    <p:sldId id="302" r:id="rId31"/>
    <p:sldId id="303" r:id="rId32"/>
    <p:sldId id="304" r:id="rId33"/>
    <p:sldId id="306" r:id="rId34"/>
    <p:sldId id="307" r:id="rId35"/>
    <p:sldId id="308" r:id="rId36"/>
    <p:sldId id="305" r:id="rId37"/>
    <p:sldId id="309" r:id="rId38"/>
    <p:sldId id="310" r:id="rId39"/>
    <p:sldId id="311" r:id="rId40"/>
    <p:sldId id="31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C68E3-428F-4BAA-BEF8-433432074368}">
          <p14:sldIdLst>
            <p14:sldId id="256"/>
            <p14:sldId id="268"/>
            <p14:sldId id="271"/>
            <p14:sldId id="269"/>
            <p14:sldId id="272"/>
            <p14:sldId id="273"/>
            <p14:sldId id="274"/>
            <p14:sldId id="275"/>
            <p14:sldId id="278"/>
            <p14:sldId id="279"/>
            <p14:sldId id="290"/>
            <p14:sldId id="289"/>
            <p14:sldId id="280"/>
            <p14:sldId id="283"/>
            <p14:sldId id="291"/>
            <p14:sldId id="281"/>
            <p14:sldId id="276"/>
            <p14:sldId id="277"/>
            <p14:sldId id="284"/>
            <p14:sldId id="292"/>
            <p14:sldId id="285"/>
            <p14:sldId id="286"/>
            <p14:sldId id="293"/>
            <p14:sldId id="287"/>
            <p14:sldId id="288"/>
            <p14:sldId id="294"/>
            <p14:sldId id="295"/>
            <p14:sldId id="296"/>
            <p14:sldId id="297"/>
            <p14:sldId id="302"/>
            <p14:sldId id="303"/>
            <p14:sldId id="304"/>
            <p14:sldId id="306"/>
            <p14:sldId id="307"/>
            <p14:sldId id="308"/>
            <p14:sldId id="305"/>
            <p14:sldId id="309"/>
            <p14:sldId id="310"/>
            <p14:sldId id="311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89548" autoAdjust="0"/>
  </p:normalViewPr>
  <p:slideViewPr>
    <p:cSldViewPr snapToGrid="0">
      <p:cViewPr varScale="1">
        <p:scale>
          <a:sx n="138" d="100"/>
          <a:sy n="138" d="100"/>
        </p:scale>
        <p:origin x="1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A931E3-8F46-B14E-B97C-EC9B30523C41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2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12CCC08-770C-1B4E-BB73-6DCB3525A404}" type="slidenum">
              <a:rPr lang="en-US" sz="1200">
                <a:latin typeface="Arial" charset="0"/>
              </a:rPr>
              <a:pPr/>
              <a:t>18</a:t>
            </a:fld>
            <a:endParaRPr lang="en-US" sz="1200">
              <a:latin typeface="Arial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Requires &lt;arpa/inet.h&gt;</a:t>
            </a:r>
          </a:p>
        </p:txBody>
      </p:sp>
    </p:spTree>
    <p:extLst>
      <p:ext uri="{BB962C8B-B14F-4D97-AF65-F5344CB8AC3E}">
        <p14:creationId xmlns:p14="http://schemas.microsoft.com/office/powerpoint/2010/main" val="1389581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8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A931E3-8F46-B14E-B97C-EC9B30523C41}" type="slidenum">
              <a:rPr lang="en-US" sz="1200">
                <a:latin typeface="Calibri" charset="0"/>
              </a:rPr>
              <a:pPr eaLnBrk="1" hangingPunct="1"/>
              <a:t>27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9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46BAA96-49EA-B04B-92E1-8B4613C6EEC4}" type="slidenum">
              <a:rPr lang="en-US" sz="1100">
                <a:latin typeface="Times New Roman" charset="0"/>
              </a:rPr>
              <a:pPr/>
              <a:t>33</a:t>
            </a:fld>
            <a:endParaRPr lang="en-US" sz="11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64" tIns="46032" rIns="92064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9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calhost:808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 err="1"/>
              <a:t>xu</a:t>
            </a:r>
            <a:r>
              <a:rPr lang="en-US" altLang="zh-CN" dirty="0"/>
              <a:t>	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2A528-FA78-4046-B306-7FCAFE344AA8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10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9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BE74-C809-4C4C-B9C2-7CFA225D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785A-E08D-E141-AABC-A37D6EF9E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8971471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demonstrates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echo-server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echo-client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sockets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 err="1"/>
              <a:t>echos</a:t>
            </a:r>
            <a:r>
              <a:rPr lang="zh-CN" altLang="en-US" dirty="0"/>
              <a:t> </a:t>
            </a:r>
            <a:r>
              <a:rPr lang="en-US" altLang="zh-CN" dirty="0"/>
              <a:t>whatever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receives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54B9-6BB3-6843-9DC4-0112AD01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7F26-7542-CD43-9DF9-4F2F961F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03B5-B2E7-4C44-AF81-4918D6AC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2A528-FA78-4046-B306-7FCAFE344AA8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12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1454150" y="1570182"/>
            <a:ext cx="2017713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ＭＳ Ｐゴシック" charset="0"/>
                <a:cs typeface="ＭＳ Ｐゴシック" charset="0"/>
              </a:rPr>
              <a:t>TCP</a:t>
            </a:r>
            <a:r>
              <a:rPr lang="zh-CN" alt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Calibri" charset="0"/>
                <a:ea typeface="ＭＳ Ｐゴシック" charset="0"/>
                <a:cs typeface="ＭＳ Ｐゴシック" charset="0"/>
              </a:rPr>
              <a:t>Server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Creating a Socket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>
          <a:xfrm>
            <a:off x="87313" y="1055688"/>
            <a:ext cx="9056687" cy="572611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Creating a socket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socket(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domain, 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type, 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protocol)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232A33"/>
                </a:solidFill>
                <a:latin typeface="Calibri" charset="0"/>
                <a:ea typeface="ＭＳ Ｐゴシック" charset="0"/>
              </a:rPr>
              <a:t>Returns a file descriptor (or handle) for the socket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Domain: protocol family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AF_INET for IPv4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AF_INET6 for IPv6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Type: semantics of the communication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SOCK_STREAM: reliable byte stream (TCP)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SOCK_DGRAM: message-oriented service (UDP)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Protocol: specific protocol(Usually 0 )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UNSPEC: unspecified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(AF_INET and SOCK_STREAM already implies TCP, ‘’0’’ setting protocol)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</a:rPr>
              <a:t>Example</a:t>
            </a:r>
          </a:p>
          <a:p>
            <a:pPr marL="800100" lvl="1" indent="-342900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sockfd</a:t>
            </a:r>
            <a:r>
              <a:rPr lang="en-US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 = socket(AF_INET,SOCK_STREAM,0);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84B22E-D680-1943-8321-2309A84B6A83}" type="slidenum">
              <a:rPr lang="en-US" sz="1200">
                <a:solidFill>
                  <a:srgbClr val="898989"/>
                </a:solidFill>
                <a:latin typeface="Courier New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4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serversock</a:t>
            </a:r>
            <a:r>
              <a:rPr lang="en-US" altLang="zh-CN" dirty="0"/>
              <a:t>;</a:t>
            </a:r>
          </a:p>
          <a:p>
            <a:r>
              <a:rPr lang="en-US" dirty="0" err="1">
                <a:solidFill>
                  <a:srgbClr val="FF0000"/>
                </a:solidFill>
              </a:rPr>
              <a:t>serversock</a:t>
            </a:r>
            <a:r>
              <a:rPr lang="en-US" dirty="0">
                <a:solidFill>
                  <a:srgbClr val="FF0000"/>
                </a:solidFill>
              </a:rPr>
              <a:t> = socket(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F_INET, SOCK_STREAM, IPPROTO_TCP)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53E4-221C-184E-B954-B898A5D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6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2A528-FA78-4046-B306-7FCAFE344AA8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15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1421605" y="2337521"/>
            <a:ext cx="2017713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Binding a Socket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75" y="888181"/>
            <a:ext cx="8798943" cy="4823464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address to a socket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server so a remote computer can connect to the socket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bind(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my_addr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socklen_t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 descriptor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a struct that represents an address on the network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in bytes of struct pointed to by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5D4094-044E-3D41-92BD-E839AED894D5}"/>
              </a:ext>
            </a:extLst>
          </p:cNvPr>
          <p:cNvSpPr/>
          <p:nvPr/>
        </p:nvSpPr>
        <p:spPr>
          <a:xfrm>
            <a:off x="217054" y="3716640"/>
            <a:ext cx="5481782" cy="2973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specified domain. 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sa_family_t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sa_family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sa_data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4151F27-8431-1B45-B3F0-6CA3AAB68F7D}"/>
              </a:ext>
            </a:extLst>
          </p:cNvPr>
          <p:cNvSpPr txBox="1">
            <a:spLocks/>
          </p:cNvSpPr>
          <p:nvPr/>
        </p:nvSpPr>
        <p:spPr>
          <a:xfrm>
            <a:off x="5881406" y="3429000"/>
            <a:ext cx="3134591" cy="32671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sv-SE" sz="2600" dirty="0" err="1"/>
              <a:t>struct</a:t>
            </a:r>
            <a:r>
              <a:rPr lang="sv-SE" sz="2600" dirty="0"/>
              <a:t> </a:t>
            </a:r>
            <a:r>
              <a:rPr lang="sv-SE" sz="2600" dirty="0" err="1"/>
              <a:t>sockaddr_in</a:t>
            </a:r>
            <a:r>
              <a:rPr lang="sv-SE" sz="2600" dirty="0"/>
              <a:t> {                                                    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pt-BR" sz="2600" dirty="0"/>
              <a:t>__uint8_t </a:t>
            </a:r>
            <a:r>
              <a:rPr lang="pt-BR" sz="2600" dirty="0" err="1"/>
              <a:t>sin_len</a:t>
            </a:r>
            <a:r>
              <a:rPr lang="pt-BR" sz="2600" dirty="0"/>
              <a:t>;                                                    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tr-TR" sz="2600" dirty="0" err="1"/>
              <a:t>sa_family_t</a:t>
            </a:r>
            <a:r>
              <a:rPr lang="tr-TR" sz="2600" dirty="0"/>
              <a:t> </a:t>
            </a:r>
            <a:r>
              <a:rPr lang="tr-TR" sz="2600" dirty="0" err="1"/>
              <a:t>sin_family</a:t>
            </a:r>
            <a:r>
              <a:rPr lang="tr-TR" sz="2600" dirty="0"/>
              <a:t>;                                                      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tr-TR" sz="2600" dirty="0" err="1"/>
              <a:t>in_port_t</a:t>
            </a:r>
            <a:r>
              <a:rPr lang="tr-TR" sz="2600" dirty="0"/>
              <a:t> </a:t>
            </a:r>
            <a:r>
              <a:rPr lang="tr-TR" sz="2600" dirty="0" err="1"/>
              <a:t>sin_port</a:t>
            </a:r>
            <a:r>
              <a:rPr lang="tr-TR" sz="2600" dirty="0"/>
              <a:t>;                                                          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600" dirty="0"/>
              <a:t>struct  </a:t>
            </a:r>
            <a:r>
              <a:rPr lang="en-US" sz="2600" dirty="0" err="1"/>
              <a:t>in_addr</a:t>
            </a:r>
            <a:r>
              <a:rPr lang="en-US" sz="2600" dirty="0"/>
              <a:t> </a:t>
            </a:r>
            <a:r>
              <a:rPr lang="en-US" sz="2600" dirty="0" err="1"/>
              <a:t>sin_addr</a:t>
            </a:r>
            <a:r>
              <a:rPr lang="en-US" sz="2600" dirty="0"/>
              <a:t>;                                                    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sv-SE" sz="2600" dirty="0"/>
              <a:t>char    </a:t>
            </a:r>
            <a:r>
              <a:rPr lang="sv-SE" sz="2600" dirty="0" err="1"/>
              <a:t>sin_zero</a:t>
            </a:r>
            <a:r>
              <a:rPr lang="sv-SE" sz="2600" dirty="0"/>
              <a:t>[8];                                                         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sv-SE" sz="2600" dirty="0"/>
              <a:t>}; </a:t>
            </a:r>
            <a:r>
              <a:rPr lang="zh-CN" altLang="en-US" sz="2600" dirty="0"/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//</a:t>
            </a:r>
            <a:r>
              <a:rPr lang="zh-CN" altLang="en-US" sz="2600" dirty="0">
                <a:solidFill>
                  <a:srgbClr val="FF0000"/>
                </a:solidFill>
              </a:rPr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Unix</a:t>
            </a:r>
            <a:r>
              <a:rPr lang="zh-CN" altLang="en-US" sz="2600" dirty="0">
                <a:solidFill>
                  <a:srgbClr val="FF0000"/>
                </a:solidFill>
              </a:rPr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IPv4</a:t>
            </a:r>
            <a:endParaRPr lang="en-US" sz="2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4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Byte Ordering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528" y="1191464"/>
            <a:ext cx="8798943" cy="4823464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>
                <a:latin typeface="Tahoma" charset="0"/>
              </a:rPr>
              <a:t>In order to connect to a remote computer and use a socket, we need to use its address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>
                <a:latin typeface="Tahoma" charset="0"/>
              </a:rPr>
              <a:t>LINUX is little-endian but TCP/IP uses big-endian byte ordering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C97D2-032A-434C-A6D5-07E2C6D98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" b="6533"/>
          <a:stretch/>
        </p:blipFill>
        <p:spPr>
          <a:xfrm>
            <a:off x="2766060" y="2466215"/>
            <a:ext cx="3657600" cy="40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7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Byte Ordering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2800" dirty="0">
                <a:latin typeface="Tahoma" charset="0"/>
              </a:rPr>
              <a:t>Conversion</a:t>
            </a:r>
            <a:r>
              <a:rPr lang="zh-CN" altLang="en-US" sz="2800" dirty="0">
                <a:latin typeface="Tahoma" charset="0"/>
              </a:rPr>
              <a:t> </a:t>
            </a:r>
            <a:r>
              <a:rPr lang="en-US" sz="2800" dirty="0">
                <a:latin typeface="Tahoma" charset="0"/>
              </a:rPr>
              <a:t>functions for TCP/IP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uint32_t </a:t>
            </a:r>
            <a:r>
              <a:rPr lang="en-US" dirty="0" err="1">
                <a:latin typeface="Tahoma" charset="0"/>
              </a:rPr>
              <a:t>htonl</a:t>
            </a:r>
            <a:r>
              <a:rPr lang="en-US" dirty="0">
                <a:latin typeface="Tahoma" charset="0"/>
              </a:rPr>
              <a:t>(uint32_t </a:t>
            </a:r>
            <a:r>
              <a:rPr lang="en-US" dirty="0" err="1">
                <a:latin typeface="Tahoma" charset="0"/>
              </a:rPr>
              <a:t>hostlong</a:t>
            </a:r>
            <a:r>
              <a:rPr lang="en-US" dirty="0">
                <a:latin typeface="Tahoma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uint16_t </a:t>
            </a:r>
            <a:r>
              <a:rPr lang="en-US" dirty="0" err="1">
                <a:latin typeface="Tahoma" charset="0"/>
              </a:rPr>
              <a:t>htons</a:t>
            </a:r>
            <a:r>
              <a:rPr lang="en-US" dirty="0">
                <a:latin typeface="Tahoma" charset="0"/>
              </a:rPr>
              <a:t>(uint16_t </a:t>
            </a:r>
            <a:r>
              <a:rPr lang="en-US" dirty="0" err="1">
                <a:latin typeface="Tahoma" charset="0"/>
              </a:rPr>
              <a:t>hostshort</a:t>
            </a:r>
            <a:r>
              <a:rPr lang="en-US" dirty="0">
                <a:latin typeface="Tahoma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uint32_t </a:t>
            </a:r>
            <a:r>
              <a:rPr lang="en-US" dirty="0" err="1">
                <a:latin typeface="Tahoma" charset="0"/>
              </a:rPr>
              <a:t>ntohl</a:t>
            </a:r>
            <a:r>
              <a:rPr lang="en-US" dirty="0">
                <a:latin typeface="Tahoma" charset="0"/>
              </a:rPr>
              <a:t>(uint32_t </a:t>
            </a:r>
            <a:r>
              <a:rPr lang="en-US" dirty="0" err="1">
                <a:latin typeface="Tahoma" charset="0"/>
              </a:rPr>
              <a:t>netlong</a:t>
            </a:r>
            <a:r>
              <a:rPr lang="en-US" dirty="0">
                <a:latin typeface="Tahoma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uint16_t </a:t>
            </a:r>
            <a:r>
              <a:rPr lang="en-US" dirty="0" err="1">
                <a:latin typeface="Tahoma" charset="0"/>
              </a:rPr>
              <a:t>ntohs</a:t>
            </a:r>
            <a:r>
              <a:rPr lang="en-US" dirty="0">
                <a:latin typeface="Tahoma" charset="0"/>
              </a:rPr>
              <a:t>(uint16_t </a:t>
            </a:r>
            <a:r>
              <a:rPr lang="en-US" dirty="0" err="1">
                <a:latin typeface="Tahoma" charset="0"/>
              </a:rPr>
              <a:t>netshort</a:t>
            </a:r>
            <a:r>
              <a:rPr lang="en-US" dirty="0">
                <a:latin typeface="Tahoma" charset="0"/>
              </a:rPr>
              <a:t>);</a:t>
            </a:r>
          </a:p>
          <a:p>
            <a:pPr eaLnBrk="1" hangingPunct="1">
              <a:buFont typeface="Wingdings" pitchFamily="2" charset="2"/>
              <a:buChar char="Ø"/>
            </a:pPr>
            <a:endParaRPr lang="en-US" dirty="0">
              <a:latin typeface="Tahoma" charset="0"/>
            </a:endParaRPr>
          </a:p>
          <a:p>
            <a:pPr marL="0" indent="0" eaLnBrk="1" hangingPunct="1">
              <a:buNone/>
            </a:pPr>
            <a:r>
              <a:rPr lang="zh-CN" altLang="en-US" dirty="0">
                <a:latin typeface="Tahoma" charset="0"/>
              </a:rPr>
              <a:t>* </a:t>
            </a:r>
            <a:r>
              <a:rPr lang="en-US" dirty="0">
                <a:latin typeface="Tahoma" charset="0"/>
              </a:rPr>
              <a:t>h – host</a:t>
            </a:r>
          </a:p>
          <a:p>
            <a:pPr marL="0" indent="0" eaLnBrk="1" hangingPunct="1">
              <a:buNone/>
            </a:pPr>
            <a:r>
              <a:rPr lang="zh-CN" altLang="en-US" dirty="0">
                <a:latin typeface="Tahoma" charset="0"/>
              </a:rPr>
              <a:t>* </a:t>
            </a:r>
            <a:r>
              <a:rPr lang="en-US" dirty="0">
                <a:latin typeface="Tahoma" charset="0"/>
              </a:rPr>
              <a:t>n - network</a:t>
            </a:r>
          </a:p>
        </p:txBody>
      </p:sp>
    </p:spTree>
    <p:extLst>
      <p:ext uri="{BB962C8B-B14F-4D97-AF65-F5344CB8AC3E}">
        <p14:creationId xmlns:p14="http://schemas.microsoft.com/office/powerpoint/2010/main" val="385886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serversock</a:t>
            </a:r>
            <a:r>
              <a:rPr lang="en-US" altLang="zh-CN" dirty="0"/>
              <a:t>;</a:t>
            </a:r>
          </a:p>
          <a:p>
            <a:r>
              <a:rPr lang="en-US" dirty="0"/>
              <a:t>struct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echoserver</a:t>
            </a:r>
            <a:r>
              <a:rPr lang="en-US" altLang="zh-CN" dirty="0"/>
              <a:t>;</a:t>
            </a:r>
          </a:p>
          <a:p>
            <a:r>
              <a:rPr lang="en-US" dirty="0" err="1"/>
              <a:t>serversock</a:t>
            </a:r>
            <a:r>
              <a:rPr lang="en-US" dirty="0"/>
              <a:t> = socket(</a:t>
            </a:r>
            <a:r>
              <a:rPr lang="en-US" altLang="zh-CN" dirty="0"/>
              <a:t>A</a:t>
            </a:r>
            <a:r>
              <a:rPr lang="en-US" dirty="0"/>
              <a:t>F_INET, SOCK_STREAM, IPPROTO_TCP)</a:t>
            </a:r>
            <a:r>
              <a:rPr lang="en-US" altLang="zh-CN" dirty="0"/>
              <a:t>;</a:t>
            </a:r>
          </a:p>
          <a:p>
            <a:r>
              <a:rPr lang="en-US" dirty="0" err="1"/>
              <a:t>memset</a:t>
            </a:r>
            <a:r>
              <a:rPr lang="en-US" dirty="0"/>
              <a:t>(&amp;</a:t>
            </a:r>
            <a:r>
              <a:rPr lang="en-US" dirty="0" err="1"/>
              <a:t>echoserver</a:t>
            </a:r>
            <a:r>
              <a:rPr lang="en-US" dirty="0"/>
              <a:t>, 0,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echoserver</a:t>
            </a:r>
            <a:r>
              <a:rPr lang="en-US" dirty="0"/>
              <a:t>)); </a:t>
            </a:r>
          </a:p>
          <a:p>
            <a:r>
              <a:rPr lang="en-US" dirty="0" err="1">
                <a:solidFill>
                  <a:srgbClr val="FF0000"/>
                </a:solidFill>
              </a:rPr>
              <a:t>echoserver.sin_family</a:t>
            </a:r>
            <a:r>
              <a:rPr lang="en-US" dirty="0">
                <a:solidFill>
                  <a:srgbClr val="FF0000"/>
                </a:solidFill>
              </a:rPr>
              <a:t> = AF_INET; </a:t>
            </a:r>
          </a:p>
          <a:p>
            <a:r>
              <a:rPr lang="en-US" dirty="0" err="1">
                <a:solidFill>
                  <a:srgbClr val="FF0000"/>
                </a:solidFill>
              </a:rPr>
              <a:t>echoserver.sin_addr.s_addr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htonl</a:t>
            </a:r>
            <a:r>
              <a:rPr lang="en-US" dirty="0">
                <a:solidFill>
                  <a:srgbClr val="FF0000"/>
                </a:solidFill>
              </a:rPr>
              <a:t>(INADDR_ANY); </a:t>
            </a:r>
          </a:p>
          <a:p>
            <a:r>
              <a:rPr lang="en-US" dirty="0" err="1">
                <a:solidFill>
                  <a:srgbClr val="FF0000"/>
                </a:solidFill>
              </a:rPr>
              <a:t>echoserver.sin_port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htons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atoi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argv</a:t>
            </a:r>
            <a:r>
              <a:rPr lang="en-US" dirty="0">
                <a:solidFill>
                  <a:srgbClr val="FF0000"/>
                </a:solidFill>
              </a:rPr>
              <a:t>[1])); /* server port */</a:t>
            </a:r>
          </a:p>
          <a:p>
            <a:r>
              <a:rPr lang="en-US" dirty="0">
                <a:solidFill>
                  <a:srgbClr val="FF0000"/>
                </a:solidFill>
              </a:rPr>
              <a:t>bind(</a:t>
            </a:r>
            <a:r>
              <a:rPr lang="en-US" dirty="0" err="1">
                <a:solidFill>
                  <a:srgbClr val="FF0000"/>
                </a:solidFill>
              </a:rPr>
              <a:t>serversock</a:t>
            </a:r>
            <a:r>
              <a:rPr lang="en-US" dirty="0">
                <a:solidFill>
                  <a:srgbClr val="FF0000"/>
                </a:solidFill>
              </a:rPr>
              <a:t>, (struct </a:t>
            </a:r>
            <a:r>
              <a:rPr lang="en-US" dirty="0" err="1">
                <a:solidFill>
                  <a:srgbClr val="FF0000"/>
                </a:solidFill>
              </a:rPr>
              <a:t>sockaddr</a:t>
            </a:r>
            <a:r>
              <a:rPr lang="en-US" dirty="0">
                <a:solidFill>
                  <a:srgbClr val="FF0000"/>
                </a:solidFill>
              </a:rPr>
              <a:t> *) &amp;</a:t>
            </a:r>
            <a:r>
              <a:rPr lang="en-US" dirty="0" err="1">
                <a:solidFill>
                  <a:srgbClr val="FF0000"/>
                </a:solidFill>
              </a:rPr>
              <a:t>echoserver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sizeof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echoserver</a:t>
            </a:r>
            <a:r>
              <a:rPr lang="en-US" dirty="0">
                <a:solidFill>
                  <a:srgbClr val="FF0000"/>
                </a:solidFill>
              </a:rPr>
              <a:t>))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53E4-221C-184E-B954-B898A5D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4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charset="0"/>
              </a:rPr>
              <a:t>Sockets</a:t>
            </a:r>
            <a:endParaRPr lang="en-US" dirty="0">
              <a:latin typeface="Tahoma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216174" y="973394"/>
            <a:ext cx="8757372" cy="42275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>
              <a:latin typeface="Tahoma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Sockets </a:t>
            </a:r>
            <a:r>
              <a:rPr lang="en-US" altLang="zh-CN" dirty="0">
                <a:latin typeface="Tahoma" charset="0"/>
              </a:rPr>
              <a:t>are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communication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channels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analogical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to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telephone</a:t>
            </a:r>
            <a:r>
              <a:rPr lang="en-US" altLang="zh-CN" dirty="0">
                <a:latin typeface="Tahoma" charset="0"/>
              </a:rPr>
              <a:t>.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It’s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all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about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communications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between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two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endpoints</a:t>
            </a:r>
            <a:endParaRPr lang="en-US" dirty="0">
              <a:latin typeface="Tahoma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Internet Socket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D</a:t>
            </a:r>
            <a:r>
              <a:rPr lang="en-US" dirty="0">
                <a:latin typeface="Tahoma" charset="0"/>
              </a:rPr>
              <a:t>ifferent machines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communicating</a:t>
            </a:r>
            <a:r>
              <a:rPr lang="en-US" dirty="0">
                <a:latin typeface="Tahoma" charset="0"/>
              </a:rPr>
              <a:t> via a network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UNIX Domain Socket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Communication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between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processes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in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the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same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machine</a:t>
            </a:r>
            <a:endParaRPr lang="en-US" dirty="0">
              <a:latin typeface="Tahoma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You also encounter Sockets over Bluetooth, CAN, RF or any other medium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0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2A528-FA78-4046-B306-7FCAFE344AA8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20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1021863" y="3256108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721360" y="455392"/>
            <a:ext cx="7543800" cy="9407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TCP Server: Allowing Clients to Wait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Many client requests may arrive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alibri" charset="0"/>
                <a:ea typeface="ＭＳ Ｐゴシック" charset="0"/>
              </a:rPr>
              <a:t>Server cannot handle them all at the same time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alibri" charset="0"/>
                <a:ea typeface="ＭＳ Ｐゴシック" charset="0"/>
              </a:rPr>
              <a:t>Server could reject the requests, or let them wait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Define how many connections can be pending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listen(</a:t>
            </a:r>
            <a:r>
              <a:rPr lang="en-US" sz="24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sockfd</a:t>
            </a:r>
            <a:r>
              <a:rPr lang="en-US" sz="24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backlog)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alibri" charset="0"/>
                <a:ea typeface="ＭＳ Ｐゴシック" charset="0"/>
              </a:rPr>
              <a:t>Arguments: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2000" dirty="0">
                <a:latin typeface="Calibri" charset="0"/>
                <a:ea typeface="ＭＳ Ｐゴシック" charset="0"/>
              </a:rPr>
              <a:t>s</a:t>
            </a:r>
            <a:r>
              <a:rPr lang="en-US" sz="2000" dirty="0">
                <a:latin typeface="Calibri" charset="0"/>
                <a:ea typeface="ＭＳ Ｐゴシック" charset="0"/>
              </a:rPr>
              <a:t>ocket</a:t>
            </a:r>
            <a:r>
              <a:rPr lang="en-US" altLang="zh-CN" sz="2000" dirty="0">
                <a:latin typeface="Calibri" charset="0"/>
                <a:ea typeface="ＭＳ Ｐゴシック" charset="0"/>
              </a:rPr>
              <a:t>:</a:t>
            </a:r>
            <a:r>
              <a:rPr lang="en-US" sz="2000" dirty="0">
                <a:latin typeface="Calibri" charset="0"/>
                <a:ea typeface="ＭＳ Ｐゴシック" charset="0"/>
              </a:rPr>
              <a:t> descriptor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2000" dirty="0"/>
              <a:t>backlog:</a:t>
            </a:r>
            <a:r>
              <a:rPr lang="zh-CN" altLang="en-US" sz="2000" dirty="0"/>
              <a:t> </a:t>
            </a:r>
            <a:r>
              <a:rPr lang="en-US" sz="2000" dirty="0"/>
              <a:t>the maximum </a:t>
            </a:r>
            <a:r>
              <a:rPr lang="en-US" altLang="zh-CN" sz="2000" dirty="0"/>
              <a:t>size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sz="2000" dirty="0"/>
              <a:t>the queue of pending connections</a:t>
            </a:r>
            <a:endParaRPr lang="en-US" sz="2000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alibri" charset="0"/>
                <a:ea typeface="ＭＳ Ｐゴシック" charset="0"/>
              </a:rPr>
              <a:t>Returns a 0 on success, and -1 on error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alibri" charset="0"/>
                <a:ea typeface="ＭＳ Ｐゴシック" charset="0"/>
              </a:rPr>
              <a:t>Listen is </a:t>
            </a:r>
            <a:r>
              <a:rPr lang="en-US" sz="2400" b="1" u="sng" dirty="0">
                <a:latin typeface="Calibri" charset="0"/>
                <a:ea typeface="ＭＳ Ｐゴシック" charset="0"/>
              </a:rPr>
              <a:t>non-blocking</a:t>
            </a:r>
            <a:r>
              <a:rPr lang="en-US" sz="2400" dirty="0">
                <a:latin typeface="Calibri" charset="0"/>
                <a:ea typeface="ＭＳ Ｐゴシック" charset="0"/>
              </a:rPr>
              <a:t>: returns immediately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69F8FE-14B8-E043-8CE9-B8842EEECC1D}" type="slidenum">
              <a:rPr lang="en-US" sz="1200">
                <a:solidFill>
                  <a:srgbClr val="898989"/>
                </a:solidFill>
                <a:latin typeface="Courier New" charset="0"/>
              </a:rPr>
              <a:pPr eaLnBrk="1" hangingPunct="1"/>
              <a:t>21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1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dirty="0"/>
              <a:t>#define MAXPENDING 5 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struct </a:t>
            </a:r>
            <a:r>
              <a:rPr lang="en-US" dirty="0" err="1">
                <a:solidFill>
                  <a:schemeClr val="tx1"/>
                </a:solidFill>
              </a:rPr>
              <a:t>sockaddr_in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 = socket(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F_INET, SOCK_STREAM, IPPROTO_TCP)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memset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0,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echoserver.sin_family</a:t>
            </a:r>
            <a:r>
              <a:rPr lang="en-US" dirty="0">
                <a:solidFill>
                  <a:schemeClr val="tx1"/>
                </a:solidFill>
              </a:rPr>
              <a:t> = AF_INET;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echoserver.sin_addr.s_addr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htonl</a:t>
            </a:r>
            <a:r>
              <a:rPr lang="en-US" dirty="0">
                <a:solidFill>
                  <a:schemeClr val="tx1"/>
                </a:solidFill>
              </a:rPr>
              <a:t>(INADDR_ANY);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echoserver.sin_port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atoi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[1])); /* server port */</a:t>
            </a:r>
          </a:p>
          <a:p>
            <a:r>
              <a:rPr lang="en-US" dirty="0">
                <a:solidFill>
                  <a:schemeClr val="tx1"/>
                </a:solidFill>
              </a:rPr>
              <a:t>bind(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, (struct </a:t>
            </a:r>
            <a:r>
              <a:rPr lang="en-US" dirty="0" err="1">
                <a:solidFill>
                  <a:schemeClr val="tx1"/>
                </a:solidFill>
              </a:rPr>
              <a:t>sockaddr</a:t>
            </a:r>
            <a:r>
              <a:rPr lang="en-US" dirty="0">
                <a:solidFill>
                  <a:schemeClr val="tx1"/>
                </a:solidFill>
              </a:rPr>
              <a:t> *) 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listen(</a:t>
            </a:r>
            <a:r>
              <a:rPr lang="en-US" dirty="0" err="1">
                <a:solidFill>
                  <a:srgbClr val="FF0000"/>
                </a:solidFill>
              </a:rPr>
              <a:t>serversock</a:t>
            </a:r>
            <a:r>
              <a:rPr lang="en-US" dirty="0">
                <a:solidFill>
                  <a:srgbClr val="FF0000"/>
                </a:solidFill>
              </a:rPr>
              <a:t>, MAXPENDING)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53E4-221C-184E-B954-B898A5D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57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2A528-FA78-4046-B306-7FCAFE344AA8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23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873333" y="4116244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5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300">
                <a:latin typeface="Calibri" charset="0"/>
                <a:ea typeface="ＭＳ Ｐゴシック" charset="0"/>
                <a:cs typeface="ＭＳ Ｐゴシック" charset="0"/>
              </a:rPr>
              <a:t>Server: Accepting Client Connection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50624"/>
            <a:ext cx="81534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Now all the server can do is wait…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Waits for connection request to arrive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u="sng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Blocking</a:t>
            </a:r>
            <a:r>
              <a:rPr lang="en-US" sz="26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 until the request arrives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And then accepting the new request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600" dirty="0">
              <a:solidFill>
                <a:schemeClr val="tx1"/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Accept a new connection from a client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 accept(</a:t>
            </a:r>
            <a:r>
              <a:rPr lang="en-US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sockfd,struc</a:t>
            </a:r>
            <a:r>
              <a:rPr lang="en-US" altLang="zh-CN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t</a:t>
            </a:r>
            <a:r>
              <a:rPr lang="zh-CN" altLang="en-US" sz="2600" b="1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sockaddr</a:t>
            </a:r>
            <a:r>
              <a:rPr lang="zh-CN" altLang="en-US" sz="2600" b="1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*</a:t>
            </a:r>
            <a:r>
              <a:rPr lang="en-US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addr</a:t>
            </a:r>
            <a:r>
              <a:rPr lang="en-US" altLang="zh-CN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,</a:t>
            </a:r>
            <a:r>
              <a:rPr lang="en-US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socketlen_t</a:t>
            </a:r>
            <a:r>
              <a:rPr lang="en-US" sz="2600" b="1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 *</a:t>
            </a:r>
            <a:r>
              <a:rPr lang="en-US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addrlen</a:t>
            </a:r>
            <a:r>
              <a:rPr lang="en-US" sz="2600" b="1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Arguments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sockfd</a:t>
            </a:r>
            <a:endParaRPr lang="en-US" sz="2200" dirty="0">
              <a:solidFill>
                <a:schemeClr val="tx1"/>
              </a:solidFill>
              <a:latin typeface="Calibri" charset="0"/>
              <a:ea typeface="ＭＳ Ｐゴシック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structure that will provide client address and port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length of the structure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Returns descriptor of socket for this new connection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0C8BBB-BA19-FB4D-A6D0-14B8B185E556}" type="slidenum">
              <a:rPr lang="en-US" sz="1200">
                <a:solidFill>
                  <a:srgbClr val="898989"/>
                </a:solidFill>
                <a:latin typeface="Courier New" charset="0"/>
              </a:rPr>
              <a:pPr eaLnBrk="1" hangingPunct="1"/>
              <a:t>24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8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dirty="0"/>
              <a:t>#define MAXPENDING 5 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clientsock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struct </a:t>
            </a:r>
            <a:r>
              <a:rPr lang="en-US" dirty="0" err="1">
                <a:solidFill>
                  <a:schemeClr val="tx1"/>
                </a:solidFill>
              </a:rPr>
              <a:t>sockaddr_in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echoclient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 = socket(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F_INET, SOCK_STREAM, IPPROTO_TCP)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memset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0,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echoserver.sin_family</a:t>
            </a:r>
            <a:r>
              <a:rPr lang="en-US" dirty="0">
                <a:solidFill>
                  <a:schemeClr val="tx1"/>
                </a:solidFill>
              </a:rPr>
              <a:t> = AF_INET;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echoserver.sin_addr.s_addr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htonl</a:t>
            </a:r>
            <a:r>
              <a:rPr lang="en-US" dirty="0">
                <a:solidFill>
                  <a:schemeClr val="tx1"/>
                </a:solidFill>
              </a:rPr>
              <a:t>(INADDR_ANY);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echoserver.sin_port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atoi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[1])); /* server port */</a:t>
            </a:r>
          </a:p>
          <a:p>
            <a:r>
              <a:rPr lang="en-US" dirty="0">
                <a:solidFill>
                  <a:schemeClr val="tx1"/>
                </a:solidFill>
              </a:rPr>
              <a:t>bind(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, (struct </a:t>
            </a:r>
            <a:r>
              <a:rPr lang="en-US" dirty="0" err="1">
                <a:solidFill>
                  <a:schemeClr val="tx1"/>
                </a:solidFill>
              </a:rPr>
              <a:t>sockaddr</a:t>
            </a:r>
            <a:r>
              <a:rPr lang="en-US" dirty="0">
                <a:solidFill>
                  <a:schemeClr val="tx1"/>
                </a:solidFill>
              </a:rPr>
              <a:t> *) 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listen(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, MAXPENDING)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rgbClr val="FF0000"/>
                </a:solidFill>
              </a:rPr>
              <a:t>clientsock</a:t>
            </a:r>
            <a:r>
              <a:rPr lang="en-US" dirty="0">
                <a:solidFill>
                  <a:srgbClr val="FF0000"/>
                </a:solidFill>
              </a:rPr>
              <a:t> = accept(</a:t>
            </a:r>
            <a:r>
              <a:rPr lang="en-US" dirty="0" err="1">
                <a:solidFill>
                  <a:srgbClr val="FF0000"/>
                </a:solidFill>
              </a:rPr>
              <a:t>serversock</a:t>
            </a:r>
            <a:r>
              <a:rPr lang="en-US" dirty="0">
                <a:solidFill>
                  <a:srgbClr val="FF0000"/>
                </a:solidFill>
              </a:rPr>
              <a:t>, (struct </a:t>
            </a:r>
            <a:r>
              <a:rPr lang="en-US" dirty="0" err="1">
                <a:solidFill>
                  <a:srgbClr val="FF0000"/>
                </a:solidFill>
              </a:rPr>
              <a:t>sockaddr</a:t>
            </a:r>
            <a:r>
              <a:rPr lang="en-US" dirty="0">
                <a:solidFill>
                  <a:srgbClr val="FF0000"/>
                </a:solidFill>
              </a:rPr>
              <a:t> *) &amp;</a:t>
            </a:r>
            <a:r>
              <a:rPr lang="en-US" dirty="0" err="1">
                <a:solidFill>
                  <a:srgbClr val="FF0000"/>
                </a:solidFill>
              </a:rPr>
              <a:t>echoclient</a:t>
            </a:r>
            <a:r>
              <a:rPr lang="en-US" dirty="0">
                <a:solidFill>
                  <a:srgbClr val="FF0000"/>
                </a:solidFill>
              </a:rPr>
              <a:t>, &amp;</a:t>
            </a:r>
            <a:r>
              <a:rPr lang="en-US" dirty="0" err="1">
                <a:solidFill>
                  <a:srgbClr val="FF0000"/>
                </a:solidFill>
              </a:rPr>
              <a:t>clientlen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53E4-221C-184E-B954-B898A5D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21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2A528-FA78-4046-B306-7FCAFE344AA8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26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5918028" y="3285981"/>
            <a:ext cx="2894356" cy="6557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1CBD1D-0C4A-0D4C-8DB5-E4383DCA1AC5}"/>
              </a:ext>
            </a:extLst>
          </p:cNvPr>
          <p:cNvSpPr/>
          <p:nvPr/>
        </p:nvSpPr>
        <p:spPr>
          <a:xfrm>
            <a:off x="956919" y="4086587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ＭＳ Ｐゴシック" charset="0"/>
                <a:cs typeface="ＭＳ Ｐゴシック" charset="0"/>
              </a:rPr>
              <a:t>TCP</a:t>
            </a:r>
            <a:r>
              <a:rPr lang="zh-CN" alt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Calibri" charset="0"/>
                <a:ea typeface="ＭＳ Ｐゴシック" charset="0"/>
                <a:cs typeface="ＭＳ Ｐゴシック" charset="0"/>
              </a:rPr>
              <a:t>Client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Creating a Socket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>
          <a:xfrm>
            <a:off x="87313" y="1055688"/>
            <a:ext cx="9056687" cy="572611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socket(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domain, 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type, 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protocol)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232A33"/>
                </a:solidFill>
                <a:latin typeface="Calibri" charset="0"/>
                <a:ea typeface="ＭＳ Ｐゴシック" charset="0"/>
              </a:rPr>
              <a:t>Returns a file descriptor (or handle) for the socket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Domain: protocol family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AF_INET for IPv4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AF_INET6 for IPv6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Type: semantics of the communication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SOCK_STREAM: reliable byte stream (TCP)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SOCK_DGRAM: message-oriented service (UDP)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Protocol: specific protocol(Usually 0 )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UNSPEC: unspecified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(AF_INET and SOCK_STREAM already implies TCP, ‘’0’’ setting protocol)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</a:rPr>
              <a:t>Example</a:t>
            </a:r>
          </a:p>
          <a:p>
            <a:pPr marL="800100" lvl="1" indent="-342900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sockfd</a:t>
            </a:r>
            <a:r>
              <a:rPr lang="en-US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 = socket(AF_INET,SOCK_STREAM,0);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84B22E-D680-1943-8321-2309A84B6A83}" type="slidenum">
              <a:rPr lang="en-US" sz="1200">
                <a:solidFill>
                  <a:srgbClr val="898989"/>
                </a:solidFill>
                <a:latin typeface="Courier New" charset="0"/>
              </a:rPr>
              <a:pPr eaLnBrk="1" hangingPunct="1"/>
              <a:t>27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8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sock; </a:t>
            </a:r>
          </a:p>
          <a:p>
            <a:r>
              <a:rPr lang="en-US" dirty="0">
                <a:solidFill>
                  <a:srgbClr val="7030A0"/>
                </a:solidFill>
              </a:rPr>
              <a:t>sock = socket(</a:t>
            </a:r>
            <a:r>
              <a:rPr lang="en-US" altLang="zh-CN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F_INET, SOCK_STREAM, IPPROTO_TCP)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53E4-221C-184E-B954-B898A5D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1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2A528-FA78-4046-B306-7FCAFE344AA8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29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5918029" y="3903735"/>
            <a:ext cx="2894356" cy="6557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F2722B-2149-EC47-A343-1F9E498DBC78}"/>
              </a:ext>
            </a:extLst>
          </p:cNvPr>
          <p:cNvSpPr/>
          <p:nvPr/>
        </p:nvSpPr>
        <p:spPr>
          <a:xfrm>
            <a:off x="860486" y="4891088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Sockets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sz="2800" dirty="0">
                <a:latin typeface="Tahoma" charset="0"/>
              </a:rPr>
              <a:t> </a:t>
            </a:r>
            <a:r>
              <a:rPr lang="en-US" sz="2800" dirty="0">
                <a:latin typeface="Tahoma" charset="0"/>
              </a:rPr>
              <a:t>Sockets are identified by socket descriptors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Implemented with file descriptors in UNIX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Not all functions that work with file descriptors work with sockets..</a:t>
            </a:r>
          </a:p>
        </p:txBody>
      </p:sp>
    </p:spTree>
    <p:extLst>
      <p:ext uri="{BB962C8B-B14F-4D97-AF65-F5344CB8AC3E}">
        <p14:creationId xmlns:p14="http://schemas.microsoft.com/office/powerpoint/2010/main" val="4163676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EFBAC4C-5FDB-864A-B540-11104B17B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918CEBC-FF3A-0F4A-8EFD-D8CDFEB0C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3786" y="1406670"/>
            <a:ext cx="9056687" cy="5726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connect(</a:t>
            </a:r>
            <a:r>
              <a:rPr lang="en-US" altLang="en-US" sz="36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6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US" altLang="en-US" sz="36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en-US" sz="3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servaddr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6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socklen_t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socket descriptor from socket()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servaddr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to a structure with: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specified (unlike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bind()) – how?</a:t>
            </a:r>
            <a:endParaRPr lang="en-US" alt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length of structure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doesn’t need bind()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will pick ephemeral port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socket descriptor if ok, -1 on error</a:t>
            </a:r>
          </a:p>
          <a:p>
            <a:pPr>
              <a:buFont typeface="Wingdings" pitchFamily="2" charset="2"/>
              <a:buChar char="Ø"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en-US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11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sock; </a:t>
            </a:r>
          </a:p>
          <a:p>
            <a:r>
              <a:rPr lang="en-US" dirty="0"/>
              <a:t>struct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echoserver</a:t>
            </a:r>
            <a:r>
              <a:rPr lang="en-US" dirty="0"/>
              <a:t>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sock = socket(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F_INET, SOCK_STREAM, IPPROTO_TCP)</a:t>
            </a:r>
          </a:p>
          <a:p>
            <a:r>
              <a:rPr lang="en-US" dirty="0" err="1">
                <a:solidFill>
                  <a:srgbClr val="7030A0"/>
                </a:solidFill>
              </a:rPr>
              <a:t>memset</a:t>
            </a:r>
            <a:r>
              <a:rPr lang="en-US" dirty="0">
                <a:solidFill>
                  <a:srgbClr val="7030A0"/>
                </a:solidFill>
              </a:rPr>
              <a:t>(&amp;</a:t>
            </a:r>
            <a:r>
              <a:rPr lang="en-US" dirty="0" err="1">
                <a:solidFill>
                  <a:srgbClr val="7030A0"/>
                </a:solidFill>
              </a:rPr>
              <a:t>echoserver</a:t>
            </a:r>
            <a:r>
              <a:rPr lang="en-US" dirty="0">
                <a:solidFill>
                  <a:srgbClr val="7030A0"/>
                </a:solidFill>
              </a:rPr>
              <a:t>, 0, </a:t>
            </a:r>
            <a:r>
              <a:rPr lang="en-US" dirty="0" err="1">
                <a:solidFill>
                  <a:srgbClr val="7030A0"/>
                </a:solidFill>
              </a:rPr>
              <a:t>sizeof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echoserver</a:t>
            </a:r>
            <a:r>
              <a:rPr lang="en-US" dirty="0">
                <a:solidFill>
                  <a:srgbClr val="7030A0"/>
                </a:solidFill>
              </a:rPr>
              <a:t>)); /* Clear struct */</a:t>
            </a:r>
          </a:p>
          <a:p>
            <a:r>
              <a:rPr lang="en-US" dirty="0" err="1">
                <a:solidFill>
                  <a:srgbClr val="7030A0"/>
                </a:solidFill>
              </a:rPr>
              <a:t>echoserver.sin_family</a:t>
            </a:r>
            <a:r>
              <a:rPr lang="en-US" dirty="0">
                <a:solidFill>
                  <a:srgbClr val="7030A0"/>
                </a:solidFill>
              </a:rPr>
              <a:t> = AF_INET; /* Internet/IP */</a:t>
            </a:r>
          </a:p>
          <a:p>
            <a:r>
              <a:rPr lang="en-US" dirty="0" err="1">
                <a:solidFill>
                  <a:srgbClr val="7030A0"/>
                </a:solidFill>
              </a:rPr>
              <a:t>echoserver.sin_addr.s_addr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inet_addr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argv</a:t>
            </a:r>
            <a:r>
              <a:rPr lang="en-US" dirty="0">
                <a:solidFill>
                  <a:srgbClr val="7030A0"/>
                </a:solidFill>
              </a:rPr>
              <a:t>[1]); /* IP address */</a:t>
            </a:r>
          </a:p>
          <a:p>
            <a:r>
              <a:rPr lang="en-US" dirty="0" err="1">
                <a:solidFill>
                  <a:srgbClr val="7030A0"/>
                </a:solidFill>
              </a:rPr>
              <a:t>echoserver.sin_port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htons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atoi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argv</a:t>
            </a:r>
            <a:r>
              <a:rPr lang="en-US" dirty="0">
                <a:solidFill>
                  <a:srgbClr val="7030A0"/>
                </a:solidFill>
              </a:rPr>
              <a:t>[3])); /* server port */</a:t>
            </a:r>
          </a:p>
          <a:p>
            <a:r>
              <a:rPr lang="en-US" dirty="0">
                <a:solidFill>
                  <a:srgbClr val="7030A0"/>
                </a:solidFill>
              </a:rPr>
              <a:t>connect(sock, (struct </a:t>
            </a:r>
            <a:r>
              <a:rPr lang="en-US" dirty="0" err="1">
                <a:solidFill>
                  <a:srgbClr val="7030A0"/>
                </a:solidFill>
              </a:rPr>
              <a:t>sockaddr</a:t>
            </a:r>
            <a:r>
              <a:rPr lang="en-US" dirty="0">
                <a:solidFill>
                  <a:srgbClr val="7030A0"/>
                </a:solidFill>
              </a:rPr>
              <a:t> *) &amp;</a:t>
            </a:r>
            <a:r>
              <a:rPr lang="en-US" dirty="0" err="1">
                <a:solidFill>
                  <a:srgbClr val="7030A0"/>
                </a:solidFill>
              </a:rPr>
              <a:t>echoserver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sizeof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echoserver</a:t>
            </a:r>
            <a:r>
              <a:rPr lang="en-US" altLang="zh-CN" dirty="0">
                <a:solidFill>
                  <a:srgbClr val="7030A0"/>
                </a:solidFill>
              </a:rPr>
              <a:t>))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53E4-221C-184E-B954-B898A5D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20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2A528-FA78-4046-B306-7FCAFE344AA8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32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5904925" y="4708327"/>
            <a:ext cx="2894356" cy="6557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243F64-17AF-1045-AA07-44E780A96C77}"/>
              </a:ext>
            </a:extLst>
          </p:cNvPr>
          <p:cNvSpPr/>
          <p:nvPr/>
        </p:nvSpPr>
        <p:spPr>
          <a:xfrm>
            <a:off x="932485" y="4910281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41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38232" y="583211"/>
            <a:ext cx="7543800" cy="940789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69036" cy="44196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different system calls 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sendmsg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write,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writev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send, write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only with connected sockets. No parameter for destination address. Prior connect should be present for communication.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/>
              <a:t>ssize_t</a:t>
            </a:r>
            <a:r>
              <a:rPr lang="en-US" b="1" dirty="0"/>
              <a:t> send(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 err="1"/>
              <a:t>sockfd</a:t>
            </a:r>
            <a:r>
              <a:rPr lang="en-US" b="1" dirty="0"/>
              <a:t>, </a:t>
            </a:r>
            <a:r>
              <a:rPr lang="en-US" b="1" dirty="0" err="1"/>
              <a:t>const</a:t>
            </a:r>
            <a:r>
              <a:rPr lang="en-US" b="1" dirty="0"/>
              <a:t> void *</a:t>
            </a:r>
            <a:r>
              <a:rPr lang="en-US" i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size_t</a:t>
            </a:r>
            <a:r>
              <a:rPr lang="en-US" b="1" dirty="0"/>
              <a:t> </a:t>
            </a:r>
            <a:r>
              <a:rPr lang="en-US" i="1" dirty="0" err="1"/>
              <a:t>len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/>
              <a:t>flags</a:t>
            </a:r>
            <a:r>
              <a:rPr lang="en-US" b="1" dirty="0"/>
              <a:t>);</a:t>
            </a:r>
            <a:r>
              <a:rPr lang="en-US" dirty="0"/>
              <a:t> 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2450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sock; </a:t>
            </a:r>
          </a:p>
          <a:p>
            <a:r>
              <a:rPr lang="en-US" dirty="0"/>
              <a:t>struct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echoserver</a:t>
            </a:r>
            <a:r>
              <a:rPr lang="en-US" dirty="0"/>
              <a:t>;</a:t>
            </a:r>
          </a:p>
          <a:p>
            <a:r>
              <a:rPr lang="en-US" dirty="0"/>
              <a:t>char buffer[BUFFSIZE];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echolen</a:t>
            </a: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received = 0;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sock = socket(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F_INET, SOCK_STREAM, IPPROTO_TCP)</a:t>
            </a:r>
          </a:p>
          <a:p>
            <a:r>
              <a:rPr lang="en-US" dirty="0" err="1">
                <a:solidFill>
                  <a:schemeClr val="tx1"/>
                </a:solidFill>
              </a:rPr>
              <a:t>memset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0,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)); /* Clear struct */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echoserver.sin_family</a:t>
            </a:r>
            <a:r>
              <a:rPr lang="en-US" dirty="0">
                <a:solidFill>
                  <a:schemeClr val="tx1"/>
                </a:solidFill>
              </a:rPr>
              <a:t> = AF_INET; /* Internet/IP */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echoserver.sin_addr.s_addr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inet_addr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[1]); /* IP address */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echoserver.sin_port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atoi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[3])); /* server port */</a:t>
            </a:r>
          </a:p>
          <a:p>
            <a:r>
              <a:rPr lang="en-US" dirty="0">
                <a:solidFill>
                  <a:schemeClr val="tx1"/>
                </a:solidFill>
              </a:rPr>
              <a:t>connect(sock, (struct </a:t>
            </a:r>
            <a:r>
              <a:rPr lang="en-US" dirty="0" err="1">
                <a:solidFill>
                  <a:schemeClr val="tx1"/>
                </a:solidFill>
              </a:rPr>
              <a:t>sockaddr</a:t>
            </a:r>
            <a:r>
              <a:rPr lang="en-US" dirty="0">
                <a:solidFill>
                  <a:schemeClr val="tx1"/>
                </a:solidFill>
              </a:rPr>
              <a:t> *) 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altLang="zh-CN" dirty="0">
                <a:solidFill>
                  <a:schemeClr val="tx1"/>
                </a:solidFill>
              </a:rPr>
              <a:t>))</a:t>
            </a:r>
          </a:p>
          <a:p>
            <a:r>
              <a:rPr lang="nl" dirty="0">
                <a:solidFill>
                  <a:srgbClr val="7030A0"/>
                </a:solidFill>
              </a:rPr>
              <a:t>echolen = strlen(argv[2]); </a:t>
            </a:r>
          </a:p>
          <a:p>
            <a:r>
              <a:rPr lang="nl" dirty="0">
                <a:solidFill>
                  <a:srgbClr val="7030A0"/>
                </a:solidFill>
              </a:rPr>
              <a:t>send(sock, argv[2], echolen, 0)</a:t>
            </a:r>
            <a:r>
              <a:rPr lang="en-US" altLang="zh-CN" dirty="0">
                <a:solidFill>
                  <a:srgbClr val="7030A0"/>
                </a:solidFill>
              </a:rPr>
              <a:t>;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53E4-221C-184E-B954-B898A5D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15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2A528-FA78-4046-B306-7FCAFE344AA8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35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5881688" y="4691991"/>
            <a:ext cx="2894356" cy="6557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243F64-17AF-1045-AA07-44E780A96C77}"/>
              </a:ext>
            </a:extLst>
          </p:cNvPr>
          <p:cNvSpPr/>
          <p:nvPr/>
        </p:nvSpPr>
        <p:spPr>
          <a:xfrm>
            <a:off x="932485" y="4910281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8F36BC-011E-1548-ADED-6900BF01C8CC}"/>
              </a:ext>
            </a:extLst>
          </p:cNvPr>
          <p:cNvSpPr/>
          <p:nvPr/>
        </p:nvSpPr>
        <p:spPr>
          <a:xfrm>
            <a:off x="1000748" y="5971309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0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8212052-3FB3-9F4C-B8AD-1AFD309A8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Server:</a:t>
            </a:r>
            <a:r>
              <a:rPr lang="zh-CN" altLang="en-US" dirty="0"/>
              <a:t> </a:t>
            </a:r>
            <a:r>
              <a:rPr lang="en-US" altLang="zh-CN" dirty="0"/>
              <a:t>Receiving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alt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56F25AD-9881-9C45-B50A-BD79385E0B5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0"/>
            <a:ext cx="8569036" cy="44196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different system calls :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recvfrom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recvmsg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readv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only with connected sockets. No parameter for destination address. Prior connect should be present for communication.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/>
              <a:t>ssize_t</a:t>
            </a:r>
            <a:r>
              <a:rPr lang="en-US" b="1" dirty="0"/>
              <a:t> </a:t>
            </a:r>
            <a:r>
              <a:rPr lang="en-US" b="1" dirty="0" err="1"/>
              <a:t>recv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 err="1"/>
              <a:t>sockfd</a:t>
            </a:r>
            <a:r>
              <a:rPr lang="en-US" b="1" dirty="0"/>
              <a:t>, void *</a:t>
            </a:r>
            <a:r>
              <a:rPr lang="en-US" i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size_t</a:t>
            </a:r>
            <a:r>
              <a:rPr lang="en-US" b="1" dirty="0"/>
              <a:t> </a:t>
            </a:r>
            <a:r>
              <a:rPr lang="en-US" i="1" dirty="0" err="1"/>
              <a:t>len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/>
              <a:t>flags</a:t>
            </a:r>
            <a:r>
              <a:rPr lang="en-US" b="1" dirty="0"/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62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dirty="0"/>
              <a:t>#define MAXPENDING 5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dirty="0"/>
              <a:t>#define BUFFSIZE 32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clientsock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struct </a:t>
            </a:r>
            <a:r>
              <a:rPr lang="en-US" dirty="0" err="1">
                <a:solidFill>
                  <a:schemeClr val="tx1"/>
                </a:solidFill>
              </a:rPr>
              <a:t>sockaddr_in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echoclient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char buffer[BUFFSIZE];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 = socket(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F_INET, SOCK_STREAM, IPPROTO_TCP)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memset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0,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echoserver.sin_family</a:t>
            </a:r>
            <a:r>
              <a:rPr lang="en-US" dirty="0">
                <a:solidFill>
                  <a:schemeClr val="tx1"/>
                </a:solidFill>
              </a:rPr>
              <a:t> = AF_INET;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echoserver.sin_addr.s_addr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htonl</a:t>
            </a:r>
            <a:r>
              <a:rPr lang="en-US" dirty="0">
                <a:solidFill>
                  <a:schemeClr val="tx1"/>
                </a:solidFill>
              </a:rPr>
              <a:t>(INADDR_ANY);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echoserver.sin_port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atoi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[1])); /* server port */</a:t>
            </a:r>
          </a:p>
          <a:p>
            <a:r>
              <a:rPr lang="en-US" dirty="0">
                <a:solidFill>
                  <a:schemeClr val="tx1"/>
                </a:solidFill>
              </a:rPr>
              <a:t>bind(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, (struct </a:t>
            </a:r>
            <a:r>
              <a:rPr lang="en-US" dirty="0" err="1">
                <a:solidFill>
                  <a:schemeClr val="tx1"/>
                </a:solidFill>
              </a:rPr>
              <a:t>sockaddr</a:t>
            </a:r>
            <a:r>
              <a:rPr lang="en-US" dirty="0">
                <a:solidFill>
                  <a:schemeClr val="tx1"/>
                </a:solidFill>
              </a:rPr>
              <a:t> *) 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listen(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, MAXPENDING)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dirty="0" err="1">
                <a:solidFill>
                  <a:schemeClr val="tx1"/>
                </a:solidFill>
              </a:rPr>
              <a:t>lientsock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= accept(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, (struct </a:t>
            </a:r>
            <a:r>
              <a:rPr lang="en-US" dirty="0" err="1">
                <a:solidFill>
                  <a:schemeClr val="tx1"/>
                </a:solidFill>
              </a:rPr>
              <a:t>sockaddr</a:t>
            </a:r>
            <a:r>
              <a:rPr lang="en-US" dirty="0">
                <a:solidFill>
                  <a:schemeClr val="tx1"/>
                </a:solidFill>
              </a:rPr>
              <a:t> *) &amp;</a:t>
            </a:r>
            <a:r>
              <a:rPr lang="en-US" dirty="0" err="1">
                <a:solidFill>
                  <a:schemeClr val="tx1"/>
                </a:solidFill>
              </a:rPr>
              <a:t>echoclient</a:t>
            </a:r>
            <a:r>
              <a:rPr lang="en-US" dirty="0">
                <a:solidFill>
                  <a:schemeClr val="tx1"/>
                </a:solidFill>
              </a:rPr>
              <a:t>, &amp;</a:t>
            </a:r>
            <a:r>
              <a:rPr lang="en-US" dirty="0" err="1">
                <a:solidFill>
                  <a:schemeClr val="tx1"/>
                </a:solidFill>
              </a:rPr>
              <a:t>clientlen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/>
              <a:t>recv</a:t>
            </a:r>
            <a:r>
              <a:rPr lang="en-US" dirty="0"/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clientsock</a:t>
            </a:r>
            <a:r>
              <a:rPr lang="en-US" dirty="0"/>
              <a:t>, buffer, BUFFSIZE, 0)</a:t>
            </a:r>
            <a:r>
              <a:rPr lang="en-US" altLang="zh-CN" dirty="0"/>
              <a:t>;</a:t>
            </a:r>
          </a:p>
          <a:p>
            <a:r>
              <a:rPr lang="en-US" dirty="0"/>
              <a:t>send(</a:t>
            </a:r>
            <a:r>
              <a:rPr lang="en-US" altLang="zh-CN" dirty="0" err="1">
                <a:solidFill>
                  <a:schemeClr val="tx1"/>
                </a:solidFill>
              </a:rPr>
              <a:t>clientsock</a:t>
            </a:r>
            <a:r>
              <a:rPr lang="en-US" dirty="0"/>
              <a:t>, buffer, received, 0)</a:t>
            </a:r>
            <a:r>
              <a:rPr lang="en-US" altLang="zh-CN" dirty="0"/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53E4-221C-184E-B954-B898A5D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79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2A528-FA78-4046-B306-7FCAFE344AA8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38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5811820" y="6099955"/>
            <a:ext cx="2894356" cy="6557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243F64-17AF-1045-AA07-44E780A96C77}"/>
              </a:ext>
            </a:extLst>
          </p:cNvPr>
          <p:cNvSpPr/>
          <p:nvPr/>
        </p:nvSpPr>
        <p:spPr>
          <a:xfrm>
            <a:off x="932485" y="4910281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8F36BC-011E-1548-ADED-6900BF01C8CC}"/>
              </a:ext>
            </a:extLst>
          </p:cNvPr>
          <p:cNvSpPr/>
          <p:nvPr/>
        </p:nvSpPr>
        <p:spPr>
          <a:xfrm>
            <a:off x="1000748" y="5971309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70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8212052-3FB3-9F4C-B8AD-1AFD309A8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Client:</a:t>
            </a:r>
            <a:r>
              <a:rPr lang="zh-CN" altLang="en-US" dirty="0"/>
              <a:t> </a:t>
            </a:r>
            <a:r>
              <a:rPr lang="en-US" altLang="zh-CN" dirty="0"/>
              <a:t>Receiving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alt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56F25AD-9881-9C45-B50A-BD79385E0B5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0"/>
            <a:ext cx="8569036" cy="44196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different system calls :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recvfrom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recvmsg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readv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only with connected sockets. No parameter for destination address. Prior connect should be present for communication.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/>
              <a:t>ssize_t</a:t>
            </a:r>
            <a:r>
              <a:rPr lang="en-US" b="1" dirty="0"/>
              <a:t> </a:t>
            </a:r>
            <a:r>
              <a:rPr lang="en-US" b="1" dirty="0" err="1"/>
              <a:t>recv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 err="1"/>
              <a:t>sockfd</a:t>
            </a:r>
            <a:r>
              <a:rPr lang="en-US" b="1" dirty="0"/>
              <a:t>, void *</a:t>
            </a:r>
            <a:r>
              <a:rPr lang="en-US" i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size_t</a:t>
            </a:r>
            <a:r>
              <a:rPr lang="en-US" b="1" dirty="0"/>
              <a:t> </a:t>
            </a:r>
            <a:r>
              <a:rPr lang="en-US" i="1" dirty="0" err="1"/>
              <a:t>len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/>
              <a:t>flags</a:t>
            </a:r>
            <a:r>
              <a:rPr lang="en-US" b="1" dirty="0"/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5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Sockets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528" y="1017267"/>
            <a:ext cx="8798943" cy="56428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>
                <a:latin typeface="Tahoma" charset="0"/>
              </a:rPr>
              <a:t>int</a:t>
            </a:r>
            <a:r>
              <a:rPr lang="en-US" sz="2800" dirty="0">
                <a:latin typeface="Tahoma" charset="0"/>
              </a:rPr>
              <a:t> socket(</a:t>
            </a:r>
            <a:r>
              <a:rPr lang="en-US" sz="2800" dirty="0" err="1">
                <a:latin typeface="Tahoma" charset="0"/>
              </a:rPr>
              <a:t>int</a:t>
            </a:r>
            <a:r>
              <a:rPr lang="en-US" sz="2800" dirty="0">
                <a:latin typeface="Tahoma" charset="0"/>
              </a:rPr>
              <a:t> domain, </a:t>
            </a:r>
            <a:r>
              <a:rPr lang="en-US" sz="2800" dirty="0" err="1">
                <a:latin typeface="Tahoma" charset="0"/>
              </a:rPr>
              <a:t>int</a:t>
            </a:r>
            <a:r>
              <a:rPr lang="en-US" sz="2800" dirty="0">
                <a:latin typeface="Tahoma" charset="0"/>
              </a:rPr>
              <a:t> type, </a:t>
            </a:r>
            <a:r>
              <a:rPr lang="en-US" sz="2800" dirty="0" err="1">
                <a:latin typeface="Tahoma" charset="0"/>
              </a:rPr>
              <a:t>int</a:t>
            </a:r>
            <a:r>
              <a:rPr lang="en-US" sz="2800" dirty="0">
                <a:latin typeface="Tahoma" charset="0"/>
              </a:rPr>
              <a:t> protocol);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i="1" dirty="0">
                <a:latin typeface="Tahoma" charset="0"/>
              </a:rPr>
              <a:t> </a:t>
            </a:r>
            <a:r>
              <a:rPr lang="en-US" i="1" dirty="0">
                <a:latin typeface="Tahoma" charset="0"/>
              </a:rPr>
              <a:t>domain</a:t>
            </a:r>
            <a:r>
              <a:rPr lang="en-US" dirty="0">
                <a:latin typeface="Tahoma" charset="0"/>
              </a:rPr>
              <a:t> defines the address family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b="1" dirty="0">
                <a:latin typeface="Tahoma" charset="0"/>
              </a:rPr>
              <a:t>AF_INET </a:t>
            </a:r>
            <a:r>
              <a:rPr lang="en-US" dirty="0">
                <a:latin typeface="Tahoma" charset="0"/>
              </a:rPr>
              <a:t>– IPv4 (most commonly used 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latin typeface="Tahoma" charset="0"/>
              </a:rPr>
              <a:t> </a:t>
            </a:r>
            <a:r>
              <a:rPr lang="en-US" b="1" dirty="0">
                <a:latin typeface="Tahoma" charset="0"/>
              </a:rPr>
              <a:t>AF_INET6 </a:t>
            </a:r>
            <a:r>
              <a:rPr lang="en-US" dirty="0">
                <a:latin typeface="Tahoma" charset="0"/>
              </a:rPr>
              <a:t>– IPv6 (the future!!is here 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b="1" dirty="0">
                <a:latin typeface="Tahoma" charset="0"/>
              </a:rPr>
              <a:t>AF_UNIX </a:t>
            </a:r>
            <a:r>
              <a:rPr lang="en-US" dirty="0">
                <a:latin typeface="Tahoma" charset="0"/>
              </a:rPr>
              <a:t>– UNIX domain (covered)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b="1" dirty="0">
                <a:latin typeface="Tahoma" charset="0"/>
              </a:rPr>
              <a:t>AF_UNSPEC </a:t>
            </a:r>
            <a:r>
              <a:rPr lang="en-US" dirty="0">
                <a:latin typeface="Tahoma" charset="0"/>
              </a:rPr>
              <a:t>– unspecified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i="1" dirty="0"/>
              <a:t>type</a:t>
            </a:r>
            <a:r>
              <a:rPr lang="zh-CN" altLang="en-US" i="1" dirty="0"/>
              <a:t> </a:t>
            </a:r>
            <a:r>
              <a:rPr lang="en-US" dirty="0"/>
              <a:t>specifies the communication semantics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b="1" dirty="0"/>
              <a:t>SOCK_STREAM </a:t>
            </a:r>
            <a:r>
              <a:rPr lang="en-US" dirty="0"/>
              <a:t>Provides sequenced, reliable, two-way, connection- based byte streams.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b="1" dirty="0"/>
              <a:t>SOCK_DGRAM </a:t>
            </a:r>
            <a:r>
              <a:rPr lang="en-US" dirty="0"/>
              <a:t>Supports datagrams (connectionless, unreliable messages of a fixed maximum length).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b="1" dirty="0"/>
              <a:t>SOCK_SEQPACKET </a:t>
            </a:r>
            <a:r>
              <a:rPr lang="en-US" dirty="0"/>
              <a:t>Provides a sequenced, reliable, two-way connection- based data transmission path for datagrams of fixed maximum length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Protocol: specific protocol(Usually 0 )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UNSPEC: unspecified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(AF_INET and SOCK_STREAM already implies TCP, ‘’0’’ setting protocol)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05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sock; </a:t>
            </a:r>
          </a:p>
          <a:p>
            <a:r>
              <a:rPr lang="en-US" dirty="0"/>
              <a:t>struct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echoserver</a:t>
            </a:r>
            <a:r>
              <a:rPr lang="en-US" dirty="0"/>
              <a:t>;</a:t>
            </a:r>
          </a:p>
          <a:p>
            <a:r>
              <a:rPr lang="en-US" dirty="0"/>
              <a:t>char buffer[BUFFSIZE];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echolen</a:t>
            </a: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received = 0;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sock = socket(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F_INET, SOCK_STREAM, IPPROTO_TCP)</a:t>
            </a:r>
          </a:p>
          <a:p>
            <a:r>
              <a:rPr lang="en-US" dirty="0" err="1">
                <a:solidFill>
                  <a:schemeClr val="tx1"/>
                </a:solidFill>
              </a:rPr>
              <a:t>memset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0,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)); /* Clear struct */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echoserver.sin_family</a:t>
            </a:r>
            <a:r>
              <a:rPr lang="en-US" dirty="0">
                <a:solidFill>
                  <a:schemeClr val="tx1"/>
                </a:solidFill>
              </a:rPr>
              <a:t> = AF_INET; /* Internet/IP */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echoserver.sin_addr.s_addr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inet_addr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[1]); /* IP address */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echoserver.sin_port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atoi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[3])); /* server port */</a:t>
            </a:r>
          </a:p>
          <a:p>
            <a:r>
              <a:rPr lang="en-US" dirty="0">
                <a:solidFill>
                  <a:schemeClr val="tx1"/>
                </a:solidFill>
              </a:rPr>
              <a:t>connect(sock, (struct </a:t>
            </a:r>
            <a:r>
              <a:rPr lang="en-US" dirty="0" err="1">
                <a:solidFill>
                  <a:schemeClr val="tx1"/>
                </a:solidFill>
              </a:rPr>
              <a:t>sockaddr</a:t>
            </a:r>
            <a:r>
              <a:rPr lang="en-US" dirty="0">
                <a:solidFill>
                  <a:schemeClr val="tx1"/>
                </a:solidFill>
              </a:rPr>
              <a:t> *) 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altLang="zh-CN" dirty="0">
                <a:solidFill>
                  <a:schemeClr val="tx1"/>
                </a:solidFill>
              </a:rPr>
              <a:t>))</a:t>
            </a:r>
          </a:p>
          <a:p>
            <a:r>
              <a:rPr lang="nl" dirty="0">
                <a:solidFill>
                  <a:schemeClr val="tx1"/>
                </a:solidFill>
              </a:rPr>
              <a:t>echolen = strlen(argv[2]); </a:t>
            </a:r>
          </a:p>
          <a:p>
            <a:r>
              <a:rPr lang="nl" dirty="0">
                <a:solidFill>
                  <a:schemeClr val="tx1"/>
                </a:solidFill>
              </a:rPr>
              <a:t>send(sock, argv[2], echolen, 0)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rgbClr val="7030A0"/>
                </a:solidFill>
              </a:rPr>
              <a:t>recv</a:t>
            </a:r>
            <a:r>
              <a:rPr lang="en-US" dirty="0">
                <a:solidFill>
                  <a:srgbClr val="7030A0"/>
                </a:solidFill>
              </a:rPr>
              <a:t>(sock, buffer, BUFFSIZE-1, 0)</a:t>
            </a:r>
            <a:r>
              <a:rPr lang="en-US" altLang="zh-CN" dirty="0">
                <a:solidFill>
                  <a:srgbClr val="7030A0"/>
                </a:solidFill>
              </a:rPr>
              <a:t>;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53E4-221C-184E-B954-B898A5D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4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12713" y="76200"/>
            <a:ext cx="9031287" cy="1143000"/>
          </a:xfrm>
        </p:spPr>
        <p:txBody>
          <a:bodyPr/>
          <a:lstStyle/>
          <a:p>
            <a:r>
              <a:rPr lang="en-US" altLang="zh-CN" sz="3800" dirty="0">
                <a:latin typeface="Calibri" charset="0"/>
              </a:rPr>
              <a:t>Example</a:t>
            </a:r>
            <a:r>
              <a:rPr lang="zh-CN" altLang="en-US" sz="3800" dirty="0">
                <a:latin typeface="Calibri" charset="0"/>
              </a:rPr>
              <a:t> </a:t>
            </a:r>
            <a:r>
              <a:rPr lang="en-US" altLang="zh-CN" sz="3800" dirty="0">
                <a:latin typeface="Calibri" charset="0"/>
              </a:rPr>
              <a:t>1:</a:t>
            </a:r>
            <a:r>
              <a:rPr lang="zh-CN" altLang="en-US" sz="3800" dirty="0">
                <a:latin typeface="Calibri" charset="0"/>
              </a:rPr>
              <a:t> </a:t>
            </a:r>
            <a:r>
              <a:rPr lang="en-US" sz="3800" dirty="0">
                <a:latin typeface="Calibri" charset="0"/>
              </a:rPr>
              <a:t>Datagram Socket </a:t>
            </a:r>
            <a:r>
              <a:rPr lang="en-US" altLang="zh-CN" sz="3800" dirty="0">
                <a:latin typeface="Calibri" charset="0"/>
              </a:rPr>
              <a:t>--</a:t>
            </a:r>
            <a:r>
              <a:rPr lang="zh-CN" altLang="en-US" sz="3800" dirty="0">
                <a:latin typeface="Calibri" charset="0"/>
              </a:rPr>
              <a:t> </a:t>
            </a:r>
            <a:r>
              <a:rPr lang="en-US" sz="3800" dirty="0">
                <a:latin typeface="Calibri" charset="0"/>
              </a:rPr>
              <a:t>User Datagram Protocol (UDP)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4800600" y="15240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rgbClr val="800000"/>
                </a:solidFill>
                <a:latin typeface="Calibri" charset="0"/>
              </a:rPr>
              <a:t>Postal Mail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Single mailbox to receive messages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Unreliable </a:t>
            </a:r>
            <a:r>
              <a:rPr lang="en-US">
                <a:solidFill>
                  <a:srgbClr val="800000"/>
                </a:solidFill>
                <a:latin typeface="Calibri" charset="0"/>
                <a:sym typeface="Wingdings" charset="0"/>
              </a:rPr>
              <a:t> </a:t>
            </a:r>
            <a:endParaRPr lang="en-US">
              <a:solidFill>
                <a:srgbClr val="8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Not necessarily in-order delivery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Each letter is independent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Must address each reply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09800" y="3200400"/>
            <a:ext cx="426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800"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447800" y="5562600"/>
            <a:ext cx="6400800" cy="7620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da" sz="2000" dirty="0">
                <a:solidFill>
                  <a:srgbClr val="FF0000"/>
                </a:solidFill>
                <a:latin typeface="Consolas" panose="020B0609020204030204" pitchFamily="49" charset="0"/>
              </a:rPr>
              <a:t>socket(AF_INET, SOCK_DGRAM, 0)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33400" y="1524000"/>
            <a:ext cx="411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800" dirty="0">
                <a:latin typeface="Calibri"/>
                <a:cs typeface="Calibri"/>
              </a:rPr>
              <a:t>UDP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Single socket to receive messages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No guarantee of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Not necessarily in-order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Datagram – independent packets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Must address each packet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006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800600" y="1524000"/>
            <a:ext cx="411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800" dirty="0">
                <a:latin typeface="Calibri"/>
                <a:cs typeface="Calibri"/>
              </a:rPr>
              <a:t>Postal Mail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Single mailbox to receive letters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Unreliable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Not necessarily in-order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Letters sent independently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Must address each mail</a:t>
            </a:r>
          </a:p>
        </p:txBody>
      </p:sp>
    </p:spTree>
    <p:extLst>
      <p:ext uri="{BB962C8B-B14F-4D97-AF65-F5344CB8AC3E}">
        <p14:creationId xmlns:p14="http://schemas.microsoft.com/office/powerpoint/2010/main" val="392370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12713" y="76200"/>
            <a:ext cx="9031287" cy="1143000"/>
          </a:xfrm>
        </p:spPr>
        <p:txBody>
          <a:bodyPr>
            <a:normAutofit/>
          </a:bodyPr>
          <a:lstStyle/>
          <a:p>
            <a:r>
              <a:rPr lang="en-US" altLang="zh-CN" sz="3800" dirty="0">
                <a:latin typeface="Calibri" charset="0"/>
              </a:rPr>
              <a:t>Example</a:t>
            </a:r>
            <a:r>
              <a:rPr lang="zh-CN" altLang="en-US" sz="3800" dirty="0">
                <a:latin typeface="Calibri" charset="0"/>
              </a:rPr>
              <a:t> </a:t>
            </a:r>
            <a:r>
              <a:rPr lang="en-US" altLang="zh-CN" sz="3800" dirty="0">
                <a:latin typeface="Calibri" charset="0"/>
              </a:rPr>
              <a:t>2:</a:t>
            </a:r>
            <a:r>
              <a:rPr lang="zh-CN" altLang="en-US" sz="3800" dirty="0">
                <a:latin typeface="Calibri" charset="0"/>
              </a:rPr>
              <a:t> </a:t>
            </a:r>
            <a:r>
              <a:rPr lang="en-US" sz="3800" dirty="0">
                <a:latin typeface="Calibri" charset="0"/>
              </a:rPr>
              <a:t>Stream Socket </a:t>
            </a:r>
            <a:r>
              <a:rPr lang="en-US" altLang="zh-CN" sz="3800" dirty="0">
                <a:latin typeface="Calibri" charset="0"/>
              </a:rPr>
              <a:t>--</a:t>
            </a:r>
            <a:r>
              <a:rPr lang="zh-CN" altLang="en-US" sz="3800" dirty="0">
                <a:latin typeface="Calibri" charset="0"/>
              </a:rPr>
              <a:t> </a:t>
            </a:r>
            <a:r>
              <a:rPr lang="en-US" sz="3800" dirty="0">
                <a:latin typeface="Calibri" charset="0"/>
              </a:rPr>
              <a:t>Transmission Control Protocol (TCP)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09800" y="3200400"/>
            <a:ext cx="426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800">
              <a:cs typeface="+mn-cs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34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8" name="Rectangle 3"/>
          <p:cNvSpPr txBox="1">
            <a:spLocks noChangeArrowheads="1"/>
          </p:cNvSpPr>
          <p:nvPr/>
        </p:nvSpPr>
        <p:spPr bwMode="auto">
          <a:xfrm>
            <a:off x="4800600" y="15240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rgbClr val="800000"/>
                </a:solidFill>
                <a:latin typeface="Calibri" charset="0"/>
              </a:rPr>
              <a:t>Postal Mail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Single mailbox to receive messages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Unreliable </a:t>
            </a:r>
            <a:r>
              <a:rPr lang="en-US">
                <a:solidFill>
                  <a:srgbClr val="800000"/>
                </a:solidFill>
                <a:latin typeface="Calibri" charset="0"/>
                <a:sym typeface="Wingdings" charset="0"/>
              </a:rPr>
              <a:t> </a:t>
            </a:r>
            <a:endParaRPr lang="en-US">
              <a:solidFill>
                <a:srgbClr val="8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Not necessarily in-order delivery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Each letter is independent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Must address each reply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447800" y="5562600"/>
            <a:ext cx="6400800" cy="7620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da" sz="2000" dirty="0">
                <a:solidFill>
                  <a:srgbClr val="FF0000"/>
                </a:solidFill>
              </a:rPr>
              <a:t>socket(AF_INET, SOCK_STREAM, 0)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533400" y="1524000"/>
            <a:ext cx="403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800" dirty="0">
                <a:latin typeface="Calibri"/>
                <a:cs typeface="Calibri"/>
              </a:rPr>
              <a:t>TCP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Reliable – guarantee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Byte stream – in-order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Connection-oriented – single socket per connection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Setup connection followed by data transfer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8006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4800600" y="1524000"/>
            <a:ext cx="411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800" dirty="0">
                <a:latin typeface="Calibri"/>
                <a:cs typeface="Calibri"/>
              </a:rPr>
              <a:t>Telephone Call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Guaranteed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In-order delivery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Connection-oriented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Setup connection followed by conversation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08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605"/>
            <a:ext cx="8148512" cy="9407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Socket Identification ``endpoint</a:t>
            </a:r>
            <a:r>
              <a:rPr lang="zh-CN" altLang="en-US" sz="4000" dirty="0">
                <a:latin typeface="Calibri" charset="0"/>
              </a:rPr>
              <a:t> </a:t>
            </a:r>
            <a:r>
              <a:rPr lang="en-US" altLang="zh-CN" sz="4000" dirty="0">
                <a:latin typeface="Calibri" charset="0"/>
              </a:rPr>
              <a:t>address</a:t>
            </a:r>
            <a:r>
              <a:rPr lang="en-US" sz="4000" dirty="0">
                <a:latin typeface="Calibri" charset="0"/>
              </a:rPr>
              <a:t>’’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800" dirty="0">
                <a:latin typeface="Calibri" charset="0"/>
              </a:rPr>
              <a:t>Socket</a:t>
            </a:r>
            <a:r>
              <a:rPr lang="zh-CN" altLang="en-US" sz="2800" dirty="0">
                <a:latin typeface="Calibri" charset="0"/>
              </a:rPr>
              <a:t> </a:t>
            </a:r>
            <a:r>
              <a:rPr lang="en-US" altLang="zh-CN" sz="2800" dirty="0">
                <a:latin typeface="Calibri" charset="0"/>
              </a:rPr>
              <a:t>Identification:</a:t>
            </a:r>
            <a:r>
              <a:rPr lang="zh-CN" altLang="en-US" sz="2800" dirty="0">
                <a:latin typeface="Calibri" charset="0"/>
              </a:rPr>
              <a:t>  </a:t>
            </a:r>
            <a:r>
              <a:rPr lang="en-US" altLang="zh-CN" sz="2800" b="1" dirty="0">
                <a:latin typeface="Calibri" charset="0"/>
              </a:rPr>
              <a:t>IP</a:t>
            </a:r>
            <a:r>
              <a:rPr lang="zh-CN" altLang="en-US" sz="2800" b="1" dirty="0">
                <a:latin typeface="Calibri" charset="0"/>
              </a:rPr>
              <a:t> </a:t>
            </a:r>
            <a:r>
              <a:rPr lang="en-US" altLang="zh-CN" sz="2800" b="1" dirty="0">
                <a:latin typeface="Calibri" charset="0"/>
              </a:rPr>
              <a:t>Address</a:t>
            </a:r>
            <a:r>
              <a:rPr lang="zh-CN" altLang="en-US" sz="2800" b="1" dirty="0">
                <a:latin typeface="Calibri" charset="0"/>
              </a:rPr>
              <a:t> </a:t>
            </a:r>
            <a:r>
              <a:rPr lang="en-US" altLang="zh-CN" sz="2800" b="1" dirty="0">
                <a:latin typeface="Calibri" charset="0"/>
              </a:rPr>
              <a:t>+</a:t>
            </a:r>
            <a:r>
              <a:rPr lang="zh-CN" altLang="en-US" sz="2800" b="1" dirty="0">
                <a:latin typeface="Calibri" charset="0"/>
              </a:rPr>
              <a:t> </a:t>
            </a:r>
            <a:r>
              <a:rPr lang="en-US" altLang="zh-CN" sz="2800" b="1" dirty="0">
                <a:latin typeface="Calibri" charset="0"/>
              </a:rPr>
              <a:t>Port</a:t>
            </a:r>
            <a:r>
              <a:rPr lang="zh-CN" altLang="en-US" sz="2800" b="1" dirty="0">
                <a:latin typeface="Calibri" charset="0"/>
              </a:rPr>
              <a:t> </a:t>
            </a:r>
            <a:r>
              <a:rPr lang="en-US" altLang="zh-CN" sz="2800" b="1" dirty="0">
                <a:latin typeface="Calibri" charset="0"/>
              </a:rPr>
              <a:t>Number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Receiving host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800" dirty="0">
                <a:latin typeface="Calibri" charset="0"/>
              </a:rPr>
              <a:t>Destination </a:t>
            </a:r>
            <a:r>
              <a:rPr lang="en-US" sz="2800" b="1" dirty="0">
                <a:latin typeface="Calibri" charset="0"/>
              </a:rPr>
              <a:t>address</a:t>
            </a:r>
            <a:r>
              <a:rPr lang="en-US" sz="2800" dirty="0">
                <a:latin typeface="Calibri" charset="0"/>
              </a:rPr>
              <a:t> that uniquely identifies the host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800" dirty="0">
                <a:latin typeface="Calibri" charset="0"/>
              </a:rPr>
              <a:t>An </a:t>
            </a:r>
            <a:r>
              <a:rPr lang="en-US" sz="2800" b="1" dirty="0">
                <a:latin typeface="Calibri" charset="0"/>
              </a:rPr>
              <a:t>IP address</a:t>
            </a:r>
            <a:r>
              <a:rPr lang="en-US" sz="2800" dirty="0">
                <a:latin typeface="Calibri" charset="0"/>
              </a:rPr>
              <a:t> is a 32-bit quantity( for IPV4)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800" dirty="0">
                <a:latin typeface="Calibri" charset="0"/>
              </a:rPr>
              <a:t>128 IP address for IPV6 why??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Receiving socket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Host may be running many different processes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Destination </a:t>
            </a:r>
            <a:r>
              <a:rPr lang="en-US" sz="2800" b="1" dirty="0">
                <a:latin typeface="Calibri" charset="0"/>
              </a:rPr>
              <a:t>port</a:t>
            </a:r>
            <a:r>
              <a:rPr lang="en-US" sz="2800" dirty="0">
                <a:latin typeface="Calibri" charset="0"/>
              </a:rPr>
              <a:t> that uniquely identifies the socket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A </a:t>
            </a:r>
            <a:r>
              <a:rPr lang="en-US" sz="2800" b="1" dirty="0">
                <a:latin typeface="Calibri" charset="0"/>
              </a:rPr>
              <a:t>port number </a:t>
            </a:r>
            <a:r>
              <a:rPr lang="en-US" sz="2800" dirty="0">
                <a:latin typeface="Calibri" charset="0"/>
              </a:rPr>
              <a:t>is a 16-bit quantity</a:t>
            </a:r>
          </a:p>
          <a:p>
            <a:pPr marL="742950" lvl="1" indent="-285750"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You have pro</a:t>
            </a:r>
            <a:r>
              <a:rPr lang="en-US" altLang="zh-CN" sz="2800" dirty="0">
                <a:latin typeface="Calibri" charset="0"/>
              </a:rPr>
              <a:t>b</a:t>
            </a:r>
            <a:r>
              <a:rPr lang="en-US" sz="2800" dirty="0">
                <a:latin typeface="Calibri" charset="0"/>
              </a:rPr>
              <a:t>ably encountered i</a:t>
            </a:r>
            <a:r>
              <a:rPr lang="en-US" altLang="zh-CN" sz="2800" dirty="0">
                <a:latin typeface="Calibri" charset="0"/>
              </a:rPr>
              <a:t>t</a:t>
            </a:r>
          </a:p>
          <a:p>
            <a:pPr marL="742950" lvl="1" indent="-285750"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Eg</a:t>
            </a:r>
            <a:r>
              <a:rPr lang="en-US" sz="2800" dirty="0">
                <a:latin typeface="Calibri" charset="0"/>
              </a:rPr>
              <a:t> 192.168.1.1:8080, 147.89.33.127:8080 or…</a:t>
            </a:r>
          </a:p>
          <a:p>
            <a:pPr marL="742950" lvl="1" indent="-285750"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  <a:hlinkClick r:id="rId2"/>
              </a:rPr>
              <a:t> </a:t>
            </a:r>
            <a:r>
              <a:rPr lang="en-US" sz="2800" dirty="0">
                <a:latin typeface="Calibri" charset="0"/>
                <a:hlinkClick r:id="rId2"/>
              </a:rPr>
              <a:t>http:://localhost:8080</a:t>
            </a:r>
            <a:r>
              <a:rPr lang="en-US" sz="2800" dirty="0">
                <a:latin typeface="Calibri" charset="0"/>
              </a:rPr>
              <a:t> … or ping </a:t>
            </a:r>
            <a:r>
              <a:rPr lang="en-US" sz="2800" dirty="0" err="1">
                <a:latin typeface="Calibri" charset="0"/>
              </a:rPr>
              <a:t>www.google.com</a:t>
            </a:r>
            <a:r>
              <a:rPr lang="en-US" sz="2800" dirty="0">
                <a:latin typeface="Calibri" charset="0"/>
              </a:rPr>
              <a:t>… </a:t>
            </a:r>
          </a:p>
          <a:p>
            <a:pPr marL="742950" lvl="1" indent="-285750" eaLnBrk="1" hangingPunct="1">
              <a:buFont typeface="Wingdings" pitchFamily="2" charset="2"/>
              <a:buChar char="Ø"/>
              <a:defRPr/>
            </a:pPr>
            <a:endParaRPr lang="en-US" sz="2800" dirty="0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8E5E1DE-DD5E-104E-8AA3-C454ED253DA9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7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3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Using Ports to Identify Services</a:t>
            </a: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6EFA1F-9E2A-E840-859C-CA825187C675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8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55625" y="247375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975225" y="199750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55625" y="540110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975225" y="463550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6484938" y="211656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/>
            <a:r>
              <a:rPr lang="en-US" sz="1600">
                <a:latin typeface="Helvetica" charset="0"/>
              </a:rPr>
              <a:t>Web server</a:t>
            </a:r>
          </a:p>
          <a:p>
            <a:pPr defTabSz="912813"/>
            <a:r>
              <a:rPr lang="en-US" sz="1600">
                <a:latin typeface="Helvetica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Helvetica" charset="0"/>
              </a:rPr>
              <a:t>port 80</a:t>
            </a:r>
            <a:r>
              <a:rPr lang="en-US" sz="1600">
                <a:latin typeface="Helvetica" charset="0"/>
              </a:rPr>
              <a:t>)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93725" y="2116563"/>
            <a:ext cx="136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Helvetica" charset="0"/>
              </a:rPr>
              <a:t>Client host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203825" y="1527988"/>
            <a:ext cx="296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Helvetica" charset="0"/>
              </a:rPr>
              <a:t>Server host </a:t>
            </a:r>
            <a:r>
              <a:rPr lang="en-US" sz="1800">
                <a:solidFill>
                  <a:srgbClr val="009900"/>
                </a:solidFill>
                <a:latin typeface="Helvetica" charset="0"/>
              </a:rPr>
              <a:t>128.2.194.242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V="1">
            <a:off x="1698625" y="29881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6499225" y="306430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/>
            <a:r>
              <a:rPr lang="en-US" sz="1600">
                <a:latin typeface="Helvetica" charset="0"/>
              </a:rPr>
              <a:t>Echo server</a:t>
            </a:r>
          </a:p>
          <a:p>
            <a:pPr defTabSz="912813"/>
            <a:r>
              <a:rPr lang="en-US" sz="1600">
                <a:latin typeface="Helvetica" charset="0"/>
              </a:rPr>
              <a:t>(port 7)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935163" y="1937175"/>
            <a:ext cx="29352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charset="0"/>
              </a:rPr>
              <a:t>Service request for</a:t>
            </a:r>
          </a:p>
          <a:p>
            <a:r>
              <a:rPr lang="en-US" sz="1800" dirty="0">
                <a:solidFill>
                  <a:srgbClr val="009900"/>
                </a:solidFill>
                <a:latin typeface="Helvetica" charset="0"/>
              </a:rPr>
              <a:t>128.2.194.242</a:t>
            </a:r>
            <a:r>
              <a:rPr lang="en-US" sz="1800" dirty="0">
                <a:latin typeface="Helvetica" charset="0"/>
              </a:rPr>
              <a:t>:</a:t>
            </a:r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80</a:t>
            </a:r>
          </a:p>
          <a:p>
            <a:r>
              <a:rPr lang="en-US" sz="1800" dirty="0">
                <a:latin typeface="Helvetica" charset="0"/>
              </a:rPr>
              <a:t>(i.e., the Web server)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6118225" y="2683300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6484938" y="504391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/>
            <a:r>
              <a:rPr lang="en-US" sz="1600">
                <a:latin typeface="Helvetica" charset="0"/>
              </a:rPr>
              <a:t>Web server</a:t>
            </a:r>
          </a:p>
          <a:p>
            <a:pPr defTabSz="912813"/>
            <a:r>
              <a:rPr lang="en-US" sz="1600">
                <a:latin typeface="Helvetica" charset="0"/>
              </a:rPr>
              <a:t>(port 80)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1698625" y="59154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6499225" y="570230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/>
            <a:r>
              <a:rPr lang="en-US" sz="1600">
                <a:latin typeface="Helvetica" charset="0"/>
              </a:rPr>
              <a:t>Echo server</a:t>
            </a:r>
          </a:p>
          <a:p>
            <a:pPr defTabSz="912813"/>
            <a:r>
              <a:rPr lang="en-US" sz="1600">
                <a:latin typeface="Helvetica" charset="0"/>
              </a:rPr>
              <a:t>(</a:t>
            </a:r>
            <a:r>
              <a:rPr lang="en-US" sz="1600">
                <a:solidFill>
                  <a:srgbClr val="FF3300"/>
                </a:solidFill>
                <a:latin typeface="Helvetica" charset="0"/>
              </a:rPr>
              <a:t>port 7</a:t>
            </a:r>
            <a:r>
              <a:rPr lang="en-US" sz="1600">
                <a:latin typeface="Helvetica" charset="0"/>
              </a:rPr>
              <a:t>)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958975" y="4894688"/>
            <a:ext cx="27193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Helvetica" charset="0"/>
              </a:rPr>
              <a:t>Service request for</a:t>
            </a:r>
          </a:p>
          <a:p>
            <a:r>
              <a:rPr lang="en-US" sz="1800">
                <a:solidFill>
                  <a:srgbClr val="009900"/>
                </a:solidFill>
                <a:latin typeface="Helvetica" charset="0"/>
              </a:rPr>
              <a:t>128.2.194.242</a:t>
            </a:r>
            <a:r>
              <a:rPr lang="en-US" sz="1800">
                <a:latin typeface="Helvetica" charset="0"/>
              </a:rPr>
              <a:t>:</a:t>
            </a:r>
            <a:r>
              <a:rPr lang="en-US" sz="1800">
                <a:solidFill>
                  <a:srgbClr val="FF3300"/>
                </a:solidFill>
                <a:latin typeface="Helvetica" charset="0"/>
              </a:rPr>
              <a:t>7</a:t>
            </a:r>
          </a:p>
          <a:p>
            <a:r>
              <a:rPr lang="en-US" sz="1800">
                <a:latin typeface="Helvetica" charset="0"/>
              </a:rPr>
              <a:t>(i.e., the echo server)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108700" y="5983713"/>
            <a:ext cx="457200" cy="2286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3070225" y="362945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5127625" y="275950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Helvetica" charset="0"/>
              </a:rPr>
              <a:t>OS</a:t>
            </a:r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5127625" y="568685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Helvetica" charset="0"/>
              </a:rPr>
              <a:t>OS</a:t>
            </a:r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730250" y="2799188"/>
            <a:ext cx="996950" cy="45085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600">
                <a:latin typeface="Helvetica" charset="0"/>
              </a:rPr>
              <a:t>Client</a:t>
            </a:r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730250" y="5726538"/>
            <a:ext cx="996950" cy="45085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600">
                <a:latin typeface="Helvetica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7048727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225425" y="76200"/>
            <a:ext cx="8664575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 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Datagram Sockets (UDP): Connectionless</a:t>
            </a:r>
          </a:p>
        </p:txBody>
      </p:sp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1468438" y="240030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1468438" y="30924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Bind the socket</a:t>
            </a: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1468438" y="41465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60421" name="Text Box 9"/>
          <p:cNvSpPr txBox="1">
            <a:spLocks noChangeArrowheads="1"/>
          </p:cNvSpPr>
          <p:nvPr/>
        </p:nvSpPr>
        <p:spPr bwMode="auto">
          <a:xfrm>
            <a:off x="1468438" y="53149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60422" name="Text Box 10"/>
          <p:cNvSpPr txBox="1">
            <a:spLocks noChangeArrowheads="1"/>
          </p:cNvSpPr>
          <p:nvPr/>
        </p:nvSpPr>
        <p:spPr bwMode="auto">
          <a:xfrm>
            <a:off x="1622425" y="1863725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60423" name="Line 11"/>
          <p:cNvSpPr>
            <a:spLocks noChangeShapeType="1"/>
          </p:cNvSpPr>
          <p:nvPr/>
        </p:nvSpPr>
        <p:spPr bwMode="auto">
          <a:xfrm>
            <a:off x="2139950" y="2784475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12"/>
          <p:cNvSpPr>
            <a:spLocks noChangeShapeType="1"/>
          </p:cNvSpPr>
          <p:nvPr/>
        </p:nvSpPr>
        <p:spPr bwMode="auto">
          <a:xfrm>
            <a:off x="2139950" y="346233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14"/>
          <p:cNvSpPr>
            <a:spLocks noChangeShapeType="1"/>
          </p:cNvSpPr>
          <p:nvPr/>
        </p:nvSpPr>
        <p:spPr bwMode="auto">
          <a:xfrm>
            <a:off x="2139950" y="4471988"/>
            <a:ext cx="0" cy="842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Text Box 19"/>
          <p:cNvSpPr txBox="1">
            <a:spLocks noChangeArrowheads="1"/>
          </p:cNvSpPr>
          <p:nvPr/>
        </p:nvSpPr>
        <p:spPr bwMode="auto">
          <a:xfrm>
            <a:off x="6499225" y="2128838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60427" name="Text Box 20"/>
          <p:cNvSpPr txBox="1">
            <a:spLocks noChangeArrowheads="1"/>
          </p:cNvSpPr>
          <p:nvPr/>
        </p:nvSpPr>
        <p:spPr bwMode="auto">
          <a:xfrm>
            <a:off x="6402388" y="2667000"/>
            <a:ext cx="17399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60428" name="Text Box 21"/>
          <p:cNvSpPr txBox="1">
            <a:spLocks noChangeArrowheads="1"/>
          </p:cNvSpPr>
          <p:nvPr/>
        </p:nvSpPr>
        <p:spPr bwMode="auto">
          <a:xfrm>
            <a:off x="6402388" y="3359150"/>
            <a:ext cx="17399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Bind the socket</a:t>
            </a:r>
          </a:p>
        </p:txBody>
      </p:sp>
      <p:sp>
        <p:nvSpPr>
          <p:cNvPr id="60429" name="Text Box 22"/>
          <p:cNvSpPr txBox="1">
            <a:spLocks noChangeArrowheads="1"/>
          </p:cNvSpPr>
          <p:nvPr/>
        </p:nvSpPr>
        <p:spPr bwMode="auto">
          <a:xfrm>
            <a:off x="6402388" y="4075113"/>
            <a:ext cx="1905000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60430" name="Line 23"/>
          <p:cNvSpPr>
            <a:spLocks noChangeShapeType="1"/>
          </p:cNvSpPr>
          <p:nvPr/>
        </p:nvSpPr>
        <p:spPr bwMode="auto">
          <a:xfrm>
            <a:off x="7072313" y="3051175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24"/>
          <p:cNvSpPr>
            <a:spLocks noChangeShapeType="1"/>
          </p:cNvSpPr>
          <p:nvPr/>
        </p:nvSpPr>
        <p:spPr bwMode="auto">
          <a:xfrm>
            <a:off x="7072313" y="374173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Line 27"/>
          <p:cNvSpPr>
            <a:spLocks noChangeShapeType="1"/>
          </p:cNvSpPr>
          <p:nvPr/>
        </p:nvSpPr>
        <p:spPr bwMode="auto">
          <a:xfrm flipH="1">
            <a:off x="3348038" y="4227513"/>
            <a:ext cx="3054350" cy="103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Text Box 29"/>
          <p:cNvSpPr txBox="1">
            <a:spLocks noChangeArrowheads="1"/>
          </p:cNvSpPr>
          <p:nvPr/>
        </p:nvSpPr>
        <p:spPr bwMode="auto">
          <a:xfrm rot="-253425">
            <a:off x="3905250" y="3910013"/>
            <a:ext cx="151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60434" name="Text Box 31"/>
          <p:cNvSpPr txBox="1">
            <a:spLocks noChangeArrowheads="1"/>
          </p:cNvSpPr>
          <p:nvPr/>
        </p:nvSpPr>
        <p:spPr bwMode="auto">
          <a:xfrm>
            <a:off x="6402388" y="5470525"/>
            <a:ext cx="19050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60435" name="Line 32"/>
          <p:cNvSpPr>
            <a:spLocks noChangeShapeType="1"/>
          </p:cNvSpPr>
          <p:nvPr/>
        </p:nvSpPr>
        <p:spPr bwMode="auto">
          <a:xfrm>
            <a:off x="3348038" y="5470525"/>
            <a:ext cx="305435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Text Box 33"/>
          <p:cNvSpPr txBox="1">
            <a:spLocks noChangeArrowheads="1"/>
          </p:cNvSpPr>
          <p:nvPr/>
        </p:nvSpPr>
        <p:spPr bwMode="auto">
          <a:xfrm rot="247832">
            <a:off x="4181475" y="5176838"/>
            <a:ext cx="127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60437" name="Line 34"/>
          <p:cNvSpPr>
            <a:spLocks noChangeShapeType="1"/>
          </p:cNvSpPr>
          <p:nvPr/>
        </p:nvSpPr>
        <p:spPr bwMode="auto">
          <a:xfrm>
            <a:off x="7075488" y="4471988"/>
            <a:ext cx="38100" cy="998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EB90520-E146-8E42-BDF3-C98060277A3B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9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413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compact_blue</Template>
  <TotalTime>5960</TotalTime>
  <Words>3158</Words>
  <Application>Microsoft Macintosh PowerPoint</Application>
  <PresentationFormat>On-screen Show (4:3)</PresentationFormat>
  <Paragraphs>570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</vt:lpstr>
      <vt:lpstr>Courier New</vt:lpstr>
      <vt:lpstr>Helvetica</vt:lpstr>
      <vt:lpstr>Tahoma</vt:lpstr>
      <vt:lpstr>Times New Roman</vt:lpstr>
      <vt:lpstr>Wingdings</vt:lpstr>
      <vt:lpstr>Retrospect</vt:lpstr>
      <vt:lpstr>Sockets</vt:lpstr>
      <vt:lpstr>Sockets</vt:lpstr>
      <vt:lpstr>Sockets</vt:lpstr>
      <vt:lpstr>Sockets</vt:lpstr>
      <vt:lpstr>Example 1: Datagram Socket -- User Datagram Protocol (UDP)</vt:lpstr>
      <vt:lpstr>Example 2: Stream Socket -- Transmission Control Protocol (TCP)</vt:lpstr>
      <vt:lpstr>Socket Identification ``endpoint address’’</vt:lpstr>
      <vt:lpstr>Using Ports to Identify Services</vt:lpstr>
      <vt:lpstr>Client-Server Communication  Datagram Sockets (UDP): Connectionless</vt:lpstr>
      <vt:lpstr>Client-Server Communication Stream Sockets (TCP): Connection-oriented </vt:lpstr>
      <vt:lpstr>Example of Using Sockets</vt:lpstr>
      <vt:lpstr>Client-Server Communication Stream Sockets (TCP): Connection-oriented </vt:lpstr>
      <vt:lpstr>TCP Server: Creating a Socket</vt:lpstr>
      <vt:lpstr>TCP Server in C Code</vt:lpstr>
      <vt:lpstr>Client-Server Communication Stream Sockets (TCP): Connection-oriented </vt:lpstr>
      <vt:lpstr>Binding a Socket</vt:lpstr>
      <vt:lpstr>Byte Ordering</vt:lpstr>
      <vt:lpstr>Byte Ordering</vt:lpstr>
      <vt:lpstr>TCP Server in C Code</vt:lpstr>
      <vt:lpstr>Client-Server Communication Stream Sockets (TCP): Connection-oriented </vt:lpstr>
      <vt:lpstr>TCP Server: Allowing Clients to Wait</vt:lpstr>
      <vt:lpstr>TCP Server in C Code</vt:lpstr>
      <vt:lpstr>Client-Server Communication Stream Sockets (TCP): Connection-oriented </vt:lpstr>
      <vt:lpstr>Server: Accepting Client Connection</vt:lpstr>
      <vt:lpstr>TCP Server in C Code</vt:lpstr>
      <vt:lpstr>Client-Server Communication Stream Sockets (TCP): Connection-oriented </vt:lpstr>
      <vt:lpstr>TCP Client: Creating a Socket</vt:lpstr>
      <vt:lpstr>TCP Client in C Code</vt:lpstr>
      <vt:lpstr>Client-Server Communication Stream Sockets (TCP): Connection-oriented </vt:lpstr>
      <vt:lpstr>TCP Client: Connect to Server</vt:lpstr>
      <vt:lpstr>TCP Client in C Code</vt:lpstr>
      <vt:lpstr>Client-Server Communication Stream Sockets (TCP): Connection-oriented </vt:lpstr>
      <vt:lpstr>TCP Client: Sending data</vt:lpstr>
      <vt:lpstr>TCP Client in C Code</vt:lpstr>
      <vt:lpstr>Client-Server Communication Stream Sockets (TCP): Connection-oriented </vt:lpstr>
      <vt:lpstr>TCP Server: Receiving Data</vt:lpstr>
      <vt:lpstr>TCP Server in C Code</vt:lpstr>
      <vt:lpstr>Client-Server Communication Stream Sockets (TCP): Connection-oriented </vt:lpstr>
      <vt:lpstr>TCP Client: Receiving Data</vt:lpstr>
      <vt:lpstr>TCP Client in C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867</cp:revision>
  <dcterms:created xsi:type="dcterms:W3CDTF">2016-01-21T20:46:53Z</dcterms:created>
  <dcterms:modified xsi:type="dcterms:W3CDTF">2019-04-22T02:55:13Z</dcterms:modified>
</cp:coreProperties>
</file>