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18"/>
  </p:notesMasterIdLst>
  <p:sldIdLst>
    <p:sldId id="256" r:id="rId2"/>
    <p:sldId id="314" r:id="rId3"/>
    <p:sldId id="264" r:id="rId4"/>
    <p:sldId id="315" r:id="rId5"/>
    <p:sldId id="316" r:id="rId6"/>
    <p:sldId id="317" r:id="rId7"/>
    <p:sldId id="318" r:id="rId8"/>
    <p:sldId id="319" r:id="rId9"/>
    <p:sldId id="292" r:id="rId10"/>
    <p:sldId id="320" r:id="rId11"/>
    <p:sldId id="321" r:id="rId12"/>
    <p:sldId id="322" r:id="rId13"/>
    <p:sldId id="323" r:id="rId14"/>
    <p:sldId id="324" r:id="rId15"/>
    <p:sldId id="325" r:id="rId16"/>
    <p:sldId id="32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FC68E3-428F-4BAA-BEF8-433432074368}">
          <p14:sldIdLst>
            <p14:sldId id="256"/>
            <p14:sldId id="314"/>
            <p14:sldId id="264"/>
            <p14:sldId id="315"/>
            <p14:sldId id="316"/>
            <p14:sldId id="317"/>
            <p14:sldId id="318"/>
            <p14:sldId id="319"/>
            <p14:sldId id="292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3" autoAdjust="0"/>
    <p:restoredTop sz="89542" autoAdjust="0"/>
  </p:normalViewPr>
  <p:slideViewPr>
    <p:cSldViewPr snapToGrid="0">
      <p:cViewPr varScale="1">
        <p:scale>
          <a:sx n="94" d="100"/>
          <a:sy n="94" d="100"/>
        </p:scale>
        <p:origin x="1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id="{E373E311-C7A9-9D49-9310-BBE22D95B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75" y="692150"/>
            <a:ext cx="4537075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922" tIns="44961" rIns="89922" bIns="44961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476A7F4-9790-1B4F-801E-C4D266B25FA0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2813" y="4343400"/>
            <a:ext cx="5011737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784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>
            <a:extLst>
              <a:ext uri="{FF2B5EF4-FFF2-40B4-BE49-F238E27FC236}">
                <a16:creationId xmlns:a16="http://schemas.microsoft.com/office/drawing/2014/main" id="{1B8A2DE2-5B22-064D-BD2A-0E2721CFB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75" y="692150"/>
            <a:ext cx="4537075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922" tIns="44961" rIns="89922" bIns="44961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72E7529C-4438-4149-9AAD-B8EBF39E38A0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2813" y="4343400"/>
            <a:ext cx="5011737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43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74839"/>
            <a:ext cx="3703320" cy="4806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74838"/>
            <a:ext cx="3703320" cy="4806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396181"/>
            <a:ext cx="8798943" cy="48234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Concurrent</a:t>
            </a:r>
            <a:r>
              <a:rPr lang="zh-CN" altLang="en-US" dirty="0"/>
              <a:t> </a:t>
            </a:r>
            <a:r>
              <a:rPr lang="en-US" altLang="zh-CN" dirty="0"/>
              <a:t>Sockets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Jun</a:t>
            </a:r>
            <a:r>
              <a:rPr lang="zh-CN" altLang="en-US" dirty="0"/>
              <a:t> </a:t>
            </a:r>
            <a:r>
              <a:rPr lang="en-US" altLang="zh-CN" dirty="0" err="1"/>
              <a:t>xu</a:t>
            </a:r>
            <a:r>
              <a:rPr lang="en-US" altLang="zh-CN" dirty="0"/>
              <a:t>	</a:t>
            </a:r>
            <a:endParaRPr lang="en-US" dirty="0"/>
          </a:p>
          <a:p>
            <a:r>
              <a:rPr lang="en-US" dirty="0"/>
              <a:t>CS-392 Systems Programming</a:t>
            </a:r>
          </a:p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3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0F97-E784-CC45-B9BC-1C58C204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Concurrent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0E2EA-B625-2247-84AE-A30EF3D5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AA165-B370-B847-9FEE-72AE19EC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FA16-8BFD-4345-B32A-F44D907D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2BA111-E3D1-BE45-8F57-80DF0ED6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490449"/>
            <a:ext cx="3860800" cy="3276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687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0F97-E784-CC45-B9BC-1C58C204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Concurrent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4F11B9-7F02-0E42-8A4D-8985ED4A0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91" y="973394"/>
            <a:ext cx="8120418" cy="57244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756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0F97-E784-CC45-B9BC-1C58C204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Concurrent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D576EF-820B-4940-9E1B-6E311DEAF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29" y="973394"/>
            <a:ext cx="7309911" cy="56972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171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0F97-E784-CC45-B9BC-1C58C204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Concurrent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9C7C5-27A1-5843-88C2-1B5F8E482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9" y="973394"/>
            <a:ext cx="8798943" cy="54936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fontAlgn="base"/>
            <a:r>
              <a:rPr lang="en-US" dirty="0"/>
              <a:t>for (;;) { </a:t>
            </a:r>
          </a:p>
          <a:p>
            <a:pPr fontAlgn="base"/>
            <a:r>
              <a:rPr lang="en-US" dirty="0"/>
              <a:t>        // set </a:t>
            </a:r>
            <a:r>
              <a:rPr lang="en-US" dirty="0" err="1"/>
              <a:t>listenfd</a:t>
            </a:r>
            <a:r>
              <a:rPr lang="en-US" dirty="0"/>
              <a:t> and </a:t>
            </a:r>
            <a:r>
              <a:rPr lang="en-US" dirty="0" err="1"/>
              <a:t>udpfd</a:t>
            </a:r>
            <a:r>
              <a:rPr lang="en-US" dirty="0"/>
              <a:t> in </a:t>
            </a:r>
            <a:r>
              <a:rPr lang="en-US" dirty="0" err="1"/>
              <a:t>readset</a:t>
            </a:r>
            <a:r>
              <a:rPr lang="en-US" dirty="0"/>
              <a:t> </a:t>
            </a:r>
          </a:p>
          <a:p>
            <a:pPr fontAlgn="base"/>
            <a:r>
              <a:rPr lang="en-US" dirty="0"/>
              <a:t>        FD_SET(</a:t>
            </a:r>
            <a:r>
              <a:rPr lang="en-US" dirty="0" err="1"/>
              <a:t>listenfd</a:t>
            </a:r>
            <a:r>
              <a:rPr lang="en-US" dirty="0"/>
              <a:t>, &amp;</a:t>
            </a:r>
            <a:r>
              <a:rPr lang="en-US" dirty="0" err="1"/>
              <a:t>rset</a:t>
            </a:r>
            <a:r>
              <a:rPr lang="en-US" dirty="0"/>
              <a:t>); </a:t>
            </a:r>
          </a:p>
          <a:p>
            <a:pPr fontAlgn="base"/>
            <a:r>
              <a:rPr lang="en-US" dirty="0"/>
              <a:t>        FD_SET(</a:t>
            </a:r>
            <a:r>
              <a:rPr lang="en-US" dirty="0" err="1"/>
              <a:t>udpfd</a:t>
            </a:r>
            <a:r>
              <a:rPr lang="en-US" dirty="0"/>
              <a:t>, &amp;</a:t>
            </a:r>
            <a:r>
              <a:rPr lang="en-US" dirty="0" err="1"/>
              <a:t>rset</a:t>
            </a:r>
            <a:r>
              <a:rPr lang="en-US" dirty="0"/>
              <a:t>); </a:t>
            </a:r>
          </a:p>
          <a:p>
            <a:pPr fontAlgn="base"/>
            <a:r>
              <a:rPr lang="en-US" dirty="0"/>
              <a:t>        // select the ready descriptor 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nready</a:t>
            </a:r>
            <a:r>
              <a:rPr lang="en-US" dirty="0"/>
              <a:t> = select(maxfdp1, &amp;</a:t>
            </a:r>
            <a:r>
              <a:rPr lang="en-US" dirty="0" err="1"/>
              <a:t>rset</a:t>
            </a:r>
            <a:r>
              <a:rPr lang="en-US" dirty="0"/>
              <a:t>, NULL, NULL, NULL); </a:t>
            </a:r>
          </a:p>
          <a:p>
            <a:pPr fontAlgn="base"/>
            <a:r>
              <a:rPr lang="en-US" dirty="0"/>
              <a:t>        // if </a:t>
            </a:r>
            <a:r>
              <a:rPr lang="en-US" dirty="0" err="1"/>
              <a:t>tcp</a:t>
            </a:r>
            <a:r>
              <a:rPr lang="en-US" dirty="0"/>
              <a:t> socket is readable then handle </a:t>
            </a:r>
          </a:p>
          <a:p>
            <a:pPr fontAlgn="base"/>
            <a:r>
              <a:rPr lang="en-US" dirty="0"/>
              <a:t>        // it by accepting the connection </a:t>
            </a:r>
          </a:p>
          <a:p>
            <a:pPr fontAlgn="base"/>
            <a:r>
              <a:rPr lang="en-US" dirty="0"/>
              <a:t>        if (FD_ISSET(</a:t>
            </a:r>
            <a:r>
              <a:rPr lang="en-US" dirty="0" err="1"/>
              <a:t>listenfd</a:t>
            </a:r>
            <a:r>
              <a:rPr lang="en-US" dirty="0"/>
              <a:t>, &amp;</a:t>
            </a:r>
            <a:r>
              <a:rPr lang="en-US" dirty="0" err="1"/>
              <a:t>rset</a:t>
            </a:r>
            <a:r>
              <a:rPr lang="en-US" dirty="0"/>
              <a:t>)) { </a:t>
            </a:r>
          </a:p>
          <a:p>
            <a:pPr fontAlgn="base"/>
            <a:r>
              <a:rPr lang="en-US" dirty="0"/>
              <a:t>            </a:t>
            </a:r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cliaddr</a:t>
            </a:r>
            <a:r>
              <a:rPr lang="en-US" dirty="0"/>
              <a:t>); </a:t>
            </a:r>
          </a:p>
          <a:p>
            <a:pPr fontAlgn="base"/>
            <a:r>
              <a:rPr lang="en-US" dirty="0"/>
              <a:t>            </a:t>
            </a:r>
            <a:r>
              <a:rPr lang="en-US" dirty="0" err="1"/>
              <a:t>connfd</a:t>
            </a:r>
            <a:r>
              <a:rPr lang="en-US" dirty="0"/>
              <a:t> = accept(</a:t>
            </a:r>
            <a:r>
              <a:rPr lang="en-US" dirty="0" err="1"/>
              <a:t>listenfd</a:t>
            </a:r>
            <a:r>
              <a:rPr lang="en-US" dirty="0"/>
              <a:t>, (struct </a:t>
            </a:r>
            <a:r>
              <a:rPr lang="en-US" dirty="0" err="1"/>
              <a:t>sockaddr</a:t>
            </a:r>
            <a:r>
              <a:rPr lang="en-US" dirty="0"/>
              <a:t>*)&amp;</a:t>
            </a:r>
            <a:r>
              <a:rPr lang="en-US" dirty="0" err="1"/>
              <a:t>cliaddr</a:t>
            </a:r>
            <a:r>
              <a:rPr lang="en-US" dirty="0"/>
              <a:t>, &amp;</a:t>
            </a:r>
            <a:r>
              <a:rPr lang="en-US" dirty="0" err="1"/>
              <a:t>len</a:t>
            </a:r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776636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0F97-E784-CC45-B9BC-1C58C204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Concurrent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1B86A8-7176-EB42-9BCA-164868FA6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8852"/>
            <a:ext cx="9144000" cy="25802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1500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0F97-E784-CC45-B9BC-1C58C204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Concurrent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12DFBB-3E11-1049-BEBD-1687F2F19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03" y="973393"/>
            <a:ext cx="7966881" cy="56313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5621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0F97-E784-CC45-B9BC-1C58C204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Concurrent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54E85-2DFC-9549-97AD-E24FAE1D2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3" y="1947738"/>
            <a:ext cx="8639033" cy="31754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419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>
            <a:extLst>
              <a:ext uri="{FF2B5EF4-FFF2-40B4-BE49-F238E27FC236}">
                <a16:creationId xmlns:a16="http://schemas.microsoft.com/office/drawing/2014/main" id="{BE81DD14-4A4D-4940-96D6-E02C2CCB64F2}"/>
              </a:ext>
            </a:extLst>
          </p:cNvPr>
          <p:cNvGrpSpPr>
            <a:grpSpLocks/>
          </p:cNvGrpSpPr>
          <p:nvPr/>
        </p:nvGrpSpPr>
        <p:grpSpPr bwMode="auto">
          <a:xfrm>
            <a:off x="515938" y="4208463"/>
            <a:ext cx="6704012" cy="1370012"/>
            <a:chOff x="325" y="2592"/>
            <a:chExt cx="4223" cy="863"/>
          </a:xfrm>
        </p:grpSpPr>
        <p:sp>
          <p:nvSpPr>
            <p:cNvPr id="26669" name="Rectangle 3">
              <a:extLst>
                <a:ext uri="{FF2B5EF4-FFF2-40B4-BE49-F238E27FC236}">
                  <a16:creationId xmlns:a16="http://schemas.microsoft.com/office/drawing/2014/main" id="{E9A27791-F40A-A44B-A7B5-45603AD3C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" y="2592"/>
              <a:ext cx="3552" cy="864"/>
            </a:xfrm>
            <a:prstGeom prst="rect">
              <a:avLst/>
            </a:prstGeom>
            <a:solidFill>
              <a:srgbClr val="FFFF99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6670" name="Group 4">
              <a:extLst>
                <a:ext uri="{FF2B5EF4-FFF2-40B4-BE49-F238E27FC236}">
                  <a16:creationId xmlns:a16="http://schemas.microsoft.com/office/drawing/2014/main" id="{D827B17D-6809-8E47-B173-FAE1D3FA7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3" y="2820"/>
              <a:ext cx="264" cy="456"/>
              <a:chOff x="4153" y="2820"/>
              <a:chExt cx="264" cy="456"/>
            </a:xfrm>
          </p:grpSpPr>
          <p:sp>
            <p:nvSpPr>
              <p:cNvPr id="26676" name="Line 5">
                <a:extLst>
                  <a:ext uri="{FF2B5EF4-FFF2-40B4-BE49-F238E27FC236}">
                    <a16:creationId xmlns:a16="http://schemas.microsoft.com/office/drawing/2014/main" id="{216A3B68-5F43-8543-BF77-6C9A88857E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5" y="3264"/>
                <a:ext cx="240" cy="1"/>
              </a:xfrm>
              <a:prstGeom prst="line">
                <a:avLst/>
              </a:prstGeom>
              <a:noFill/>
              <a:ln w="126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7" name="Line 6">
                <a:extLst>
                  <a:ext uri="{FF2B5EF4-FFF2-40B4-BE49-F238E27FC236}">
                    <a16:creationId xmlns:a16="http://schemas.microsoft.com/office/drawing/2014/main" id="{2DF2ACD1-F9F3-FD49-A40D-0A20AC635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05" y="2820"/>
                <a:ext cx="1" cy="456"/>
              </a:xfrm>
              <a:prstGeom prst="line">
                <a:avLst/>
              </a:prstGeom>
              <a:noFill/>
              <a:ln w="126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8" name="Line 7">
                <a:extLst>
                  <a:ext uri="{FF2B5EF4-FFF2-40B4-BE49-F238E27FC236}">
                    <a16:creationId xmlns:a16="http://schemas.microsoft.com/office/drawing/2014/main" id="{50571335-AEC0-AD49-952F-182C315E8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53" y="2832"/>
                <a:ext cx="264" cy="1"/>
              </a:xfrm>
              <a:prstGeom prst="line">
                <a:avLst/>
              </a:prstGeom>
              <a:noFill/>
              <a:ln w="12600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71" name="Group 8">
              <a:extLst>
                <a:ext uri="{FF2B5EF4-FFF2-40B4-BE49-F238E27FC236}">
                  <a16:creationId xmlns:a16="http://schemas.microsoft.com/office/drawing/2014/main" id="{95A8907F-6813-B24B-AE4F-5F3DFD57B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5" y="2820"/>
              <a:ext cx="264" cy="456"/>
              <a:chOff x="1225" y="2820"/>
              <a:chExt cx="264" cy="456"/>
            </a:xfrm>
          </p:grpSpPr>
          <p:sp>
            <p:nvSpPr>
              <p:cNvPr id="26673" name="Line 9">
                <a:extLst>
                  <a:ext uri="{FF2B5EF4-FFF2-40B4-BE49-F238E27FC236}">
                    <a16:creationId xmlns:a16="http://schemas.microsoft.com/office/drawing/2014/main" id="{85849E5D-2089-4049-B8C6-C27F0114C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25" y="3264"/>
                <a:ext cx="264" cy="1"/>
              </a:xfrm>
              <a:prstGeom prst="line">
                <a:avLst/>
              </a:prstGeom>
              <a:noFill/>
              <a:ln w="126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4" name="Line 10">
                <a:extLst>
                  <a:ext uri="{FF2B5EF4-FFF2-40B4-BE49-F238E27FC236}">
                    <a16:creationId xmlns:a16="http://schemas.microsoft.com/office/drawing/2014/main" id="{A78E26FB-EE60-634D-B45E-5EC3D155B9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37" y="2820"/>
                <a:ext cx="1" cy="456"/>
              </a:xfrm>
              <a:prstGeom prst="line">
                <a:avLst/>
              </a:prstGeom>
              <a:noFill/>
              <a:ln w="126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5" name="Line 11">
                <a:extLst>
                  <a:ext uri="{FF2B5EF4-FFF2-40B4-BE49-F238E27FC236}">
                    <a16:creationId xmlns:a16="http://schemas.microsoft.com/office/drawing/2014/main" id="{183FBACF-435B-8D4D-90A3-6B6850F61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7" y="2832"/>
                <a:ext cx="240" cy="1"/>
              </a:xfrm>
              <a:prstGeom prst="line">
                <a:avLst/>
              </a:prstGeom>
              <a:noFill/>
              <a:ln w="12600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72" name="Text Box 12">
              <a:extLst>
                <a:ext uri="{FF2B5EF4-FFF2-40B4-BE49-F238E27FC236}">
                  <a16:creationId xmlns:a16="http://schemas.microsoft.com/office/drawing/2014/main" id="{1A0CFBC3-7BEC-CA43-9143-407E96D20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" y="2785"/>
              <a:ext cx="624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Clr>
                  <a:srgbClr val="000066"/>
                </a:buClr>
                <a:buFont typeface="Helvetica" pitchFamily="2" charset="0"/>
                <a:buNone/>
              </a:pPr>
              <a:r>
                <a:rPr lang="en-GB" altLang="en-US" sz="1600" b="1">
                  <a:solidFill>
                    <a:srgbClr val="000066"/>
                  </a:solidFill>
                  <a:latin typeface="Helvetica" pitchFamily="2" charset="0"/>
                </a:rPr>
                <a:t>Client / Server</a:t>
              </a:r>
            </a:p>
            <a:p>
              <a:pPr>
                <a:buClr>
                  <a:srgbClr val="000066"/>
                </a:buClr>
                <a:buFont typeface="Helvetica" pitchFamily="2" charset="0"/>
                <a:buNone/>
              </a:pPr>
              <a:r>
                <a:rPr lang="en-GB" altLang="en-US" sz="1600" b="1">
                  <a:solidFill>
                    <a:srgbClr val="000066"/>
                  </a:solidFill>
                  <a:latin typeface="Helvetica" pitchFamily="2" charset="0"/>
                </a:rPr>
                <a:t>Session</a:t>
              </a:r>
            </a:p>
          </p:txBody>
        </p:sp>
      </p:grpSp>
      <p:sp>
        <p:nvSpPr>
          <p:cNvPr id="26627" name="Text Box 13">
            <a:extLst>
              <a:ext uri="{FF2B5EF4-FFF2-40B4-BE49-F238E27FC236}">
                <a16:creationId xmlns:a16="http://schemas.microsoft.com/office/drawing/2014/main" id="{6791CD49-7279-D742-A1D0-970193182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25" y="1109663"/>
            <a:ext cx="6762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Helvetica" pitchFamily="2" charset="0"/>
              </a:rPr>
              <a:t>Client</a:t>
            </a:r>
          </a:p>
        </p:txBody>
      </p:sp>
      <p:sp>
        <p:nvSpPr>
          <p:cNvPr id="26628" name="Text Box 14">
            <a:extLst>
              <a:ext uri="{FF2B5EF4-FFF2-40B4-BE49-F238E27FC236}">
                <a16:creationId xmlns:a16="http://schemas.microsoft.com/office/drawing/2014/main" id="{61CE185F-219B-0B4D-BC5F-7185FEB07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650" y="1109663"/>
            <a:ext cx="733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Helvetica" pitchFamily="2" charset="0"/>
              </a:rPr>
              <a:t>Server</a:t>
            </a:r>
          </a:p>
        </p:txBody>
      </p:sp>
      <p:sp>
        <p:nvSpPr>
          <p:cNvPr id="26629" name="Line 15">
            <a:extLst>
              <a:ext uri="{FF2B5EF4-FFF2-40B4-BE49-F238E27FC236}">
                <a16:creationId xmlns:a16="http://schemas.microsoft.com/office/drawing/2014/main" id="{BFD2253E-1CB2-5144-A030-8F8A691488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6738" y="2074863"/>
            <a:ext cx="1587" cy="16764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Line 16">
            <a:extLst>
              <a:ext uri="{FF2B5EF4-FFF2-40B4-BE49-F238E27FC236}">
                <a16:creationId xmlns:a16="http://schemas.microsoft.com/office/drawing/2014/main" id="{3D8C2357-BD23-0745-9271-F16F693BF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6138" y="2014538"/>
            <a:ext cx="1587" cy="3048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17">
            <a:extLst>
              <a:ext uri="{FF2B5EF4-FFF2-40B4-BE49-F238E27FC236}">
                <a16:creationId xmlns:a16="http://schemas.microsoft.com/office/drawing/2014/main" id="{C251B769-8D09-084C-9D25-A7AA395CD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6138" y="2700338"/>
            <a:ext cx="1587" cy="3048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Line 18">
            <a:extLst>
              <a:ext uri="{FF2B5EF4-FFF2-40B4-BE49-F238E27FC236}">
                <a16:creationId xmlns:a16="http://schemas.microsoft.com/office/drawing/2014/main" id="{A0BE9D74-8863-A74F-9496-15DFDD73AA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6138" y="3386138"/>
            <a:ext cx="1587" cy="3048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Line 19">
            <a:extLst>
              <a:ext uri="{FF2B5EF4-FFF2-40B4-BE49-F238E27FC236}">
                <a16:creationId xmlns:a16="http://schemas.microsoft.com/office/drawing/2014/main" id="{615B12DD-141A-044A-9BA3-B0D2A2C5E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5338" y="3903663"/>
            <a:ext cx="1828800" cy="1587"/>
          </a:xfrm>
          <a:prstGeom prst="line">
            <a:avLst/>
          </a:prstGeom>
          <a:noFill/>
          <a:ln w="1260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Rectangle 20">
            <a:extLst>
              <a:ext uri="{FF2B5EF4-FFF2-40B4-BE49-F238E27FC236}">
                <a16:creationId xmlns:a16="http://schemas.microsoft.com/office/drawing/2014/main" id="{AA4EFF99-FD55-744A-9A42-0DA773D81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1676400"/>
            <a:ext cx="1524000" cy="3810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400" b="1">
                <a:solidFill>
                  <a:srgbClr val="000066"/>
                </a:solidFill>
                <a:latin typeface="Courier New" panose="02070309020205020404" pitchFamily="49" charset="0"/>
              </a:rPr>
              <a:t>socket</a:t>
            </a:r>
          </a:p>
        </p:txBody>
      </p:sp>
      <p:sp>
        <p:nvSpPr>
          <p:cNvPr id="26635" name="Rectangle 21">
            <a:extLst>
              <a:ext uri="{FF2B5EF4-FFF2-40B4-BE49-F238E27FC236}">
                <a16:creationId xmlns:a16="http://schemas.microsoft.com/office/drawing/2014/main" id="{E506B1E0-A051-3947-8FE8-FBE58EE6C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1676400"/>
            <a:ext cx="1447800" cy="3810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400" b="1">
                <a:solidFill>
                  <a:srgbClr val="000066"/>
                </a:solidFill>
                <a:latin typeface="Courier New" panose="02070309020205020404" pitchFamily="49" charset="0"/>
              </a:rPr>
              <a:t>socket</a:t>
            </a:r>
          </a:p>
        </p:txBody>
      </p:sp>
      <p:sp>
        <p:nvSpPr>
          <p:cNvPr id="26636" name="Rectangle 22">
            <a:extLst>
              <a:ext uri="{FF2B5EF4-FFF2-40B4-BE49-F238E27FC236}">
                <a16:creationId xmlns:a16="http://schemas.microsoft.com/office/drawing/2014/main" id="{F0898223-561A-B94D-A93B-96899E24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2351088"/>
            <a:ext cx="1447800" cy="3810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400" b="1">
                <a:solidFill>
                  <a:srgbClr val="000066"/>
                </a:solidFill>
                <a:latin typeface="Courier New" panose="02070309020205020404" pitchFamily="49" charset="0"/>
              </a:rPr>
              <a:t>bind</a:t>
            </a:r>
          </a:p>
        </p:txBody>
      </p:sp>
      <p:sp>
        <p:nvSpPr>
          <p:cNvPr id="26637" name="Rectangle 23">
            <a:extLst>
              <a:ext uri="{FF2B5EF4-FFF2-40B4-BE49-F238E27FC236}">
                <a16:creationId xmlns:a16="http://schemas.microsoft.com/office/drawing/2014/main" id="{12A50F18-1EBE-EE43-BA14-C6A91150D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3025775"/>
            <a:ext cx="1447800" cy="3810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400" b="1">
                <a:solidFill>
                  <a:srgbClr val="000066"/>
                </a:solidFill>
                <a:latin typeface="Courier New" panose="02070309020205020404" pitchFamily="49" charset="0"/>
              </a:rPr>
              <a:t>listen</a:t>
            </a:r>
          </a:p>
        </p:txBody>
      </p:sp>
      <p:grpSp>
        <p:nvGrpSpPr>
          <p:cNvPr id="26638" name="Group 24">
            <a:extLst>
              <a:ext uri="{FF2B5EF4-FFF2-40B4-BE49-F238E27FC236}">
                <a16:creationId xmlns:a16="http://schemas.microsoft.com/office/drawing/2014/main" id="{0CEB9802-6135-2148-8507-08BBE449898D}"/>
              </a:ext>
            </a:extLst>
          </p:cNvPr>
          <p:cNvGrpSpPr>
            <a:grpSpLocks/>
          </p:cNvGrpSpPr>
          <p:nvPr/>
        </p:nvGrpSpPr>
        <p:grpSpPr bwMode="auto">
          <a:xfrm>
            <a:off x="2344738" y="4071938"/>
            <a:ext cx="4265612" cy="1390650"/>
            <a:chOff x="1477" y="2506"/>
            <a:chExt cx="2687" cy="876"/>
          </a:xfrm>
        </p:grpSpPr>
        <p:sp>
          <p:nvSpPr>
            <p:cNvPr id="26659" name="Line 25">
              <a:extLst>
                <a:ext uri="{FF2B5EF4-FFF2-40B4-BE49-F238E27FC236}">
                  <a16:creationId xmlns:a16="http://schemas.microsoft.com/office/drawing/2014/main" id="{94B9A7BC-4F86-B84B-A7D5-15F54135C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7" y="2506"/>
              <a:ext cx="1" cy="19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Line 26">
              <a:extLst>
                <a:ext uri="{FF2B5EF4-FFF2-40B4-BE49-F238E27FC236}">
                  <a16:creationId xmlns:a16="http://schemas.microsoft.com/office/drawing/2014/main" id="{49A25DEB-0957-0B48-A8CF-5F4949412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7" y="2938"/>
              <a:ext cx="1" cy="19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Line 27">
              <a:extLst>
                <a:ext uri="{FF2B5EF4-FFF2-40B4-BE49-F238E27FC236}">
                  <a16:creationId xmlns:a16="http://schemas.microsoft.com/office/drawing/2014/main" id="{3E939468-36A9-BA4E-8C84-43E68514D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2506"/>
              <a:ext cx="1" cy="19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Line 28">
              <a:extLst>
                <a:ext uri="{FF2B5EF4-FFF2-40B4-BE49-F238E27FC236}">
                  <a16:creationId xmlns:a16="http://schemas.microsoft.com/office/drawing/2014/main" id="{CC01EB3B-4367-1D4C-88FC-950ED9398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2938"/>
              <a:ext cx="1" cy="19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Line 29">
              <a:extLst>
                <a:ext uri="{FF2B5EF4-FFF2-40B4-BE49-F238E27FC236}">
                  <a16:creationId xmlns:a16="http://schemas.microsoft.com/office/drawing/2014/main" id="{0DC4C7B6-225E-224C-98B4-C9CF620E3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7" y="2832"/>
              <a:ext cx="816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Line 30">
              <a:extLst>
                <a:ext uri="{FF2B5EF4-FFF2-40B4-BE49-F238E27FC236}">
                  <a16:creationId xmlns:a16="http://schemas.microsoft.com/office/drawing/2014/main" id="{E991D75B-44C2-F948-BDDC-6544B003C9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5" y="3264"/>
              <a:ext cx="840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Rectangle 31">
              <a:extLst>
                <a:ext uri="{FF2B5EF4-FFF2-40B4-BE49-F238E27FC236}">
                  <a16:creationId xmlns:a16="http://schemas.microsoft.com/office/drawing/2014/main" id="{3F0A5B80-B076-2F48-B646-0037F019D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" y="2718"/>
              <a:ext cx="912" cy="24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Clr>
                  <a:srgbClr val="000066"/>
                </a:buClr>
                <a:buFont typeface="Courier New" panose="02070309020205020404" pitchFamily="49" charset="0"/>
                <a:buNone/>
              </a:pPr>
              <a:r>
                <a:rPr lang="en-GB" altLang="en-US" sz="1400" b="1">
                  <a:solidFill>
                    <a:srgbClr val="000066"/>
                  </a:solidFill>
                  <a:latin typeface="Courier New" panose="02070309020205020404" pitchFamily="49" charset="0"/>
                </a:rPr>
                <a:t>read</a:t>
              </a:r>
            </a:p>
          </p:txBody>
        </p:sp>
        <p:sp>
          <p:nvSpPr>
            <p:cNvPr id="26666" name="Rectangle 32">
              <a:extLst>
                <a:ext uri="{FF2B5EF4-FFF2-40B4-BE49-F238E27FC236}">
                  <a16:creationId xmlns:a16="http://schemas.microsoft.com/office/drawing/2014/main" id="{0EFE0DC8-1061-CE43-AAD2-754556B19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" y="3143"/>
              <a:ext cx="912" cy="24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Clr>
                  <a:srgbClr val="000066"/>
                </a:buClr>
                <a:buFont typeface="Courier New" panose="02070309020205020404" pitchFamily="49" charset="0"/>
                <a:buNone/>
              </a:pPr>
              <a:r>
                <a:rPr lang="en-GB" altLang="en-US" sz="1400" b="1">
                  <a:solidFill>
                    <a:srgbClr val="000066"/>
                  </a:solidFill>
                  <a:latin typeface="Courier New" panose="02070309020205020404" pitchFamily="49" charset="0"/>
                </a:rPr>
                <a:t>write</a:t>
              </a:r>
            </a:p>
          </p:txBody>
        </p:sp>
        <p:sp>
          <p:nvSpPr>
            <p:cNvPr id="26667" name="Rectangle 33">
              <a:extLst>
                <a:ext uri="{FF2B5EF4-FFF2-40B4-BE49-F238E27FC236}">
                  <a16:creationId xmlns:a16="http://schemas.microsoft.com/office/drawing/2014/main" id="{B8E55589-A709-C244-80FE-262AEBC53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" y="3143"/>
              <a:ext cx="960" cy="24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Clr>
                  <a:srgbClr val="000066"/>
                </a:buClr>
                <a:buFont typeface="Courier New" panose="02070309020205020404" pitchFamily="49" charset="0"/>
                <a:buNone/>
              </a:pPr>
              <a:r>
                <a:rPr lang="en-GB" altLang="en-US" sz="1400" b="1">
                  <a:solidFill>
                    <a:srgbClr val="000066"/>
                  </a:solidFill>
                  <a:latin typeface="Courier New" panose="02070309020205020404" pitchFamily="49" charset="0"/>
                </a:rPr>
                <a:t>read</a:t>
              </a:r>
            </a:p>
          </p:txBody>
        </p:sp>
        <p:sp>
          <p:nvSpPr>
            <p:cNvPr id="26668" name="Rectangle 34">
              <a:extLst>
                <a:ext uri="{FF2B5EF4-FFF2-40B4-BE49-F238E27FC236}">
                  <a16:creationId xmlns:a16="http://schemas.microsoft.com/office/drawing/2014/main" id="{7F4C8A21-C730-174E-A0F5-A22AE3109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" y="2718"/>
              <a:ext cx="960" cy="24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Clr>
                  <a:srgbClr val="000066"/>
                </a:buClr>
                <a:buFont typeface="Courier New" panose="02070309020205020404" pitchFamily="49" charset="0"/>
                <a:buNone/>
              </a:pPr>
              <a:r>
                <a:rPr lang="en-GB" altLang="en-US" sz="1400" b="1">
                  <a:solidFill>
                    <a:srgbClr val="000066"/>
                  </a:solidFill>
                  <a:latin typeface="Courier New" panose="02070309020205020404" pitchFamily="49" charset="0"/>
                </a:rPr>
                <a:t>write</a:t>
              </a:r>
            </a:p>
          </p:txBody>
        </p:sp>
      </p:grpSp>
      <p:sp>
        <p:nvSpPr>
          <p:cNvPr id="26639" name="Text Box 35">
            <a:extLst>
              <a:ext uri="{FF2B5EF4-FFF2-40B4-BE49-F238E27FC236}">
                <a16:creationId xmlns:a16="http://schemas.microsoft.com/office/drawing/2014/main" id="{BBB9B3F9-A517-2540-A619-5BA9F4C12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0" y="3386138"/>
            <a:ext cx="11715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Helvetica" pitchFamily="2" charset="0"/>
              </a:rPr>
              <a:t>Connection</a:t>
            </a:r>
          </a:p>
          <a:p>
            <a:pPr algn="ctr"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Helvetica" pitchFamily="2" charset="0"/>
              </a:rPr>
              <a:t>request</a:t>
            </a:r>
          </a:p>
        </p:txBody>
      </p:sp>
      <p:grpSp>
        <p:nvGrpSpPr>
          <p:cNvPr id="26640" name="Group 36">
            <a:extLst>
              <a:ext uri="{FF2B5EF4-FFF2-40B4-BE49-F238E27FC236}">
                <a16:creationId xmlns:a16="http://schemas.microsoft.com/office/drawing/2014/main" id="{8C9233A6-59AC-2548-A449-093616B8CA8E}"/>
              </a:ext>
            </a:extLst>
          </p:cNvPr>
          <p:cNvGrpSpPr>
            <a:grpSpLocks/>
          </p:cNvGrpSpPr>
          <p:nvPr/>
        </p:nvGrpSpPr>
        <p:grpSpPr bwMode="auto">
          <a:xfrm>
            <a:off x="2344738" y="3886200"/>
            <a:ext cx="5121275" cy="2927350"/>
            <a:chOff x="1477" y="2389"/>
            <a:chExt cx="3226" cy="1844"/>
          </a:xfrm>
        </p:grpSpPr>
        <p:sp>
          <p:nvSpPr>
            <p:cNvPr id="26648" name="Line 37">
              <a:extLst>
                <a:ext uri="{FF2B5EF4-FFF2-40B4-BE49-F238E27FC236}">
                  <a16:creationId xmlns:a16="http://schemas.microsoft.com/office/drawing/2014/main" id="{87FFD5C5-065A-DA42-B421-B56E00DF2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7" y="3370"/>
              <a:ext cx="1" cy="19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9" name="Line 38">
              <a:extLst>
                <a:ext uri="{FF2B5EF4-FFF2-40B4-BE49-F238E27FC236}">
                  <a16:creationId xmlns:a16="http://schemas.microsoft.com/office/drawing/2014/main" id="{5C23A56D-F570-8144-AB1F-7F280FD2D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3370"/>
              <a:ext cx="1" cy="19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Line 39">
              <a:extLst>
                <a:ext uri="{FF2B5EF4-FFF2-40B4-BE49-F238E27FC236}">
                  <a16:creationId xmlns:a16="http://schemas.microsoft.com/office/drawing/2014/main" id="{701BE081-9604-1048-B99F-B3EDE6964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3802"/>
              <a:ext cx="1" cy="19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1" name="Line 40">
              <a:extLst>
                <a:ext uri="{FF2B5EF4-FFF2-40B4-BE49-F238E27FC236}">
                  <a16:creationId xmlns:a16="http://schemas.microsoft.com/office/drawing/2014/main" id="{D34580E7-D32A-884F-B692-816095E67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1" y="3696"/>
              <a:ext cx="1152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Rectangle 41">
              <a:extLst>
                <a:ext uri="{FF2B5EF4-FFF2-40B4-BE49-F238E27FC236}">
                  <a16:creationId xmlns:a16="http://schemas.microsoft.com/office/drawing/2014/main" id="{154EBC82-3031-3348-AD5C-DD49CFDA4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" y="3568"/>
              <a:ext cx="912" cy="24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Clr>
                  <a:srgbClr val="000066"/>
                </a:buClr>
                <a:buFont typeface="Courier New" panose="02070309020205020404" pitchFamily="49" charset="0"/>
                <a:buNone/>
              </a:pPr>
              <a:r>
                <a:rPr lang="en-GB" altLang="en-US" sz="1400" b="1">
                  <a:solidFill>
                    <a:srgbClr val="000066"/>
                  </a:solidFill>
                  <a:latin typeface="Courier New" panose="02070309020205020404" pitchFamily="49" charset="0"/>
                </a:rPr>
                <a:t>read</a:t>
              </a:r>
            </a:p>
          </p:txBody>
        </p:sp>
        <p:sp>
          <p:nvSpPr>
            <p:cNvPr id="26653" name="Rectangle 42">
              <a:extLst>
                <a:ext uri="{FF2B5EF4-FFF2-40B4-BE49-F238E27FC236}">
                  <a16:creationId xmlns:a16="http://schemas.microsoft.com/office/drawing/2014/main" id="{F4230D69-3C7F-124E-88EC-D32B9679B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" y="3994"/>
              <a:ext cx="912" cy="24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Clr>
                  <a:srgbClr val="000066"/>
                </a:buClr>
                <a:buFont typeface="Courier New" panose="02070309020205020404" pitchFamily="49" charset="0"/>
                <a:buNone/>
              </a:pPr>
              <a:r>
                <a:rPr lang="en-GB" altLang="en-US" sz="1400" b="1">
                  <a:solidFill>
                    <a:srgbClr val="000066"/>
                  </a:solidFill>
                  <a:latin typeface="Courier New" panose="02070309020205020404" pitchFamily="49" charset="0"/>
                </a:rPr>
                <a:t>close</a:t>
              </a:r>
            </a:p>
          </p:txBody>
        </p:sp>
        <p:sp>
          <p:nvSpPr>
            <p:cNvPr id="26654" name="Rectangle 43">
              <a:extLst>
                <a:ext uri="{FF2B5EF4-FFF2-40B4-BE49-F238E27FC236}">
                  <a16:creationId xmlns:a16="http://schemas.microsoft.com/office/drawing/2014/main" id="{E76038D2-E82E-1446-9CEA-AEB580360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" y="3569"/>
              <a:ext cx="960" cy="24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Clr>
                  <a:srgbClr val="000066"/>
                </a:buClr>
                <a:buFont typeface="Courier New" panose="02070309020205020404" pitchFamily="49" charset="0"/>
                <a:buNone/>
              </a:pPr>
              <a:r>
                <a:rPr lang="en-GB" altLang="en-US" sz="1400" b="1">
                  <a:solidFill>
                    <a:srgbClr val="000066"/>
                  </a:solidFill>
                  <a:latin typeface="Courier New" panose="02070309020205020404" pitchFamily="49" charset="0"/>
                </a:rPr>
                <a:t>close</a:t>
              </a:r>
            </a:p>
          </p:txBody>
        </p:sp>
        <p:sp>
          <p:nvSpPr>
            <p:cNvPr id="26655" name="Text Box 44">
              <a:extLst>
                <a:ext uri="{FF2B5EF4-FFF2-40B4-BE49-F238E27FC236}">
                  <a16:creationId xmlns:a16="http://schemas.microsoft.com/office/drawing/2014/main" id="{E4F7330C-84A2-3C47-B49C-9926D100E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" y="3524"/>
              <a:ext cx="3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Clr>
                  <a:srgbClr val="000066"/>
                </a:buClr>
                <a:buFont typeface="Helvetica" pitchFamily="2" charset="0"/>
                <a:buNone/>
              </a:pPr>
              <a:r>
                <a:rPr lang="en-GB" altLang="en-US" sz="1400" b="1">
                  <a:solidFill>
                    <a:srgbClr val="000066"/>
                  </a:solidFill>
                  <a:latin typeface="Helvetica" pitchFamily="2" charset="0"/>
                </a:rPr>
                <a:t>EOF</a:t>
              </a:r>
            </a:p>
          </p:txBody>
        </p:sp>
        <p:sp>
          <p:nvSpPr>
            <p:cNvPr id="26656" name="Line 45">
              <a:extLst>
                <a:ext uri="{FF2B5EF4-FFF2-40B4-BE49-F238E27FC236}">
                  <a16:creationId xmlns:a16="http://schemas.microsoft.com/office/drawing/2014/main" id="{9B1FAD2A-5A5E-3448-9474-5B5389BBC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5" y="4128"/>
              <a:ext cx="52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46">
              <a:extLst>
                <a:ext uri="{FF2B5EF4-FFF2-40B4-BE49-F238E27FC236}">
                  <a16:creationId xmlns:a16="http://schemas.microsoft.com/office/drawing/2014/main" id="{270C002E-843F-9D49-AD78-31A51F244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3" y="2388"/>
              <a:ext cx="1" cy="175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Line 47">
              <a:extLst>
                <a:ext uri="{FF2B5EF4-FFF2-40B4-BE49-F238E27FC236}">
                  <a16:creationId xmlns:a16="http://schemas.microsoft.com/office/drawing/2014/main" id="{EA4B9E16-D70C-2D4C-99AE-AEA8B6A28E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3" y="2400"/>
              <a:ext cx="552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41" name="AutoShape 48">
            <a:extLst>
              <a:ext uri="{FF2B5EF4-FFF2-40B4-BE49-F238E27FC236}">
                <a16:creationId xmlns:a16="http://schemas.microsoft.com/office/drawing/2014/main" id="{D10B83B8-DA33-2842-9D91-B5859340D18E}"/>
              </a:ext>
            </a:extLst>
          </p:cNvPr>
          <p:cNvSpPr>
            <a:spLocks/>
          </p:cNvSpPr>
          <p:nvPr/>
        </p:nvSpPr>
        <p:spPr bwMode="auto">
          <a:xfrm>
            <a:off x="6764338" y="1693863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42" name="Text Box 49">
            <a:extLst>
              <a:ext uri="{FF2B5EF4-FFF2-40B4-BE49-F238E27FC236}">
                <a16:creationId xmlns:a16="http://schemas.microsoft.com/office/drawing/2014/main" id="{F65EE5E1-06F2-3047-88FF-4C80D2DE6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75" y="2379663"/>
            <a:ext cx="1790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open_listenfd</a:t>
            </a:r>
          </a:p>
        </p:txBody>
      </p:sp>
      <p:sp>
        <p:nvSpPr>
          <p:cNvPr id="26643" name="AutoShape 50">
            <a:extLst>
              <a:ext uri="{FF2B5EF4-FFF2-40B4-BE49-F238E27FC236}">
                <a16:creationId xmlns:a16="http://schemas.microsoft.com/office/drawing/2014/main" id="{EDF40F18-2D48-1A4D-8281-2ED64CE30E35}"/>
              </a:ext>
            </a:extLst>
          </p:cNvPr>
          <p:cNvSpPr>
            <a:spLocks/>
          </p:cNvSpPr>
          <p:nvPr/>
        </p:nvSpPr>
        <p:spPr bwMode="auto">
          <a:xfrm>
            <a:off x="2039938" y="1693863"/>
            <a:ext cx="152400" cy="24384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44" name="Rectangle 51">
            <a:extLst>
              <a:ext uri="{FF2B5EF4-FFF2-40B4-BE49-F238E27FC236}">
                <a16:creationId xmlns:a16="http://schemas.microsoft.com/office/drawing/2014/main" id="{1A9023BB-1B7D-EB44-8532-34E617079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3733800"/>
            <a:ext cx="1447800" cy="3810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400" b="1">
                <a:solidFill>
                  <a:srgbClr val="000066"/>
                </a:solidFill>
                <a:latin typeface="Courier New" panose="02070309020205020404" pitchFamily="49" charset="0"/>
              </a:rPr>
              <a:t>accept</a:t>
            </a:r>
          </a:p>
        </p:txBody>
      </p:sp>
      <p:sp>
        <p:nvSpPr>
          <p:cNvPr id="26645" name="Rectangle 52">
            <a:extLst>
              <a:ext uri="{FF2B5EF4-FFF2-40B4-BE49-F238E27FC236}">
                <a16:creationId xmlns:a16="http://schemas.microsoft.com/office/drawing/2014/main" id="{A8E42AEC-78BD-834B-9692-57992F82F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3733800"/>
            <a:ext cx="1524000" cy="3810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400" b="1">
                <a:solidFill>
                  <a:srgbClr val="000066"/>
                </a:solidFill>
                <a:latin typeface="Courier New" panose="02070309020205020404" pitchFamily="49" charset="0"/>
              </a:rPr>
              <a:t>connect</a:t>
            </a:r>
          </a:p>
        </p:txBody>
      </p:sp>
      <p:sp>
        <p:nvSpPr>
          <p:cNvPr id="26646" name="Text Box 53">
            <a:extLst>
              <a:ext uri="{FF2B5EF4-FFF2-40B4-BE49-F238E27FC236}">
                <a16:creationId xmlns:a16="http://schemas.microsoft.com/office/drawing/2014/main" id="{9ED6839D-8F74-DB4C-B04D-C07BFB601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728913"/>
            <a:ext cx="1790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open_clientfd</a:t>
            </a:r>
          </a:p>
        </p:txBody>
      </p:sp>
      <p:sp>
        <p:nvSpPr>
          <p:cNvPr id="26647" name="Title 1">
            <a:extLst>
              <a:ext uri="{FF2B5EF4-FFF2-40B4-BE49-F238E27FC236}">
                <a16:creationId xmlns:a16="http://schemas.microsoft.com/office/drawing/2014/main" id="{E59CD2F4-C61D-2A49-B45B-201EE272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 </a:t>
            </a:r>
            <a:r>
              <a:rPr lang="en-US" altLang="en-US" dirty="0"/>
              <a:t>Revisited</a:t>
            </a:r>
          </a:p>
        </p:txBody>
      </p:sp>
    </p:spTree>
    <p:extLst>
      <p:ext uri="{BB962C8B-B14F-4D97-AF65-F5344CB8AC3E}">
        <p14:creationId xmlns:p14="http://schemas.microsoft.com/office/powerpoint/2010/main" val="170950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41E607C8-BA03-AC48-B981-D88C5399E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Close the Socket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5715625A-B5A0-E44C-ACC5-9CE2E210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en-US" dirty="0"/>
              <a:t>Don’t forget to close the socket descriptor, like a file</a:t>
            </a:r>
          </a:p>
          <a:p>
            <a:pPr lvl="1">
              <a:buFont typeface="Wingdings" pitchFamily="2" charset="2"/>
              <a:buChar char="Ø"/>
            </a:pPr>
            <a:r>
              <a:rPr lang="en-GB" altLang="en-US" i="1" dirty="0" err="1"/>
              <a:t>int</a:t>
            </a:r>
            <a:r>
              <a:rPr lang="en-GB" altLang="en-US" i="1" dirty="0"/>
              <a:t> close(</a:t>
            </a:r>
            <a:r>
              <a:rPr lang="en-GB" altLang="en-US" i="1" dirty="0" err="1"/>
              <a:t>int</a:t>
            </a:r>
            <a:r>
              <a:rPr lang="en-GB" altLang="en-US" i="1" dirty="0"/>
              <a:t> </a:t>
            </a:r>
            <a:r>
              <a:rPr lang="en-GB" altLang="en-US" i="1" dirty="0" err="1"/>
              <a:t>sockfd</a:t>
            </a:r>
            <a:r>
              <a:rPr lang="en-GB" altLang="en-US" i="1" dirty="0"/>
              <a:t>);</a:t>
            </a:r>
          </a:p>
          <a:p>
            <a:pPr lvl="1">
              <a:buFont typeface="Wingdings" pitchFamily="2" charset="2"/>
              <a:buChar char="Ø"/>
            </a:pPr>
            <a:endParaRPr lang="en-GB" altLang="en-US" dirty="0"/>
          </a:p>
          <a:p>
            <a:pPr>
              <a:buFont typeface="Wingdings" pitchFamily="2" charset="2"/>
              <a:buChar char="Ø"/>
            </a:pPr>
            <a:r>
              <a:rPr lang="en-GB" altLang="en-US" dirty="0"/>
              <a:t>Now server can loop around and accept a new connection when the old one finishes</a:t>
            </a:r>
          </a:p>
          <a:p>
            <a:pPr>
              <a:buFont typeface="Wingdings" pitchFamily="2" charset="2"/>
              <a:buChar char="Ø"/>
            </a:pPr>
            <a:r>
              <a:rPr lang="en-GB" altLang="en-US" dirty="0"/>
              <a:t>What’s wrong here?</a:t>
            </a:r>
          </a:p>
        </p:txBody>
      </p:sp>
    </p:spTree>
    <p:extLst>
      <p:ext uri="{BB962C8B-B14F-4D97-AF65-F5344CB8AC3E}">
        <p14:creationId xmlns:p14="http://schemas.microsoft.com/office/powerpoint/2010/main" val="425211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>
            <a:extLst>
              <a:ext uri="{FF2B5EF4-FFF2-40B4-BE49-F238E27FC236}">
                <a16:creationId xmlns:a16="http://schemas.microsoft.com/office/drawing/2014/main" id="{97CEC867-9B06-894B-8240-5D9E6B20A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8363" y="2216150"/>
            <a:ext cx="1587" cy="3200400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64E502C2-C136-6243-9EC5-67432B6D9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575" y="1773238"/>
            <a:ext cx="923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>
                <a:solidFill>
                  <a:srgbClr val="000066"/>
                </a:solidFill>
                <a:latin typeface="Helvetica" pitchFamily="2" charset="0"/>
              </a:rPr>
              <a:t>client 1</a:t>
            </a:r>
          </a:p>
        </p:txBody>
      </p:sp>
      <p:sp>
        <p:nvSpPr>
          <p:cNvPr id="28676" name="Line 4">
            <a:extLst>
              <a:ext uri="{FF2B5EF4-FFF2-40B4-BE49-F238E27FC236}">
                <a16:creationId xmlns:a16="http://schemas.microsoft.com/office/drawing/2014/main" id="{C940F5E4-2E9C-8344-8A56-9F515834E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8163" y="2216150"/>
            <a:ext cx="1587" cy="3200400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0A26ABD4-8496-004C-9E6C-5B26655D0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773238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>
                <a:solidFill>
                  <a:srgbClr val="000066"/>
                </a:solidFill>
                <a:latin typeface="Helvetica" pitchFamily="2" charset="0"/>
              </a:rPr>
              <a:t>server</a:t>
            </a:r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416C63CE-5DEA-0340-B2B7-D26DD42260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7963" y="2216150"/>
            <a:ext cx="1587" cy="3200400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Text Box 7">
            <a:extLst>
              <a:ext uri="{FF2B5EF4-FFF2-40B4-BE49-F238E27FC236}">
                <a16:creationId xmlns:a16="http://schemas.microsoft.com/office/drawing/2014/main" id="{D669CBE4-E244-AC45-AE30-3AF88C3E1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0763" y="1773238"/>
            <a:ext cx="923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>
                <a:solidFill>
                  <a:srgbClr val="000066"/>
                </a:solidFill>
                <a:latin typeface="Helvetica" pitchFamily="2" charset="0"/>
              </a:rPr>
              <a:t>client 2</a:t>
            </a:r>
          </a:p>
        </p:txBody>
      </p:sp>
      <p:sp>
        <p:nvSpPr>
          <p:cNvPr id="28680" name="Line 8">
            <a:extLst>
              <a:ext uri="{FF2B5EF4-FFF2-40B4-BE49-F238E27FC236}">
                <a16:creationId xmlns:a16="http://schemas.microsoft.com/office/drawing/2014/main" id="{8A10C27E-5A1B-A74F-8698-B5345331A3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8363" y="2444750"/>
            <a:ext cx="2133600" cy="166688"/>
          </a:xfrm>
          <a:prstGeom prst="line">
            <a:avLst/>
          </a:prstGeom>
          <a:noFill/>
          <a:ln w="25560">
            <a:solidFill>
              <a:srgbClr val="000066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Text Box 9">
            <a:extLst>
              <a:ext uri="{FF2B5EF4-FFF2-40B4-BE49-F238E27FC236}">
                <a16:creationId xmlns:a16="http://schemas.microsoft.com/office/drawing/2014/main" id="{0E87FDFD-646B-D74B-8F83-1373E8E0D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2293938"/>
            <a:ext cx="166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call connect</a:t>
            </a:r>
          </a:p>
        </p:txBody>
      </p:sp>
      <p:sp>
        <p:nvSpPr>
          <p:cNvPr id="28682" name="Text Box 10">
            <a:extLst>
              <a:ext uri="{FF2B5EF4-FFF2-40B4-BE49-F238E27FC236}">
                <a16:creationId xmlns:a16="http://schemas.microsoft.com/office/drawing/2014/main" id="{06CC2E6D-48C9-914C-B85F-20D40208D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5" y="2154238"/>
            <a:ext cx="1543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call accept</a:t>
            </a:r>
          </a:p>
        </p:txBody>
      </p:sp>
      <p:sp>
        <p:nvSpPr>
          <p:cNvPr id="28683" name="Text Box 11">
            <a:extLst>
              <a:ext uri="{FF2B5EF4-FFF2-40B4-BE49-F238E27FC236}">
                <a16:creationId xmlns:a16="http://schemas.microsoft.com/office/drawing/2014/main" id="{F597B279-9527-EB48-9DB4-640A77758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221038"/>
            <a:ext cx="1295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call read</a:t>
            </a:r>
          </a:p>
        </p:txBody>
      </p:sp>
      <p:sp>
        <p:nvSpPr>
          <p:cNvPr id="28684" name="Text Box 12">
            <a:extLst>
              <a:ext uri="{FF2B5EF4-FFF2-40B4-BE49-F238E27FC236}">
                <a16:creationId xmlns:a16="http://schemas.microsoft.com/office/drawing/2014/main" id="{D8CE724A-B7CD-014D-86D8-E24F1F1E2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2687638"/>
            <a:ext cx="1543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ret connect</a:t>
            </a:r>
          </a:p>
        </p:txBody>
      </p:sp>
      <p:sp>
        <p:nvSpPr>
          <p:cNvPr id="28685" name="Line 13">
            <a:extLst>
              <a:ext uri="{FF2B5EF4-FFF2-40B4-BE49-F238E27FC236}">
                <a16:creationId xmlns:a16="http://schemas.microsoft.com/office/drawing/2014/main" id="{39B4D8F2-F32E-CC47-80A1-480581B895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0900" y="2673350"/>
            <a:ext cx="2165350" cy="166688"/>
          </a:xfrm>
          <a:prstGeom prst="line">
            <a:avLst/>
          </a:prstGeom>
          <a:noFill/>
          <a:ln w="25560">
            <a:solidFill>
              <a:srgbClr val="000066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14">
            <a:extLst>
              <a:ext uri="{FF2B5EF4-FFF2-40B4-BE49-F238E27FC236}">
                <a16:creationId xmlns:a16="http://schemas.microsoft.com/office/drawing/2014/main" id="{F7FE0FBC-8659-C447-A237-7B5269E070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4563" y="2916238"/>
            <a:ext cx="2133600" cy="166687"/>
          </a:xfrm>
          <a:prstGeom prst="line">
            <a:avLst/>
          </a:prstGeom>
          <a:noFill/>
          <a:ln w="25560">
            <a:solidFill>
              <a:srgbClr val="000066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Text Box 15">
            <a:extLst>
              <a:ext uri="{FF2B5EF4-FFF2-40B4-BE49-F238E27FC236}">
                <a16:creationId xmlns:a16="http://schemas.microsoft.com/office/drawing/2014/main" id="{BE7B0AB0-8020-5840-82EA-F6C8EB9D1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884488"/>
            <a:ext cx="1419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ret accept</a:t>
            </a:r>
          </a:p>
        </p:txBody>
      </p:sp>
      <p:sp>
        <p:nvSpPr>
          <p:cNvPr id="28688" name="Text Box 16">
            <a:extLst>
              <a:ext uri="{FF2B5EF4-FFF2-40B4-BE49-F238E27FC236}">
                <a16:creationId xmlns:a16="http://schemas.microsoft.com/office/drawing/2014/main" id="{5C8C80DD-ACAF-D548-B590-C1D364632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25" y="3341688"/>
            <a:ext cx="166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call connect</a:t>
            </a:r>
          </a:p>
        </p:txBody>
      </p:sp>
      <p:sp>
        <p:nvSpPr>
          <p:cNvPr id="28689" name="Line 17">
            <a:extLst>
              <a:ext uri="{FF2B5EF4-FFF2-40B4-BE49-F238E27FC236}">
                <a16:creationId xmlns:a16="http://schemas.microsoft.com/office/drawing/2014/main" id="{63F78CEE-D3C5-DB40-BAF0-497118F358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32288" y="3525838"/>
            <a:ext cx="2165350" cy="381000"/>
          </a:xfrm>
          <a:prstGeom prst="line">
            <a:avLst/>
          </a:prstGeom>
          <a:noFill/>
          <a:ln w="25560">
            <a:solidFill>
              <a:srgbClr val="000066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Text Box 18">
            <a:extLst>
              <a:ext uri="{FF2B5EF4-FFF2-40B4-BE49-F238E27FC236}">
                <a16:creationId xmlns:a16="http://schemas.microsoft.com/office/drawing/2014/main" id="{55E89D7D-D6B4-CF45-BEA8-17907E718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" y="3113088"/>
            <a:ext cx="1419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call fgets</a:t>
            </a:r>
          </a:p>
        </p:txBody>
      </p:sp>
      <p:sp>
        <p:nvSpPr>
          <p:cNvPr id="28691" name="Text Box 19">
            <a:extLst>
              <a:ext uri="{FF2B5EF4-FFF2-40B4-BE49-F238E27FC236}">
                <a16:creationId xmlns:a16="http://schemas.microsoft.com/office/drawing/2014/main" id="{873E7BA6-EBB9-B94D-BD53-ACD338CE7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3638550"/>
            <a:ext cx="17907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 dirty="0">
                <a:solidFill>
                  <a:srgbClr val="000066"/>
                </a:solidFill>
                <a:latin typeface="Helvetica" pitchFamily="2" charset="0"/>
              </a:rPr>
              <a:t>User goes</a:t>
            </a:r>
          </a:p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 dirty="0">
                <a:solidFill>
                  <a:srgbClr val="000066"/>
                </a:solidFill>
                <a:latin typeface="Helvetica" pitchFamily="2" charset="0"/>
              </a:rPr>
              <a:t>out to lunch</a:t>
            </a:r>
          </a:p>
          <a:p>
            <a:pPr>
              <a:buClr>
                <a:srgbClr val="000066"/>
              </a:buClr>
              <a:buFont typeface="Helvetica" pitchFamily="2" charset="0"/>
              <a:buNone/>
            </a:pPr>
            <a:endParaRPr lang="en-GB" altLang="en-US" dirty="0">
              <a:solidFill>
                <a:srgbClr val="000066"/>
              </a:solidFill>
              <a:latin typeface="Helvetica" pitchFamily="2" charset="0"/>
            </a:endParaRPr>
          </a:p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 dirty="0">
                <a:solidFill>
                  <a:srgbClr val="000066"/>
                </a:solidFill>
                <a:latin typeface="Helvetica" pitchFamily="2" charset="0"/>
              </a:rPr>
              <a:t>Client 1 blocks</a:t>
            </a:r>
          </a:p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 dirty="0">
                <a:solidFill>
                  <a:srgbClr val="000066"/>
                </a:solidFill>
                <a:latin typeface="Helvetica" pitchFamily="2" charset="0"/>
              </a:rPr>
              <a:t>waiting for user</a:t>
            </a:r>
          </a:p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 dirty="0">
                <a:solidFill>
                  <a:srgbClr val="000066"/>
                </a:solidFill>
                <a:latin typeface="Helvetica" pitchFamily="2" charset="0"/>
              </a:rPr>
              <a:t>to type in data</a:t>
            </a:r>
          </a:p>
        </p:txBody>
      </p:sp>
      <p:sp>
        <p:nvSpPr>
          <p:cNvPr id="28692" name="Text Box 20">
            <a:extLst>
              <a:ext uri="{FF2B5EF4-FFF2-40B4-BE49-F238E27FC236}">
                <a16:creationId xmlns:a16="http://schemas.microsoft.com/office/drawing/2014/main" id="{4A6E8963-C361-1C43-B22A-C80D67960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550" y="3997325"/>
            <a:ext cx="2190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 dirty="0">
                <a:solidFill>
                  <a:srgbClr val="FF0000"/>
                </a:solidFill>
                <a:latin typeface="Helvetica" pitchFamily="2" charset="0"/>
              </a:rPr>
              <a:t>Client 2 blocks</a:t>
            </a:r>
          </a:p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 dirty="0">
                <a:solidFill>
                  <a:srgbClr val="FF0000"/>
                </a:solidFill>
                <a:latin typeface="Helvetica" pitchFamily="2" charset="0"/>
              </a:rPr>
              <a:t>waiting to complete</a:t>
            </a:r>
          </a:p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 dirty="0">
                <a:solidFill>
                  <a:srgbClr val="FF0000"/>
                </a:solidFill>
                <a:latin typeface="Helvetica" pitchFamily="2" charset="0"/>
              </a:rPr>
              <a:t>its connection </a:t>
            </a:r>
          </a:p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 dirty="0">
                <a:solidFill>
                  <a:srgbClr val="FF0000"/>
                </a:solidFill>
                <a:latin typeface="Helvetica" pitchFamily="2" charset="0"/>
              </a:rPr>
              <a:t>request until after</a:t>
            </a:r>
          </a:p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 dirty="0">
                <a:solidFill>
                  <a:srgbClr val="FF0000"/>
                </a:solidFill>
                <a:latin typeface="Helvetica" pitchFamily="2" charset="0"/>
              </a:rPr>
              <a:t>lunch!</a:t>
            </a:r>
          </a:p>
        </p:txBody>
      </p:sp>
      <p:sp>
        <p:nvSpPr>
          <p:cNvPr id="28693" name="Text Box 21">
            <a:extLst>
              <a:ext uri="{FF2B5EF4-FFF2-40B4-BE49-F238E27FC236}">
                <a16:creationId xmlns:a16="http://schemas.microsoft.com/office/drawing/2014/main" id="{2A15DF3E-3313-1F49-A1E2-C352441B4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438" y="3297238"/>
            <a:ext cx="1590675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>
                <a:solidFill>
                  <a:srgbClr val="000066"/>
                </a:solidFill>
                <a:latin typeface="Helvetica" pitchFamily="2" charset="0"/>
              </a:rPr>
              <a:t>Server blocks</a:t>
            </a:r>
          </a:p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>
                <a:solidFill>
                  <a:srgbClr val="000066"/>
                </a:solidFill>
                <a:latin typeface="Helvetica" pitchFamily="2" charset="0"/>
              </a:rPr>
              <a:t>waiting for</a:t>
            </a:r>
          </a:p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>
                <a:solidFill>
                  <a:srgbClr val="000066"/>
                </a:solidFill>
                <a:latin typeface="Helvetica" pitchFamily="2" charset="0"/>
              </a:rPr>
              <a:t>data from</a:t>
            </a:r>
          </a:p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>
                <a:solidFill>
                  <a:srgbClr val="000066"/>
                </a:solidFill>
                <a:latin typeface="Helvetica" pitchFamily="2" charset="0"/>
              </a:rPr>
              <a:t>Client 1</a:t>
            </a:r>
          </a:p>
        </p:txBody>
      </p:sp>
      <p:sp>
        <p:nvSpPr>
          <p:cNvPr id="28694" name="Rectangle 22">
            <a:extLst>
              <a:ext uri="{FF2B5EF4-FFF2-40B4-BE49-F238E27FC236}">
                <a16:creationId xmlns:a16="http://schemas.microsoft.com/office/drawing/2014/main" id="{B0FFE918-B3C5-854B-AC83-A0F9FD10A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6556375"/>
            <a:ext cx="699293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400" b="1" dirty="0">
                <a:solidFill>
                  <a:srgbClr val="000066"/>
                </a:solidFill>
                <a:latin typeface="Courier New" panose="02070309020205020404" pitchFamily="49" charset="0"/>
              </a:rPr>
              <a:t>Taken from D. Murray, R. Bryant, and G. </a:t>
            </a:r>
            <a:r>
              <a:rPr lang="en-GB" altLang="en-US" sz="14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Langale</a:t>
            </a:r>
            <a:r>
              <a:rPr lang="en-GB" altLang="en-US" sz="1400" b="1" dirty="0">
                <a:solidFill>
                  <a:srgbClr val="000066"/>
                </a:solidFill>
                <a:latin typeface="Courier New" panose="02070309020205020404" pitchFamily="49" charset="0"/>
              </a:rPr>
              <a:t> 15-441/213 slides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1D5840E9-12F3-DE43-913A-9B94643CB3FB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400" dirty="0">
                <a:latin typeface="+mj-lt"/>
                <a:ea typeface="+mj-ea"/>
                <a:cs typeface="+mj-cs"/>
              </a:rPr>
              <a:t>What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We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Have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Learned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211286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8A13E1AD-C3BF-DF43-A9BB-3FD0DE60E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5363" y="228600"/>
            <a:ext cx="7148512" cy="1143000"/>
          </a:xfrm>
        </p:spPr>
        <p:txBody>
          <a:bodyPr lIns="0" tIns="0" rIns="0" bIns="0"/>
          <a:lstStyle/>
          <a:p>
            <a:pPr>
              <a:lnSpc>
                <a:spcPct val="6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Design:</a:t>
            </a:r>
            <a:br>
              <a:rPr lang="en-US" altLang="zh-CN" dirty="0"/>
            </a:br>
            <a:r>
              <a:rPr lang="en-GB" altLang="en-US" dirty="0"/>
              <a:t>Concurrent Servers</a:t>
            </a:r>
          </a:p>
        </p:txBody>
      </p:sp>
      <p:sp>
        <p:nvSpPr>
          <p:cNvPr id="29699" name="Line 2">
            <a:extLst>
              <a:ext uri="{FF2B5EF4-FFF2-40B4-BE49-F238E27FC236}">
                <a16:creationId xmlns:a16="http://schemas.microsoft.com/office/drawing/2014/main" id="{D0456061-6274-5141-83FC-C85717CF8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781175"/>
            <a:ext cx="1588" cy="4465638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DD23D059-0574-6743-B96C-9094670BB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366838"/>
            <a:ext cx="923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>
                <a:solidFill>
                  <a:srgbClr val="000066"/>
                </a:solidFill>
                <a:latin typeface="Helvetica" pitchFamily="2" charset="0"/>
              </a:rPr>
              <a:t>client 1</a:t>
            </a:r>
          </a:p>
        </p:txBody>
      </p:sp>
      <p:sp>
        <p:nvSpPr>
          <p:cNvPr id="29701" name="Line 4">
            <a:extLst>
              <a:ext uri="{FF2B5EF4-FFF2-40B4-BE49-F238E27FC236}">
                <a16:creationId xmlns:a16="http://schemas.microsoft.com/office/drawing/2014/main" id="{6224AAAC-A459-194C-9828-18E59E04B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809750"/>
            <a:ext cx="1588" cy="4405313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Text Box 5">
            <a:extLst>
              <a:ext uri="{FF2B5EF4-FFF2-40B4-BE49-F238E27FC236}">
                <a16:creationId xmlns:a16="http://schemas.microsoft.com/office/drawing/2014/main" id="{5CC8CC05-84A9-0C45-AE40-77F930A34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225" y="1366838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>
                <a:solidFill>
                  <a:srgbClr val="000066"/>
                </a:solidFill>
                <a:latin typeface="Helvetica" pitchFamily="2" charset="0"/>
              </a:rPr>
              <a:t>server</a:t>
            </a:r>
          </a:p>
        </p:txBody>
      </p:sp>
      <p:sp>
        <p:nvSpPr>
          <p:cNvPr id="29703" name="Line 6">
            <a:extLst>
              <a:ext uri="{FF2B5EF4-FFF2-40B4-BE49-F238E27FC236}">
                <a16:creationId xmlns:a16="http://schemas.microsoft.com/office/drawing/2014/main" id="{50D96F36-F07A-1444-A087-670CF199C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827213"/>
            <a:ext cx="1588" cy="4419600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Text Box 7">
            <a:extLst>
              <a:ext uri="{FF2B5EF4-FFF2-40B4-BE49-F238E27FC236}">
                <a16:creationId xmlns:a16="http://schemas.microsoft.com/office/drawing/2014/main" id="{15E2989C-B51E-7F46-BACB-7C2EDC635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013" y="1366838"/>
            <a:ext cx="923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>
                <a:solidFill>
                  <a:srgbClr val="000066"/>
                </a:solidFill>
                <a:latin typeface="Helvetica" pitchFamily="2" charset="0"/>
              </a:rPr>
              <a:t>client 2</a:t>
            </a:r>
          </a:p>
        </p:txBody>
      </p:sp>
      <p:sp>
        <p:nvSpPr>
          <p:cNvPr id="29705" name="Line 8">
            <a:extLst>
              <a:ext uri="{FF2B5EF4-FFF2-40B4-BE49-F238E27FC236}">
                <a16:creationId xmlns:a16="http://schemas.microsoft.com/office/drawing/2014/main" id="{D2822FA1-3E96-9E46-8F4B-0AF29137A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008188"/>
            <a:ext cx="2667000" cy="196850"/>
          </a:xfrm>
          <a:prstGeom prst="line">
            <a:avLst/>
          </a:prstGeom>
          <a:noFill/>
          <a:ln w="25560">
            <a:solidFill>
              <a:srgbClr val="000066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Text Box 9">
            <a:extLst>
              <a:ext uri="{FF2B5EF4-FFF2-40B4-BE49-F238E27FC236}">
                <a16:creationId xmlns:a16="http://schemas.microsoft.com/office/drawing/2014/main" id="{08F77607-03B0-5946-BF0F-9714DF348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938" y="1887538"/>
            <a:ext cx="1666876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call connect</a:t>
            </a:r>
          </a:p>
        </p:txBody>
      </p:sp>
      <p:sp>
        <p:nvSpPr>
          <p:cNvPr id="29707" name="Text Box 10">
            <a:extLst>
              <a:ext uri="{FF2B5EF4-FFF2-40B4-BE49-F238E27FC236}">
                <a16:creationId xmlns:a16="http://schemas.microsoft.com/office/drawing/2014/main" id="{B66EF074-E333-7A4A-8936-79548DD80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6900" y="1747838"/>
            <a:ext cx="1543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call accept</a:t>
            </a:r>
          </a:p>
        </p:txBody>
      </p:sp>
      <p:sp>
        <p:nvSpPr>
          <p:cNvPr id="29708" name="Text Box 11">
            <a:extLst>
              <a:ext uri="{FF2B5EF4-FFF2-40B4-BE49-F238E27FC236}">
                <a16:creationId xmlns:a16="http://schemas.microsoft.com/office/drawing/2014/main" id="{4BF7CF78-D433-194E-ACE3-6BCC5AB92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8" y="2281238"/>
            <a:ext cx="1543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ret connect</a:t>
            </a:r>
          </a:p>
        </p:txBody>
      </p:sp>
      <p:sp>
        <p:nvSpPr>
          <p:cNvPr id="29709" name="Line 12">
            <a:extLst>
              <a:ext uri="{FF2B5EF4-FFF2-40B4-BE49-F238E27FC236}">
                <a16:creationId xmlns:a16="http://schemas.microsoft.com/office/drawing/2014/main" id="{EA14EFFF-CD00-074B-A61D-79F8662E82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0525" y="2266950"/>
            <a:ext cx="2698750" cy="122238"/>
          </a:xfrm>
          <a:prstGeom prst="line">
            <a:avLst/>
          </a:prstGeom>
          <a:noFill/>
          <a:ln w="25560">
            <a:solidFill>
              <a:srgbClr val="000066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13">
            <a:extLst>
              <a:ext uri="{FF2B5EF4-FFF2-40B4-BE49-F238E27FC236}">
                <a16:creationId xmlns:a16="http://schemas.microsoft.com/office/drawing/2014/main" id="{EEC1A41D-1BE9-6540-A74C-DA289B7B5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465388"/>
            <a:ext cx="2667000" cy="211137"/>
          </a:xfrm>
          <a:prstGeom prst="line">
            <a:avLst/>
          </a:prstGeom>
          <a:noFill/>
          <a:ln w="25560">
            <a:solidFill>
              <a:srgbClr val="000066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Text Box 14">
            <a:extLst>
              <a:ext uri="{FF2B5EF4-FFF2-40B4-BE49-F238E27FC236}">
                <a16:creationId xmlns:a16="http://schemas.microsoft.com/office/drawing/2014/main" id="{A0DD1D6F-73D1-314D-B7FB-9B711F40C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4838" y="2478088"/>
            <a:ext cx="1419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ret accept</a:t>
            </a:r>
          </a:p>
        </p:txBody>
      </p:sp>
      <p:sp>
        <p:nvSpPr>
          <p:cNvPr id="29712" name="Text Box 15">
            <a:extLst>
              <a:ext uri="{FF2B5EF4-FFF2-40B4-BE49-F238E27FC236}">
                <a16:creationId xmlns:a16="http://schemas.microsoft.com/office/drawing/2014/main" id="{5E667ABC-29FE-8C46-8FFE-69F67E1BF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863" y="1779588"/>
            <a:ext cx="166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call connect</a:t>
            </a:r>
          </a:p>
        </p:txBody>
      </p:sp>
      <p:sp>
        <p:nvSpPr>
          <p:cNvPr id="29713" name="Line 16">
            <a:extLst>
              <a:ext uri="{FF2B5EF4-FFF2-40B4-BE49-F238E27FC236}">
                <a16:creationId xmlns:a16="http://schemas.microsoft.com/office/drawing/2014/main" id="{3E20AF1A-1CE5-1A47-8D01-4053602AB2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03725" y="1931988"/>
            <a:ext cx="3003550" cy="457200"/>
          </a:xfrm>
          <a:prstGeom prst="line">
            <a:avLst/>
          </a:prstGeom>
          <a:noFill/>
          <a:ln w="25560">
            <a:solidFill>
              <a:srgbClr val="000066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Text Box 17">
            <a:extLst>
              <a:ext uri="{FF2B5EF4-FFF2-40B4-BE49-F238E27FC236}">
                <a16:creationId xmlns:a16="http://schemas.microsoft.com/office/drawing/2014/main" id="{30D5A8A1-976A-9244-B9FC-3742EF30E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2706688"/>
            <a:ext cx="1419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call fgets</a:t>
            </a:r>
          </a:p>
        </p:txBody>
      </p:sp>
      <p:sp>
        <p:nvSpPr>
          <p:cNvPr id="29715" name="Text Box 18">
            <a:extLst>
              <a:ext uri="{FF2B5EF4-FFF2-40B4-BE49-F238E27FC236}">
                <a16:creationId xmlns:a16="http://schemas.microsoft.com/office/drawing/2014/main" id="{60C8FDEE-A547-0A40-A58B-82CDCD3CF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452813"/>
            <a:ext cx="15240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>
                <a:solidFill>
                  <a:srgbClr val="000066"/>
                </a:solidFill>
                <a:latin typeface="Helvetica" pitchFamily="2" charset="0"/>
              </a:rPr>
              <a:t>User goes</a:t>
            </a:r>
          </a:p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>
                <a:solidFill>
                  <a:srgbClr val="000066"/>
                </a:solidFill>
                <a:latin typeface="Helvetica" pitchFamily="2" charset="0"/>
              </a:rPr>
              <a:t>out to lunch</a:t>
            </a:r>
          </a:p>
          <a:p>
            <a:pPr>
              <a:buClr>
                <a:srgbClr val="000066"/>
              </a:buClr>
              <a:buFont typeface="Helvetica" pitchFamily="2" charset="0"/>
              <a:buNone/>
            </a:pPr>
            <a:endParaRPr lang="en-GB" altLang="en-US">
              <a:solidFill>
                <a:srgbClr val="000066"/>
              </a:solidFill>
              <a:latin typeface="Helvetica" pitchFamily="2" charset="0"/>
            </a:endParaRPr>
          </a:p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>
                <a:solidFill>
                  <a:srgbClr val="000066"/>
                </a:solidFill>
                <a:latin typeface="Helvetica" pitchFamily="2" charset="0"/>
              </a:rPr>
              <a:t>Client 1 blocks</a:t>
            </a:r>
          </a:p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>
                <a:solidFill>
                  <a:srgbClr val="000066"/>
                </a:solidFill>
                <a:latin typeface="Helvetica" pitchFamily="2" charset="0"/>
              </a:rPr>
              <a:t>waiting for user to type in data</a:t>
            </a:r>
          </a:p>
        </p:txBody>
      </p:sp>
      <p:sp>
        <p:nvSpPr>
          <p:cNvPr id="29716" name="Text Box 19">
            <a:extLst>
              <a:ext uri="{FF2B5EF4-FFF2-40B4-BE49-F238E27FC236}">
                <a16:creationId xmlns:a16="http://schemas.microsoft.com/office/drawing/2014/main" id="{1934D954-FECF-5D4A-B43A-012B05388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4838" y="3195638"/>
            <a:ext cx="1543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call accept</a:t>
            </a:r>
          </a:p>
        </p:txBody>
      </p:sp>
      <p:sp>
        <p:nvSpPr>
          <p:cNvPr id="29717" name="Line 20">
            <a:extLst>
              <a:ext uri="{FF2B5EF4-FFF2-40B4-BE49-F238E27FC236}">
                <a16:creationId xmlns:a16="http://schemas.microsoft.com/office/drawing/2014/main" id="{2785F175-8814-FC45-ACF6-31CC9C39F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532188"/>
            <a:ext cx="2971800" cy="152400"/>
          </a:xfrm>
          <a:prstGeom prst="line">
            <a:avLst/>
          </a:prstGeom>
          <a:noFill/>
          <a:ln w="25560">
            <a:solidFill>
              <a:srgbClr val="000066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8" name="Text Box 21">
            <a:extLst>
              <a:ext uri="{FF2B5EF4-FFF2-40B4-BE49-F238E27FC236}">
                <a16:creationId xmlns:a16="http://schemas.microsoft.com/office/drawing/2014/main" id="{FDC4407D-DE8D-6546-80A5-FE2F5C7E6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2038" y="3455988"/>
            <a:ext cx="1543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ret connect</a:t>
            </a:r>
          </a:p>
        </p:txBody>
      </p:sp>
      <p:sp>
        <p:nvSpPr>
          <p:cNvPr id="29719" name="Line 22">
            <a:extLst>
              <a:ext uri="{FF2B5EF4-FFF2-40B4-BE49-F238E27FC236}">
                <a16:creationId xmlns:a16="http://schemas.microsoft.com/office/drawing/2014/main" id="{A9F87912-821F-7240-A1E1-6E84AFC69B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03725" y="3684588"/>
            <a:ext cx="3003550" cy="152400"/>
          </a:xfrm>
          <a:prstGeom prst="line">
            <a:avLst/>
          </a:prstGeom>
          <a:noFill/>
          <a:ln w="25560">
            <a:solidFill>
              <a:srgbClr val="000066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0" name="Text Box 23">
            <a:extLst>
              <a:ext uri="{FF2B5EF4-FFF2-40B4-BE49-F238E27FC236}">
                <a16:creationId xmlns:a16="http://schemas.microsoft.com/office/drawing/2014/main" id="{724657FB-5340-1543-BB86-DD237F137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4838" y="3836988"/>
            <a:ext cx="1419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ret accept</a:t>
            </a:r>
          </a:p>
        </p:txBody>
      </p:sp>
      <p:sp>
        <p:nvSpPr>
          <p:cNvPr id="29721" name="Text Box 24">
            <a:extLst>
              <a:ext uri="{FF2B5EF4-FFF2-40B4-BE49-F238E27FC236}">
                <a16:creationId xmlns:a16="http://schemas.microsoft.com/office/drawing/2014/main" id="{3BF5D21B-7F1C-3F41-83DD-DB01B7B48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6638" y="3760788"/>
            <a:ext cx="1419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call fgets</a:t>
            </a:r>
          </a:p>
        </p:txBody>
      </p:sp>
      <p:sp>
        <p:nvSpPr>
          <p:cNvPr id="29722" name="Text Box 25">
            <a:extLst>
              <a:ext uri="{FF2B5EF4-FFF2-40B4-BE49-F238E27FC236}">
                <a16:creationId xmlns:a16="http://schemas.microsoft.com/office/drawing/2014/main" id="{BA0EC599-D1F2-0A45-A628-A84F630C6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813" y="4186238"/>
            <a:ext cx="800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write</a:t>
            </a:r>
          </a:p>
        </p:txBody>
      </p:sp>
      <p:sp>
        <p:nvSpPr>
          <p:cNvPr id="29723" name="Line 26">
            <a:extLst>
              <a:ext uri="{FF2B5EF4-FFF2-40B4-BE49-F238E27FC236}">
                <a16:creationId xmlns:a16="http://schemas.microsoft.com/office/drawing/2014/main" id="{174C4945-8FDC-2D41-8E8E-A5194BC84E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03725" y="4370388"/>
            <a:ext cx="3003550" cy="7016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4" name="Text Box 27">
            <a:extLst>
              <a:ext uri="{FF2B5EF4-FFF2-40B4-BE49-F238E27FC236}">
                <a16:creationId xmlns:a16="http://schemas.microsoft.com/office/drawing/2014/main" id="{BBA41A9F-F532-6441-BE12-877D6C3F0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4213" y="5072063"/>
            <a:ext cx="800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write</a:t>
            </a:r>
          </a:p>
        </p:txBody>
      </p:sp>
      <p:sp>
        <p:nvSpPr>
          <p:cNvPr id="29725" name="Line 28">
            <a:extLst>
              <a:ext uri="{FF2B5EF4-FFF2-40B4-BE49-F238E27FC236}">
                <a16:creationId xmlns:a16="http://schemas.microsoft.com/office/drawing/2014/main" id="{8F88C639-E607-9046-8893-CDA2336D7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376863"/>
            <a:ext cx="2971800" cy="44132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6" name="Text Box 29">
            <a:extLst>
              <a:ext uri="{FF2B5EF4-FFF2-40B4-BE49-F238E27FC236}">
                <a16:creationId xmlns:a16="http://schemas.microsoft.com/office/drawing/2014/main" id="{4DFF94E3-D3D9-6647-B778-CA5C1BC6F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8225" y="4567238"/>
            <a:ext cx="1295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call read</a:t>
            </a:r>
          </a:p>
        </p:txBody>
      </p:sp>
      <p:sp>
        <p:nvSpPr>
          <p:cNvPr id="29727" name="Text Box 30">
            <a:extLst>
              <a:ext uri="{FF2B5EF4-FFF2-40B4-BE49-F238E27FC236}">
                <a16:creationId xmlns:a16="http://schemas.microsoft.com/office/drawing/2014/main" id="{36AFFDEE-FB01-FE4C-B8AD-1249C5B79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6638" y="5634038"/>
            <a:ext cx="1171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end read</a:t>
            </a:r>
          </a:p>
        </p:txBody>
      </p:sp>
      <p:sp>
        <p:nvSpPr>
          <p:cNvPr id="29728" name="Text Box 31">
            <a:extLst>
              <a:ext uri="{FF2B5EF4-FFF2-40B4-BE49-F238E27FC236}">
                <a16:creationId xmlns:a16="http://schemas.microsoft.com/office/drawing/2014/main" id="{A87E36A0-80EE-FE47-A77D-C631C07FC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813" y="5910263"/>
            <a:ext cx="800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close</a:t>
            </a:r>
          </a:p>
        </p:txBody>
      </p:sp>
      <p:sp>
        <p:nvSpPr>
          <p:cNvPr id="29729" name="Text Box 32">
            <a:extLst>
              <a:ext uri="{FF2B5EF4-FFF2-40B4-BE49-F238E27FC236}">
                <a16:creationId xmlns:a16="http://schemas.microsoft.com/office/drawing/2014/main" id="{3F3CB524-DD32-E749-B37C-8B0EED740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4213" y="5757863"/>
            <a:ext cx="800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close</a:t>
            </a:r>
          </a:p>
        </p:txBody>
      </p:sp>
      <p:sp>
        <p:nvSpPr>
          <p:cNvPr id="29730" name="Text Box 33">
            <a:extLst>
              <a:ext uri="{FF2B5EF4-FFF2-40B4-BE49-F238E27FC236}">
                <a16:creationId xmlns:a16="http://schemas.microsoft.com/office/drawing/2014/main" id="{D90E8246-36F9-944D-95FE-57F4498C2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786063"/>
            <a:ext cx="3124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call read (don’t block)</a:t>
            </a:r>
          </a:p>
        </p:txBody>
      </p:sp>
      <p:sp>
        <p:nvSpPr>
          <p:cNvPr id="29731" name="Text Box 34">
            <a:extLst>
              <a:ext uri="{FF2B5EF4-FFF2-40B4-BE49-F238E27FC236}">
                <a16:creationId xmlns:a16="http://schemas.microsoft.com/office/drawing/2014/main" id="{3EABB6B2-3E04-4143-8759-EC4A2F058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425" y="4538663"/>
            <a:ext cx="1295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call read</a:t>
            </a:r>
          </a:p>
        </p:txBody>
      </p:sp>
      <p:sp>
        <p:nvSpPr>
          <p:cNvPr id="29732" name="Rectangle 35">
            <a:extLst>
              <a:ext uri="{FF2B5EF4-FFF2-40B4-BE49-F238E27FC236}">
                <a16:creationId xmlns:a16="http://schemas.microsoft.com/office/drawing/2014/main" id="{E7359DFD-ECED-2A4D-A4BA-EF4C535E0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6556375"/>
            <a:ext cx="69929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400" b="1">
                <a:solidFill>
                  <a:srgbClr val="000066"/>
                </a:solidFill>
                <a:latin typeface="Courier New" panose="02070309020205020404" pitchFamily="49" charset="0"/>
              </a:rPr>
              <a:t>Taken from D. Murray, R. Bryant, and G. Langale 15-441/213 slides</a:t>
            </a:r>
          </a:p>
        </p:txBody>
      </p:sp>
    </p:spTree>
    <p:extLst>
      <p:ext uri="{BB962C8B-B14F-4D97-AF65-F5344CB8AC3E}">
        <p14:creationId xmlns:p14="http://schemas.microsoft.com/office/powerpoint/2010/main" val="1250493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FDD565C1-19FB-D043-847A-5C9A7F44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Choice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en-US" dirty="0"/>
              <a:t>Concurrency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9C6324FF-F61C-864A-9BEA-2131F51B8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en-US" dirty="0"/>
              <a:t>Threading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en-US" dirty="0"/>
              <a:t>Easier to understand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en-US" dirty="0"/>
              <a:t>Race conditions increase complexity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en-US" dirty="0"/>
              <a:t>Select()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en-US" dirty="0"/>
              <a:t>Explicit control flows, no race conditions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en-US" dirty="0"/>
              <a:t>Explicit control more complicated</a:t>
            </a:r>
          </a:p>
        </p:txBody>
      </p:sp>
    </p:spTree>
    <p:extLst>
      <p:ext uri="{BB962C8B-B14F-4D97-AF65-F5344CB8AC3E}">
        <p14:creationId xmlns:p14="http://schemas.microsoft.com/office/powerpoint/2010/main" val="422946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526FF78-7989-5A44-B98E-5A99CDFE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select()?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510A9F31-8CC3-0840-8E8F-B0B36AE4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en-US" dirty="0"/>
              <a:t>Monitor multiple descriptors</a:t>
            </a:r>
          </a:p>
          <a:p>
            <a:pPr>
              <a:buFont typeface="Wingdings" pitchFamily="2" charset="2"/>
              <a:buChar char="Ø"/>
            </a:pPr>
            <a:r>
              <a:rPr lang="en-US" altLang="en-US" dirty="0"/>
              <a:t>How does it work?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Setup sets of sockets to monitor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select(): blocking until something happens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“Something” could be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en-US" dirty="0"/>
              <a:t>Incoming connection: accept()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en-US" dirty="0"/>
              <a:t>Clients sending data: read()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en-US" dirty="0"/>
              <a:t>Pending data to send: write()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en-US" dirty="0"/>
              <a:t>Timeout</a:t>
            </a:r>
          </a:p>
        </p:txBody>
      </p:sp>
    </p:spTree>
    <p:extLst>
      <p:ext uri="{BB962C8B-B14F-4D97-AF65-F5344CB8AC3E}">
        <p14:creationId xmlns:p14="http://schemas.microsoft.com/office/powerpoint/2010/main" val="25902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5BA5121C-0785-B248-9F37-C0D8D58D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select()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9B64-79D3-374B-9B4C-A9016F9F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b="1" dirty="0"/>
              <a:t>Monitor sockets with select()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i="1" dirty="0" err="1"/>
              <a:t>int</a:t>
            </a:r>
            <a:r>
              <a:rPr lang="en-US" i="1" dirty="0"/>
              <a:t> select(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maxfd</a:t>
            </a:r>
            <a:r>
              <a:rPr lang="en-US" i="1" dirty="0"/>
              <a:t>, </a:t>
            </a:r>
            <a:r>
              <a:rPr lang="en-US" i="1" dirty="0" err="1"/>
              <a:t>fd_set</a:t>
            </a:r>
            <a:r>
              <a:rPr lang="en-US" i="1" dirty="0"/>
              <a:t> *</a:t>
            </a:r>
            <a:r>
              <a:rPr lang="en-US" i="1" dirty="0" err="1"/>
              <a:t>readfds</a:t>
            </a:r>
            <a:r>
              <a:rPr lang="en-US" i="1" dirty="0"/>
              <a:t>, </a:t>
            </a:r>
            <a:r>
              <a:rPr lang="en-US" i="1" dirty="0" err="1"/>
              <a:t>fd_set</a:t>
            </a:r>
            <a:r>
              <a:rPr lang="en-US" i="1" dirty="0"/>
              <a:t> *</a:t>
            </a:r>
            <a:r>
              <a:rPr lang="en-US" i="1" dirty="0" err="1"/>
              <a:t>writefds</a:t>
            </a:r>
            <a:r>
              <a:rPr lang="en-US" i="1" dirty="0"/>
              <a:t>, </a:t>
            </a:r>
            <a:r>
              <a:rPr lang="en-US" i="1" dirty="0" err="1"/>
              <a:t>fd_set</a:t>
            </a:r>
            <a:r>
              <a:rPr lang="en-US" i="1" dirty="0"/>
              <a:t> *</a:t>
            </a:r>
            <a:r>
              <a:rPr lang="en-US" i="1" dirty="0" err="1"/>
              <a:t>exceptfds</a:t>
            </a:r>
            <a:r>
              <a:rPr lang="en-US" i="1" dirty="0"/>
              <a:t>, const </a:t>
            </a:r>
            <a:r>
              <a:rPr lang="en-US" i="1" dirty="0" err="1"/>
              <a:t>struct</a:t>
            </a:r>
            <a:r>
              <a:rPr lang="en-US" i="1" dirty="0"/>
              <a:t> </a:t>
            </a:r>
            <a:r>
              <a:rPr lang="en-US" i="1" dirty="0" err="1"/>
              <a:t>timespec</a:t>
            </a:r>
            <a:r>
              <a:rPr lang="en-US" i="1" dirty="0"/>
              <a:t> *timeout);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i="1" dirty="0" err="1"/>
              <a:t>maxfd</a:t>
            </a:r>
            <a:endParaRPr lang="en-US" i="1" dirty="0"/>
          </a:p>
          <a:p>
            <a:pPr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/>
              <a:t>max file descriptor + 1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err="1"/>
              <a:t>fd_set</a:t>
            </a:r>
            <a:r>
              <a:rPr lang="en-US" dirty="0"/>
              <a:t>: bit vector with FD_SETSIZE bits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i="1" dirty="0" err="1"/>
              <a:t>readfds</a:t>
            </a:r>
            <a:r>
              <a:rPr lang="en-US" dirty="0"/>
              <a:t>: bit vector of read descriptors to monitor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i="1" dirty="0" err="1"/>
              <a:t>writefds</a:t>
            </a:r>
            <a:r>
              <a:rPr lang="en-US" dirty="0"/>
              <a:t>: bit vector of write descriptors to monitor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i="1" dirty="0" err="1"/>
              <a:t>exceptfds</a:t>
            </a:r>
            <a:r>
              <a:rPr lang="en-US" dirty="0"/>
              <a:t>: set to NULL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i="1" dirty="0"/>
              <a:t>timeout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/>
              <a:t>how long to wait without activity before returning</a:t>
            </a:r>
          </a:p>
        </p:txBody>
      </p:sp>
    </p:spTree>
    <p:extLst>
      <p:ext uri="{BB962C8B-B14F-4D97-AF65-F5344CB8AC3E}">
        <p14:creationId xmlns:p14="http://schemas.microsoft.com/office/powerpoint/2010/main" val="264667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D9485A21-12AF-B846-AAB2-D7C480C4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Helper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endParaRPr lang="en-US" altLang="en-US" dirty="0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2B1BF8DB-423D-384A-8388-A903D79A6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en-US" i="1" dirty="0"/>
              <a:t>void FD_ZERO(</a:t>
            </a:r>
            <a:r>
              <a:rPr lang="en-US" altLang="en-US" i="1" dirty="0" err="1"/>
              <a:t>fd_set</a:t>
            </a:r>
            <a:r>
              <a:rPr lang="en-US" altLang="en-US" i="1" dirty="0"/>
              <a:t> *</a:t>
            </a:r>
            <a:r>
              <a:rPr lang="en-US" altLang="en-US" i="1" dirty="0" err="1"/>
              <a:t>fdset</a:t>
            </a:r>
            <a:r>
              <a:rPr lang="en-US" altLang="en-US" i="1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clear out all bits</a:t>
            </a:r>
          </a:p>
          <a:p>
            <a:pPr>
              <a:buFont typeface="Wingdings" pitchFamily="2" charset="2"/>
              <a:buChar char="Ø"/>
            </a:pPr>
            <a:r>
              <a:rPr lang="en-US" altLang="en-US" i="1" dirty="0"/>
              <a:t>void FD_SET(</a:t>
            </a:r>
            <a:r>
              <a:rPr lang="en-US" altLang="en-US" i="1" dirty="0" err="1"/>
              <a:t>int</a:t>
            </a:r>
            <a:r>
              <a:rPr lang="en-US" altLang="en-US" i="1" dirty="0"/>
              <a:t> </a:t>
            </a:r>
            <a:r>
              <a:rPr lang="en-US" altLang="en-US" i="1" dirty="0" err="1"/>
              <a:t>fd</a:t>
            </a:r>
            <a:r>
              <a:rPr lang="en-US" altLang="en-US" i="1" dirty="0"/>
              <a:t>, </a:t>
            </a:r>
            <a:r>
              <a:rPr lang="en-US" altLang="en-US" i="1" dirty="0" err="1"/>
              <a:t>fd_set</a:t>
            </a:r>
            <a:r>
              <a:rPr lang="en-US" altLang="en-US" i="1" dirty="0"/>
              <a:t> *</a:t>
            </a:r>
            <a:r>
              <a:rPr lang="en-US" altLang="en-US" i="1" dirty="0" err="1"/>
              <a:t>fdset</a:t>
            </a:r>
            <a:r>
              <a:rPr lang="en-US" altLang="en-US" i="1" dirty="0"/>
              <a:t>);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set one bit</a:t>
            </a:r>
          </a:p>
          <a:p>
            <a:pPr>
              <a:buFont typeface="Wingdings" pitchFamily="2" charset="2"/>
              <a:buChar char="Ø"/>
            </a:pPr>
            <a:r>
              <a:rPr lang="en-US" altLang="en-US" i="1" dirty="0"/>
              <a:t>void FD_CLR(</a:t>
            </a:r>
            <a:r>
              <a:rPr lang="en-US" altLang="en-US" i="1" dirty="0" err="1"/>
              <a:t>int</a:t>
            </a:r>
            <a:r>
              <a:rPr lang="en-US" altLang="en-US" i="1" dirty="0"/>
              <a:t> </a:t>
            </a:r>
            <a:r>
              <a:rPr lang="en-US" altLang="en-US" i="1" dirty="0" err="1"/>
              <a:t>fd</a:t>
            </a:r>
            <a:r>
              <a:rPr lang="en-US" altLang="en-US" i="1" dirty="0"/>
              <a:t>, </a:t>
            </a:r>
            <a:r>
              <a:rPr lang="en-US" altLang="en-US" i="1" dirty="0" err="1"/>
              <a:t>fd_set</a:t>
            </a:r>
            <a:r>
              <a:rPr lang="en-US" altLang="en-US" i="1" dirty="0"/>
              <a:t> *</a:t>
            </a:r>
            <a:r>
              <a:rPr lang="en-US" altLang="en-US" i="1" dirty="0" err="1"/>
              <a:t>fdset</a:t>
            </a:r>
            <a:r>
              <a:rPr lang="en-US" altLang="en-US" i="1" dirty="0"/>
              <a:t>);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clear one bit</a:t>
            </a:r>
          </a:p>
          <a:p>
            <a:pPr>
              <a:buFont typeface="Wingdings" pitchFamily="2" charset="2"/>
              <a:buChar char="Ø"/>
            </a:pPr>
            <a:r>
              <a:rPr lang="en-US" altLang="en-US" i="1" dirty="0" err="1"/>
              <a:t>int</a:t>
            </a:r>
            <a:r>
              <a:rPr lang="en-US" altLang="en-US" i="1" dirty="0"/>
              <a:t> FD_ISSET(</a:t>
            </a:r>
            <a:r>
              <a:rPr lang="en-US" altLang="en-US" i="1" dirty="0" err="1"/>
              <a:t>int</a:t>
            </a:r>
            <a:r>
              <a:rPr lang="en-US" altLang="en-US" i="1" dirty="0"/>
              <a:t> </a:t>
            </a:r>
            <a:r>
              <a:rPr lang="en-US" altLang="en-US" i="1" dirty="0" err="1"/>
              <a:t>fd</a:t>
            </a:r>
            <a:r>
              <a:rPr lang="en-US" altLang="en-US" i="1" dirty="0"/>
              <a:t>, </a:t>
            </a:r>
            <a:r>
              <a:rPr lang="en-US" altLang="en-US" i="1" dirty="0" err="1"/>
              <a:t>fd_set</a:t>
            </a:r>
            <a:r>
              <a:rPr lang="en-US" altLang="en-US" i="1" dirty="0"/>
              <a:t> *</a:t>
            </a:r>
            <a:r>
              <a:rPr lang="en-US" altLang="en-US" i="1" dirty="0" err="1"/>
              <a:t>fdset</a:t>
            </a:r>
            <a:r>
              <a:rPr lang="en-US" altLang="en-US" i="1" dirty="0"/>
              <a:t>);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test whether </a:t>
            </a:r>
            <a:r>
              <a:rPr lang="en-US" altLang="en-US" dirty="0" err="1"/>
              <a:t>fd</a:t>
            </a:r>
            <a:r>
              <a:rPr lang="en-US" altLang="en-US" dirty="0"/>
              <a:t> bit is set</a:t>
            </a:r>
          </a:p>
        </p:txBody>
      </p:sp>
    </p:spTree>
    <p:extLst>
      <p:ext uri="{BB962C8B-B14F-4D97-AF65-F5344CB8AC3E}">
        <p14:creationId xmlns:p14="http://schemas.microsoft.com/office/powerpoint/2010/main" val="21371078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compact_blue</Template>
  <TotalTime>6890</TotalTime>
  <Words>507</Words>
  <Application>Microsoft Macintosh PowerPoint</Application>
  <PresentationFormat>On-screen Show (4:3)</PresentationFormat>
  <Paragraphs>147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Courier New</vt:lpstr>
      <vt:lpstr>Helvetica</vt:lpstr>
      <vt:lpstr>Wingdings</vt:lpstr>
      <vt:lpstr>Retrospect</vt:lpstr>
      <vt:lpstr>Concurrent Sockets</vt:lpstr>
      <vt:lpstr>Socket Revisited</vt:lpstr>
      <vt:lpstr>Close the Socket</vt:lpstr>
      <vt:lpstr>PowerPoint Presentation</vt:lpstr>
      <vt:lpstr>Better Design: Concurrent Servers</vt:lpstr>
      <vt:lpstr>Choice of Concurrency</vt:lpstr>
      <vt:lpstr>What is select()?</vt:lpstr>
      <vt:lpstr>Use of select()</vt:lpstr>
      <vt:lpstr>A Group of Helper Functions</vt:lpstr>
      <vt:lpstr>An Example of Concurrent Server</vt:lpstr>
      <vt:lpstr>An Example of Concurrent Server</vt:lpstr>
      <vt:lpstr>An Example of Concurrent Server</vt:lpstr>
      <vt:lpstr>An Example of Concurrent Server</vt:lpstr>
      <vt:lpstr>An Example of Concurrent Server</vt:lpstr>
      <vt:lpstr>An Example of Concurrent Server</vt:lpstr>
      <vt:lpstr>An Example of Concurrent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Jun Xu</cp:lastModifiedBy>
  <cp:revision>892</cp:revision>
  <dcterms:created xsi:type="dcterms:W3CDTF">2016-01-21T20:46:53Z</dcterms:created>
  <dcterms:modified xsi:type="dcterms:W3CDTF">2019-04-24T03:04:05Z</dcterms:modified>
</cp:coreProperties>
</file>