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7" r:id="rId10"/>
    <p:sldId id="271" r:id="rId11"/>
    <p:sldId id="261" r:id="rId12"/>
    <p:sldId id="260" r:id="rId13"/>
    <p:sldId id="348" r:id="rId14"/>
    <p:sldId id="349" r:id="rId15"/>
    <p:sldId id="3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80375" autoAdjust="0"/>
  </p:normalViewPr>
  <p:slideViewPr>
    <p:cSldViewPr snapToGrid="0">
      <p:cViewPr>
        <p:scale>
          <a:sx n="87" d="100"/>
          <a:sy n="87" d="100"/>
        </p:scale>
        <p:origin x="268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DE4E3421-3FD0-824C-8CC2-A3D02387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6E5CF4B5-413B-CF4B-8345-640A8ED209B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72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905D526F-0B8E-5345-8CB1-73C109BE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1BF04B4C-8856-2644-B345-8350BA3F38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49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5510BD5A-A7FD-054B-BD0B-8A2129D8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8C69D1E6-8D50-9F43-AFF9-8F5F288D40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33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905D526F-0B8E-5345-8CB1-73C109BE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914400"/>
            <a:ext cx="4056063" cy="31353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1BF04B4C-8856-2644-B345-8350BA3F38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48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82EDE70B-C62D-8444-A517-9CF846F1A99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8263" y="914400"/>
            <a:ext cx="4179887" cy="3135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AC78F29E-0B8D-464D-8B67-9B2B342ED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46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BCF867D6-26F1-5E4D-90DE-DD7DDC5CB7E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8263" y="914400"/>
            <a:ext cx="4179887" cy="3135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7E69F482-8DDD-BF49-8B0C-A2BDCE918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13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BCF867D6-26F1-5E4D-90DE-DD7DDC5CB7E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38263" y="914400"/>
            <a:ext cx="4179887" cy="3135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7E69F482-8DDD-BF49-8B0C-A2BDCE918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43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User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705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800" dirty="0"/>
              <a:t>List permissions of a file: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ls –l</a:t>
            </a:r>
            <a:br>
              <a:rPr lang="en-US" sz="3800" dirty="0">
                <a:latin typeface="Consolas" pitchFamily="49" charset="0"/>
                <a:cs typeface="Consolas" pitchFamily="49" charset="0"/>
              </a:rPr>
            </a:br>
            <a:r>
              <a:rPr lang="en-US" sz="2900" dirty="0">
                <a:cs typeface="Consolas" pitchFamily="49" charset="0"/>
              </a:rPr>
              <a:t>   </a:t>
            </a:r>
            <a:r>
              <a:rPr lang="en-US" sz="2900" i="1" dirty="0">
                <a:cs typeface="Consolas" pitchFamily="49" charset="0"/>
              </a:rPr>
              <a:t>with some info removed from below in [...]</a:t>
            </a:r>
            <a:br>
              <a:rPr lang="en-US" sz="2900" i="1" dirty="0">
                <a:cs typeface="Consolas" pitchFamily="49" charset="0"/>
              </a:rPr>
            </a:br>
            <a:br>
              <a:rPr lang="en-US" sz="2900" dirty="0"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drwx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--x---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.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drwx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..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rwxrwxrwx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allopen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drwx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mydir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-------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myprog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drwxrwx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ourdir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rwxrwx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---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kenn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faculty […]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ourprog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Can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kenn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execute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myprog</a:t>
            </a:r>
            <a:r>
              <a:rPr lang="en-US" dirty="0">
                <a:cs typeface="Consolas" pitchFamily="49" charset="0"/>
              </a:rPr>
              <a:t>?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		No, because of file permissions.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Can both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andy</a:t>
            </a:r>
            <a:r>
              <a:rPr lang="en-US" dirty="0">
                <a:cs typeface="Consolas" pitchFamily="49" charset="0"/>
              </a:rPr>
              <a:t> and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kenn</a:t>
            </a:r>
            <a:r>
              <a:rPr lang="en-US" dirty="0">
                <a:cs typeface="Consolas" pitchFamily="49" charset="0"/>
              </a:rPr>
              <a:t> execute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ourprog</a:t>
            </a:r>
            <a:r>
              <a:rPr lang="en-US" dirty="0">
                <a:cs typeface="Consolas" pitchFamily="49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		Yes. Everyone 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faculty</a:t>
            </a:r>
            <a:r>
              <a:rPr lang="en-US" dirty="0">
                <a:cs typeface="Consolas" pitchFamily="49" charset="0"/>
              </a:rPr>
              <a:t> can read and execute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ourprog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Can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kenn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read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ourprog</a:t>
            </a:r>
            <a:r>
              <a:rPr lang="en-US" dirty="0">
                <a:cs typeface="Consolas" pitchFamily="49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		</a:t>
            </a:r>
            <a:r>
              <a:rPr lang="en-US" dirty="0">
                <a:cs typeface="Arial" pitchFamily="34" charset="0"/>
              </a:rPr>
              <a:t>Yes. Directory has group x, file has group 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Can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kenn</a:t>
            </a:r>
            <a:r>
              <a:rPr lang="en-US" dirty="0">
                <a:cs typeface="Consolas" pitchFamily="49" charset="0"/>
              </a:rPr>
              <a:t> list to find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ourprog</a:t>
            </a:r>
            <a:r>
              <a:rPr lang="en-US" dirty="0">
                <a:cs typeface="Consolas" pitchFamily="49" charset="0"/>
              </a:rPr>
              <a:t>?</a:t>
            </a:r>
            <a:r>
              <a:rPr lang="zh-CN" altLang="en-US" dirty="0">
                <a:cs typeface="Consolas" pitchFamily="49" charset="0"/>
              </a:rPr>
              <a:t> </a:t>
            </a:r>
            <a:endParaRPr lang="en-US" dirty="0">
              <a:solidFill>
                <a:srgbClr val="FF0000"/>
              </a:solidFill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		No. Directory listing is off.</a:t>
            </a:r>
          </a:p>
          <a:p>
            <a:pPr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487A2-83B1-5A4D-8CE5-453B15202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/>
          <a:stretch/>
        </p:blipFill>
        <p:spPr>
          <a:xfrm>
            <a:off x="3449540" y="2609408"/>
            <a:ext cx="5465860" cy="16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43433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Command to change permissions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>
                <a:cs typeface="Consolas" pitchFamily="49" charset="0"/>
              </a:rPr>
              <a:t>Set (=)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i="1" dirty="0">
                <a:cs typeface="Consolas" pitchFamily="49" charset="0"/>
              </a:rPr>
              <a:t>Add (+)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i="1" dirty="0">
                <a:cs typeface="Consolas" pitchFamily="49" charset="0"/>
              </a:rPr>
              <a:t>Remove (-)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Set user to </a:t>
            </a:r>
            <a:r>
              <a:rPr lang="en-US" dirty="0" err="1">
                <a:cs typeface="Consolas" pitchFamily="49" charset="0"/>
              </a:rPr>
              <a:t>rw</a:t>
            </a:r>
            <a:r>
              <a:rPr lang="en-US" dirty="0">
                <a:cs typeface="Consolas" pitchFamily="49" charset="0"/>
              </a:rPr>
              <a:t>, not x: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u=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Set user, groups to only </a:t>
            </a:r>
            <a:r>
              <a:rPr lang="en-US" dirty="0" err="1">
                <a:cs typeface="Consolas" pitchFamily="49" charset="0"/>
              </a:rPr>
              <a:t>rw</a:t>
            </a:r>
            <a:r>
              <a:rPr lang="en-US" dirty="0">
                <a:cs typeface="Consolas" pitchFamily="49" charset="0"/>
              </a:rPr>
              <a:t>: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  <a:endParaRPr lang="en-US" dirty="0">
              <a:cs typeface="Consolas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Set </a:t>
            </a:r>
            <a:r>
              <a:rPr lang="en-US" dirty="0" err="1">
                <a:cs typeface="Consolas" pitchFamily="49" charset="0"/>
              </a:rPr>
              <a:t>ug</a:t>
            </a:r>
            <a:r>
              <a:rPr lang="en-US" dirty="0">
                <a:cs typeface="Consolas" pitchFamily="49" charset="0"/>
              </a:rPr>
              <a:t> to only </a:t>
            </a:r>
            <a:r>
              <a:rPr lang="en-US" dirty="0" err="1">
                <a:cs typeface="Consolas" pitchFamily="49" charset="0"/>
              </a:rPr>
              <a:t>rx</a:t>
            </a:r>
            <a:r>
              <a:rPr lang="en-US" dirty="0">
                <a:cs typeface="Consolas" pitchFamily="49" charset="0"/>
              </a:rPr>
              <a:t>, recursively: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  <a:endParaRPr lang="en-US" dirty="0">
              <a:cs typeface="Consolas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Add “groups can </a:t>
            </a:r>
            <a:r>
              <a:rPr lang="en-US" dirty="0" err="1">
                <a:cs typeface="Consolas" pitchFamily="49" charset="0"/>
              </a:rPr>
              <a:t>rw</a:t>
            </a:r>
            <a:r>
              <a:rPr lang="en-US" dirty="0">
                <a:cs typeface="Consolas" pitchFamily="49" charset="0"/>
              </a:rPr>
              <a:t>”: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g+rw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Add “others can </a:t>
            </a:r>
            <a:r>
              <a:rPr lang="en-US" dirty="0" err="1">
                <a:cs typeface="Consolas" pitchFamily="49" charset="0"/>
              </a:rPr>
              <a:t>rw</a:t>
            </a:r>
            <a:r>
              <a:rPr lang="en-US" dirty="0">
                <a:cs typeface="Consolas" pitchFamily="49" charset="0"/>
              </a:rPr>
              <a:t>”: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o+rw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Add “everyone can read”: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a+r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Remove write from group: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g-w 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Octal notation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e.g.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chmod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755 file.txt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Good for setting, not adding/removing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1,2,3 are never used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cs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445760"/>
          <a:ext cx="6858003" cy="110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itchFamily="49" charset="0"/>
                          <a:cs typeface="Consolas" pitchFamily="49" charset="0"/>
                        </a:rPr>
                        <a:t>rwx</a:t>
                      </a:r>
                      <a:endParaRPr lang="en-US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---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--x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-w-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lang="en-US" dirty="0" err="1">
                          <a:latin typeface="Consolas" pitchFamily="49" charset="0"/>
                          <a:cs typeface="Consolas" pitchFamily="49" charset="0"/>
                        </a:rPr>
                        <a:t>wx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r--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r-x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itchFamily="49" charset="0"/>
                          <a:cs typeface="Consolas" pitchFamily="49" charset="0"/>
                        </a:rPr>
                        <a:t>rw</a:t>
                      </a:r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itchFamily="49" charset="0"/>
                          <a:cs typeface="Consolas" pitchFamily="49" charset="0"/>
                        </a:rPr>
                        <a:t>rwx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itchFamily="49" charset="0"/>
                          <a:cs typeface="Consolas" pitchFamily="49" charset="0"/>
                        </a:rPr>
                        <a:t>Binary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itchFamily="49" charset="0"/>
                          <a:cs typeface="Consolas" pitchFamily="49" charset="0"/>
                        </a:rPr>
                        <a:t>Decimal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umask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When a file is created…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U</a:t>
            </a:r>
            <a:r>
              <a:rPr lang="en-US" dirty="0"/>
              <a:t>ser </a:t>
            </a:r>
            <a:r>
              <a:rPr lang="en-US" b="1" dirty="0"/>
              <a:t>mask</a:t>
            </a:r>
            <a:r>
              <a:rPr lang="en-US" dirty="0"/>
              <a:t>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umask</a:t>
            </a:r>
            <a:r>
              <a:rPr lang="en-US" dirty="0"/>
              <a:t>) is consulted for permissions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Owner = user who created the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Subtract </a:t>
            </a:r>
            <a:r>
              <a:rPr lang="en-US" dirty="0" err="1"/>
              <a:t>octally</a:t>
            </a:r>
            <a:r>
              <a:rPr lang="en-US" dirty="0"/>
              <a:t> (“digit by digit”)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from 666 for files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from 777 for directories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e.g.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666-022=644, 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-r--r--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Common default: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-r--r– </a:t>
            </a:r>
            <a:r>
              <a:rPr lang="en-US" dirty="0"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or 022</a:t>
            </a:r>
            <a:r>
              <a:rPr lang="en-US" dirty="0">
                <a:cs typeface="Consolas" pitchFamily="49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cs typeface="Consolas" pitchFamily="49" charset="0"/>
              </a:rPr>
              <a:t>Common </a:t>
            </a:r>
            <a:r>
              <a:rPr lang="en-US" dirty="0" err="1">
                <a:cs typeface="Consolas" pitchFamily="49" charset="0"/>
              </a:rPr>
              <a:t>umask</a:t>
            </a:r>
            <a:r>
              <a:rPr lang="en-US" dirty="0">
                <a:cs typeface="Consolas" pitchFamily="49" charset="0"/>
              </a:rPr>
              <a:t> shared group stuff: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--– </a:t>
            </a:r>
            <a:r>
              <a:rPr lang="en-US" dirty="0"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or 007</a:t>
            </a:r>
            <a:r>
              <a:rPr lang="en-US" dirty="0">
                <a:cs typeface="Consolas" pitchFamily="49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Programs can change their own </a:t>
            </a:r>
            <a:r>
              <a:rPr lang="en-US" dirty="0" err="1"/>
              <a:t>umask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Blessing for good developers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805F1959-A6B8-D944-AC6F-7F3E751B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51209"/>
            <a:ext cx="7805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>
                <a:solidFill>
                  <a:srgbClr val="000000"/>
                </a:solidFill>
              </a:rPr>
              <a:t>Permissions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in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Program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Run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F43C90CB-D5ED-5444-880C-AFE8B4EF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841500"/>
            <a:ext cx="78549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51269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6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US" altLang="en-US" sz="2900" dirty="0">
                <a:solidFill>
                  <a:srgbClr val="000000"/>
                </a:solidFill>
              </a:rPr>
              <a:t> A program may be run by a user, when the system starts or by another process.</a:t>
            </a:r>
          </a:p>
          <a:p>
            <a:pPr marL="457200" indent="-457200" eaLnBrk="1" hangingPunct="1">
              <a:lnSpc>
                <a:spcPct val="86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US" altLang="en-US" sz="2900" dirty="0">
                <a:solidFill>
                  <a:srgbClr val="000000"/>
                </a:solidFill>
              </a:rPr>
              <a:t> Before the program can execute the kernel inspects several things:</a:t>
            </a:r>
          </a:p>
          <a:p>
            <a:pPr marL="947737" lvl="2" indent="-342900" eaLnBrk="1" hangingPunct="1">
              <a:lnSpc>
                <a:spcPct val="86000"/>
              </a:lnSpc>
              <a:spcAft>
                <a:spcPts val="1038"/>
              </a:spcAft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Is the file containing the program accessible to the user or group of the process that wants to run it?</a:t>
            </a:r>
          </a:p>
          <a:p>
            <a:pPr marL="947737" lvl="2" indent="-342900" eaLnBrk="1" hangingPunct="1">
              <a:lnSpc>
                <a:spcPct val="86000"/>
              </a:lnSpc>
              <a:spcAft>
                <a:spcPts val="1038"/>
              </a:spcAft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Does the file containing the program permit execution by that user or group (or anybody)?</a:t>
            </a:r>
          </a:p>
          <a:p>
            <a:pPr marL="947737" lvl="2" indent="-342900" eaLnBrk="1" hangingPunct="1">
              <a:lnSpc>
                <a:spcPct val="86000"/>
              </a:lnSpc>
              <a:spcAft>
                <a:spcPts val="1038"/>
              </a:spcAft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In most cases, while executing, a program inherits the privileges of the user/process who started it.</a:t>
            </a:r>
          </a:p>
        </p:txBody>
      </p:sp>
    </p:spTree>
    <p:extLst>
      <p:ext uri="{BB962C8B-B14F-4D97-AF65-F5344CB8AC3E}">
        <p14:creationId xmlns:p14="http://schemas.microsoft.com/office/powerpoint/2010/main" val="3464316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805F1959-A6B8-D944-AC6F-7F3E751B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51209"/>
            <a:ext cx="7805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 err="1">
                <a:solidFill>
                  <a:srgbClr val="000000"/>
                </a:solidFill>
              </a:rPr>
              <a:t>setuid</a:t>
            </a:r>
            <a:r>
              <a:rPr lang="en-US" altLang="zh-CN" sz="4000" b="1" dirty="0">
                <a:solidFill>
                  <a:srgbClr val="000000"/>
                </a:solidFill>
              </a:rPr>
              <a:t>/</a:t>
            </a:r>
            <a:r>
              <a:rPr lang="en-US" altLang="zh-CN" sz="4000" b="1" dirty="0" err="1">
                <a:solidFill>
                  <a:srgbClr val="000000"/>
                </a:solidFill>
              </a:rPr>
              <a:t>setgid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F43C90CB-D5ED-5444-880C-AFE8B4EF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841500"/>
            <a:ext cx="78549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51269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6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nl" b="1" dirty="0">
                <a:solidFill>
                  <a:schemeClr val="tx1"/>
                </a:solidFill>
              </a:rPr>
              <a:t>int setuid(uid_t </a:t>
            </a:r>
            <a:r>
              <a:rPr lang="nl" i="1" dirty="0">
                <a:solidFill>
                  <a:schemeClr val="tx1"/>
                </a:solidFill>
              </a:rPr>
              <a:t>uid</a:t>
            </a:r>
            <a:r>
              <a:rPr lang="nl" b="1" dirty="0">
                <a:solidFill>
                  <a:schemeClr val="tx1"/>
                </a:solidFill>
              </a:rPr>
              <a:t>);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1062037" lvl="2" indent="-457200" eaLnBrk="1" hangingPunct="1">
              <a:lnSpc>
                <a:spcPct val="86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setuid</a:t>
            </a:r>
            <a:r>
              <a:rPr lang="en-US" dirty="0">
                <a:solidFill>
                  <a:schemeClr val="tx1"/>
                </a:solidFill>
              </a:rPr>
              <a:t>() sets the effective user ID of the calling process. If the effective UID of the caller is root, the real UID and saved set-user-ID are also set.</a:t>
            </a:r>
          </a:p>
          <a:p>
            <a:pPr marL="457200" indent="-457200" eaLnBrk="1" hangingPunct="1">
              <a:lnSpc>
                <a:spcPct val="86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setgid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gid_t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gid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pPr marL="1062037" lvl="2" indent="-457200" eaLnBrk="1" hangingPunct="1">
              <a:lnSpc>
                <a:spcPct val="86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</a:rPr>
              <a:t>setgid</a:t>
            </a:r>
            <a:r>
              <a:rPr lang="en-US" dirty="0">
                <a:solidFill>
                  <a:schemeClr val="tx1"/>
                </a:solidFill>
              </a:rPr>
              <a:t>() sets the effective group ID of the calling process. If the calling process is </a:t>
            </a:r>
            <a:r>
              <a:rPr lang="en-US" altLang="zh-CN" dirty="0">
                <a:solidFill>
                  <a:schemeClr val="tx1"/>
                </a:solidFill>
              </a:rPr>
              <a:t>root</a:t>
            </a:r>
            <a:r>
              <a:rPr lang="en-US" dirty="0">
                <a:solidFill>
                  <a:schemeClr val="tx1"/>
                </a:solidFill>
              </a:rPr>
              <a:t>: the real GID and saved set-group- ID are also set.</a:t>
            </a:r>
          </a:p>
        </p:txBody>
      </p:sp>
    </p:spTree>
    <p:extLst>
      <p:ext uri="{BB962C8B-B14F-4D97-AF65-F5344CB8AC3E}">
        <p14:creationId xmlns:p14="http://schemas.microsoft.com/office/powerpoint/2010/main" val="343130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BD32A-D4C2-514F-BA8E-BC5552AE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2E9BF-6E8E-A343-8334-9E1A0405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63887-FBDA-4B4B-A78A-057F765D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D23EB-A523-9242-8246-1034CE37A978}"/>
              </a:ext>
            </a:extLst>
          </p:cNvPr>
          <p:cNvSpPr/>
          <p:nvPr/>
        </p:nvSpPr>
        <p:spPr>
          <a:xfrm>
            <a:off x="875672" y="2260435"/>
            <a:ext cx="760157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() ==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{ </a:t>
            </a:r>
            <a:r>
              <a:rPr lang="en-US" dirty="0">
                <a:solidFill>
                  <a:srgbClr val="858C93"/>
                </a:solidFill>
                <a:latin typeface="inherit"/>
              </a:rPr>
              <a:t>/* process is running as root, drop privileges */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groupid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group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userid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user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}</a:t>
            </a:r>
            <a:endParaRPr lang="en-US" dirty="0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4073E502-99FE-E648-9C87-B85022ED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51209"/>
            <a:ext cx="7805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>
                <a:solidFill>
                  <a:srgbClr val="000000"/>
                </a:solidFill>
              </a:rPr>
              <a:t>Example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of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 err="1">
                <a:solidFill>
                  <a:srgbClr val="000000"/>
                </a:solidFill>
              </a:rPr>
              <a:t>setuid</a:t>
            </a:r>
            <a:r>
              <a:rPr lang="en-US" altLang="zh-CN" sz="4000" b="1" dirty="0">
                <a:solidFill>
                  <a:srgbClr val="000000"/>
                </a:solidFill>
              </a:rPr>
              <a:t>/</a:t>
            </a:r>
            <a:r>
              <a:rPr lang="en-US" altLang="zh-CN" sz="4000" b="1" dirty="0" err="1">
                <a:solidFill>
                  <a:srgbClr val="000000"/>
                </a:solidFill>
              </a:rPr>
              <a:t>setgid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CE7778A0-8E32-FA4F-B056-A9AABBB7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GB" altLang="en-US" sz="4000" b="1" dirty="0">
                <a:solidFill>
                  <a:srgbClr val="000000"/>
                </a:solidFill>
              </a:rPr>
              <a:t>User Permissions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35413D7D-5A54-1941-A5D1-819D46F8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223300"/>
            <a:ext cx="7807325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794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endParaRPr lang="en-GB" altLang="en-US" sz="2900" b="1" u="sng" dirty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b="1" u="sng" dirty="0">
                <a:solidFill>
                  <a:srgbClr val="000000"/>
                </a:solidFill>
              </a:rPr>
              <a:t>Why</a:t>
            </a:r>
          </a:p>
          <a:p>
            <a:pPr marL="1236663" lvl="1" indent="-457200" eaLnBrk="1" hangingPunct="1">
              <a:spcAft>
                <a:spcPts val="1038"/>
              </a:spcAft>
              <a:buSzPct val="75000"/>
              <a:buFont typeface="Wingdings" pitchFamily="2" charset="2"/>
              <a:buChar char="Ø"/>
            </a:pPr>
            <a:r>
              <a:rPr lang="en-US" altLang="zh-CN" sz="2900" dirty="0">
                <a:solidFill>
                  <a:srgbClr val="000000"/>
                </a:solidFill>
              </a:rPr>
              <a:t>Mainly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for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security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reasons</a:t>
            </a:r>
            <a:endParaRPr lang="en-GB" altLang="en-US" sz="2900" dirty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endParaRPr lang="en-GB" altLang="en-US" sz="2900" b="1" u="sng" dirty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b="1" u="sng" dirty="0">
                <a:solidFill>
                  <a:srgbClr val="000000"/>
                </a:solidFill>
              </a:rPr>
              <a:t>Goals today:</a:t>
            </a:r>
            <a:endParaRPr lang="en-GB" altLang="en-US" sz="2900" dirty="0">
              <a:solidFill>
                <a:srgbClr val="000000"/>
              </a:solidFill>
            </a:endParaRPr>
          </a:p>
          <a:p>
            <a:pPr marL="1236663" lvl="1" indent="-457200" eaLnBrk="1" hangingPunct="1">
              <a:spcAft>
                <a:spcPts val="1038"/>
              </a:spcAft>
              <a:buSzPct val="75000"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How Linux enforces access control </a:t>
            </a:r>
            <a:r>
              <a:rPr lang="en-US" altLang="zh-CN" sz="2900" dirty="0">
                <a:solidFill>
                  <a:srgbClr val="000000"/>
                </a:solidFill>
              </a:rPr>
              <a:t>with</a:t>
            </a:r>
            <a:r>
              <a:rPr lang="en-GB" altLang="en-US" sz="2900" dirty="0">
                <a:solidFill>
                  <a:srgbClr val="000000"/>
                </a:solidFill>
              </a:rPr>
              <a:t> different users</a:t>
            </a:r>
          </a:p>
          <a:p>
            <a:pPr marL="1236663" lvl="1" indent="-457200" eaLnBrk="1" hangingPunct="1">
              <a:spcAft>
                <a:spcPts val="1038"/>
              </a:spcAft>
              <a:buSzPct val="75000"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Details of file permissions</a:t>
            </a:r>
          </a:p>
          <a:p>
            <a:pPr marL="1236663" lvl="1" indent="-457200" eaLnBrk="1" hangingPunct="1">
              <a:spcAft>
                <a:spcPts val="1038"/>
              </a:spcAft>
              <a:buSzPct val="75000"/>
              <a:buFont typeface="Wingdings" pitchFamily="2" charset="2"/>
              <a:buChar char="Ø"/>
            </a:pPr>
            <a:r>
              <a:rPr lang="en-US" altLang="zh-CN" sz="2900" dirty="0">
                <a:solidFill>
                  <a:srgbClr val="000000"/>
                </a:solidFill>
              </a:rPr>
              <a:t>Process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permissions</a:t>
            </a:r>
            <a:endParaRPr lang="en-GB" altLang="en-US" sz="2900" dirty="0">
              <a:solidFill>
                <a:srgbClr val="000000"/>
              </a:solidFill>
            </a:endParaRPr>
          </a:p>
          <a:p>
            <a:pPr lvl="1" eaLnBrk="1" hangingPunct="1">
              <a:spcAft>
                <a:spcPts val="1038"/>
              </a:spcAft>
              <a:buSzPct val="75000"/>
            </a:pPr>
            <a:endParaRPr lang="en-GB" altLang="en-US" sz="2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43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F2396E00-DF41-4748-833F-73E9CB26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GB" altLang="en-US" sz="4000" b="1">
                <a:solidFill>
                  <a:srgbClr val="000000"/>
                </a:solidFill>
              </a:rPr>
              <a:t>Users and Groups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6AC7643-5553-DB43-A348-7183ABAC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51" y="1464461"/>
            <a:ext cx="780732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Linux </a:t>
            </a:r>
            <a:r>
              <a:rPr lang="en-US" altLang="zh-CN" sz="2900" dirty="0">
                <a:solidFill>
                  <a:srgbClr val="000000"/>
                </a:solidFill>
              </a:rPr>
              <a:t>maintains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users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by</a:t>
            </a:r>
            <a:r>
              <a:rPr lang="en-GB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the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schemes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US" altLang="zh-CN" sz="2900" dirty="0">
                <a:solidFill>
                  <a:srgbClr val="000000"/>
                </a:solidFill>
              </a:rPr>
              <a:t>of</a:t>
            </a:r>
            <a:r>
              <a:rPr lang="zh-CN" altLang="en-US" sz="2900" dirty="0">
                <a:solidFill>
                  <a:srgbClr val="000000"/>
                </a:solidFill>
              </a:rPr>
              <a:t> </a:t>
            </a:r>
            <a:r>
              <a:rPr lang="en-GB" altLang="en-US" sz="2900" dirty="0">
                <a:solidFill>
                  <a:srgbClr val="000000"/>
                </a:solidFill>
              </a:rPr>
              <a:t>Users and Groups</a:t>
            </a: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A user can belong to several group</a:t>
            </a:r>
            <a:r>
              <a:rPr lang="en-US" altLang="zh-CN" sz="2900" dirty="0">
                <a:solidFill>
                  <a:srgbClr val="000000"/>
                </a:solidFill>
              </a:rPr>
              <a:t>s</a:t>
            </a:r>
            <a:endParaRPr lang="en-GB" altLang="en-US" sz="2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59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D0CA45E7-6512-A448-8289-9684BD3C4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33" y="341644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GB" altLang="en-US" sz="4000" b="1" dirty="0">
                <a:solidFill>
                  <a:srgbClr val="000000"/>
                </a:solidFill>
              </a:rPr>
              <a:t>Users and Groups cont.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F25CC912-D6C4-9447-9745-993AEC7B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906588"/>
            <a:ext cx="780732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User information in </a:t>
            </a: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/etc/</a:t>
            </a:r>
            <a:r>
              <a:rPr lang="en-GB" alt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passwd</a:t>
            </a:r>
            <a:endParaRPr lang="en-GB" alt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Password info is in </a:t>
            </a: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/etc/shadow</a:t>
            </a:r>
          </a:p>
          <a:p>
            <a:pPr marL="457200" indent="-45720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Group information is in </a:t>
            </a: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/etc/group</a:t>
            </a:r>
          </a:p>
          <a:p>
            <a:pPr marL="457200" indent="-457200" eaLnBrk="1" hangingPunct="1">
              <a:lnSpc>
                <a:spcPct val="84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/etc/</a:t>
            </a:r>
            <a:r>
              <a:rPr lang="en-GB" alt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passwd</a:t>
            </a: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2900" dirty="0">
                <a:solidFill>
                  <a:srgbClr val="000000"/>
                </a:solidFill>
              </a:rPr>
              <a:t>and</a:t>
            </a:r>
            <a:r>
              <a:rPr lang="en-GB" alt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/etc/group </a:t>
            </a:r>
            <a:r>
              <a:rPr lang="en-GB" altLang="en-US" sz="2900" dirty="0">
                <a:solidFill>
                  <a:srgbClr val="000000"/>
                </a:solidFill>
              </a:rPr>
              <a:t>divide data fields using “:”</a:t>
            </a:r>
          </a:p>
          <a:p>
            <a:pPr marL="947737" lvl="2" indent="-342900" eaLnBrk="1" hangingPunct="1">
              <a:lnSpc>
                <a:spcPct val="82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GB" altLang="en-US" dirty="0">
                <a:solidFill>
                  <a:srgbClr val="000000"/>
                </a:solidFill>
              </a:rPr>
              <a:t>/etc/</a:t>
            </a:r>
            <a:r>
              <a:rPr lang="en-GB" altLang="en-US" dirty="0" err="1">
                <a:solidFill>
                  <a:srgbClr val="000000"/>
                </a:solidFill>
              </a:rPr>
              <a:t>passwd</a:t>
            </a:r>
            <a:r>
              <a:rPr lang="en-GB" altLang="en-US" dirty="0">
                <a:solidFill>
                  <a:srgbClr val="000000"/>
                </a:solidFill>
              </a:rPr>
              <a:t>:</a:t>
            </a:r>
          </a:p>
          <a:p>
            <a:pPr marL="1404937" lvl="3" indent="-342900" eaLnBrk="1" hangingPunct="1">
              <a:lnSpc>
                <a:spcPct val="82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joeuser:x:1000:1000:Joe</a:t>
            </a:r>
            <a:r>
              <a:rPr lang="zh-CN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User,,,:/home/</a:t>
            </a:r>
            <a:r>
              <a:rPr lang="en-GB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joeuser</a:t>
            </a:r>
            <a:r>
              <a:rPr lang="en-GB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:/bin/bash</a:t>
            </a:r>
          </a:p>
          <a:p>
            <a:pPr marL="947737" lvl="2" indent="-342900" eaLnBrk="1" hangingPunct="1">
              <a:lnSpc>
                <a:spcPct val="82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GB" altLang="en-US" dirty="0">
                <a:solidFill>
                  <a:srgbClr val="000000"/>
                </a:solidFill>
              </a:rPr>
              <a:t>/etc/group:</a:t>
            </a:r>
          </a:p>
          <a:p>
            <a:pPr marL="1404937" lvl="3" indent="-342900" eaLnBrk="1" hangingPunct="1">
              <a:lnSpc>
                <a:spcPct val="82000"/>
              </a:lnSpc>
              <a:spcAft>
                <a:spcPts val="1288"/>
              </a:spcAft>
              <a:buFont typeface="Wingdings" pitchFamily="2" charset="2"/>
              <a:buChar char="Ø"/>
            </a:pPr>
            <a:r>
              <a:rPr lang="en-GB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joeuser:x:1000:</a:t>
            </a:r>
          </a:p>
        </p:txBody>
      </p:sp>
    </p:spTree>
    <p:extLst>
      <p:ext uri="{BB962C8B-B14F-4D97-AF65-F5344CB8AC3E}">
        <p14:creationId xmlns:p14="http://schemas.microsoft.com/office/powerpoint/2010/main" val="708334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70135-4702-C64F-ADE8-48FE49FC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9A939-091B-1F49-BED7-1F9CBEC5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11F95-F214-7046-B99F-61C60717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B1F5-0C7D-CE42-88F1-B63014945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55" y="971997"/>
            <a:ext cx="5723628" cy="5487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0FC8DD7C-1019-C34A-B2F4-906763E3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>
                <a:solidFill>
                  <a:srgbClr val="000000"/>
                </a:solidFill>
              </a:rPr>
              <a:t>/</a:t>
            </a:r>
            <a:r>
              <a:rPr lang="en-US" altLang="zh-CN" sz="4000" b="1" dirty="0" err="1">
                <a:solidFill>
                  <a:srgbClr val="000000"/>
                </a:solidFill>
              </a:rPr>
              <a:t>etc</a:t>
            </a:r>
            <a:r>
              <a:rPr lang="en-US" altLang="zh-CN" sz="4000" b="1" dirty="0">
                <a:solidFill>
                  <a:srgbClr val="000000"/>
                </a:solidFill>
              </a:rPr>
              <a:t>/</a:t>
            </a:r>
            <a:r>
              <a:rPr lang="en-US" altLang="zh-CN" sz="4000" b="1" dirty="0" err="1">
                <a:solidFill>
                  <a:srgbClr val="000000"/>
                </a:solidFill>
              </a:rPr>
              <a:t>passwd</a:t>
            </a:r>
            <a:endParaRPr lang="en-GB" alt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8DCD4-5895-9243-81D6-2828E00B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EA1A9-3EE7-0349-B7E4-71097A5F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2E10-97CE-724B-9FFF-9ADA52F0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23AE-E11E-0942-8B78-2F392798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3" y="962461"/>
            <a:ext cx="6597790" cy="5390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6A4D737F-C476-4342-AE3C-B1B42A1C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>
                <a:solidFill>
                  <a:srgbClr val="000000"/>
                </a:solidFill>
              </a:rPr>
              <a:t>/</a:t>
            </a:r>
            <a:r>
              <a:rPr lang="en-US" altLang="zh-CN" sz="4000" b="1" dirty="0" err="1">
                <a:solidFill>
                  <a:srgbClr val="000000"/>
                </a:solidFill>
              </a:rPr>
              <a:t>etc</a:t>
            </a:r>
            <a:r>
              <a:rPr lang="en-US" altLang="zh-CN" sz="4000" b="1" dirty="0">
                <a:solidFill>
                  <a:srgbClr val="000000"/>
                </a:solidFill>
              </a:rPr>
              <a:t>/group</a:t>
            </a:r>
            <a:endParaRPr lang="en-GB" alt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9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F2396E00-DF41-4748-833F-73E9CB26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-76200"/>
            <a:ext cx="78073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 anchor="ctr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</a:pPr>
            <a:r>
              <a:rPr lang="en-US" altLang="zh-CN" sz="4000" b="1" dirty="0">
                <a:solidFill>
                  <a:srgbClr val="000000"/>
                </a:solidFill>
              </a:rPr>
              <a:t>File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Ownership</a:t>
            </a:r>
            <a:endParaRPr lang="en-GB" altLang="en-US" sz="4000" b="1" dirty="0">
              <a:solidFill>
                <a:srgbClr val="000000"/>
              </a:solidFill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6AC7643-5553-DB43-A348-7183ABAC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906588"/>
            <a:ext cx="780732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2046" rIns="0" bIns="0"/>
          <a:lstStyle>
            <a:lvl1pPr marL="309563" indent="-309563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6288" algn="l"/>
                <a:tab pos="3730625" algn="l"/>
                <a:tab pos="4144963" algn="l"/>
                <a:tab pos="4559300" algn="l"/>
                <a:tab pos="4975225" algn="l"/>
                <a:tab pos="5389563" algn="l"/>
                <a:tab pos="5803900" algn="l"/>
                <a:tab pos="6218238" algn="l"/>
                <a:tab pos="6634163" algn="l"/>
                <a:tab pos="7048500" algn="l"/>
                <a:tab pos="7462838" algn="l"/>
                <a:tab pos="7877175" algn="l"/>
                <a:tab pos="82915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14350" indent="-51435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A file can belong to only one user and one group at a time</a:t>
            </a:r>
          </a:p>
          <a:p>
            <a:pPr marL="514350" indent="-514350" eaLnBrk="1" hangingPunct="1">
              <a:lnSpc>
                <a:spcPct val="83000"/>
              </a:lnSpc>
              <a:spcAft>
                <a:spcPts val="1288"/>
              </a:spcAft>
              <a:buClrTx/>
              <a:buFont typeface="Wingdings" pitchFamily="2" charset="2"/>
              <a:buChar char="Ø"/>
            </a:pPr>
            <a:r>
              <a:rPr lang="en-GB" altLang="en-US" sz="2900" dirty="0">
                <a:solidFill>
                  <a:srgbClr val="000000"/>
                </a:solidFill>
              </a:rPr>
              <a:t>Only root can change the ownership of a file</a:t>
            </a:r>
          </a:p>
        </p:txBody>
      </p:sp>
    </p:spTree>
    <p:extLst>
      <p:ext uri="{BB962C8B-B14F-4D97-AF65-F5344CB8AC3E}">
        <p14:creationId xmlns:p14="http://schemas.microsoft.com/office/powerpoint/2010/main" val="3490692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3" y="1399233"/>
            <a:ext cx="8382000" cy="50292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800" dirty="0">
                <a:solidFill>
                  <a:schemeClr val="tx1"/>
                </a:solidFill>
              </a:rPr>
              <a:t> </a:t>
            </a:r>
            <a:r>
              <a:rPr lang="en-US" sz="3800" dirty="0">
                <a:solidFill>
                  <a:schemeClr val="tx1"/>
                </a:solidFill>
              </a:rPr>
              <a:t>Each file and directory has bits for..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Read, Write, Execute: </a:t>
            </a:r>
            <a:r>
              <a:rPr lang="en-US" sz="3200" dirty="0" err="1">
                <a:solidFill>
                  <a:schemeClr val="tx1"/>
                </a:solidFill>
              </a:rPr>
              <a:t>rwx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201168" lvl="1" indent="0">
              <a:buNone/>
            </a:pPr>
            <a:endParaRPr lang="en-US" sz="32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Directories: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  <a:sym typeface="Wingdings" pitchFamily="2" charset="2"/>
              </a:rPr>
              <a:t>r  “can list files in a directory” (but not read a given </a:t>
            </a:r>
            <a:r>
              <a:rPr lang="en-US" sz="3100" i="1" dirty="0">
                <a:solidFill>
                  <a:schemeClr val="tx1"/>
                </a:solidFill>
                <a:sym typeface="Wingdings" pitchFamily="2" charset="2"/>
              </a:rPr>
              <a:t>file</a:t>
            </a:r>
            <a:r>
              <a:rPr lang="en-US" sz="31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  <a:sym typeface="Wingdings" pitchFamily="2" charset="2"/>
              </a:rPr>
              <a:t>x  “read a file if you know the name” (easy if directory also has read)</a:t>
            </a:r>
          </a:p>
          <a:p>
            <a:pPr lvl="1">
              <a:buFont typeface="Wingdings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  <a:sym typeface="Wingdings" pitchFamily="2" charset="2"/>
              </a:rPr>
              <a:t>w  “can create, change, delete files in directory” 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Thus, you may only read a file IFF you:</a:t>
            </a:r>
          </a:p>
          <a:p>
            <a:pPr lvl="1">
              <a:buFont typeface="Wingdings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Have read permissions to the file AND</a:t>
            </a:r>
          </a:p>
          <a:p>
            <a:pPr lvl="1">
              <a:buFont typeface="Wingdings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Have execute permissions to that file’s directory</a:t>
            </a:r>
          </a:p>
          <a:p>
            <a:pPr lvl="1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Files &amp; Directories have 3 levels: 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Owner, Group, and Everyone Else</a:t>
            </a:r>
          </a:p>
          <a:p>
            <a:pPr lvl="1">
              <a:buFont typeface="Wingdings" pitchFamily="2" charset="2"/>
              <a:buChar char="Ø"/>
            </a:pPr>
            <a:r>
              <a:rPr lang="en-US" sz="3300" dirty="0">
                <a:solidFill>
                  <a:schemeClr val="tx1"/>
                </a:solidFill>
              </a:rPr>
              <a:t>aka. User, Group, Other: </a:t>
            </a:r>
            <a:r>
              <a:rPr lang="en-US" sz="3300" dirty="0" err="1">
                <a:solidFill>
                  <a:schemeClr val="tx1"/>
                </a:solidFill>
              </a:rPr>
              <a:t>ugo</a:t>
            </a:r>
            <a:endParaRPr lang="en-US" sz="33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E3C37B86-9445-A142-A4F7-3486D20A7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273175"/>
            <a:ext cx="8294687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450" rIns="0" bIns="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-r-xr-xr-x  1   root     root     </a:t>
            </a: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68524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2011-12-19 07:18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/usr/bin/top</a:t>
            </a:r>
          </a:p>
          <a:p>
            <a:pPr eaLnBrk="1" hangingPunct="1">
              <a:lnSpc>
                <a:spcPct val="94000"/>
              </a:lnSpc>
              <a:buClrTx/>
            </a:pPr>
            <a:endParaRPr lang="en-US" altLang="en-US" sz="1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---------- --- -------  -------  -------- ------------    -------------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        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             File Name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         +---  Modification Time/Date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         +-------------   Size (in bytes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        +-----------------------        Group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   +--------------------------------        Owner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|  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       +--------------------------------------  “link count”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|</a:t>
            </a: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+----------------------------------------------   File Permissions</a:t>
            </a:r>
          </a:p>
          <a:p>
            <a:pPr eaLnBrk="1" hangingPunct="1">
              <a:lnSpc>
                <a:spcPct val="94000"/>
              </a:lnSpc>
              <a:buClrTx/>
            </a:pPr>
            <a:endParaRPr lang="en-US" altLang="en-US" sz="11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Group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The name of the group that has permissions in addition to the file's owner.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Owner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The name of the user who owns the file.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File Permissions</a:t>
            </a:r>
          </a:p>
          <a:p>
            <a:pPr eaLnBrk="1" hangingPunct="1">
              <a:lnSpc>
                <a:spcPct val="92000"/>
              </a:lnSpc>
              <a:buClrTx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	The first character is the type of file. A "-" indicates a regular (ordinary) file. A "d” indicate a directory. Second set of 3 characters represent the read, write, and execution rights of the file's owner. Next 3 represent the rights of the file's group, and the final 3 represent the rights granted to everybody else.</a:t>
            </a:r>
          </a:p>
          <a:p>
            <a:pPr eaLnBrk="1" hangingPunct="1">
              <a:lnSpc>
                <a:spcPct val="94000"/>
              </a:lnSpc>
              <a:buClrTx/>
            </a:pPr>
            <a:endParaRPr lang="en-US" altLang="en-US" sz="1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4000"/>
              </a:lnSpc>
              <a:buClrTx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(Example modified from </a:t>
            </a: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</a:rPr>
              <a:t>http://www.linuxcommand.org/lts0030.php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267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4946</TotalTime>
  <Words>835</Words>
  <Application>Microsoft Macintosh PowerPoint</Application>
  <PresentationFormat>On-screen Show (4:3)</PresentationFormat>
  <Paragraphs>174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inherit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User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Permissions</vt:lpstr>
      <vt:lpstr>PowerPoint Presentation</vt:lpstr>
      <vt:lpstr>PowerPoint Presentation</vt:lpstr>
      <vt:lpstr>chmod</vt:lpstr>
      <vt:lpstr>umask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718</cp:revision>
  <dcterms:created xsi:type="dcterms:W3CDTF">2016-01-21T20:46:53Z</dcterms:created>
  <dcterms:modified xsi:type="dcterms:W3CDTF">2019-04-29T17:21:12Z</dcterms:modified>
</cp:coreProperties>
</file>