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1"/>
  </p:notesMasterIdLst>
  <p:sldIdLst>
    <p:sldId id="256" r:id="rId2"/>
    <p:sldId id="260" r:id="rId3"/>
    <p:sldId id="266" r:id="rId4"/>
    <p:sldId id="257" r:id="rId5"/>
    <p:sldId id="258" r:id="rId6"/>
    <p:sldId id="259" r:id="rId7"/>
    <p:sldId id="265" r:id="rId8"/>
    <p:sldId id="264" r:id="rId9"/>
    <p:sldId id="267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0" r:id="rId28"/>
    <p:sldId id="292" r:id="rId29"/>
    <p:sldId id="293" r:id="rId30"/>
    <p:sldId id="294" r:id="rId31"/>
    <p:sldId id="295" r:id="rId32"/>
    <p:sldId id="297" r:id="rId33"/>
    <p:sldId id="296" r:id="rId34"/>
    <p:sldId id="298" r:id="rId35"/>
    <p:sldId id="299" r:id="rId36"/>
    <p:sldId id="300" r:id="rId37"/>
    <p:sldId id="301" r:id="rId38"/>
    <p:sldId id="303" r:id="rId39"/>
    <p:sldId id="302" r:id="rId40"/>
    <p:sldId id="304" r:id="rId41"/>
    <p:sldId id="305" r:id="rId42"/>
    <p:sldId id="306" r:id="rId43"/>
    <p:sldId id="307" r:id="rId44"/>
    <p:sldId id="309" r:id="rId45"/>
    <p:sldId id="308" r:id="rId46"/>
    <p:sldId id="310" r:id="rId47"/>
    <p:sldId id="311" r:id="rId48"/>
    <p:sldId id="327" r:id="rId49"/>
    <p:sldId id="312" r:id="rId50"/>
    <p:sldId id="313" r:id="rId51"/>
    <p:sldId id="314" r:id="rId52"/>
    <p:sldId id="315" r:id="rId53"/>
    <p:sldId id="316" r:id="rId54"/>
    <p:sldId id="329" r:id="rId55"/>
    <p:sldId id="336" r:id="rId56"/>
    <p:sldId id="330" r:id="rId57"/>
    <p:sldId id="331" r:id="rId58"/>
    <p:sldId id="334" r:id="rId59"/>
    <p:sldId id="269" r:id="rId60"/>
    <p:sldId id="271" r:id="rId61"/>
    <p:sldId id="272" r:id="rId62"/>
    <p:sldId id="274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51" r:id="rId76"/>
    <p:sldId id="352" r:id="rId77"/>
    <p:sldId id="354" r:id="rId78"/>
    <p:sldId id="355" r:id="rId79"/>
    <p:sldId id="356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5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22636-BCEC-324F-A221-BF192B83778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0A2E4-F406-5340-9C7A-9D8A70BC6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7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04AE-1C9E-DE42-81E3-1F2B97DAAE1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/>
              <a:t>Application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Security</a:t>
            </a:r>
            <a:br>
              <a:rPr lang="en-US" altLang="zh-CN" sz="2800" b="1" dirty="0"/>
            </a:br>
            <a:r>
              <a:rPr lang="en-US" altLang="zh-CN" sz="2800" b="1" dirty="0"/>
              <a:t>Malware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Analysis</a:t>
            </a:r>
            <a:br>
              <a:rPr lang="en-US" altLang="zh-CN" sz="2800" b="1" dirty="0"/>
            </a:br>
            <a:r>
              <a:rPr lang="en-US" altLang="en-US" sz="1800" dirty="0"/>
              <a:t>CS-4440 - Introduction to Computer Security</a:t>
            </a:r>
            <a:br>
              <a:rPr lang="en-US" altLang="en-US" sz="1800" dirty="0"/>
            </a:br>
            <a:r>
              <a:rPr lang="en-US" altLang="en-US" sz="1800" dirty="0"/>
              <a:t>Spring 2022</a:t>
            </a:r>
            <a:br>
              <a:rPr lang="en-US" altLang="en-US" sz="1800" dirty="0"/>
            </a:br>
            <a:r>
              <a:rPr lang="en-US" altLang="zh-CN" sz="1800" dirty="0"/>
              <a:t>Jun</a:t>
            </a:r>
            <a:r>
              <a:rPr lang="zh-CN" altLang="en-US" sz="1800" dirty="0"/>
              <a:t> </a:t>
            </a:r>
            <a:r>
              <a:rPr lang="en-US" altLang="zh-CN" sz="1800" dirty="0"/>
              <a:t>Xu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slides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borrowed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Sam Bowne</a:t>
            </a:r>
            <a:r>
              <a:rPr lang="zh-CN" altLang="en-US" sz="1800" dirty="0"/>
              <a:t> </a:t>
            </a:r>
            <a:r>
              <a:rPr lang="en-US" altLang="zh-CN" sz="1800" dirty="0"/>
              <a:t>at</a:t>
            </a:r>
            <a:r>
              <a:rPr lang="zh-CN" altLang="en-US" sz="1800" dirty="0"/>
              <a:t> </a:t>
            </a:r>
            <a:r>
              <a:rPr lang="en-US" altLang="zh-CN" sz="1800" dirty="0"/>
              <a:t>City College of San Francisco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478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static analysis</a:t>
            </a:r>
          </a:p>
          <a:p>
            <a:pPr lvl="1"/>
            <a:r>
              <a:rPr lang="en-US" dirty="0"/>
              <a:t>Reverse-engineering with a disassembler</a:t>
            </a:r>
          </a:p>
          <a:p>
            <a:pPr lvl="1"/>
            <a:r>
              <a:rPr lang="en-US" dirty="0"/>
              <a:t>Complex, requires understanding of assembly code</a:t>
            </a:r>
          </a:p>
          <a:p>
            <a:r>
              <a:rPr lang="en-US" dirty="0"/>
              <a:t>Advanced Dynamic Analysis</a:t>
            </a:r>
          </a:p>
          <a:p>
            <a:pPr lvl="1"/>
            <a:r>
              <a:rPr lang="en-US" dirty="0"/>
              <a:t>Run code in a debugger</a:t>
            </a:r>
          </a:p>
          <a:p>
            <a:pPr lvl="1"/>
            <a:r>
              <a:rPr lang="en-US" dirty="0"/>
              <a:t>Examines internal state of a running malicious executable</a:t>
            </a:r>
          </a:p>
        </p:txBody>
      </p:sp>
    </p:spTree>
    <p:extLst>
      <p:ext uri="{BB962C8B-B14F-4D97-AF65-F5344CB8AC3E}">
        <p14:creationId xmlns:p14="http://schemas.microsoft.com/office/powerpoint/2010/main" val="139311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Rules for Malware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2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Malware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Don’t Get Caught in Details</a:t>
            </a:r>
          </a:p>
          <a:p>
            <a:pPr lvl="1"/>
            <a:r>
              <a:rPr lang="en-US" dirty="0"/>
              <a:t>You don’t need to understand 100% of the code</a:t>
            </a:r>
          </a:p>
          <a:p>
            <a:pPr lvl="1"/>
            <a:r>
              <a:rPr lang="en-US" dirty="0"/>
              <a:t>Focus on key features</a:t>
            </a:r>
          </a:p>
          <a:p>
            <a:pPr lvl="0"/>
            <a:r>
              <a:rPr lang="en-US" dirty="0"/>
              <a:t>Try Several Tools</a:t>
            </a:r>
          </a:p>
          <a:p>
            <a:pPr lvl="1"/>
            <a:r>
              <a:rPr lang="en-US" dirty="0"/>
              <a:t>If one tool fails, try another</a:t>
            </a:r>
          </a:p>
          <a:p>
            <a:pPr lvl="1"/>
            <a:r>
              <a:rPr lang="en-US" dirty="0"/>
              <a:t>Don’t get stuck on a hard issue, move along</a:t>
            </a:r>
          </a:p>
          <a:p>
            <a:r>
              <a:rPr lang="en-US" dirty="0"/>
              <a:t>Malware authors are constantly raising the bar</a:t>
            </a:r>
          </a:p>
        </p:txBody>
      </p:sp>
    </p:spTree>
    <p:extLst>
      <p:ext uri="{BB962C8B-B14F-4D97-AF65-F5344CB8AC3E}">
        <p14:creationId xmlns:p14="http://schemas.microsoft.com/office/powerpoint/2010/main" val="250746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Static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Antivirus scanning</a:t>
            </a:r>
          </a:p>
          <a:p>
            <a:r>
              <a:rPr lang="en-US" dirty="0"/>
              <a:t>Hashes</a:t>
            </a:r>
          </a:p>
          <a:p>
            <a:r>
              <a:rPr lang="en-US" dirty="0"/>
              <a:t>A file’s strings, functions, and headers</a:t>
            </a:r>
          </a:p>
        </p:txBody>
      </p:sp>
    </p:spTree>
    <p:extLst>
      <p:ext uri="{BB962C8B-B14F-4D97-AF65-F5344CB8AC3E}">
        <p14:creationId xmlns:p14="http://schemas.microsoft.com/office/powerpoint/2010/main" val="406849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Antivirus Scanning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a First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can easily change its signature and fool the antivirus</a:t>
            </a:r>
          </a:p>
          <a:p>
            <a:r>
              <a:rPr lang="en-US" dirty="0" err="1"/>
              <a:t>VirusTotal</a:t>
            </a:r>
            <a:r>
              <a:rPr lang="en-US" dirty="0"/>
              <a:t> is convenient, but using it may alert attackers that they’ve been caught</a:t>
            </a:r>
          </a:p>
          <a:p>
            <a:pPr lvl="1"/>
            <a:r>
              <a:rPr lang="en-US" dirty="0"/>
              <a:t>Link </a:t>
            </a:r>
            <a:r>
              <a:rPr lang="en-US" dirty="0" err="1"/>
              <a:t>Ch</a:t>
            </a:r>
            <a:r>
              <a:rPr lang="en-US" dirty="0"/>
              <a:t> 2a</a:t>
            </a:r>
          </a:p>
          <a:p>
            <a:endParaRPr lang="en-US" dirty="0"/>
          </a:p>
        </p:txBody>
      </p:sp>
      <p:pic>
        <p:nvPicPr>
          <p:cNvPr id="4" name="Picture 3" descr="Screen Shot 2013-08-16 at 11.50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9" y="4416904"/>
            <a:ext cx="6131954" cy="232713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50468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 fingerprint for malware</a:t>
            </a:r>
          </a:p>
        </p:txBody>
      </p:sp>
    </p:spTree>
    <p:extLst>
      <p:ext uri="{BB962C8B-B14F-4D97-AF65-F5344CB8AC3E}">
        <p14:creationId xmlns:p14="http://schemas.microsoft.com/office/powerpoint/2010/main" val="370547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MD5 or SHA-1</a:t>
            </a:r>
          </a:p>
          <a:p>
            <a:r>
              <a:rPr lang="en-US" dirty="0"/>
              <a:t>Condenses a file of any size down to a fixed-length fingerprint</a:t>
            </a:r>
          </a:p>
          <a:p>
            <a:r>
              <a:rPr lang="en-US" dirty="0"/>
              <a:t>Uniquely identifies a file well in practice</a:t>
            </a:r>
          </a:p>
          <a:p>
            <a:pPr lvl="1"/>
            <a:r>
              <a:rPr lang="en-US" dirty="0"/>
              <a:t>There are MD5 collisions but they are not common</a:t>
            </a:r>
          </a:p>
          <a:p>
            <a:pPr lvl="1"/>
            <a:r>
              <a:rPr lang="en-US" dirty="0"/>
              <a:t>Collision: two different files with the same hash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8-16 at 11.5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8" y="1600200"/>
            <a:ext cx="7666711" cy="44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Dissecting malware to understand</a:t>
            </a:r>
          </a:p>
          <a:p>
            <a:pPr lvl="1"/>
            <a:r>
              <a:rPr lang="en-US" dirty="0"/>
              <a:t>How it works</a:t>
            </a:r>
          </a:p>
          <a:p>
            <a:pPr lvl="1"/>
            <a:r>
              <a:rPr lang="en-US" dirty="0"/>
              <a:t>How to identify it</a:t>
            </a:r>
          </a:p>
          <a:p>
            <a:pPr lvl="1"/>
            <a:r>
              <a:rPr lang="en-US" dirty="0"/>
              <a:t>How to defeat or eliminate it</a:t>
            </a:r>
          </a:p>
        </p:txBody>
      </p:sp>
    </p:spTree>
    <p:extLst>
      <p:ext uri="{BB962C8B-B14F-4D97-AF65-F5344CB8AC3E}">
        <p14:creationId xmlns:p14="http://schemas.microsoft.com/office/powerpoint/2010/main" val="1147321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a malware file</a:t>
            </a:r>
          </a:p>
          <a:p>
            <a:r>
              <a:rPr lang="en-US" dirty="0"/>
              <a:t>Share the hash with other analysts to identify malware</a:t>
            </a:r>
          </a:p>
          <a:p>
            <a:r>
              <a:rPr lang="en-US" dirty="0"/>
              <a:t>Search the hash online to see if someone else has already identified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9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sequence of printable characters is a </a:t>
            </a:r>
            <a:r>
              <a:rPr lang="en-US" b="1" dirty="0"/>
              <a:t>string</a:t>
            </a:r>
          </a:p>
          <a:p>
            <a:r>
              <a:rPr lang="en-US" dirty="0"/>
              <a:t>Strings are terminated by a </a:t>
            </a:r>
            <a:r>
              <a:rPr lang="en-US" b="1" dirty="0"/>
              <a:t>null </a:t>
            </a:r>
            <a:r>
              <a:rPr lang="en-US" dirty="0"/>
              <a:t>(0x00)</a:t>
            </a:r>
          </a:p>
          <a:p>
            <a:r>
              <a:rPr lang="en-US" dirty="0"/>
              <a:t>ASCII characters are 8 bits long</a:t>
            </a:r>
          </a:p>
          <a:p>
            <a:pPr lvl="1"/>
            <a:r>
              <a:rPr lang="en-US" dirty="0"/>
              <a:t>Now called ANSI</a:t>
            </a:r>
          </a:p>
          <a:p>
            <a:r>
              <a:rPr lang="en-US" dirty="0"/>
              <a:t>Unicode characters are 16 bits long</a:t>
            </a:r>
          </a:p>
          <a:p>
            <a:pPr lvl="1"/>
            <a:r>
              <a:rPr lang="en-US" dirty="0"/>
              <a:t>Microsoft calls them "wide characters"</a:t>
            </a:r>
          </a:p>
        </p:txBody>
      </p:sp>
    </p:spTree>
    <p:extLst>
      <p:ext uri="{BB962C8B-B14F-4D97-AF65-F5344CB8AC3E}">
        <p14:creationId xmlns:p14="http://schemas.microsoft.com/office/powerpoint/2010/main" val="28136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8-16 at 5.0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28" y="948995"/>
            <a:ext cx="5092700" cy="21463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3-08-16 at 5.0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58" y="3695587"/>
            <a:ext cx="7035800" cy="2006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28637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strings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in Linux, also available for Windows</a:t>
            </a:r>
          </a:p>
          <a:p>
            <a:r>
              <a:rPr lang="en-US" dirty="0"/>
              <a:t>Finds all strings in a file 3 or more characters long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4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strings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Bold items can be ignored</a:t>
            </a:r>
          </a:p>
          <a:p>
            <a:r>
              <a:rPr lang="en-US" dirty="0"/>
              <a:t>GetLayout and SetLayout are Windows functions</a:t>
            </a:r>
          </a:p>
          <a:p>
            <a:r>
              <a:rPr lang="en-US" dirty="0"/>
              <a:t>GDI32.DLL</a:t>
            </a:r>
            <a:br>
              <a:rPr lang="en-US" dirty="0"/>
            </a:br>
            <a:r>
              <a:rPr lang="en-US" dirty="0"/>
              <a:t>is a</a:t>
            </a:r>
            <a:br>
              <a:rPr lang="en-US" dirty="0"/>
            </a:br>
            <a:r>
              <a:rPr lang="en-US" dirty="0"/>
              <a:t>Dynamic</a:t>
            </a:r>
            <a:br>
              <a:rPr lang="en-US" dirty="0"/>
            </a:br>
            <a:r>
              <a:rPr lang="en-US" dirty="0"/>
              <a:t>Link</a:t>
            </a:r>
            <a:br>
              <a:rPr lang="en-US" dirty="0"/>
            </a:br>
            <a:r>
              <a:rPr lang="en-US" dirty="0"/>
              <a:t>Library</a:t>
            </a:r>
          </a:p>
          <a:p>
            <a:endParaRPr lang="en-US" dirty="0"/>
          </a:p>
        </p:txBody>
      </p:sp>
      <p:pic>
        <p:nvPicPr>
          <p:cNvPr id="4" name="Picture 3" descr="Screen Shot 2013-08-16 at 5.1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14" y="2836863"/>
            <a:ext cx="5245100" cy="32893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534435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Packed and Obfuscated Malware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Packing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code is compressed, like a Zip file</a:t>
            </a:r>
          </a:p>
          <a:p>
            <a:r>
              <a:rPr lang="en-US" sz="2800" dirty="0"/>
              <a:t>This makes the strings and instructions unreadable</a:t>
            </a:r>
          </a:p>
          <a:p>
            <a:r>
              <a:rPr lang="en-US" sz="2800" dirty="0"/>
              <a:t>All you'll see is the </a:t>
            </a:r>
            <a:r>
              <a:rPr lang="en-US" sz="2800" b="1" dirty="0"/>
              <a:t>wrapper</a:t>
            </a:r>
            <a:r>
              <a:rPr lang="en-US" sz="2800" dirty="0"/>
              <a:t> – small code that unpacks the file when it is run</a:t>
            </a:r>
          </a:p>
        </p:txBody>
      </p:sp>
      <p:pic>
        <p:nvPicPr>
          <p:cNvPr id="4" name="Picture 3" descr="Screen Shot 2013-08-16 at 5.1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42" y="3633557"/>
            <a:ext cx="5905500" cy="2768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2014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Packers with </a:t>
            </a:r>
            <a:r>
              <a:rPr lang="en-US" dirty="0" err="1"/>
              <a:t>PEiD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6 at 5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4" y="1768089"/>
            <a:ext cx="6598341" cy="41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71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UPX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6 at 5.3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32" y="1741973"/>
            <a:ext cx="6028051" cy="49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Malware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Obfuscates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8-16 at 5.3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73" y="1915515"/>
            <a:ext cx="533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0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6 at 5.4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3" y="1059475"/>
            <a:ext cx="6941962" cy="43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07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Portable Executable File Format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 Files</a:t>
            </a:r>
          </a:p>
        </p:txBody>
      </p:sp>
    </p:spTree>
    <p:extLst>
      <p:ext uri="{BB962C8B-B14F-4D97-AF65-F5344CB8AC3E}">
        <p14:creationId xmlns:p14="http://schemas.microsoft.com/office/powerpoint/2010/main" val="67338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Windows executable files, object code, and DLLs</a:t>
            </a:r>
          </a:p>
          <a:p>
            <a:r>
              <a:rPr lang="en-US" dirty="0"/>
              <a:t>A data structure that contains the information necessary for Windows to load the file</a:t>
            </a:r>
          </a:p>
          <a:p>
            <a:r>
              <a:rPr lang="en-US" dirty="0"/>
              <a:t>Almost every file executed on Windows is in PE format</a:t>
            </a:r>
          </a:p>
        </p:txBody>
      </p:sp>
    </p:spTree>
    <p:extLst>
      <p:ext uri="{BB962C8B-B14F-4D97-AF65-F5344CB8AC3E}">
        <p14:creationId xmlns:p14="http://schemas.microsoft.com/office/powerpoint/2010/main" val="1515866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the code</a:t>
            </a:r>
          </a:p>
          <a:p>
            <a:r>
              <a:rPr lang="en-US" dirty="0"/>
              <a:t>Type of application</a:t>
            </a:r>
          </a:p>
          <a:p>
            <a:r>
              <a:rPr lang="en-US" dirty="0"/>
              <a:t>Required library functions</a:t>
            </a:r>
          </a:p>
          <a:p>
            <a:r>
              <a:rPr lang="en-US" dirty="0"/>
              <a:t>Space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99042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LordPE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6 at 5.5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600200"/>
            <a:ext cx="6062133" cy="46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46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6 at 5.5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2" y="1600200"/>
            <a:ext cx="6688667" cy="51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4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2404533" cy="2231495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are a lot more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4933"/>
            <a:ext cx="2404533" cy="3061230"/>
          </a:xfrm>
        </p:spPr>
        <p:txBody>
          <a:bodyPr/>
          <a:lstStyle/>
          <a:p>
            <a:r>
              <a:rPr lang="en-US" dirty="0"/>
              <a:t>But the main ones are enough for now</a:t>
            </a:r>
          </a:p>
        </p:txBody>
      </p:sp>
      <p:pic>
        <p:nvPicPr>
          <p:cNvPr id="4" name="Picture 3" descr="Screen Shot 2013-08-16 at 5.5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783166"/>
            <a:ext cx="5461000" cy="58039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698840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Libraries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0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used by a program that are stored in a different program, such as library</a:t>
            </a:r>
          </a:p>
          <a:p>
            <a:r>
              <a:rPr lang="en-US" dirty="0"/>
              <a:t>Connected to the main EXE by </a:t>
            </a:r>
            <a:r>
              <a:rPr lang="en-US" b="1" dirty="0"/>
              <a:t>Linking</a:t>
            </a:r>
          </a:p>
          <a:p>
            <a:r>
              <a:rPr lang="en-US" dirty="0"/>
              <a:t>Can be linked three ways</a:t>
            </a:r>
          </a:p>
          <a:p>
            <a:pPr lvl="1"/>
            <a:r>
              <a:rPr lang="en-US" b="1" dirty="0"/>
              <a:t>Statically</a:t>
            </a:r>
          </a:p>
          <a:p>
            <a:pPr lvl="1"/>
            <a:r>
              <a:rPr lang="en-US" dirty="0"/>
              <a:t>At </a:t>
            </a:r>
            <a:r>
              <a:rPr lang="en-US" b="1" dirty="0"/>
              <a:t>Runtime</a:t>
            </a:r>
          </a:p>
          <a:p>
            <a:pPr lvl="1"/>
            <a:r>
              <a:rPr lang="en-US" b="1" dirty="0"/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368303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history</a:t>
            </a:r>
          </a:p>
          <a:p>
            <a:pPr lvl="1"/>
            <a:r>
              <a:rPr lang="en-US" dirty="0"/>
              <a:t>A medical clinic with 10 offices found malware on one of their workstations</a:t>
            </a:r>
          </a:p>
          <a:p>
            <a:pPr lvl="1"/>
            <a:r>
              <a:rPr lang="en-US" dirty="0"/>
              <a:t>Hired a consultant to clean &amp; re-image that machine</a:t>
            </a:r>
          </a:p>
          <a:p>
            <a:r>
              <a:rPr lang="en-US" dirty="0"/>
              <a:t>All done—case closed?</a:t>
            </a:r>
          </a:p>
        </p:txBody>
      </p:sp>
    </p:spTree>
    <p:extLst>
      <p:ext uri="{BB962C8B-B14F-4D97-AF65-F5344CB8AC3E}">
        <p14:creationId xmlns:p14="http://schemas.microsoft.com/office/powerpoint/2010/main" val="3365627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Rarely used for Windows </a:t>
            </a:r>
            <a:r>
              <a:rPr lang="en-US" dirty="0" err="1"/>
              <a:t>executables</a:t>
            </a:r>
            <a:endParaRPr lang="en-US" dirty="0"/>
          </a:p>
          <a:p>
            <a:r>
              <a:rPr lang="en-US" dirty="0"/>
              <a:t>Common in Unix and Linux</a:t>
            </a:r>
          </a:p>
          <a:p>
            <a:r>
              <a:rPr lang="en-US" dirty="0"/>
              <a:t>All code from the library is copied into the executable</a:t>
            </a:r>
          </a:p>
          <a:p>
            <a:r>
              <a:rPr lang="en-US" dirty="0"/>
              <a:t>Makes executable large in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90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Unpopular in friendly programs</a:t>
            </a:r>
          </a:p>
          <a:p>
            <a:r>
              <a:rPr lang="en-US" dirty="0"/>
              <a:t>Common in malware, especially packed or obfuscated malware</a:t>
            </a:r>
          </a:p>
          <a:p>
            <a:r>
              <a:rPr lang="en-US" dirty="0"/>
              <a:t>Connect to libraries only when needed, not when the program starts</a:t>
            </a:r>
          </a:p>
          <a:p>
            <a:r>
              <a:rPr lang="en-US" dirty="0"/>
              <a:t>Most commonly done with the </a:t>
            </a:r>
            <a:r>
              <a:rPr lang="en-US" b="1" dirty="0" err="1"/>
              <a:t>LoadLibrary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GetProcAddress</a:t>
            </a:r>
            <a:r>
              <a:rPr lang="en-US" b="1" dirty="0"/>
              <a:t> </a:t>
            </a: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9659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method</a:t>
            </a:r>
          </a:p>
          <a:p>
            <a:r>
              <a:rPr lang="en-US" dirty="0"/>
              <a:t>Host OS searches for necessary libraries when the program is loaded</a:t>
            </a:r>
          </a:p>
        </p:txBody>
      </p:sp>
      <p:pic>
        <p:nvPicPr>
          <p:cNvPr id="4" name="Picture 3" descr="Screen Shot 2013-08-16 at 6.10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789363"/>
            <a:ext cx="6350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41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Clues in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 header lists every library and function that will be loaded</a:t>
            </a:r>
          </a:p>
          <a:p>
            <a:r>
              <a:rPr lang="en-US" dirty="0"/>
              <a:t>Their names can reveal what the program does</a:t>
            </a:r>
          </a:p>
          <a:p>
            <a:r>
              <a:rPr lang="en-US" b="1" dirty="0" err="1"/>
              <a:t>URLDownloadToFile</a:t>
            </a:r>
            <a:r>
              <a:rPr lang="en-US" b="1" dirty="0"/>
              <a:t> </a:t>
            </a:r>
            <a:r>
              <a:rPr lang="en-US" dirty="0"/>
              <a:t>indicates that the program downloads something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9239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Walker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Shows Dynamically Linked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programs have a lot of DLLs</a:t>
            </a:r>
          </a:p>
          <a:p>
            <a:r>
              <a:rPr lang="en-US" dirty="0"/>
              <a:t>Malware often has very few DLLs</a:t>
            </a:r>
          </a:p>
        </p:txBody>
      </p:sp>
    </p:spTree>
    <p:extLst>
      <p:ext uri="{BB962C8B-B14F-4D97-AF65-F5344CB8AC3E}">
        <p14:creationId xmlns:p14="http://schemas.microsoft.com/office/powerpoint/2010/main" val="2440170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Services.exe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7 at 3.51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34" y="274638"/>
            <a:ext cx="523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25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Services.ex</a:t>
            </a:r>
            <a:r>
              <a:rPr lang="en-US" dirty="0"/>
              <a:t>_ (malware)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7 at 3.54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00200"/>
            <a:ext cx="3784600" cy="43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63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9262"/>
            <a:ext cx="3194050" cy="3836987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Imports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Exports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Dependency</a:t>
            </a:r>
            <a:br>
              <a:rPr lang="en-US" dirty="0"/>
            </a:br>
            <a:r>
              <a:rPr lang="en-US" dirty="0"/>
              <a:t>Walker</a:t>
            </a:r>
          </a:p>
        </p:txBody>
      </p:sp>
      <p:pic>
        <p:nvPicPr>
          <p:cNvPr id="5" name="Picture 4" descr="Screen Shot 2013-08-17 at 5.2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22" y="15118"/>
            <a:ext cx="532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1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7 at 3.55.2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4"/>
          <a:stretch/>
        </p:blipFill>
        <p:spPr>
          <a:xfrm>
            <a:off x="228600" y="1082272"/>
            <a:ext cx="8915400" cy="431466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05998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malware is found, you need to know</a:t>
            </a:r>
          </a:p>
          <a:p>
            <a:pPr lvl="1"/>
            <a:r>
              <a:rPr lang="en-US" dirty="0"/>
              <a:t>Did an attacker implant a rootkit or </a:t>
            </a:r>
            <a:r>
              <a:rPr lang="en-US" dirty="0" err="1"/>
              <a:t>trojan</a:t>
            </a:r>
            <a:r>
              <a:rPr lang="en-US" dirty="0"/>
              <a:t> on your systems?</a:t>
            </a:r>
          </a:p>
          <a:p>
            <a:pPr lvl="1"/>
            <a:r>
              <a:rPr lang="en-US" dirty="0"/>
              <a:t>Is the attacker really gone?</a:t>
            </a:r>
          </a:p>
          <a:p>
            <a:pPr lvl="1"/>
            <a:r>
              <a:rPr lang="en-US" dirty="0"/>
              <a:t>What did the attacker steal or add?</a:t>
            </a:r>
          </a:p>
          <a:p>
            <a:pPr lvl="1"/>
            <a:r>
              <a:rPr lang="en-US" dirty="0"/>
              <a:t>How did the attack get in</a:t>
            </a:r>
          </a:p>
          <a:p>
            <a:pPr lvl="2"/>
            <a:r>
              <a:rPr lang="en-US" dirty="0"/>
              <a:t>Root-cause analysis</a:t>
            </a:r>
          </a:p>
        </p:txBody>
      </p:sp>
    </p:spTree>
    <p:extLst>
      <p:ext uri="{BB962C8B-B14F-4D97-AF65-F5344CB8AC3E}">
        <p14:creationId xmlns:p14="http://schemas.microsoft.com/office/powerpoint/2010/main" val="1731002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7 at 3.5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641"/>
            <a:ext cx="8318324" cy="537529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895522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DLLs </a:t>
            </a:r>
            <a:r>
              <a:rPr lang="en-US" b="1" dirty="0"/>
              <a:t>export </a:t>
            </a:r>
            <a:r>
              <a:rPr lang="en-US" dirty="0"/>
              <a:t>functions</a:t>
            </a:r>
          </a:p>
          <a:p>
            <a:r>
              <a:rPr lang="en-US" dirty="0"/>
              <a:t>EXEs </a:t>
            </a:r>
            <a:r>
              <a:rPr lang="en-US" b="1" dirty="0"/>
              <a:t>import </a:t>
            </a:r>
            <a:r>
              <a:rPr lang="en-US" dirty="0"/>
              <a:t>functions</a:t>
            </a:r>
          </a:p>
          <a:p>
            <a:r>
              <a:rPr lang="en-US" dirty="0"/>
              <a:t>Both exports and imports are listed in the PE header</a:t>
            </a:r>
          </a:p>
          <a:p>
            <a:r>
              <a:rPr lang="en-US" dirty="0"/>
              <a:t>The book says exports are rare in EXEs, but I see a ton of exports in innocent EXEs</a:t>
            </a:r>
          </a:p>
        </p:txBody>
      </p:sp>
    </p:spTree>
    <p:extLst>
      <p:ext uri="{BB962C8B-B14F-4D97-AF65-F5344CB8AC3E}">
        <p14:creationId xmlns:p14="http://schemas.microsoft.com/office/powerpoint/2010/main" val="1402367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Keylogger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Imports User32.dll and uses the function </a:t>
            </a:r>
            <a:r>
              <a:rPr lang="en-US" b="1" dirty="0" err="1"/>
              <a:t>SetWindowsHookEx</a:t>
            </a:r>
            <a:r>
              <a:rPr lang="en-US" b="1" dirty="0"/>
              <a:t> </a:t>
            </a:r>
            <a:r>
              <a:rPr lang="en-US" dirty="0"/>
              <a:t>which is a popular way </a:t>
            </a:r>
            <a:r>
              <a:rPr lang="en-US" dirty="0" err="1"/>
              <a:t>keyloggers</a:t>
            </a:r>
            <a:r>
              <a:rPr lang="en-US" dirty="0"/>
              <a:t> receive keyboard inputs</a:t>
            </a:r>
          </a:p>
          <a:p>
            <a:r>
              <a:rPr lang="en-US" dirty="0"/>
              <a:t>It exports </a:t>
            </a:r>
            <a:r>
              <a:rPr lang="en-US" b="1" dirty="0" err="1"/>
              <a:t>LowLevelKeyboardProc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LowLevelMouseProc</a:t>
            </a:r>
            <a:r>
              <a:rPr lang="en-US" dirty="0"/>
              <a:t> to send the data elsewhere</a:t>
            </a:r>
          </a:p>
          <a:p>
            <a:r>
              <a:rPr lang="en-US" dirty="0"/>
              <a:t>It uses </a:t>
            </a:r>
            <a:r>
              <a:rPr lang="en-US" b="1" dirty="0" err="1"/>
              <a:t>RegisterHotKey</a:t>
            </a:r>
            <a:r>
              <a:rPr lang="en-US" b="1" dirty="0"/>
              <a:t> </a:t>
            </a:r>
            <a:r>
              <a:rPr lang="en-US" dirty="0"/>
              <a:t>to define a special keystroke like </a:t>
            </a:r>
            <a:r>
              <a:rPr lang="en-US" dirty="0" err="1"/>
              <a:t>Ctrl+Shift+P</a:t>
            </a:r>
            <a:r>
              <a:rPr lang="en-US" dirty="0"/>
              <a:t> to harvest the 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813132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A Packed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264229" cy="4525963"/>
          </a:xfrm>
        </p:spPr>
        <p:txBody>
          <a:bodyPr/>
          <a:lstStyle/>
          <a:p>
            <a:r>
              <a:rPr lang="en-US" dirty="0"/>
              <a:t>Very few functions</a:t>
            </a:r>
          </a:p>
          <a:p>
            <a:r>
              <a:rPr lang="en-US" dirty="0"/>
              <a:t>All you see is the </a:t>
            </a:r>
            <a:r>
              <a:rPr lang="en-US" dirty="0" err="1"/>
              <a:t>unpacker</a:t>
            </a:r>
            <a:endParaRPr lang="en-US" dirty="0"/>
          </a:p>
        </p:txBody>
      </p:sp>
      <p:pic>
        <p:nvPicPr>
          <p:cNvPr id="4" name="Picture 3" descr="Screen Shot 2013-08-17 at 4.0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58" y="1600200"/>
            <a:ext cx="5943600" cy="4546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91850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malware deliberately, while monitoring the results</a:t>
            </a:r>
          </a:p>
          <a:p>
            <a:r>
              <a:rPr lang="en-US" dirty="0"/>
              <a:t>Requires a </a:t>
            </a:r>
            <a:r>
              <a:rPr lang="en-US" b="1" dirty="0"/>
              <a:t>safe environment</a:t>
            </a:r>
          </a:p>
          <a:p>
            <a:r>
              <a:rPr lang="en-US" dirty="0"/>
              <a:t>Must prevent malware from spreading to production machines</a:t>
            </a:r>
          </a:p>
          <a:p>
            <a:r>
              <a:rPr lang="en-US" dirty="0"/>
              <a:t>Real machines can be </a:t>
            </a:r>
            <a:r>
              <a:rPr lang="en-US" b="1" dirty="0" err="1"/>
              <a:t>airgapped</a:t>
            </a:r>
            <a:r>
              <a:rPr lang="en-US" b="1" dirty="0"/>
              <a:t> </a:t>
            </a:r>
            <a:r>
              <a:rPr lang="en-US" dirty="0"/>
              <a:t>–no network connection to the Internet or to other machines</a:t>
            </a:r>
          </a:p>
        </p:txBody>
      </p:sp>
    </p:spTree>
    <p:extLst>
      <p:ext uri="{BB962C8B-B14F-4D97-AF65-F5344CB8AC3E}">
        <p14:creationId xmlns:p14="http://schemas.microsoft.com/office/powerpoint/2010/main" val="1094637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Dynamic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 may not work, due to</a:t>
            </a:r>
          </a:p>
          <a:p>
            <a:pPr lvl="1"/>
            <a:r>
              <a:rPr lang="en-US" dirty="0"/>
              <a:t>Obfuscation</a:t>
            </a:r>
          </a:p>
          <a:p>
            <a:pPr lvl="1"/>
            <a:r>
              <a:rPr lang="en-US" dirty="0"/>
              <a:t>Packing</a:t>
            </a:r>
          </a:p>
          <a:p>
            <a:pPr lvl="1"/>
            <a:r>
              <a:rPr lang="en-US" dirty="0"/>
              <a:t>Examiner has exhausted the available static analysis techniques</a:t>
            </a:r>
          </a:p>
          <a:p>
            <a:r>
              <a:rPr lang="en-US" dirty="0"/>
              <a:t>Dynamic analysis is efficient and will show you exactly what the malware does</a:t>
            </a:r>
          </a:p>
        </p:txBody>
      </p:sp>
    </p:spTree>
    <p:extLst>
      <p:ext uri="{BB962C8B-B14F-4D97-AF65-F5344CB8AC3E}">
        <p14:creationId xmlns:p14="http://schemas.microsoft.com/office/powerpoint/2010/main" val="1060945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Internet connection, so parts of the malware may not work</a:t>
            </a:r>
          </a:p>
          <a:p>
            <a:pPr lvl="1"/>
            <a:r>
              <a:rPr lang="en-US" dirty="0"/>
              <a:t>Can be difficult to remove malware, so re-imaging the machine will be necessary</a:t>
            </a:r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Some malware detects virtual machines and won't run properly in one</a:t>
            </a:r>
          </a:p>
        </p:txBody>
      </p:sp>
    </p:spTree>
    <p:extLst>
      <p:ext uri="{BB962C8B-B14F-4D97-AF65-F5344CB8AC3E}">
        <p14:creationId xmlns:p14="http://schemas.microsoft.com/office/powerpoint/2010/main" val="2889927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method</a:t>
            </a:r>
          </a:p>
          <a:p>
            <a:r>
              <a:rPr lang="en-US" dirty="0"/>
              <a:t>This protects the host machine from the malware</a:t>
            </a:r>
          </a:p>
          <a:p>
            <a:pPr lvl="1"/>
            <a:r>
              <a:rPr lang="en-US" dirty="0"/>
              <a:t>Except for a few very rare cases of malware that escape the virtual machine and infect the host</a:t>
            </a:r>
          </a:p>
        </p:txBody>
      </p:sp>
    </p:spTree>
    <p:extLst>
      <p:ext uri="{BB962C8B-B14F-4D97-AF65-F5344CB8AC3E}">
        <p14:creationId xmlns:p14="http://schemas.microsoft.com/office/powerpoint/2010/main" val="2513830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Risks of Using VMware for Malware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may detect that it is in a VM and run differently</a:t>
            </a:r>
          </a:p>
          <a:p>
            <a:r>
              <a:rPr lang="en-US" dirty="0"/>
              <a:t>VMware has bugs: malware may crash or exploit it</a:t>
            </a:r>
          </a:p>
          <a:p>
            <a:r>
              <a:rPr lang="en-US" dirty="0"/>
              <a:t>Malware may spread or affect the host – don't use a sensitive host machine</a:t>
            </a:r>
          </a:p>
        </p:txBody>
      </p:sp>
    </p:spTree>
    <p:extLst>
      <p:ext uri="{BB962C8B-B14F-4D97-AF65-F5344CB8AC3E}">
        <p14:creationId xmlns:p14="http://schemas.microsoft.com/office/powerpoint/2010/main" val="1355481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876"/>
          </a:xfrm>
        </p:spPr>
        <p:txBody>
          <a:bodyPr/>
          <a:lstStyle/>
          <a:p>
            <a:r>
              <a:rPr lang="en-US" dirty="0"/>
              <a:t>All-in-one software for basic dynamic analysis</a:t>
            </a:r>
          </a:p>
          <a:p>
            <a:r>
              <a:rPr lang="en-US" dirty="0"/>
              <a:t>Virtualized environment that simulates network services</a:t>
            </a:r>
          </a:p>
          <a:p>
            <a:r>
              <a:rPr lang="en-US" dirty="0"/>
              <a:t>Examples: Norman Sandbox, GFI Sandbox, Anubis, Joe Sandbox, </a:t>
            </a:r>
            <a:r>
              <a:rPr lang="en-US" dirty="0" err="1"/>
              <a:t>ThreatExpert</a:t>
            </a:r>
            <a:r>
              <a:rPr lang="en-US" dirty="0"/>
              <a:t>, </a:t>
            </a:r>
            <a:r>
              <a:rPr lang="en-US" dirty="0" err="1"/>
              <a:t>BitBlaze</a:t>
            </a:r>
            <a:r>
              <a:rPr lang="en-US" dirty="0"/>
              <a:t>, </a:t>
            </a:r>
            <a:r>
              <a:rPr lang="en-US" dirty="0" err="1"/>
              <a:t>Comodo</a:t>
            </a:r>
            <a:r>
              <a:rPr lang="en-US" dirty="0"/>
              <a:t> Instant Malware Analysis</a:t>
            </a:r>
          </a:p>
          <a:p>
            <a:r>
              <a:rPr lang="en-US" dirty="0"/>
              <a:t>They are expensive but easy to use</a:t>
            </a:r>
          </a:p>
          <a:p>
            <a:r>
              <a:rPr lang="en-US" dirty="0"/>
              <a:t>They produce a nice PDF report of results</a:t>
            </a:r>
          </a:p>
        </p:txBody>
      </p:sp>
    </p:spTree>
    <p:extLst>
      <p:ext uri="{BB962C8B-B14F-4D97-AF65-F5344CB8AC3E}">
        <p14:creationId xmlns:p14="http://schemas.microsoft.com/office/powerpoint/2010/main" val="384724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6 at 1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6" y="662353"/>
            <a:ext cx="7776369" cy="4611349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338489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Malware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DLLs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 files can be run directly, but DLLs can't</a:t>
            </a:r>
          </a:p>
          <a:p>
            <a:r>
              <a:rPr lang="en-US" dirty="0"/>
              <a:t>Use Rundll32.exe (included in Windows)</a:t>
            </a:r>
          </a:p>
          <a:p>
            <a:pPr marL="0" indent="0">
              <a:buNone/>
            </a:pPr>
            <a:r>
              <a:rPr lang="en-US" dirty="0"/>
              <a:t>	rundll32.exe </a:t>
            </a:r>
            <a:r>
              <a:rPr lang="en-US" i="1" dirty="0"/>
              <a:t>DLLname, Export arguments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Export</a:t>
            </a:r>
            <a:r>
              <a:rPr lang="en-US" dirty="0"/>
              <a:t> value is one of the exported functions you found in Dependency Walker, PEview, or PE Explorer.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8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with Process Monitor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38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registry, file system, network, process, and thread activity</a:t>
            </a:r>
          </a:p>
          <a:p>
            <a:r>
              <a:rPr lang="en-US" dirty="0"/>
              <a:t>All recorded events are kept, but you can filter the display to make it easier to find items of interest</a:t>
            </a:r>
          </a:p>
          <a:p>
            <a:r>
              <a:rPr lang="en-US" dirty="0"/>
              <a:t>Don't run it too long or it will fill up all RAM and crash the machine</a:t>
            </a:r>
          </a:p>
        </p:txBody>
      </p:sp>
    </p:spTree>
    <p:extLst>
      <p:ext uri="{BB962C8B-B14F-4D97-AF65-F5344CB8AC3E}">
        <p14:creationId xmlns:p14="http://schemas.microsoft.com/office/powerpoint/2010/main" val="4173827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</a:t>
            </a:r>
            <a:r>
              <a:rPr lang="en-US" dirty="0" err="1"/>
              <a:t>Calc.exe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19 at 1.19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392670"/>
            <a:ext cx="8255000" cy="42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73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Monitor Toolbar</a:t>
            </a:r>
          </a:p>
        </p:txBody>
      </p:sp>
      <p:pic>
        <p:nvPicPr>
          <p:cNvPr id="4" name="Picture 3" descr="Screen Shot 2013-08-19 at 1.19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39" b="67271"/>
          <a:stretch/>
        </p:blipFill>
        <p:spPr>
          <a:xfrm>
            <a:off x="354998" y="3664898"/>
            <a:ext cx="8331802" cy="2544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000" y="233362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Start/Stop</a:t>
            </a:r>
          </a:p>
          <a:p>
            <a:pPr algn="ctr"/>
            <a:r>
              <a:rPr lang="en-US" b="1" dirty="0"/>
              <a:t>Capture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016000" y="2979956"/>
            <a:ext cx="857250" cy="170094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27775" y="2814427"/>
            <a:ext cx="857250" cy="170094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6524" y="2168096"/>
            <a:ext cx="446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Filters</a:t>
            </a:r>
          </a:p>
          <a:p>
            <a:pPr algn="ctr"/>
            <a:r>
              <a:rPr lang="en-US" b="1" dirty="0"/>
              <a:t>Registry, File system, Network, Processes</a:t>
            </a:r>
          </a:p>
        </p:txBody>
      </p:sp>
      <p:cxnSp>
        <p:nvCxnSpPr>
          <p:cNvPr id="12" name="Straight Arrow Connector 11"/>
          <p:cNvCxnSpPr>
            <a:stCxn id="14" idx="2"/>
          </p:cNvCxnSpPr>
          <p:nvPr/>
        </p:nvCxnSpPr>
        <p:spPr>
          <a:xfrm>
            <a:off x="2184400" y="2728357"/>
            <a:ext cx="546100" cy="195254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2400" y="235902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Erase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8399" y="233362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3200399" y="2702957"/>
            <a:ext cx="269875" cy="192131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307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with Exclude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technique: hide normal activity before launching malware</a:t>
            </a:r>
          </a:p>
        </p:txBody>
      </p:sp>
    </p:spTree>
    <p:extLst>
      <p:ext uri="{BB962C8B-B14F-4D97-AF65-F5344CB8AC3E}">
        <p14:creationId xmlns:p14="http://schemas.microsoft.com/office/powerpoint/2010/main" val="13089281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with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useful filters: Process Name, Operation, and Detail</a:t>
            </a:r>
          </a:p>
        </p:txBody>
      </p:sp>
      <p:pic>
        <p:nvPicPr>
          <p:cNvPr id="4" name="Picture 3" descr="Screen Shot 2013-08-19 at 1.3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5" y="2740025"/>
            <a:ext cx="6692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9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Processes with </a:t>
            </a:r>
            <a:br>
              <a:rPr lang="en-US" dirty="0"/>
            </a:br>
            <a:r>
              <a:rPr lang="en-US" dirty="0"/>
              <a:t>Process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3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3 at 4.49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5" y="686772"/>
            <a:ext cx="8385099" cy="58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1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Malware Analysis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00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pink</a:t>
            </a:r>
          </a:p>
          <a:p>
            <a:r>
              <a:rPr lang="en-US" dirty="0"/>
              <a:t>Processes are blue</a:t>
            </a:r>
          </a:p>
          <a:p>
            <a:r>
              <a:rPr lang="en-US" dirty="0"/>
              <a:t>New processes are green briefly</a:t>
            </a:r>
          </a:p>
          <a:p>
            <a:r>
              <a:rPr lang="en-US" dirty="0"/>
              <a:t>Terminated processes are red</a:t>
            </a:r>
          </a:p>
        </p:txBody>
      </p:sp>
    </p:spTree>
    <p:extLst>
      <p:ext uri="{BB962C8B-B14F-4D97-AF65-F5344CB8AC3E}">
        <p14:creationId xmlns:p14="http://schemas.microsoft.com/office/powerpoint/2010/main" val="15377561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8-23 at 5.0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2" y="1612411"/>
            <a:ext cx="6874933" cy="48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368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08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Shows DEP and ASLR status</a:t>
            </a:r>
          </a:p>
          <a:p>
            <a:r>
              <a:rPr lang="en-US" dirty="0"/>
              <a:t>Verify button checks the disk file's Windows signature</a:t>
            </a:r>
          </a:p>
          <a:p>
            <a:pPr lvl="1"/>
            <a:r>
              <a:rPr lang="en-US" dirty="0"/>
              <a:t>But not the RAM image, so it won't detect </a:t>
            </a:r>
            <a:r>
              <a:rPr lang="en-US" b="1" dirty="0"/>
              <a:t>process replacement</a:t>
            </a:r>
            <a:endParaRPr lang="en-US" dirty="0"/>
          </a:p>
        </p:txBody>
      </p:sp>
      <p:pic>
        <p:nvPicPr>
          <p:cNvPr id="4" name="Picture 3" descr="Screen Shot 2013-08-23 at 5.0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2" y="1417638"/>
            <a:ext cx="4402667" cy="52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0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933" cy="4525963"/>
          </a:xfrm>
        </p:spPr>
        <p:txBody>
          <a:bodyPr/>
          <a:lstStyle/>
          <a:p>
            <a:r>
              <a:rPr lang="en-US" dirty="0"/>
              <a:t>Compare Image to Memory strings, if they are very different, it can indicate process replacement</a:t>
            </a:r>
          </a:p>
        </p:txBody>
      </p:sp>
      <p:pic>
        <p:nvPicPr>
          <p:cNvPr id="4" name="Picture 3" descr="Screen Shot 2013-08-23 at 5.1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3" y="1282171"/>
            <a:ext cx="4493779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996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Malicious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document (e.g. PDF) on a system with a vulnerable application</a:t>
            </a:r>
          </a:p>
          <a:p>
            <a:r>
              <a:rPr lang="en-US" dirty="0"/>
              <a:t>Watch Process Explorer to see if it launches a process</a:t>
            </a:r>
          </a:p>
          <a:p>
            <a:r>
              <a:rPr lang="en-US" dirty="0"/>
              <a:t>The Image tab of that process's Properties sheet will show where the malware is</a:t>
            </a:r>
          </a:p>
        </p:txBody>
      </p:sp>
    </p:spTree>
    <p:extLst>
      <p:ext uri="{BB962C8B-B14F-4D97-AF65-F5344CB8AC3E}">
        <p14:creationId xmlns:p14="http://schemas.microsoft.com/office/powerpoint/2010/main" val="35204253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Faking a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40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ApateDNS to Redirect DNS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5 at 11.21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6" y="1647296"/>
            <a:ext cx="6773333" cy="50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28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Monitoring with Ncat</a:t>
            </a:r>
            <a:br>
              <a:rPr lang="en-US" dirty="0"/>
            </a:br>
            <a:r>
              <a:rPr lang="en-US" dirty="0"/>
              <a:t>(included with Nmap)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8-25 at 11.58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721600" cy="50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3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Sniffing with Wireshark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8-25 at 12.0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3" y="1417638"/>
            <a:ext cx="7159304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15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TCP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184400" cy="4525963"/>
          </a:xfrm>
        </p:spPr>
        <p:txBody>
          <a:bodyPr/>
          <a:lstStyle/>
          <a:p>
            <a:r>
              <a:rPr lang="en-US" dirty="0"/>
              <a:t>Safe files from streams can be here too</a:t>
            </a:r>
          </a:p>
        </p:txBody>
      </p:sp>
      <p:pic>
        <p:nvPicPr>
          <p:cNvPr id="5" name="Picture 4" descr="Screen Shot 2013-08-25 at 12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53" y="1600200"/>
            <a:ext cx="5659747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v. 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Examines malware without running it</a:t>
            </a:r>
          </a:p>
          <a:p>
            <a:pPr lvl="1"/>
            <a:r>
              <a:rPr lang="en-US" dirty="0"/>
              <a:t>Tools: </a:t>
            </a:r>
            <a:r>
              <a:rPr lang="en-US" dirty="0" err="1"/>
              <a:t>VirusTotal</a:t>
            </a:r>
            <a:r>
              <a:rPr lang="en-US" dirty="0"/>
              <a:t>, strings, a disassembler like IDA Pro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Run the malware and monitor its effect</a:t>
            </a:r>
          </a:p>
          <a:p>
            <a:pPr lvl="1"/>
            <a:r>
              <a:rPr lang="en-US" dirty="0"/>
              <a:t>Use a virtual machine and take snapshots</a:t>
            </a:r>
          </a:p>
          <a:p>
            <a:pPr lvl="1"/>
            <a:r>
              <a:rPr lang="en-US" dirty="0"/>
              <a:t>Tools: </a:t>
            </a:r>
            <a:r>
              <a:rPr lang="en-US" dirty="0" err="1"/>
              <a:t>RegShot</a:t>
            </a:r>
            <a:r>
              <a:rPr lang="en-US" dirty="0"/>
              <a:t>, Process Monitor, Process Hacker, </a:t>
            </a:r>
            <a:r>
              <a:rPr lang="en-US" dirty="0" err="1"/>
              <a:t>CaptureBAT</a:t>
            </a:r>
            <a:endParaRPr lang="en-US" dirty="0"/>
          </a:p>
          <a:p>
            <a:pPr lvl="1"/>
            <a:r>
              <a:rPr lang="en-US" dirty="0"/>
              <a:t>RAM Analysis: </a:t>
            </a:r>
            <a:r>
              <a:rPr lang="en-US" dirty="0" err="1"/>
              <a:t>Mandant</a:t>
            </a:r>
            <a:r>
              <a:rPr lang="en-US" dirty="0"/>
              <a:t> Redline and Volatility</a:t>
            </a:r>
          </a:p>
        </p:txBody>
      </p:sp>
    </p:spTree>
    <p:extLst>
      <p:ext uri="{BB962C8B-B14F-4D97-AF65-F5344CB8AC3E}">
        <p14:creationId xmlns:p14="http://schemas.microsoft.com/office/powerpoint/2010/main" val="41382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static analysis</a:t>
            </a:r>
          </a:p>
          <a:p>
            <a:pPr lvl="1"/>
            <a:r>
              <a:rPr lang="en-US" dirty="0"/>
              <a:t>View malware without looking at instructions</a:t>
            </a:r>
          </a:p>
          <a:p>
            <a:pPr lvl="1"/>
            <a:r>
              <a:rPr lang="en-US" dirty="0"/>
              <a:t>Tools: </a:t>
            </a:r>
            <a:r>
              <a:rPr lang="en-US" dirty="0" err="1"/>
              <a:t>VirusTotal</a:t>
            </a:r>
            <a:r>
              <a:rPr lang="en-US" dirty="0"/>
              <a:t>, strings</a:t>
            </a:r>
          </a:p>
          <a:p>
            <a:pPr lvl="1"/>
            <a:r>
              <a:rPr lang="en-US" dirty="0"/>
              <a:t>Quick and easy but fails for advanced malware and can miss important behavior</a:t>
            </a:r>
          </a:p>
          <a:p>
            <a:r>
              <a:rPr lang="en-US" dirty="0"/>
              <a:t>Basic dynamic analysis</a:t>
            </a:r>
          </a:p>
          <a:p>
            <a:pPr lvl="1"/>
            <a:r>
              <a:rPr lang="en-US" dirty="0"/>
              <a:t>Easy but requires a safe test environment</a:t>
            </a:r>
          </a:p>
          <a:p>
            <a:pPr lvl="1"/>
            <a:r>
              <a:rPr lang="en-US" dirty="0"/>
              <a:t>Not effective on all malware</a:t>
            </a:r>
          </a:p>
        </p:txBody>
      </p:sp>
    </p:spTree>
    <p:extLst>
      <p:ext uri="{BB962C8B-B14F-4D97-AF65-F5344CB8AC3E}">
        <p14:creationId xmlns:p14="http://schemas.microsoft.com/office/powerpoint/2010/main" val="261783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1489</Words>
  <Application>Microsoft Macintosh PowerPoint</Application>
  <PresentationFormat>On-screen Show (4:3)</PresentationFormat>
  <Paragraphs>235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Arial</vt:lpstr>
      <vt:lpstr>Calibri</vt:lpstr>
      <vt:lpstr>Office Theme</vt:lpstr>
      <vt:lpstr>Application Security Malware Analysis CS-4440 - Introduction to Computer Security Spring 2022 Jun Xu  The slides are borrowed from Sam Bowne at City College of San Francisco</vt:lpstr>
      <vt:lpstr>Malware Analysis</vt:lpstr>
      <vt:lpstr>Why Malware Analysis</vt:lpstr>
      <vt:lpstr>Incident Response</vt:lpstr>
      <vt:lpstr>Incident Response</vt:lpstr>
      <vt:lpstr>PowerPoint Presentation</vt:lpstr>
      <vt:lpstr>Malware Analysis Techniques</vt:lpstr>
      <vt:lpstr>Static v. Dynamic Analysis</vt:lpstr>
      <vt:lpstr>Basic Analysis</vt:lpstr>
      <vt:lpstr>Advanced Analysis</vt:lpstr>
      <vt:lpstr>General Rules for Malware Analysis</vt:lpstr>
      <vt:lpstr>General Rules for Malware Analysis</vt:lpstr>
      <vt:lpstr>Basic Static Analysis</vt:lpstr>
      <vt:lpstr>Techniques</vt:lpstr>
      <vt:lpstr>Antivirus Scanning</vt:lpstr>
      <vt:lpstr>Only a First Step</vt:lpstr>
      <vt:lpstr>Hashing</vt:lpstr>
      <vt:lpstr>Hashes</vt:lpstr>
      <vt:lpstr>HashCalc</vt:lpstr>
      <vt:lpstr>Hash Uses</vt:lpstr>
      <vt:lpstr>Finding Strings</vt:lpstr>
      <vt:lpstr>Strings</vt:lpstr>
      <vt:lpstr>PowerPoint Presentation</vt:lpstr>
      <vt:lpstr>The strings Command</vt:lpstr>
      <vt:lpstr>The strings Command</vt:lpstr>
      <vt:lpstr>Packed and Obfuscated Malware</vt:lpstr>
      <vt:lpstr>Packing Files</vt:lpstr>
      <vt:lpstr>Detecting Packers with PEiD</vt:lpstr>
      <vt:lpstr>Demo: UPX</vt:lpstr>
      <vt:lpstr>Packing Obfuscates Strings</vt:lpstr>
      <vt:lpstr>PowerPoint Presentation</vt:lpstr>
      <vt:lpstr>Portable Executable File Format</vt:lpstr>
      <vt:lpstr>PE Files</vt:lpstr>
      <vt:lpstr>PE Header</vt:lpstr>
      <vt:lpstr>LordPE Demo</vt:lpstr>
      <vt:lpstr>Main Sections</vt:lpstr>
      <vt:lpstr>There are a lot more sections</vt:lpstr>
      <vt:lpstr>Linked Libraries and Functions</vt:lpstr>
      <vt:lpstr>Imports</vt:lpstr>
      <vt:lpstr>Static Linking</vt:lpstr>
      <vt:lpstr>Runtime Linking</vt:lpstr>
      <vt:lpstr>Dynamic Linking</vt:lpstr>
      <vt:lpstr>Clues in Libraries</vt:lpstr>
      <vt:lpstr>Dependency Walker</vt:lpstr>
      <vt:lpstr>Shows Dynamically Linked Functions</vt:lpstr>
      <vt:lpstr>Services.exe</vt:lpstr>
      <vt:lpstr>Services.ex_ (malware)</vt:lpstr>
      <vt:lpstr>Imports  &amp; Exports in Dependency Walker</vt:lpstr>
      <vt:lpstr>PowerPoint Presentation</vt:lpstr>
      <vt:lpstr>PowerPoint Presentation</vt:lpstr>
      <vt:lpstr>Exports</vt:lpstr>
      <vt:lpstr>Example: Keylogger</vt:lpstr>
      <vt:lpstr>Ex: A Packed Program</vt:lpstr>
      <vt:lpstr>Basic Dynamic Analysis</vt:lpstr>
      <vt:lpstr>Why Perform Dynamic Analysis?</vt:lpstr>
      <vt:lpstr>Real Machines</vt:lpstr>
      <vt:lpstr>Virtual Machines</vt:lpstr>
      <vt:lpstr>Risks of Using VMware for Malware Analysis</vt:lpstr>
      <vt:lpstr>Sandbox</vt:lpstr>
      <vt:lpstr>Running Malware</vt:lpstr>
      <vt:lpstr>Launching DLLs</vt:lpstr>
      <vt:lpstr>Monitoring with Process Monitor</vt:lpstr>
      <vt:lpstr>Process Monitor</vt:lpstr>
      <vt:lpstr>Launching Calc.exe</vt:lpstr>
      <vt:lpstr>Process Monitor Toolbar</vt:lpstr>
      <vt:lpstr>Filtering with Exclude</vt:lpstr>
      <vt:lpstr>Filtering with Include</vt:lpstr>
      <vt:lpstr>Viewing Processes with  Process Explorer</vt:lpstr>
      <vt:lpstr>PowerPoint Presentation</vt:lpstr>
      <vt:lpstr>Coloring</vt:lpstr>
      <vt:lpstr>DLL Mode</vt:lpstr>
      <vt:lpstr>Properties</vt:lpstr>
      <vt:lpstr>Strings</vt:lpstr>
      <vt:lpstr>Detecting Malicious Documents</vt:lpstr>
      <vt:lpstr>Faking a Network</vt:lpstr>
      <vt:lpstr>Using ApateDNS to Redirect DNS Resolutions</vt:lpstr>
      <vt:lpstr>Monitoring with Ncat (included with Nmap)</vt:lpstr>
      <vt:lpstr>Packet Sniffing with Wireshark</vt:lpstr>
      <vt:lpstr>Follow TCP Stream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Jun Xu</cp:lastModifiedBy>
  <cp:revision>57</cp:revision>
  <dcterms:created xsi:type="dcterms:W3CDTF">2013-08-16T17:07:40Z</dcterms:created>
  <dcterms:modified xsi:type="dcterms:W3CDTF">2022-03-30T22:15:46Z</dcterms:modified>
</cp:coreProperties>
</file>