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91" r:id="rId2"/>
    <p:sldId id="257" r:id="rId3"/>
    <p:sldId id="261" r:id="rId4"/>
    <p:sldId id="262" r:id="rId5"/>
    <p:sldId id="268" r:id="rId6"/>
    <p:sldId id="298" r:id="rId7"/>
    <p:sldId id="292" r:id="rId8"/>
    <p:sldId id="264" r:id="rId9"/>
    <p:sldId id="299" r:id="rId10"/>
    <p:sldId id="281" r:id="rId11"/>
    <p:sldId id="280" r:id="rId12"/>
    <p:sldId id="279" r:id="rId13"/>
    <p:sldId id="293" r:id="rId14"/>
    <p:sldId id="294" r:id="rId15"/>
    <p:sldId id="295" r:id="rId16"/>
    <p:sldId id="300" r:id="rId17"/>
    <p:sldId id="308" r:id="rId18"/>
    <p:sldId id="296" r:id="rId19"/>
    <p:sldId id="309" r:id="rId20"/>
    <p:sldId id="310" r:id="rId21"/>
    <p:sldId id="311" r:id="rId22"/>
    <p:sldId id="301" r:id="rId23"/>
    <p:sldId id="302" r:id="rId24"/>
    <p:sldId id="303" r:id="rId25"/>
    <p:sldId id="304" r:id="rId26"/>
    <p:sldId id="306" r:id="rId27"/>
    <p:sldId id="30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87891" autoAdjust="0"/>
  </p:normalViewPr>
  <p:slideViewPr>
    <p:cSldViewPr>
      <p:cViewPr varScale="1">
        <p:scale>
          <a:sx n="112" d="100"/>
          <a:sy n="112" d="100"/>
        </p:scale>
        <p:origin x="976"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2610F2-D687-4832-84CF-A288E7044C1E}" type="datetimeFigureOut">
              <a:rPr lang="en-US" smtClean="0"/>
              <a:t>4/3/22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E7FAFC-631E-488C-BFAA-CCC2B0E16C34}" type="slidenum">
              <a:rPr lang="en-US" smtClean="0"/>
              <a:t>‹#›</a:t>
            </a:fld>
            <a:endParaRPr lang="en-US"/>
          </a:p>
        </p:txBody>
      </p:sp>
    </p:spTree>
    <p:extLst>
      <p:ext uri="{BB962C8B-B14F-4D97-AF65-F5344CB8AC3E}">
        <p14:creationId xmlns:p14="http://schemas.microsoft.com/office/powerpoint/2010/main" val="591532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DC8831-15C8-F24D-8E8F-54BC06238276}" type="slidenum">
              <a:rPr lang="en-US" smtClean="0"/>
              <a:t>1</a:t>
            </a:fld>
            <a:endParaRPr lang="en-US"/>
          </a:p>
        </p:txBody>
      </p:sp>
    </p:spTree>
    <p:extLst>
      <p:ext uri="{BB962C8B-B14F-4D97-AF65-F5344CB8AC3E}">
        <p14:creationId xmlns:p14="http://schemas.microsoft.com/office/powerpoint/2010/main" val="3850038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1d3d6ec2b_2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1d3d6ec2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E7FAFC-631E-488C-BFAA-CCC2B0E16C34}" type="slidenum">
              <a:rPr lang="en-US" smtClean="0"/>
              <a:t>8</a:t>
            </a:fld>
            <a:endParaRPr lang="en-US"/>
          </a:p>
        </p:txBody>
      </p:sp>
    </p:spTree>
    <p:extLst>
      <p:ext uri="{BB962C8B-B14F-4D97-AF65-F5344CB8AC3E}">
        <p14:creationId xmlns:p14="http://schemas.microsoft.com/office/powerpoint/2010/main" val="1883777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F338CE-D70B-4A4C-BFF1-D4607DBADB27}" type="slidenum">
              <a:rPr lang="en-US"/>
              <a:t>10</a:t>
            </a:fld>
            <a:endParaRPr lang="en-US"/>
          </a:p>
        </p:txBody>
      </p:sp>
    </p:spTree>
    <p:extLst>
      <p:ext uri="{BB962C8B-B14F-4D97-AF65-F5344CB8AC3E}">
        <p14:creationId xmlns:p14="http://schemas.microsoft.com/office/powerpoint/2010/main" val="1369674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a:t>
            </a:r>
            <a:r>
              <a:rPr lang="en-US" baseline="0" dirty="0"/>
              <a:t>-or-nothing permissions model</a:t>
            </a:r>
          </a:p>
          <a:p>
            <a:r>
              <a:rPr lang="en-US" dirty="0"/>
              <a:t>Once you grant access, you don’t know how an app is going</a:t>
            </a:r>
            <a:r>
              <a:rPr lang="en-US" baseline="0" dirty="0"/>
              <a:t> to use (or misuse) sensitive data</a:t>
            </a:r>
            <a:endParaRPr lang="en-US" dirty="0"/>
          </a:p>
        </p:txBody>
      </p:sp>
      <p:sp>
        <p:nvSpPr>
          <p:cNvPr id="4" name="Slide Number Placeholder 3"/>
          <p:cNvSpPr>
            <a:spLocks noGrp="1"/>
          </p:cNvSpPr>
          <p:nvPr>
            <p:ph type="sldNum" sz="quarter" idx="10"/>
          </p:nvPr>
        </p:nvSpPr>
        <p:spPr/>
        <p:txBody>
          <a:bodyPr/>
          <a:lstStyle/>
          <a:p>
            <a:fld id="{FAE7FAFC-631E-488C-BFAA-CCC2B0E16C34}" type="slidenum">
              <a:rPr lang="en-US" smtClean="0"/>
              <a:t>15</a:t>
            </a:fld>
            <a:endParaRPr lang="en-US"/>
          </a:p>
        </p:txBody>
      </p:sp>
    </p:spTree>
    <p:extLst>
      <p:ext uri="{BB962C8B-B14F-4D97-AF65-F5344CB8AC3E}">
        <p14:creationId xmlns:p14="http://schemas.microsoft.com/office/powerpoint/2010/main" val="3808594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AECD1B4-055B-48BB-8968-C6056C892349}" type="datetimeFigureOut">
              <a:rPr lang="en-US" smtClean="0"/>
              <a:t>4/3/22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A7F91-B0C7-4B99-90F3-F9F76A1F6695}" type="slidenum">
              <a:rPr lang="en-US" smtClean="0"/>
              <a:t>‹#›</a:t>
            </a:fld>
            <a:endParaRPr lang="en-US"/>
          </a:p>
        </p:txBody>
      </p:sp>
    </p:spTree>
    <p:extLst>
      <p:ext uri="{BB962C8B-B14F-4D97-AF65-F5344CB8AC3E}">
        <p14:creationId xmlns:p14="http://schemas.microsoft.com/office/powerpoint/2010/main" val="4053062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ECD1B4-055B-48BB-8968-C6056C892349}" type="datetimeFigureOut">
              <a:rPr lang="en-US" smtClean="0"/>
              <a:t>4/3/22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A7F91-B0C7-4B99-90F3-F9F76A1F6695}" type="slidenum">
              <a:rPr lang="en-US" smtClean="0"/>
              <a:t>‹#›</a:t>
            </a:fld>
            <a:endParaRPr lang="en-US"/>
          </a:p>
        </p:txBody>
      </p:sp>
    </p:spTree>
    <p:extLst>
      <p:ext uri="{BB962C8B-B14F-4D97-AF65-F5344CB8AC3E}">
        <p14:creationId xmlns:p14="http://schemas.microsoft.com/office/powerpoint/2010/main" val="3913945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ECD1B4-055B-48BB-8968-C6056C892349}" type="datetimeFigureOut">
              <a:rPr lang="en-US" smtClean="0"/>
              <a:t>4/3/22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A7F91-B0C7-4B99-90F3-F9F76A1F6695}" type="slidenum">
              <a:rPr lang="en-US" smtClean="0"/>
              <a:t>‹#›</a:t>
            </a:fld>
            <a:endParaRPr lang="en-US"/>
          </a:p>
        </p:txBody>
      </p:sp>
    </p:spTree>
    <p:extLst>
      <p:ext uri="{BB962C8B-B14F-4D97-AF65-F5344CB8AC3E}">
        <p14:creationId xmlns:p14="http://schemas.microsoft.com/office/powerpoint/2010/main" val="22453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p:nvPr/>
        </p:nvSpPr>
        <p:spPr>
          <a:xfrm>
            <a:off x="0" y="6727600"/>
            <a:ext cx="9144000" cy="13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 name="Google Shape;20;p4"/>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54759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ECD1B4-055B-48BB-8968-C6056C892349}" type="datetimeFigureOut">
              <a:rPr lang="en-US" smtClean="0"/>
              <a:t>4/3/22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A7F91-B0C7-4B99-90F3-F9F76A1F6695}" type="slidenum">
              <a:rPr lang="en-US" smtClean="0"/>
              <a:t>‹#›</a:t>
            </a:fld>
            <a:endParaRPr lang="en-US"/>
          </a:p>
        </p:txBody>
      </p:sp>
    </p:spTree>
    <p:extLst>
      <p:ext uri="{BB962C8B-B14F-4D97-AF65-F5344CB8AC3E}">
        <p14:creationId xmlns:p14="http://schemas.microsoft.com/office/powerpoint/2010/main" val="4153538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ECD1B4-055B-48BB-8968-C6056C892349}" type="datetimeFigureOut">
              <a:rPr lang="en-US" smtClean="0"/>
              <a:t>4/3/22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A7F91-B0C7-4B99-90F3-F9F76A1F6695}" type="slidenum">
              <a:rPr lang="en-US" smtClean="0"/>
              <a:t>‹#›</a:t>
            </a:fld>
            <a:endParaRPr lang="en-US"/>
          </a:p>
        </p:txBody>
      </p:sp>
    </p:spTree>
    <p:extLst>
      <p:ext uri="{BB962C8B-B14F-4D97-AF65-F5344CB8AC3E}">
        <p14:creationId xmlns:p14="http://schemas.microsoft.com/office/powerpoint/2010/main" val="2713705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AECD1B4-055B-48BB-8968-C6056C892349}" type="datetimeFigureOut">
              <a:rPr lang="en-US" smtClean="0"/>
              <a:t>4/3/22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8A7F91-B0C7-4B99-90F3-F9F76A1F6695}" type="slidenum">
              <a:rPr lang="en-US" smtClean="0"/>
              <a:t>‹#›</a:t>
            </a:fld>
            <a:endParaRPr lang="en-US"/>
          </a:p>
        </p:txBody>
      </p:sp>
    </p:spTree>
    <p:extLst>
      <p:ext uri="{BB962C8B-B14F-4D97-AF65-F5344CB8AC3E}">
        <p14:creationId xmlns:p14="http://schemas.microsoft.com/office/powerpoint/2010/main" val="3476260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AECD1B4-055B-48BB-8968-C6056C892349}" type="datetimeFigureOut">
              <a:rPr lang="en-US" smtClean="0"/>
              <a:t>4/3/22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8A7F91-B0C7-4B99-90F3-F9F76A1F6695}" type="slidenum">
              <a:rPr lang="en-US" smtClean="0"/>
              <a:t>‹#›</a:t>
            </a:fld>
            <a:endParaRPr lang="en-US"/>
          </a:p>
        </p:txBody>
      </p:sp>
    </p:spTree>
    <p:extLst>
      <p:ext uri="{BB962C8B-B14F-4D97-AF65-F5344CB8AC3E}">
        <p14:creationId xmlns:p14="http://schemas.microsoft.com/office/powerpoint/2010/main" val="3084899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AECD1B4-055B-48BB-8968-C6056C892349}" type="datetimeFigureOut">
              <a:rPr lang="en-US" smtClean="0"/>
              <a:t>4/3/22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8A7F91-B0C7-4B99-90F3-F9F76A1F6695}" type="slidenum">
              <a:rPr lang="en-US" smtClean="0"/>
              <a:t>‹#›</a:t>
            </a:fld>
            <a:endParaRPr lang="en-US"/>
          </a:p>
        </p:txBody>
      </p:sp>
    </p:spTree>
    <p:extLst>
      <p:ext uri="{BB962C8B-B14F-4D97-AF65-F5344CB8AC3E}">
        <p14:creationId xmlns:p14="http://schemas.microsoft.com/office/powerpoint/2010/main" val="1802279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ECD1B4-055B-48BB-8968-C6056C892349}" type="datetimeFigureOut">
              <a:rPr lang="en-US" smtClean="0"/>
              <a:t>4/3/22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8A7F91-B0C7-4B99-90F3-F9F76A1F6695}" type="slidenum">
              <a:rPr lang="en-US" smtClean="0"/>
              <a:t>‹#›</a:t>
            </a:fld>
            <a:endParaRPr lang="en-US"/>
          </a:p>
        </p:txBody>
      </p:sp>
    </p:spTree>
    <p:extLst>
      <p:ext uri="{BB962C8B-B14F-4D97-AF65-F5344CB8AC3E}">
        <p14:creationId xmlns:p14="http://schemas.microsoft.com/office/powerpoint/2010/main" val="4271741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ECD1B4-055B-48BB-8968-C6056C892349}" type="datetimeFigureOut">
              <a:rPr lang="en-US" smtClean="0"/>
              <a:t>4/3/22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8A7F91-B0C7-4B99-90F3-F9F76A1F6695}" type="slidenum">
              <a:rPr lang="en-US" smtClean="0"/>
              <a:t>‹#›</a:t>
            </a:fld>
            <a:endParaRPr lang="en-US"/>
          </a:p>
        </p:txBody>
      </p:sp>
    </p:spTree>
    <p:extLst>
      <p:ext uri="{BB962C8B-B14F-4D97-AF65-F5344CB8AC3E}">
        <p14:creationId xmlns:p14="http://schemas.microsoft.com/office/powerpoint/2010/main" val="2222432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ECD1B4-055B-48BB-8968-C6056C892349}" type="datetimeFigureOut">
              <a:rPr lang="en-US" smtClean="0"/>
              <a:t>4/3/22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8A7F91-B0C7-4B99-90F3-F9F76A1F6695}" type="slidenum">
              <a:rPr lang="en-US" smtClean="0"/>
              <a:t>‹#›</a:t>
            </a:fld>
            <a:endParaRPr lang="en-US"/>
          </a:p>
        </p:txBody>
      </p:sp>
    </p:spTree>
    <p:extLst>
      <p:ext uri="{BB962C8B-B14F-4D97-AF65-F5344CB8AC3E}">
        <p14:creationId xmlns:p14="http://schemas.microsoft.com/office/powerpoint/2010/main" val="2279603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ECD1B4-055B-48BB-8968-C6056C892349}" type="datetimeFigureOut">
              <a:rPr lang="en-US" smtClean="0"/>
              <a:t>4/3/22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8A7F91-B0C7-4B99-90F3-F9F76A1F6695}" type="slidenum">
              <a:rPr lang="en-US" smtClean="0"/>
              <a:t>‹#›</a:t>
            </a:fld>
            <a:endParaRPr lang="en-US"/>
          </a:p>
        </p:txBody>
      </p:sp>
    </p:spTree>
    <p:extLst>
      <p:ext uri="{BB962C8B-B14F-4D97-AF65-F5344CB8AC3E}">
        <p14:creationId xmlns:p14="http://schemas.microsoft.com/office/powerpoint/2010/main" val="274682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0.jpeg"/><Relationship Id="rId7" Type="http://schemas.openxmlformats.org/officeDocument/2006/relationships/image" Target="../media/image24.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jpe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hyperlink" Target="https://www.lightbluetouchpaper.org/2009/05/20/attack-of-the-zombie-photos/" TargetMode="External"/><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leaserobme.com/" TargetMode="External"/><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0.jpeg"/><Relationship Id="rId5" Type="http://schemas.openxmlformats.org/officeDocument/2006/relationships/image" Target="../media/image39.jpe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2.xml"/><Relationship Id="rId4" Type="http://schemas.openxmlformats.org/officeDocument/2006/relationships/image" Target="../media/image47.jpeg"/></Relationships>
</file>

<file path=ppt/slides/_rels/slide24.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hyperlink" Target="https://www.softwaretestinghelp.com/best-private-search-engine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freedomphone.com/" TargetMode="External"/><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eachprivacy.com/10-reasons-privacy-matters/"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 Id="rId9"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a:extLst>
              <a:ext uri="{FF2B5EF4-FFF2-40B4-BE49-F238E27FC236}">
                <a16:creationId xmlns:a16="http://schemas.microsoft.com/office/drawing/2014/main" id="{AAE38EAB-16C4-487B-8E1D-922AC296CBFE}"/>
              </a:ext>
            </a:extLst>
          </p:cNvPr>
          <p:cNvSpPr>
            <a:spLocks noGrp="1" noChangeArrowheads="1"/>
          </p:cNvSpPr>
          <p:nvPr>
            <p:ph type="title"/>
          </p:nvPr>
        </p:nvSpPr>
        <p:spPr>
          <a:xfrm>
            <a:off x="1752600" y="1905000"/>
            <a:ext cx="5943600" cy="2277070"/>
          </a:xfrm>
          <a:ln/>
        </p:spPr>
        <p:txBody>
          <a:bodyPr>
            <a:normAutofit fontScale="90000"/>
          </a:bodyPr>
          <a:lstStyle/>
          <a:p>
            <a:br>
              <a:rPr lang="en-US" altLang="zh-CN" sz="3375" b="1" dirty="0">
                <a:solidFill>
                  <a:srgbClr val="7030A0"/>
                </a:solidFill>
              </a:rPr>
            </a:br>
            <a:br>
              <a:rPr lang="en-US" altLang="en-US" sz="3375" b="1" dirty="0"/>
            </a:br>
            <a:r>
              <a:rPr lang="en-US" altLang="zh-CN" sz="3375" b="1" dirty="0"/>
              <a:t>Hot</a:t>
            </a:r>
            <a:r>
              <a:rPr lang="zh-CN" altLang="en-US" sz="3375" b="1" dirty="0"/>
              <a:t> </a:t>
            </a:r>
            <a:r>
              <a:rPr lang="en-US" altLang="zh-CN" sz="3375" b="1" dirty="0"/>
              <a:t>Topics:</a:t>
            </a:r>
            <a:r>
              <a:rPr lang="zh-CN" altLang="en-US" sz="3375" b="1" dirty="0"/>
              <a:t> </a:t>
            </a:r>
            <a:r>
              <a:rPr lang="en-US" altLang="zh-CN" sz="3375" b="1" dirty="0"/>
              <a:t>Privacy</a:t>
            </a:r>
            <a:br>
              <a:rPr lang="en-US" altLang="zh-CN" sz="3375" b="1" dirty="0"/>
            </a:br>
            <a:r>
              <a:rPr lang="en-US" altLang="en-US" sz="2531" dirty="0"/>
              <a:t>CS-4440 - Introduction to Computer Security</a:t>
            </a:r>
            <a:br>
              <a:rPr lang="en-US" altLang="en-US" sz="2531" dirty="0"/>
            </a:br>
            <a:r>
              <a:rPr lang="en-US" altLang="en-US" sz="2531" dirty="0"/>
              <a:t>Spring 2022</a:t>
            </a:r>
            <a:br>
              <a:rPr lang="en-US" altLang="en-US" sz="2531" dirty="0"/>
            </a:br>
            <a:r>
              <a:rPr lang="en-US" altLang="zh-CN" sz="2531" dirty="0"/>
              <a:t>Jun</a:t>
            </a:r>
            <a:r>
              <a:rPr lang="zh-CN" altLang="en-US" sz="2531" dirty="0"/>
              <a:t> </a:t>
            </a:r>
            <a:r>
              <a:rPr lang="en-US" altLang="zh-CN" sz="2531" dirty="0"/>
              <a:t>Xu</a:t>
            </a:r>
            <a:br>
              <a:rPr lang="en-US" altLang="zh-CN" sz="2531" dirty="0"/>
            </a:br>
            <a:br>
              <a:rPr lang="en-US" altLang="zh-CN" sz="2531" dirty="0"/>
            </a:br>
            <a:r>
              <a:rPr lang="en-US" altLang="zh-CN" sz="2531" dirty="0"/>
              <a:t>Slides</a:t>
            </a:r>
            <a:r>
              <a:rPr lang="zh-CN" altLang="en-US" sz="2531" dirty="0"/>
              <a:t> </a:t>
            </a:r>
            <a:r>
              <a:rPr lang="en-US" altLang="zh-CN" sz="2531" dirty="0"/>
              <a:t>adapted</a:t>
            </a:r>
            <a:r>
              <a:rPr lang="zh-CN" altLang="en-US" sz="2531" dirty="0"/>
              <a:t> </a:t>
            </a:r>
            <a:r>
              <a:rPr lang="en-US" altLang="zh-CN" sz="2531" dirty="0"/>
              <a:t>from</a:t>
            </a:r>
            <a:r>
              <a:rPr lang="zh-CN" altLang="en-US" sz="2531" dirty="0"/>
              <a:t> </a:t>
            </a:r>
            <a:r>
              <a:rPr lang="en-US" altLang="zh-CN" sz="2531" dirty="0"/>
              <a:t>CPS</a:t>
            </a:r>
            <a:r>
              <a:rPr lang="zh-CN" altLang="en-US" sz="2531" dirty="0"/>
              <a:t> </a:t>
            </a:r>
            <a:r>
              <a:rPr lang="en-US" altLang="zh-CN" sz="2531" dirty="0"/>
              <a:t>96</a:t>
            </a:r>
            <a:r>
              <a:rPr lang="zh-CN" altLang="en-US" sz="2531" dirty="0"/>
              <a:t> </a:t>
            </a:r>
            <a:r>
              <a:rPr lang="en-US" altLang="zh-CN" sz="2531" dirty="0"/>
              <a:t>by</a:t>
            </a:r>
            <a:r>
              <a:rPr lang="zh-CN" altLang="en-US" sz="2531" dirty="0"/>
              <a:t> </a:t>
            </a:r>
            <a:r>
              <a:rPr lang="en-US" altLang="zh-CN" sz="2531" dirty="0"/>
              <a:t>Eduardo Cuervo and</a:t>
            </a:r>
            <a:r>
              <a:rPr lang="zh-CN" altLang="en-US" sz="2531" dirty="0"/>
              <a:t> </a:t>
            </a:r>
            <a:r>
              <a:rPr lang="en-US" altLang="zh-CN" sz="2531" dirty="0" err="1"/>
              <a:t>Amre</a:t>
            </a:r>
            <a:r>
              <a:rPr lang="en-US" altLang="zh-CN" sz="2531" dirty="0"/>
              <a:t> </a:t>
            </a:r>
            <a:r>
              <a:rPr lang="en-US" altLang="zh-CN" sz="2531" dirty="0" err="1"/>
              <a:t>Shakimov</a:t>
            </a:r>
            <a:r>
              <a:rPr lang="zh-CN" altLang="en-US" sz="2531" dirty="0"/>
              <a:t> </a:t>
            </a:r>
            <a:r>
              <a:rPr lang="en-US" altLang="zh-CN" sz="2531" dirty="0"/>
              <a:t>at</a:t>
            </a:r>
            <a:r>
              <a:rPr lang="zh-CN" altLang="en-US" sz="2531" dirty="0"/>
              <a:t> </a:t>
            </a:r>
            <a:r>
              <a:rPr lang="en-US" altLang="zh-CN" sz="2531" dirty="0"/>
              <a:t>Duke</a:t>
            </a:r>
            <a:br>
              <a:rPr lang="en-US" altLang="zh-CN" sz="2531" dirty="0"/>
            </a:br>
            <a:endParaRPr lang="en-US" altLang="en-US" sz="253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239057"/>
            <a:ext cx="6781800" cy="914400"/>
          </a:xfrm>
        </p:spPr>
        <p:txBody>
          <a:bodyPr>
            <a:normAutofit fontScale="90000"/>
          </a:bodyPr>
          <a:lstStyle/>
          <a:p>
            <a:r>
              <a:rPr lang="en-US" altLang="zh-CN" dirty="0">
                <a:cs typeface="Calibri"/>
              </a:rPr>
              <a:t>T3:</a:t>
            </a:r>
            <a:r>
              <a:rPr lang="zh-CN" altLang="en-US" dirty="0">
                <a:cs typeface="Calibri"/>
              </a:rPr>
              <a:t> </a:t>
            </a:r>
            <a:r>
              <a:rPr lang="en-US" altLang="zh-CN" dirty="0">
                <a:cs typeface="Calibri"/>
              </a:rPr>
              <a:t>Online</a:t>
            </a:r>
            <a:r>
              <a:rPr lang="zh-CN" altLang="en-US" dirty="0">
                <a:cs typeface="Calibri"/>
              </a:rPr>
              <a:t> </a:t>
            </a:r>
            <a:r>
              <a:rPr lang="en-US" altLang="zh-CN" dirty="0">
                <a:cs typeface="Calibri"/>
              </a:rPr>
              <a:t>Social</a:t>
            </a:r>
            <a:r>
              <a:rPr lang="zh-CN" altLang="en-US" dirty="0">
                <a:cs typeface="Calibri"/>
              </a:rPr>
              <a:t> </a:t>
            </a:r>
            <a:r>
              <a:rPr lang="en-US" altLang="zh-CN" dirty="0">
                <a:cs typeface="Calibri"/>
              </a:rPr>
              <a:t>Networks</a:t>
            </a:r>
            <a:r>
              <a:rPr lang="zh-CN" altLang="en-US" dirty="0">
                <a:cs typeface="Calibri"/>
              </a:rPr>
              <a:t> </a:t>
            </a:r>
            <a:r>
              <a:rPr lang="en-US" dirty="0">
                <a:cs typeface="Calibri"/>
              </a:rPr>
              <a:t>OSNs: State-of-the-Art</a:t>
            </a:r>
          </a:p>
        </p:txBody>
      </p:sp>
      <p:sp>
        <p:nvSpPr>
          <p:cNvPr id="4" name="Content Placeholder 3"/>
          <p:cNvSpPr>
            <a:spLocks noGrp="1"/>
          </p:cNvSpPr>
          <p:nvPr>
            <p:ph idx="1"/>
          </p:nvPr>
        </p:nvSpPr>
        <p:spPr>
          <a:xfrm>
            <a:off x="533400" y="1676401"/>
            <a:ext cx="3810000" cy="3200399"/>
          </a:xfrm>
        </p:spPr>
        <p:txBody>
          <a:bodyPr>
            <a:normAutofit/>
          </a:bodyPr>
          <a:lstStyle/>
          <a:p>
            <a:r>
              <a:rPr lang="en-US" dirty="0"/>
              <a:t>Fun</a:t>
            </a:r>
          </a:p>
          <a:p>
            <a:pPr marL="0" indent="0">
              <a:buNone/>
            </a:pPr>
            <a:endParaRPr lang="en-US" dirty="0"/>
          </a:p>
          <a:p>
            <a:r>
              <a:rPr lang="en-US" dirty="0"/>
              <a:t>Popular</a:t>
            </a:r>
          </a:p>
          <a:p>
            <a:endParaRPr lang="en-US" dirty="0"/>
          </a:p>
          <a:p>
            <a:r>
              <a:rPr lang="en-US" dirty="0"/>
              <a:t>Platform</a:t>
            </a:r>
          </a:p>
          <a:p>
            <a:pPr marL="0" indent="0">
              <a:buNone/>
            </a:pPr>
            <a:endParaRPr lang="en-US" dirty="0"/>
          </a:p>
        </p:txBody>
      </p:sp>
      <p:pic>
        <p:nvPicPr>
          <p:cNvPr id="3074" name="Picture 2" descr="C:\Users\shan\Desktop\2010-03-06_23062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0" y="1740061"/>
            <a:ext cx="1524000" cy="1917539"/>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shan\Desktop\6a0120a77fa7b6970b0128768a2993970c.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3000" y="4890796"/>
            <a:ext cx="1973072" cy="151000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shan\Desktop\mafia-wars.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77272" y="4876800"/>
            <a:ext cx="1394803" cy="1524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amre\Desktop\fb_book.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34200" y="1752600"/>
            <a:ext cx="1524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amre\Desktop\Facebook-Open-Graph-300x297.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9600" y="211075"/>
            <a:ext cx="1018308" cy="10081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han\Desktop\poker-facebook.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3600" y="4855887"/>
            <a:ext cx="2447925" cy="1544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995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10600" cy="1143000"/>
          </a:xfrm>
        </p:spPr>
        <p:txBody>
          <a:bodyPr>
            <a:normAutofit fontScale="90000"/>
          </a:bodyPr>
          <a:lstStyle/>
          <a:p>
            <a:r>
              <a:rPr lang="en-US" i="1" dirty="0"/>
              <a:t>“Facebook Wants You To Be Less Private”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581150"/>
            <a:ext cx="4619625"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648200"/>
            <a:ext cx="597217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5257800"/>
            <a:ext cx="59912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descr="C:\Users\amre\Desktop\privacy_is_not_crim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4800600"/>
            <a:ext cx="2260600" cy="150103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1572650"/>
            <a:ext cx="5867400" cy="139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0" y="2066925"/>
            <a:ext cx="4619625"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33676" y="3657600"/>
            <a:ext cx="4638524"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1426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Attack of the Zombie Photos</a:t>
            </a:r>
            <a:r>
              <a:rPr lang="zh-CN" altLang="en-US" sz="3600" dirty="0"/>
              <a:t> </a:t>
            </a:r>
            <a:r>
              <a:rPr lang="en-US" altLang="zh-CN" sz="3600" dirty="0"/>
              <a:t>(photos</a:t>
            </a:r>
            <a:r>
              <a:rPr lang="zh-CN" altLang="en-US" sz="3600" dirty="0"/>
              <a:t> </a:t>
            </a:r>
            <a:r>
              <a:rPr lang="en-US" altLang="zh-CN" sz="3600" dirty="0"/>
              <a:t>that</a:t>
            </a:r>
            <a:r>
              <a:rPr lang="zh-CN" altLang="en-US" sz="3600" dirty="0"/>
              <a:t> </a:t>
            </a:r>
            <a:r>
              <a:rPr lang="en-US" altLang="zh-CN" sz="3600" dirty="0"/>
              <a:t>you</a:t>
            </a:r>
            <a:r>
              <a:rPr lang="zh-CN" altLang="en-US" sz="3600" dirty="0"/>
              <a:t> </a:t>
            </a:r>
            <a:r>
              <a:rPr lang="en-US" altLang="zh-CN" sz="3600" dirty="0"/>
              <a:t>“delete”</a:t>
            </a:r>
            <a:r>
              <a:rPr lang="zh-CN" altLang="en-US" sz="3600" dirty="0"/>
              <a:t> </a:t>
            </a:r>
            <a:r>
              <a:rPr lang="en-US" altLang="zh-CN" sz="3600" dirty="0"/>
              <a:t>but</a:t>
            </a:r>
            <a:r>
              <a:rPr lang="zh-CN" altLang="en-US" sz="3600" dirty="0"/>
              <a:t> </a:t>
            </a:r>
            <a:r>
              <a:rPr lang="en-US" altLang="zh-CN" sz="3600" dirty="0"/>
              <a:t>the</a:t>
            </a:r>
            <a:r>
              <a:rPr lang="zh-CN" altLang="en-US" sz="3600" dirty="0"/>
              <a:t> </a:t>
            </a:r>
            <a:r>
              <a:rPr lang="en-US" altLang="zh-CN" sz="3600" dirty="0"/>
              <a:t>sever</a:t>
            </a:r>
            <a:r>
              <a:rPr lang="zh-CN" altLang="en-US" sz="3600" dirty="0"/>
              <a:t> </a:t>
            </a:r>
            <a:r>
              <a:rPr lang="en-US" altLang="zh-CN" sz="3600" dirty="0"/>
              <a:t>does</a:t>
            </a:r>
            <a:r>
              <a:rPr lang="zh-CN" altLang="en-US" sz="3600" dirty="0"/>
              <a:t> </a:t>
            </a:r>
            <a:r>
              <a:rPr lang="en-US" altLang="zh-CN" sz="3600" dirty="0"/>
              <a:t>not)</a:t>
            </a:r>
            <a:endParaRPr lang="en-US" sz="3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524000"/>
            <a:ext cx="3542166" cy="4061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id="{2C4E9782-7A93-404D-898B-0DA14A558457}"/>
              </a:ext>
            </a:extLst>
          </p:cNvPr>
          <p:cNvSpPr/>
          <p:nvPr/>
        </p:nvSpPr>
        <p:spPr>
          <a:xfrm>
            <a:off x="685800" y="6019800"/>
            <a:ext cx="8382000" cy="369332"/>
          </a:xfrm>
          <a:prstGeom prst="rect">
            <a:avLst/>
          </a:prstGeom>
        </p:spPr>
        <p:txBody>
          <a:bodyPr wrap="square">
            <a:spAutoFit/>
          </a:bodyPr>
          <a:lstStyle/>
          <a:p>
            <a:r>
              <a:rPr lang="en-US" dirty="0">
                <a:hlinkClick r:id="rId3"/>
              </a:rPr>
              <a:t>https://www.lightbluetouchpaper.org/2009/05/20/attack-of-the-zombie-photos/</a:t>
            </a:r>
            <a:r>
              <a:rPr lang="zh-CN" altLang="en-US" dirty="0"/>
              <a:t> </a:t>
            </a:r>
            <a:endParaRPr lang="en-US" dirty="0"/>
          </a:p>
        </p:txBody>
      </p:sp>
    </p:spTree>
    <p:extLst>
      <p:ext uri="{BB962C8B-B14F-4D97-AF65-F5344CB8AC3E}">
        <p14:creationId xmlns:p14="http://schemas.microsoft.com/office/powerpoint/2010/main" val="2716725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T4:</a:t>
            </a:r>
            <a:r>
              <a:rPr lang="zh-CN" altLang="en-US" dirty="0"/>
              <a:t> </a:t>
            </a:r>
            <a:r>
              <a:rPr lang="en-US" dirty="0"/>
              <a:t>Location privacy</a:t>
            </a:r>
          </a:p>
        </p:txBody>
      </p:sp>
      <p:sp>
        <p:nvSpPr>
          <p:cNvPr id="3" name="Content Placeholder 2"/>
          <p:cNvSpPr>
            <a:spLocks noGrp="1"/>
          </p:cNvSpPr>
          <p:nvPr>
            <p:ph idx="1"/>
          </p:nvPr>
        </p:nvSpPr>
        <p:spPr/>
        <p:txBody>
          <a:bodyPr/>
          <a:lstStyle/>
          <a:p>
            <a:r>
              <a:rPr lang="en-US" dirty="0"/>
              <a:t>Mobile phones:</a:t>
            </a:r>
          </a:p>
          <a:p>
            <a:pPr lvl="1"/>
            <a:r>
              <a:rPr lang="en-US" dirty="0"/>
              <a:t>Always in your pocket</a:t>
            </a:r>
          </a:p>
          <a:p>
            <a:pPr lvl="1"/>
            <a:r>
              <a:rPr lang="en-US" dirty="0"/>
              <a:t>Always connected</a:t>
            </a:r>
          </a:p>
          <a:p>
            <a:pPr lvl="1"/>
            <a:r>
              <a:rPr lang="en-US" dirty="0"/>
              <a:t>Always knows where it is: GPS</a:t>
            </a:r>
          </a:p>
          <a:p>
            <a:r>
              <a:rPr lang="en-US" dirty="0"/>
              <a:t>Location-based services</a:t>
            </a:r>
          </a:p>
          <a:p>
            <a:r>
              <a:rPr lang="en-US" dirty="0"/>
              <a:t>Location-based ads</a:t>
            </a:r>
          </a:p>
          <a:p>
            <a:r>
              <a:rPr lang="en-US" dirty="0"/>
              <a:t>What are we giving up?</a:t>
            </a:r>
          </a:p>
        </p:txBody>
      </p:sp>
      <p:pic>
        <p:nvPicPr>
          <p:cNvPr id="1026" name="Picture 2" descr="http://www.freeoniphone.com/images/gps/22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917782"/>
            <a:ext cx="2819400" cy="3492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830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bhc3.files.wordpress.com/2010/02/pleaserobme-sf-screenshot.png"/>
          <p:cNvPicPr>
            <a:picLocks noChangeAspect="1" noChangeArrowheads="1"/>
          </p:cNvPicPr>
          <p:nvPr/>
        </p:nvPicPr>
        <p:blipFill>
          <a:blip r:embed="rId2" cstate="print"/>
          <a:srcRect/>
          <a:stretch>
            <a:fillRect/>
          </a:stretch>
        </p:blipFill>
        <p:spPr bwMode="auto">
          <a:xfrm>
            <a:off x="80925" y="268069"/>
            <a:ext cx="3530194" cy="10629900"/>
          </a:xfrm>
          <a:prstGeom prst="rect">
            <a:avLst/>
          </a:prstGeom>
          <a:noFill/>
        </p:spPr>
      </p:pic>
      <p:sp>
        <p:nvSpPr>
          <p:cNvPr id="5" name="Rectangle 4">
            <a:extLst>
              <a:ext uri="{FF2B5EF4-FFF2-40B4-BE49-F238E27FC236}">
                <a16:creationId xmlns:a16="http://schemas.microsoft.com/office/drawing/2014/main" id="{EDE8E96A-C9C5-DE41-A599-BBBE848556E8}"/>
              </a:ext>
            </a:extLst>
          </p:cNvPr>
          <p:cNvSpPr/>
          <p:nvPr/>
        </p:nvSpPr>
        <p:spPr>
          <a:xfrm>
            <a:off x="5105400" y="3093196"/>
            <a:ext cx="2735685" cy="369332"/>
          </a:xfrm>
          <a:prstGeom prst="rect">
            <a:avLst/>
          </a:prstGeom>
        </p:spPr>
        <p:txBody>
          <a:bodyPr wrap="none">
            <a:spAutoFit/>
          </a:bodyPr>
          <a:lstStyle/>
          <a:p>
            <a:r>
              <a:rPr lang="en-US" dirty="0">
                <a:hlinkClick r:id="rId3"/>
              </a:rPr>
              <a:t>https://pleaserobme.com/</a:t>
            </a:r>
            <a:r>
              <a:rPr lang="zh-CN" altLang="en-US" dirty="0"/>
              <a:t> </a:t>
            </a:r>
            <a:endParaRPr lang="en-US" dirty="0"/>
          </a:p>
        </p:txBody>
      </p:sp>
      <p:sp>
        <p:nvSpPr>
          <p:cNvPr id="6" name="Rectangle 5">
            <a:extLst>
              <a:ext uri="{FF2B5EF4-FFF2-40B4-BE49-F238E27FC236}">
                <a16:creationId xmlns:a16="http://schemas.microsoft.com/office/drawing/2014/main" id="{1AFCD51F-30EC-B84C-B019-21F8E9A3FD50}"/>
              </a:ext>
            </a:extLst>
          </p:cNvPr>
          <p:cNvSpPr/>
          <p:nvPr/>
        </p:nvSpPr>
        <p:spPr>
          <a:xfrm>
            <a:off x="5029200" y="3581400"/>
            <a:ext cx="3429000" cy="646331"/>
          </a:xfrm>
          <a:prstGeom prst="rect">
            <a:avLst/>
          </a:prstGeom>
        </p:spPr>
        <p:txBody>
          <a:bodyPr wrap="square">
            <a:spAutoFit/>
          </a:bodyPr>
          <a:lstStyle/>
          <a:p>
            <a:r>
              <a:rPr lang="en-US" altLang="zh-CN" dirty="0"/>
              <a:t>Use</a:t>
            </a:r>
            <a:r>
              <a:rPr lang="en-US" dirty="0"/>
              <a:t> Twitter's search functionality to show location-based messages.</a:t>
            </a:r>
          </a:p>
        </p:txBody>
      </p:sp>
      <p:pic>
        <p:nvPicPr>
          <p:cNvPr id="4098" name="Picture 2" descr="How to geotag or locate the location of a Twitter user's Tweets -  informatique mania">
            <a:extLst>
              <a:ext uri="{FF2B5EF4-FFF2-40B4-BE49-F238E27FC236}">
                <a16:creationId xmlns:a16="http://schemas.microsoft.com/office/drawing/2014/main" id="{DE544D71-7D1D-4243-AA04-785322C16E9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1353" b="11804"/>
          <a:stretch/>
        </p:blipFill>
        <p:spPr bwMode="auto">
          <a:xfrm>
            <a:off x="3886200" y="685800"/>
            <a:ext cx="4993533" cy="1747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996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phones</a:t>
            </a:r>
          </a:p>
        </p:txBody>
      </p:sp>
      <p:grpSp>
        <p:nvGrpSpPr>
          <p:cNvPr id="4" name="Group 3"/>
          <p:cNvGrpSpPr/>
          <p:nvPr/>
        </p:nvGrpSpPr>
        <p:grpSpPr>
          <a:xfrm>
            <a:off x="1059976" y="1295400"/>
            <a:ext cx="2826224" cy="5410200"/>
            <a:chOff x="1143000" y="1447800"/>
            <a:chExt cx="2826224" cy="5410200"/>
          </a:xfrm>
        </p:grpSpPr>
        <p:pic>
          <p:nvPicPr>
            <p:cNvPr id="5" name="Picture 13"/>
            <p:cNvPicPr>
              <a:picLocks noChangeAspect="1" noChangeArrowheads="1"/>
            </p:cNvPicPr>
            <p:nvPr/>
          </p:nvPicPr>
          <p:blipFill>
            <a:blip r:embed="rId3" cstate="print"/>
            <a:srcRect l="45625" t="21000" r="32500" b="12000"/>
            <a:stretch>
              <a:fillRect/>
            </a:stretch>
          </p:blipFill>
          <p:spPr bwMode="auto">
            <a:xfrm>
              <a:off x="1143000" y="1447800"/>
              <a:ext cx="2826224" cy="5410200"/>
            </a:xfrm>
            <a:prstGeom prst="rect">
              <a:avLst/>
            </a:prstGeom>
            <a:noFill/>
            <a:ln w="9525">
              <a:noFill/>
              <a:miter lim="800000"/>
              <a:headEnd/>
              <a:tailEnd/>
            </a:ln>
          </p:spPr>
        </p:pic>
        <p:pic>
          <p:nvPicPr>
            <p:cNvPr id="6" name="Picture 5" descr="twidroid.png"/>
            <p:cNvPicPr>
              <a:picLocks noChangeAspect="1"/>
            </p:cNvPicPr>
            <p:nvPr/>
          </p:nvPicPr>
          <p:blipFill>
            <a:blip r:embed="rId4" cstate="print"/>
            <a:stretch>
              <a:fillRect/>
            </a:stretch>
          </p:blipFill>
          <p:spPr>
            <a:xfrm>
              <a:off x="1508760" y="2133600"/>
              <a:ext cx="2148840" cy="3581400"/>
            </a:xfrm>
            <a:prstGeom prst="rect">
              <a:avLst/>
            </a:prstGeom>
          </p:spPr>
        </p:pic>
      </p:grpSp>
      <p:grpSp>
        <p:nvGrpSpPr>
          <p:cNvPr id="7" name="Group 6"/>
          <p:cNvGrpSpPr/>
          <p:nvPr/>
        </p:nvGrpSpPr>
        <p:grpSpPr>
          <a:xfrm>
            <a:off x="4876800" y="1254710"/>
            <a:ext cx="3276600" cy="5603290"/>
            <a:chOff x="-685800" y="1254710"/>
            <a:chExt cx="3276600" cy="5603290"/>
          </a:xfrm>
        </p:grpSpPr>
        <p:pic>
          <p:nvPicPr>
            <p:cNvPr id="8" name="Picture 4" descr="http://www.everyipod.com/images/other_images/iphone-iphone-3g-comparison.jpg"/>
            <p:cNvPicPr>
              <a:picLocks noChangeAspect="1" noChangeArrowheads="1"/>
            </p:cNvPicPr>
            <p:nvPr/>
          </p:nvPicPr>
          <p:blipFill>
            <a:blip r:embed="rId5" cstate="print"/>
            <a:srcRect l="48193" b="1342"/>
            <a:stretch>
              <a:fillRect/>
            </a:stretch>
          </p:blipFill>
          <p:spPr bwMode="auto">
            <a:xfrm>
              <a:off x="-685800" y="1254710"/>
              <a:ext cx="3276600" cy="5603290"/>
            </a:xfrm>
            <a:prstGeom prst="rect">
              <a:avLst/>
            </a:prstGeom>
            <a:noFill/>
          </p:spPr>
        </p:pic>
        <p:pic>
          <p:nvPicPr>
            <p:cNvPr id="9" name="Picture 2" descr="http://farm3.static.flickr.com/2618/3726010973_5f80241bd6.jpg"/>
            <p:cNvPicPr>
              <a:picLocks noChangeAspect="1" noChangeArrowheads="1"/>
            </p:cNvPicPr>
            <p:nvPr/>
          </p:nvPicPr>
          <p:blipFill>
            <a:blip r:embed="rId6" cstate="print"/>
            <a:srcRect/>
            <a:stretch>
              <a:fillRect/>
            </a:stretch>
          </p:blipFill>
          <p:spPr bwMode="auto">
            <a:xfrm>
              <a:off x="-203200" y="2209800"/>
              <a:ext cx="2336800" cy="3505200"/>
            </a:xfrm>
            <a:prstGeom prst="rect">
              <a:avLst/>
            </a:prstGeom>
            <a:noFill/>
          </p:spPr>
        </p:pic>
      </p:grpSp>
    </p:spTree>
    <p:extLst>
      <p:ext uri="{BB962C8B-B14F-4D97-AF65-F5344CB8AC3E}">
        <p14:creationId xmlns:p14="http://schemas.microsoft.com/office/powerpoint/2010/main" val="598344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0815A-D417-A145-B04F-76A0FC4EDDB9}"/>
              </a:ext>
            </a:extLst>
          </p:cNvPr>
          <p:cNvSpPr>
            <a:spLocks noGrp="1"/>
          </p:cNvSpPr>
          <p:nvPr>
            <p:ph type="title"/>
          </p:nvPr>
        </p:nvSpPr>
        <p:spPr/>
        <p:txBody>
          <a:bodyPr/>
          <a:lstStyle/>
          <a:p>
            <a:r>
              <a:rPr lang="en-US" altLang="zh-CN" dirty="0"/>
              <a:t>T5:</a:t>
            </a:r>
            <a:r>
              <a:rPr lang="zh-CN" altLang="en-US" dirty="0"/>
              <a:t> </a:t>
            </a:r>
            <a:r>
              <a:rPr lang="en-US" altLang="zh-CN" dirty="0"/>
              <a:t>Machine</a:t>
            </a:r>
            <a:r>
              <a:rPr lang="zh-CN" altLang="en-US" dirty="0"/>
              <a:t> </a:t>
            </a:r>
            <a:r>
              <a:rPr lang="en-US" altLang="zh-CN" dirty="0"/>
              <a:t>Learning</a:t>
            </a:r>
            <a:endParaRPr lang="en-US" dirty="0"/>
          </a:p>
        </p:txBody>
      </p:sp>
      <p:pic>
        <p:nvPicPr>
          <p:cNvPr id="2050" name="Picture 2" descr="The membership inference attack (MIA). | Download Scientific Diagram">
            <a:extLst>
              <a:ext uri="{FF2B5EF4-FFF2-40B4-BE49-F238E27FC236}">
                <a16:creationId xmlns:a16="http://schemas.microsoft.com/office/drawing/2014/main" id="{FA5204A5-C621-E34A-9065-01C2D55AEE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2640" y="1371600"/>
            <a:ext cx="6778720" cy="532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631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139D1-42F5-3149-8157-20D18D030E91}"/>
              </a:ext>
            </a:extLst>
          </p:cNvPr>
          <p:cNvSpPr>
            <a:spLocks noGrp="1"/>
          </p:cNvSpPr>
          <p:nvPr>
            <p:ph type="title"/>
          </p:nvPr>
        </p:nvSpPr>
        <p:spPr/>
        <p:txBody>
          <a:bodyPr/>
          <a:lstStyle/>
          <a:p>
            <a:r>
              <a:rPr lang="en-US" altLang="zh-CN" dirty="0"/>
              <a:t>Privacy</a:t>
            </a:r>
            <a:r>
              <a:rPr lang="zh-CN" altLang="en-US" dirty="0"/>
              <a:t> </a:t>
            </a:r>
            <a:r>
              <a:rPr lang="en-US" altLang="zh-CN" dirty="0"/>
              <a:t>is</a:t>
            </a:r>
            <a:r>
              <a:rPr lang="zh-CN" altLang="en-US" dirty="0"/>
              <a:t> </a:t>
            </a:r>
            <a:r>
              <a:rPr lang="en-US" altLang="zh-CN" dirty="0"/>
              <a:t>Hard!!!</a:t>
            </a:r>
            <a:endParaRPr lang="en-US" dirty="0"/>
          </a:p>
        </p:txBody>
      </p:sp>
    </p:spTree>
    <p:extLst>
      <p:ext uri="{BB962C8B-B14F-4D97-AF65-F5344CB8AC3E}">
        <p14:creationId xmlns:p14="http://schemas.microsoft.com/office/powerpoint/2010/main" val="2839400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when and what to disclose?</a:t>
            </a:r>
          </a:p>
        </p:txBody>
      </p:sp>
      <p:sp>
        <p:nvSpPr>
          <p:cNvPr id="3" name="Content Placeholder 2"/>
          <p:cNvSpPr>
            <a:spLocks noGrp="1"/>
          </p:cNvSpPr>
          <p:nvPr>
            <p:ph idx="1"/>
          </p:nvPr>
        </p:nvSpPr>
        <p:spPr/>
        <p:txBody>
          <a:bodyPr>
            <a:normAutofit/>
          </a:bodyPr>
          <a:lstStyle/>
          <a:p>
            <a:r>
              <a:rPr lang="en-US" dirty="0"/>
              <a:t>It is not a simple question!</a:t>
            </a:r>
          </a:p>
          <a:p>
            <a:r>
              <a:rPr lang="en-US" dirty="0"/>
              <a:t>Tradeoff between functionality</a:t>
            </a:r>
          </a:p>
          <a:p>
            <a:r>
              <a:rPr lang="en-US" dirty="0"/>
              <a:t>Also important whom to disclose it to?</a:t>
            </a:r>
          </a:p>
          <a:p>
            <a:pPr lvl="1"/>
            <a:r>
              <a:rPr lang="en-US" dirty="0"/>
              <a:t>Relatives</a:t>
            </a:r>
          </a:p>
          <a:p>
            <a:pPr lvl="1"/>
            <a:r>
              <a:rPr lang="en-US" dirty="0"/>
              <a:t>Co-workers</a:t>
            </a:r>
          </a:p>
          <a:p>
            <a:pPr lvl="1"/>
            <a:r>
              <a:rPr lang="en-US" dirty="0"/>
              <a:t>Friends</a:t>
            </a:r>
          </a:p>
        </p:txBody>
      </p:sp>
    </p:spTree>
    <p:extLst>
      <p:ext uri="{BB962C8B-B14F-4D97-AF65-F5344CB8AC3E}">
        <p14:creationId xmlns:p14="http://schemas.microsoft.com/office/powerpoint/2010/main" val="3638591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1BA10-8863-B141-8318-71D23208D453}"/>
              </a:ext>
            </a:extLst>
          </p:cNvPr>
          <p:cNvSpPr>
            <a:spLocks noGrp="1"/>
          </p:cNvSpPr>
          <p:nvPr>
            <p:ph type="title"/>
          </p:nvPr>
        </p:nvSpPr>
        <p:spPr/>
        <p:txBody>
          <a:bodyPr>
            <a:noAutofit/>
          </a:bodyPr>
          <a:lstStyle/>
          <a:p>
            <a:r>
              <a:rPr lang="en-US" altLang="zh-CN" dirty="0"/>
              <a:t>Sometimes,</a:t>
            </a:r>
            <a:r>
              <a:rPr lang="zh-CN" altLang="en-US" dirty="0"/>
              <a:t> </a:t>
            </a:r>
            <a:r>
              <a:rPr lang="en-US" altLang="zh-CN" dirty="0"/>
              <a:t>you</a:t>
            </a:r>
            <a:r>
              <a:rPr lang="zh-CN" altLang="en-US" dirty="0"/>
              <a:t> </a:t>
            </a:r>
            <a:r>
              <a:rPr lang="en-US" altLang="zh-CN" dirty="0"/>
              <a:t>are</a:t>
            </a:r>
            <a:r>
              <a:rPr lang="zh-CN" altLang="en-US" dirty="0"/>
              <a:t> </a:t>
            </a:r>
            <a:r>
              <a:rPr lang="en-US" altLang="zh-CN" dirty="0"/>
              <a:t>not</a:t>
            </a:r>
            <a:r>
              <a:rPr lang="zh-CN" altLang="en-US" dirty="0"/>
              <a:t> </a:t>
            </a:r>
            <a:r>
              <a:rPr lang="en-US" altLang="zh-CN" dirty="0"/>
              <a:t>even</a:t>
            </a:r>
            <a:r>
              <a:rPr lang="zh-CN" altLang="en-US" dirty="0"/>
              <a:t> </a:t>
            </a:r>
            <a:r>
              <a:rPr lang="en-US" altLang="zh-CN" dirty="0"/>
              <a:t>ware</a:t>
            </a:r>
            <a:r>
              <a:rPr lang="zh-CN" altLang="en-US" dirty="0"/>
              <a:t> </a:t>
            </a:r>
            <a:r>
              <a:rPr lang="en-US" altLang="zh-CN" dirty="0"/>
              <a:t>of</a:t>
            </a:r>
            <a:r>
              <a:rPr lang="zh-CN" altLang="en-US" dirty="0"/>
              <a:t> </a:t>
            </a:r>
            <a:r>
              <a:rPr lang="en-US" altLang="zh-CN" dirty="0"/>
              <a:t>the</a:t>
            </a:r>
            <a:r>
              <a:rPr lang="zh-CN" altLang="en-US" dirty="0"/>
              <a:t> </a:t>
            </a:r>
            <a:r>
              <a:rPr lang="en-US" altLang="zh-CN" dirty="0"/>
              <a:t>privacy</a:t>
            </a:r>
            <a:r>
              <a:rPr lang="zh-CN" altLang="en-US" dirty="0"/>
              <a:t> </a:t>
            </a:r>
            <a:r>
              <a:rPr lang="en-US" altLang="zh-CN" dirty="0"/>
              <a:t>issue</a:t>
            </a:r>
            <a:endParaRPr lang="en-US" dirty="0"/>
          </a:p>
        </p:txBody>
      </p:sp>
      <p:pic>
        <p:nvPicPr>
          <p:cNvPr id="5122" name="Picture 2" descr="The Stone Mill - hanging address sign, slate address plaques, hanging sign  bracket">
            <a:extLst>
              <a:ext uri="{FF2B5EF4-FFF2-40B4-BE49-F238E27FC236}">
                <a16:creationId xmlns:a16="http://schemas.microsoft.com/office/drawing/2014/main" id="{E0FA09E3-9D26-2A44-9983-F9B503199E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05000"/>
            <a:ext cx="5007167" cy="27432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te little boy cartoon Royalty Free Vector Image">
            <a:extLst>
              <a:ext uri="{FF2B5EF4-FFF2-40B4-BE49-F238E27FC236}">
                <a16:creationId xmlns:a16="http://schemas.microsoft.com/office/drawing/2014/main" id="{8A1E74CE-A697-E446-9274-D8BDAEB731A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692"/>
          <a:stretch/>
        </p:blipFill>
        <p:spPr bwMode="auto">
          <a:xfrm>
            <a:off x="3200400" y="3124200"/>
            <a:ext cx="980780" cy="129540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a:extLst>
              <a:ext uri="{FF2B5EF4-FFF2-40B4-BE49-F238E27FC236}">
                <a16:creationId xmlns:a16="http://schemas.microsoft.com/office/drawing/2014/main" id="{640CB4F6-571F-3F45-B6EA-C7A1053BF81F}"/>
              </a:ext>
            </a:extLst>
          </p:cNvPr>
          <p:cNvSpPr/>
          <p:nvPr/>
        </p:nvSpPr>
        <p:spPr>
          <a:xfrm>
            <a:off x="5791200" y="1905000"/>
            <a:ext cx="2819400" cy="2590800"/>
          </a:xfrm>
          <a:prstGeom prst="wedgeRoundRectCallout">
            <a:avLst>
              <a:gd name="adj1" fmla="val -113590"/>
              <a:gd name="adj2" fmla="val 1097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You</a:t>
            </a:r>
            <a:r>
              <a:rPr lang="zh-CN" altLang="en-US" dirty="0">
                <a:solidFill>
                  <a:schemeClr val="tx1"/>
                </a:solidFill>
              </a:rPr>
              <a:t> </a:t>
            </a:r>
            <a:r>
              <a:rPr lang="en-US" altLang="zh-CN" dirty="0">
                <a:solidFill>
                  <a:schemeClr val="tx1"/>
                </a:solidFill>
              </a:rPr>
              <a:t>visit</a:t>
            </a:r>
            <a:r>
              <a:rPr lang="zh-CN" altLang="en-US" dirty="0">
                <a:solidFill>
                  <a:schemeClr val="tx1"/>
                </a:solidFill>
              </a:rPr>
              <a:t> </a:t>
            </a:r>
            <a:r>
              <a:rPr lang="en-US" altLang="zh-CN" dirty="0">
                <a:solidFill>
                  <a:schemeClr val="tx1"/>
                </a:solidFill>
              </a:rPr>
              <a:t>your</a:t>
            </a:r>
            <a:r>
              <a:rPr lang="zh-CN" altLang="en-US" dirty="0">
                <a:solidFill>
                  <a:schemeClr val="tx1"/>
                </a:solidFill>
              </a:rPr>
              <a:t> </a:t>
            </a:r>
            <a:r>
              <a:rPr lang="en-US" altLang="zh-CN" dirty="0">
                <a:solidFill>
                  <a:schemeClr val="tx1"/>
                </a:solidFill>
              </a:rPr>
              <a:t>friend;</a:t>
            </a:r>
            <a:r>
              <a:rPr lang="zh-CN" altLang="en-US" dirty="0">
                <a:solidFill>
                  <a:schemeClr val="tx1"/>
                </a:solidFill>
              </a:rPr>
              <a:t> </a:t>
            </a:r>
            <a:r>
              <a:rPr lang="en-US" altLang="zh-CN" dirty="0">
                <a:solidFill>
                  <a:schemeClr val="tx1"/>
                </a:solidFill>
              </a:rPr>
              <a:t>take</a:t>
            </a:r>
            <a:r>
              <a:rPr lang="zh-CN" altLang="en-US" dirty="0">
                <a:solidFill>
                  <a:schemeClr val="tx1"/>
                </a:solidFill>
              </a:rPr>
              <a:t> </a:t>
            </a:r>
            <a:r>
              <a:rPr lang="en-US" altLang="zh-CN" dirty="0">
                <a:solidFill>
                  <a:schemeClr val="tx1"/>
                </a:solidFill>
              </a:rPr>
              <a:t>a</a:t>
            </a:r>
            <a:r>
              <a:rPr lang="zh-CN" altLang="en-US" dirty="0">
                <a:solidFill>
                  <a:schemeClr val="tx1"/>
                </a:solidFill>
              </a:rPr>
              <a:t> </a:t>
            </a:r>
            <a:r>
              <a:rPr lang="en-US" altLang="zh-CN" dirty="0">
                <a:solidFill>
                  <a:schemeClr val="tx1"/>
                </a:solidFill>
              </a:rPr>
              <a:t>picture</a:t>
            </a:r>
            <a:r>
              <a:rPr lang="zh-CN" altLang="en-US" dirty="0">
                <a:solidFill>
                  <a:schemeClr val="tx1"/>
                </a:solidFill>
              </a:rPr>
              <a:t> </a:t>
            </a:r>
            <a:r>
              <a:rPr lang="en-US" altLang="zh-CN" dirty="0">
                <a:solidFill>
                  <a:schemeClr val="tx1"/>
                </a:solidFill>
              </a:rPr>
              <a:t>like</a:t>
            </a:r>
            <a:r>
              <a:rPr lang="zh-CN" altLang="en-US" dirty="0">
                <a:solidFill>
                  <a:schemeClr val="tx1"/>
                </a:solidFill>
              </a:rPr>
              <a:t> </a:t>
            </a:r>
            <a:r>
              <a:rPr lang="en-US" altLang="zh-CN" dirty="0">
                <a:solidFill>
                  <a:schemeClr val="tx1"/>
                </a:solidFill>
              </a:rPr>
              <a:t>this;</a:t>
            </a:r>
            <a:r>
              <a:rPr lang="zh-CN" altLang="en-US" dirty="0">
                <a:solidFill>
                  <a:schemeClr val="tx1"/>
                </a:solidFill>
              </a:rPr>
              <a:t> </a:t>
            </a:r>
            <a:r>
              <a:rPr lang="en-US" altLang="zh-CN" dirty="0">
                <a:solidFill>
                  <a:schemeClr val="tx1"/>
                </a:solidFill>
              </a:rPr>
              <a:t>and</a:t>
            </a:r>
            <a:r>
              <a:rPr lang="zh-CN" altLang="en-US" dirty="0">
                <a:solidFill>
                  <a:schemeClr val="tx1"/>
                </a:solidFill>
              </a:rPr>
              <a:t> </a:t>
            </a:r>
            <a:r>
              <a:rPr lang="en-US" altLang="zh-CN" dirty="0">
                <a:solidFill>
                  <a:schemeClr val="tx1"/>
                </a:solidFill>
              </a:rPr>
              <a:t>upload</a:t>
            </a:r>
            <a:r>
              <a:rPr lang="zh-CN" altLang="en-US" dirty="0">
                <a:solidFill>
                  <a:schemeClr val="tx1"/>
                </a:solidFill>
              </a:rPr>
              <a:t> </a:t>
            </a:r>
            <a:r>
              <a:rPr lang="en-US" altLang="zh-CN" dirty="0">
                <a:solidFill>
                  <a:schemeClr val="tx1"/>
                </a:solidFill>
              </a:rPr>
              <a:t>this</a:t>
            </a:r>
            <a:r>
              <a:rPr lang="zh-CN" altLang="en-US" dirty="0">
                <a:solidFill>
                  <a:schemeClr val="tx1"/>
                </a:solidFill>
              </a:rPr>
              <a:t> </a:t>
            </a:r>
            <a:r>
              <a:rPr lang="en-US" altLang="zh-CN" dirty="0">
                <a:solidFill>
                  <a:schemeClr val="tx1"/>
                </a:solidFill>
              </a:rPr>
              <a:t>picture</a:t>
            </a:r>
            <a:r>
              <a:rPr lang="zh-CN" altLang="en-US" dirty="0">
                <a:solidFill>
                  <a:schemeClr val="tx1"/>
                </a:solidFill>
              </a:rPr>
              <a:t> </a:t>
            </a:r>
            <a:r>
              <a:rPr lang="en-US" altLang="zh-CN" dirty="0">
                <a:solidFill>
                  <a:schemeClr val="tx1"/>
                </a:solidFill>
              </a:rPr>
              <a:t>to</a:t>
            </a:r>
            <a:r>
              <a:rPr lang="zh-CN" altLang="en-US" dirty="0">
                <a:solidFill>
                  <a:schemeClr val="tx1"/>
                </a:solidFill>
              </a:rPr>
              <a:t> </a:t>
            </a:r>
            <a:r>
              <a:rPr lang="en-US" altLang="zh-CN" dirty="0">
                <a:solidFill>
                  <a:schemeClr val="tx1"/>
                </a:solidFill>
              </a:rPr>
              <a:t>your</a:t>
            </a:r>
            <a:r>
              <a:rPr lang="zh-CN" altLang="en-US" dirty="0">
                <a:solidFill>
                  <a:schemeClr val="tx1"/>
                </a:solidFill>
              </a:rPr>
              <a:t> </a:t>
            </a:r>
            <a:r>
              <a:rPr lang="en-US" altLang="zh-CN" dirty="0">
                <a:solidFill>
                  <a:schemeClr val="tx1"/>
                </a:solidFill>
              </a:rPr>
              <a:t>Facebook…</a:t>
            </a:r>
            <a:endParaRPr lang="en-US" dirty="0">
              <a:solidFill>
                <a:schemeClr val="tx1"/>
              </a:solidFill>
            </a:endParaRPr>
          </a:p>
        </p:txBody>
      </p:sp>
      <p:sp>
        <p:nvSpPr>
          <p:cNvPr id="7" name="Rounded Rectangular Callout 6">
            <a:extLst>
              <a:ext uri="{FF2B5EF4-FFF2-40B4-BE49-F238E27FC236}">
                <a16:creationId xmlns:a16="http://schemas.microsoft.com/office/drawing/2014/main" id="{FFB6745D-944C-1447-BD3D-5FAED0118CF6}"/>
              </a:ext>
            </a:extLst>
          </p:cNvPr>
          <p:cNvSpPr/>
          <p:nvPr/>
        </p:nvSpPr>
        <p:spPr>
          <a:xfrm>
            <a:off x="1752600" y="5067300"/>
            <a:ext cx="2819400" cy="1600200"/>
          </a:xfrm>
          <a:prstGeom prst="wedgeRoundRectCallout">
            <a:avLst>
              <a:gd name="adj1" fmla="val -31211"/>
              <a:gd name="adj2" fmla="val -113584"/>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Now,</a:t>
            </a:r>
            <a:r>
              <a:rPr lang="zh-CN" altLang="en-US" dirty="0">
                <a:solidFill>
                  <a:schemeClr val="tx1"/>
                </a:solidFill>
              </a:rPr>
              <a:t> </a:t>
            </a:r>
            <a:r>
              <a:rPr lang="en-US" altLang="zh-CN" dirty="0">
                <a:solidFill>
                  <a:schemeClr val="tx1"/>
                </a:solidFill>
              </a:rPr>
              <a:t>your</a:t>
            </a:r>
            <a:r>
              <a:rPr lang="zh-CN" altLang="en-US" dirty="0">
                <a:solidFill>
                  <a:schemeClr val="tx1"/>
                </a:solidFill>
              </a:rPr>
              <a:t> </a:t>
            </a:r>
            <a:r>
              <a:rPr lang="en-US" altLang="zh-CN" dirty="0">
                <a:solidFill>
                  <a:schemeClr val="tx1"/>
                </a:solidFill>
              </a:rPr>
              <a:t>friend</a:t>
            </a:r>
            <a:r>
              <a:rPr lang="zh-CN" altLang="en-US" dirty="0">
                <a:solidFill>
                  <a:schemeClr val="tx1"/>
                </a:solidFill>
              </a:rPr>
              <a:t> </a:t>
            </a:r>
            <a:r>
              <a:rPr lang="en-US" altLang="zh-CN" dirty="0">
                <a:solidFill>
                  <a:schemeClr val="tx1"/>
                </a:solidFill>
              </a:rPr>
              <a:t>might</a:t>
            </a:r>
            <a:r>
              <a:rPr lang="zh-CN" altLang="en-US" dirty="0">
                <a:solidFill>
                  <a:schemeClr val="tx1"/>
                </a:solidFill>
              </a:rPr>
              <a:t> </a:t>
            </a:r>
            <a:r>
              <a:rPr lang="en-US" altLang="zh-CN" dirty="0">
                <a:solidFill>
                  <a:schemeClr val="tx1"/>
                </a:solidFill>
              </a:rPr>
              <a:t>be</a:t>
            </a:r>
            <a:r>
              <a:rPr lang="zh-CN" altLang="en-US" dirty="0">
                <a:solidFill>
                  <a:schemeClr val="tx1"/>
                </a:solidFill>
              </a:rPr>
              <a:t> </a:t>
            </a:r>
            <a:r>
              <a:rPr lang="en-US" altLang="zh-CN" dirty="0">
                <a:solidFill>
                  <a:schemeClr val="tx1"/>
                </a:solidFill>
              </a:rPr>
              <a:t>mad</a:t>
            </a:r>
            <a:r>
              <a:rPr lang="zh-CN" altLang="en-US" dirty="0">
                <a:solidFill>
                  <a:schemeClr val="tx1"/>
                </a:solidFill>
              </a:rPr>
              <a:t> </a:t>
            </a:r>
            <a:r>
              <a:rPr lang="en-US" altLang="zh-CN" dirty="0">
                <a:solidFill>
                  <a:schemeClr val="tx1"/>
                </a:solidFill>
              </a:rPr>
              <a:t>at</a:t>
            </a:r>
            <a:r>
              <a:rPr lang="zh-CN" altLang="en-US" dirty="0">
                <a:solidFill>
                  <a:schemeClr val="tx1"/>
                </a:solidFill>
              </a:rPr>
              <a:t> </a:t>
            </a:r>
            <a:r>
              <a:rPr lang="en-US" altLang="zh-CN" dirty="0">
                <a:solidFill>
                  <a:schemeClr val="tx1"/>
                </a:solidFill>
              </a:rPr>
              <a:t>you</a:t>
            </a:r>
            <a:r>
              <a:rPr lang="zh-CN" altLang="en-US" dirty="0">
                <a:solidFill>
                  <a:schemeClr val="tx1"/>
                </a:solidFill>
              </a:rPr>
              <a:t> </a:t>
            </a:r>
            <a:r>
              <a:rPr lang="en-US" altLang="zh-CN" dirty="0">
                <a:solidFill>
                  <a:schemeClr val="tx1"/>
                </a:solidFill>
              </a:rPr>
              <a:t>…</a:t>
            </a:r>
            <a:endParaRPr lang="en-US" dirty="0">
              <a:solidFill>
                <a:schemeClr val="tx1"/>
              </a:solidFill>
            </a:endParaRPr>
          </a:p>
        </p:txBody>
      </p:sp>
      <p:sp>
        <p:nvSpPr>
          <p:cNvPr id="5" name="TextBox 4">
            <a:extLst>
              <a:ext uri="{FF2B5EF4-FFF2-40B4-BE49-F238E27FC236}">
                <a16:creationId xmlns:a16="http://schemas.microsoft.com/office/drawing/2014/main" id="{5890E055-E880-E345-8BCB-D72062D12116}"/>
              </a:ext>
            </a:extLst>
          </p:cNvPr>
          <p:cNvSpPr txBox="1"/>
          <p:nvPr/>
        </p:nvSpPr>
        <p:spPr>
          <a:xfrm>
            <a:off x="3401568" y="528523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859200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of this </a:t>
            </a:r>
            <a:r>
              <a:rPr lang="en-US" altLang="zh-CN" dirty="0"/>
              <a:t>lecture</a:t>
            </a:r>
            <a:r>
              <a:rPr lang="zh-CN" altLang="en-US" dirty="0"/>
              <a:t> </a:t>
            </a:r>
            <a:r>
              <a:rPr lang="en-US" dirty="0"/>
              <a:t>…</a:t>
            </a:r>
          </a:p>
        </p:txBody>
      </p:sp>
      <p:sp>
        <p:nvSpPr>
          <p:cNvPr id="3" name="Content Placeholder 2"/>
          <p:cNvSpPr>
            <a:spLocks noGrp="1"/>
          </p:cNvSpPr>
          <p:nvPr>
            <p:ph idx="1"/>
          </p:nvPr>
        </p:nvSpPr>
        <p:spPr>
          <a:xfrm>
            <a:off x="457200" y="1798637"/>
            <a:ext cx="8229600" cy="4525963"/>
          </a:xfrm>
        </p:spPr>
        <p:txBody>
          <a:bodyPr/>
          <a:lstStyle/>
          <a:p>
            <a:r>
              <a:rPr lang="en-US" dirty="0"/>
              <a:t>What is</a:t>
            </a:r>
            <a:r>
              <a:rPr lang="zh-CN" altLang="en-US" dirty="0"/>
              <a:t> </a:t>
            </a:r>
            <a:r>
              <a:rPr lang="en-US" altLang="zh-CN" dirty="0"/>
              <a:t>privacy</a:t>
            </a:r>
            <a:r>
              <a:rPr lang="zh-CN" altLang="en-US" dirty="0"/>
              <a:t> </a:t>
            </a:r>
            <a:r>
              <a:rPr lang="en-US" altLang="zh-CN" dirty="0"/>
              <a:t>today?</a:t>
            </a:r>
            <a:endParaRPr lang="en-US" dirty="0"/>
          </a:p>
          <a:p>
            <a:r>
              <a:rPr lang="en-US" altLang="zh-CN" dirty="0"/>
              <a:t>What</a:t>
            </a:r>
            <a:r>
              <a:rPr lang="zh-CN" altLang="en-US" dirty="0"/>
              <a:t> </a:t>
            </a:r>
            <a:r>
              <a:rPr lang="en-US" altLang="zh-CN" dirty="0"/>
              <a:t>are</a:t>
            </a:r>
            <a:r>
              <a:rPr lang="zh-CN" altLang="en-US" dirty="0"/>
              <a:t> </a:t>
            </a:r>
            <a:r>
              <a:rPr lang="en-US" altLang="zh-CN" dirty="0"/>
              <a:t>the</a:t>
            </a:r>
            <a:r>
              <a:rPr lang="zh-CN" altLang="en-US" dirty="0"/>
              <a:t> </a:t>
            </a:r>
            <a:r>
              <a:rPr lang="en-US" altLang="zh-CN" dirty="0"/>
              <a:t>threats</a:t>
            </a:r>
            <a:r>
              <a:rPr lang="zh-CN" altLang="en-US" dirty="0"/>
              <a:t> </a:t>
            </a:r>
            <a:r>
              <a:rPr lang="en-US" altLang="zh-CN" dirty="0"/>
              <a:t>to</a:t>
            </a:r>
            <a:r>
              <a:rPr lang="zh-CN" altLang="en-US" dirty="0"/>
              <a:t> </a:t>
            </a:r>
            <a:r>
              <a:rPr lang="en-US" altLang="zh-CN" dirty="0"/>
              <a:t>privacy</a:t>
            </a:r>
            <a:endParaRPr lang="en-US" dirty="0"/>
          </a:p>
          <a:p>
            <a:r>
              <a:rPr lang="en-US" dirty="0"/>
              <a:t>Techniques for enhancing privacy</a:t>
            </a:r>
          </a:p>
          <a:p>
            <a:r>
              <a:rPr lang="en-US" dirty="0"/>
              <a:t>Privacy is hard!</a:t>
            </a:r>
          </a:p>
        </p:txBody>
      </p:sp>
    </p:spTree>
    <p:extLst>
      <p:ext uri="{BB962C8B-B14F-4D97-AF65-F5344CB8AC3E}">
        <p14:creationId xmlns:p14="http://schemas.microsoft.com/office/powerpoint/2010/main" val="11083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1BA10-8863-B141-8318-71D23208D453}"/>
              </a:ext>
            </a:extLst>
          </p:cNvPr>
          <p:cNvSpPr>
            <a:spLocks noGrp="1"/>
          </p:cNvSpPr>
          <p:nvPr>
            <p:ph type="title"/>
          </p:nvPr>
        </p:nvSpPr>
        <p:spPr/>
        <p:txBody>
          <a:bodyPr>
            <a:noAutofit/>
          </a:bodyPr>
          <a:lstStyle/>
          <a:p>
            <a:r>
              <a:rPr lang="en-US" altLang="zh-CN" dirty="0"/>
              <a:t>Sometimes,</a:t>
            </a:r>
            <a:r>
              <a:rPr lang="zh-CN" altLang="en-US" dirty="0"/>
              <a:t> </a:t>
            </a:r>
            <a:r>
              <a:rPr lang="en-US" altLang="zh-CN" dirty="0"/>
              <a:t>you</a:t>
            </a:r>
            <a:r>
              <a:rPr lang="zh-CN" altLang="en-US" dirty="0"/>
              <a:t> </a:t>
            </a:r>
            <a:r>
              <a:rPr lang="en-US" altLang="zh-CN" dirty="0"/>
              <a:t>are</a:t>
            </a:r>
            <a:r>
              <a:rPr lang="zh-CN" altLang="en-US" dirty="0"/>
              <a:t> </a:t>
            </a:r>
            <a:r>
              <a:rPr lang="en-US" altLang="zh-CN" dirty="0"/>
              <a:t>not</a:t>
            </a:r>
            <a:r>
              <a:rPr lang="zh-CN" altLang="en-US" dirty="0"/>
              <a:t> </a:t>
            </a:r>
            <a:r>
              <a:rPr lang="en-US" altLang="zh-CN" dirty="0"/>
              <a:t>even</a:t>
            </a:r>
            <a:r>
              <a:rPr lang="zh-CN" altLang="en-US" dirty="0"/>
              <a:t> </a:t>
            </a:r>
            <a:r>
              <a:rPr lang="en-US" altLang="zh-CN" dirty="0"/>
              <a:t>ware</a:t>
            </a:r>
            <a:r>
              <a:rPr lang="zh-CN" altLang="en-US" dirty="0"/>
              <a:t> </a:t>
            </a:r>
            <a:r>
              <a:rPr lang="en-US" altLang="zh-CN" dirty="0"/>
              <a:t>of</a:t>
            </a:r>
            <a:r>
              <a:rPr lang="zh-CN" altLang="en-US" dirty="0"/>
              <a:t> </a:t>
            </a:r>
            <a:r>
              <a:rPr lang="en-US" altLang="zh-CN" dirty="0"/>
              <a:t>the</a:t>
            </a:r>
            <a:r>
              <a:rPr lang="zh-CN" altLang="en-US" dirty="0"/>
              <a:t> </a:t>
            </a:r>
            <a:r>
              <a:rPr lang="en-US" altLang="zh-CN" dirty="0"/>
              <a:t>privacy</a:t>
            </a:r>
            <a:r>
              <a:rPr lang="zh-CN" altLang="en-US" dirty="0"/>
              <a:t> </a:t>
            </a:r>
            <a:r>
              <a:rPr lang="en-US" altLang="zh-CN" dirty="0"/>
              <a:t>issue</a:t>
            </a:r>
            <a:endParaRPr lang="en-US" dirty="0"/>
          </a:p>
        </p:txBody>
      </p:sp>
      <p:pic>
        <p:nvPicPr>
          <p:cNvPr id="8194" name="Picture 2" descr="How do I share my screen in Zoom?">
            <a:extLst>
              <a:ext uri="{FF2B5EF4-FFF2-40B4-BE49-F238E27FC236}">
                <a16:creationId xmlns:a16="http://schemas.microsoft.com/office/drawing/2014/main" id="{B5EC690B-6060-8646-B0F8-6A6EAC53E1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600200"/>
            <a:ext cx="4981435" cy="3962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3A7B96-5A7F-B04D-AE61-17A0DCCCFEF0}"/>
              </a:ext>
            </a:extLst>
          </p:cNvPr>
          <p:cNvSpPr txBox="1"/>
          <p:nvPr/>
        </p:nvSpPr>
        <p:spPr>
          <a:xfrm>
            <a:off x="457200" y="5867400"/>
            <a:ext cx="8001000" cy="646331"/>
          </a:xfrm>
          <a:prstGeom prst="rect">
            <a:avLst/>
          </a:prstGeom>
          <a:noFill/>
        </p:spPr>
        <p:txBody>
          <a:bodyPr wrap="square" rtlCol="0">
            <a:spAutoFit/>
          </a:bodyPr>
          <a:lstStyle/>
          <a:p>
            <a:r>
              <a:rPr lang="en-US" altLang="zh-CN" dirty="0"/>
              <a:t>Are</a:t>
            </a:r>
            <a:r>
              <a:rPr lang="zh-CN" altLang="en-US" dirty="0"/>
              <a:t> </a:t>
            </a:r>
            <a:r>
              <a:rPr lang="en-US" altLang="zh-CN" dirty="0"/>
              <a:t>you</a:t>
            </a:r>
            <a:r>
              <a:rPr lang="zh-CN" altLang="en-US" dirty="0"/>
              <a:t> </a:t>
            </a:r>
            <a:r>
              <a:rPr lang="en-US" altLang="zh-CN" dirty="0"/>
              <a:t>sure</a:t>
            </a:r>
            <a:r>
              <a:rPr lang="zh-CN" altLang="en-US" dirty="0"/>
              <a:t> </a:t>
            </a:r>
            <a:r>
              <a:rPr lang="en-US" altLang="zh-CN" dirty="0"/>
              <a:t>about</a:t>
            </a:r>
            <a:r>
              <a:rPr lang="zh-CN" altLang="en-US" dirty="0"/>
              <a:t> </a:t>
            </a:r>
            <a:r>
              <a:rPr lang="en-US" altLang="zh-CN" dirty="0"/>
              <a:t>what</a:t>
            </a:r>
            <a:r>
              <a:rPr lang="zh-CN" altLang="en-US" dirty="0"/>
              <a:t> </a:t>
            </a:r>
            <a:r>
              <a:rPr lang="en-US" altLang="zh-CN" dirty="0"/>
              <a:t>you are</a:t>
            </a:r>
            <a:r>
              <a:rPr lang="zh-CN" altLang="en-US" dirty="0"/>
              <a:t> </a:t>
            </a:r>
            <a:r>
              <a:rPr lang="en-US" altLang="zh-CN" dirty="0"/>
              <a:t>going</a:t>
            </a:r>
            <a:r>
              <a:rPr lang="zh-CN" altLang="en-US" dirty="0"/>
              <a:t> </a:t>
            </a:r>
            <a:r>
              <a:rPr lang="en-US" altLang="zh-CN" dirty="0"/>
              <a:t>to</a:t>
            </a:r>
            <a:r>
              <a:rPr lang="zh-CN" altLang="en-US" dirty="0"/>
              <a:t> </a:t>
            </a:r>
            <a:r>
              <a:rPr lang="en-US" altLang="zh-CN" dirty="0"/>
              <a:t>share?</a:t>
            </a:r>
          </a:p>
          <a:p>
            <a:r>
              <a:rPr lang="en-US" altLang="zh-CN" dirty="0"/>
              <a:t>When</a:t>
            </a:r>
            <a:r>
              <a:rPr lang="zh-CN" altLang="en-US" dirty="0"/>
              <a:t> </a:t>
            </a:r>
            <a:r>
              <a:rPr lang="en-US" altLang="zh-CN" dirty="0"/>
              <a:t>you</a:t>
            </a:r>
            <a:r>
              <a:rPr lang="zh-CN" altLang="en-US" dirty="0"/>
              <a:t> </a:t>
            </a:r>
            <a:r>
              <a:rPr lang="en-US" altLang="zh-CN" dirty="0"/>
              <a:t>turn</a:t>
            </a:r>
            <a:r>
              <a:rPr lang="zh-CN" altLang="en-US" dirty="0"/>
              <a:t> </a:t>
            </a:r>
            <a:r>
              <a:rPr lang="en-US" altLang="zh-CN" dirty="0"/>
              <a:t>on</a:t>
            </a:r>
            <a:r>
              <a:rPr lang="zh-CN" altLang="en-US" dirty="0"/>
              <a:t> </a:t>
            </a:r>
            <a:r>
              <a:rPr lang="en-US" altLang="zh-CN" dirty="0"/>
              <a:t>your</a:t>
            </a:r>
            <a:r>
              <a:rPr lang="zh-CN" altLang="en-US" dirty="0"/>
              <a:t> </a:t>
            </a:r>
            <a:r>
              <a:rPr lang="en-US" altLang="zh-CN" dirty="0"/>
              <a:t>camera,</a:t>
            </a:r>
            <a:r>
              <a:rPr lang="zh-CN" altLang="en-US" dirty="0"/>
              <a:t> </a:t>
            </a:r>
            <a:r>
              <a:rPr lang="en-US" altLang="zh-CN" dirty="0"/>
              <a:t>are</a:t>
            </a:r>
            <a:r>
              <a:rPr lang="zh-CN" altLang="en-US" dirty="0"/>
              <a:t> </a:t>
            </a:r>
            <a:r>
              <a:rPr lang="en-US" altLang="zh-CN" dirty="0"/>
              <a:t>you</a:t>
            </a:r>
            <a:r>
              <a:rPr lang="zh-CN" altLang="en-US" dirty="0"/>
              <a:t> </a:t>
            </a:r>
            <a:r>
              <a:rPr lang="en-US" altLang="zh-CN" dirty="0"/>
              <a:t>sure</a:t>
            </a:r>
            <a:r>
              <a:rPr lang="zh-CN" altLang="en-US" dirty="0"/>
              <a:t> </a:t>
            </a:r>
            <a:r>
              <a:rPr lang="en-US" altLang="zh-CN" dirty="0"/>
              <a:t>about</a:t>
            </a:r>
            <a:r>
              <a:rPr lang="zh-CN" altLang="en-US" dirty="0"/>
              <a:t> </a:t>
            </a:r>
            <a:r>
              <a:rPr lang="en-US" altLang="zh-CN" dirty="0"/>
              <a:t>that</a:t>
            </a:r>
            <a:r>
              <a:rPr lang="zh-CN" altLang="en-US" dirty="0"/>
              <a:t> </a:t>
            </a:r>
            <a:r>
              <a:rPr lang="en-US" altLang="zh-CN" dirty="0"/>
              <a:t>the</a:t>
            </a:r>
            <a:r>
              <a:rPr lang="zh-CN" altLang="en-US" dirty="0"/>
              <a:t> </a:t>
            </a:r>
            <a:r>
              <a:rPr lang="en-US" altLang="zh-CN" dirty="0"/>
              <a:t>other</a:t>
            </a:r>
            <a:r>
              <a:rPr lang="zh-CN" altLang="en-US" dirty="0"/>
              <a:t> </a:t>
            </a:r>
            <a:r>
              <a:rPr lang="en-US" altLang="zh-CN" dirty="0"/>
              <a:t>people</a:t>
            </a:r>
            <a:r>
              <a:rPr lang="zh-CN" altLang="en-US" dirty="0"/>
              <a:t> </a:t>
            </a:r>
            <a:r>
              <a:rPr lang="en-US" altLang="zh-CN" dirty="0"/>
              <a:t>will</a:t>
            </a:r>
            <a:r>
              <a:rPr lang="zh-CN" altLang="en-US" dirty="0"/>
              <a:t> </a:t>
            </a:r>
            <a:r>
              <a:rPr lang="en-US" altLang="zh-CN" dirty="0"/>
              <a:t>see?</a:t>
            </a:r>
            <a:endParaRPr lang="en-US" dirty="0"/>
          </a:p>
        </p:txBody>
      </p:sp>
    </p:spTree>
    <p:extLst>
      <p:ext uri="{BB962C8B-B14F-4D97-AF65-F5344CB8AC3E}">
        <p14:creationId xmlns:p14="http://schemas.microsoft.com/office/powerpoint/2010/main" val="57395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D4860-ECD2-C041-B085-CD50E48FF363}"/>
              </a:ext>
            </a:extLst>
          </p:cNvPr>
          <p:cNvSpPr>
            <a:spLocks noGrp="1"/>
          </p:cNvSpPr>
          <p:nvPr>
            <p:ph type="title"/>
          </p:nvPr>
        </p:nvSpPr>
        <p:spPr/>
        <p:txBody>
          <a:bodyPr>
            <a:normAutofit fontScale="90000"/>
          </a:bodyPr>
          <a:lstStyle/>
          <a:p>
            <a:r>
              <a:rPr lang="en-US" altLang="zh-CN" dirty="0"/>
              <a:t>Sometimes,</a:t>
            </a:r>
            <a:r>
              <a:rPr lang="zh-CN" altLang="en-US" dirty="0"/>
              <a:t> </a:t>
            </a:r>
            <a:r>
              <a:rPr lang="en-US" altLang="zh-CN" dirty="0"/>
              <a:t>you</a:t>
            </a:r>
            <a:r>
              <a:rPr lang="zh-CN" altLang="en-US" dirty="0"/>
              <a:t> </a:t>
            </a:r>
            <a:r>
              <a:rPr lang="en-US" altLang="zh-CN" dirty="0"/>
              <a:t>are</a:t>
            </a:r>
            <a:r>
              <a:rPr lang="zh-CN" altLang="en-US" dirty="0"/>
              <a:t> </a:t>
            </a:r>
            <a:r>
              <a:rPr lang="en-US" altLang="zh-CN" dirty="0"/>
              <a:t>not</a:t>
            </a:r>
            <a:r>
              <a:rPr lang="zh-CN" altLang="en-US" dirty="0"/>
              <a:t> </a:t>
            </a:r>
            <a:r>
              <a:rPr lang="en-US" altLang="zh-CN" dirty="0"/>
              <a:t>even</a:t>
            </a:r>
            <a:r>
              <a:rPr lang="zh-CN" altLang="en-US" dirty="0"/>
              <a:t> </a:t>
            </a:r>
            <a:r>
              <a:rPr lang="en-US" altLang="zh-CN" dirty="0"/>
              <a:t>ware</a:t>
            </a:r>
            <a:r>
              <a:rPr lang="zh-CN" altLang="en-US" dirty="0"/>
              <a:t> </a:t>
            </a:r>
            <a:r>
              <a:rPr lang="en-US" altLang="zh-CN" dirty="0"/>
              <a:t>of</a:t>
            </a:r>
            <a:r>
              <a:rPr lang="zh-CN" altLang="en-US" dirty="0"/>
              <a:t> </a:t>
            </a:r>
            <a:r>
              <a:rPr lang="en-US" altLang="zh-CN" dirty="0"/>
              <a:t>the</a:t>
            </a:r>
            <a:r>
              <a:rPr lang="zh-CN" altLang="en-US" dirty="0"/>
              <a:t> </a:t>
            </a:r>
            <a:r>
              <a:rPr lang="en-US" altLang="zh-CN" dirty="0"/>
              <a:t>privacy</a:t>
            </a:r>
            <a:r>
              <a:rPr lang="zh-CN" altLang="en-US" dirty="0"/>
              <a:t> </a:t>
            </a:r>
            <a:r>
              <a:rPr lang="en-US" altLang="zh-CN" dirty="0"/>
              <a:t>issue</a:t>
            </a:r>
            <a:endParaRPr lang="en-US" dirty="0"/>
          </a:p>
        </p:txBody>
      </p:sp>
      <p:pic>
        <p:nvPicPr>
          <p:cNvPr id="9220" name="Picture 4" descr="TrueConf mobile application permissions">
            <a:extLst>
              <a:ext uri="{FF2B5EF4-FFF2-40B4-BE49-F238E27FC236}">
                <a16:creationId xmlns:a16="http://schemas.microsoft.com/office/drawing/2014/main" id="{BE9BA147-FFA8-2B49-B5B9-AE2A23395C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324" y="2062162"/>
            <a:ext cx="3809351" cy="452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730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70F01-FB8F-6047-B467-9A68F5C00576}"/>
              </a:ext>
            </a:extLst>
          </p:cNvPr>
          <p:cNvSpPr>
            <a:spLocks noGrp="1"/>
          </p:cNvSpPr>
          <p:nvPr>
            <p:ph type="title"/>
          </p:nvPr>
        </p:nvSpPr>
        <p:spPr/>
        <p:txBody>
          <a:bodyPr>
            <a:normAutofit fontScale="90000"/>
          </a:bodyPr>
          <a:lstStyle/>
          <a:p>
            <a:r>
              <a:rPr lang="en-US" dirty="0"/>
              <a:t>Techniques for enhancing privacy</a:t>
            </a:r>
            <a:r>
              <a:rPr lang="zh-CN" altLang="en-US" dirty="0"/>
              <a:t> </a:t>
            </a:r>
            <a:r>
              <a:rPr lang="en-US" altLang="zh-CN" dirty="0"/>
              <a:t>(1)</a:t>
            </a:r>
            <a:endParaRPr lang="en-US" dirty="0"/>
          </a:p>
        </p:txBody>
      </p:sp>
      <p:sp>
        <p:nvSpPr>
          <p:cNvPr id="3" name="Content Placeholder 2">
            <a:extLst>
              <a:ext uri="{FF2B5EF4-FFF2-40B4-BE49-F238E27FC236}">
                <a16:creationId xmlns:a16="http://schemas.microsoft.com/office/drawing/2014/main" id="{00CEE6D8-0947-D140-8CA7-E02A5112DDD3}"/>
              </a:ext>
            </a:extLst>
          </p:cNvPr>
          <p:cNvSpPr>
            <a:spLocks noGrp="1"/>
          </p:cNvSpPr>
          <p:nvPr>
            <p:ph idx="1"/>
          </p:nvPr>
        </p:nvSpPr>
        <p:spPr/>
        <p:txBody>
          <a:bodyPr/>
          <a:lstStyle/>
          <a:p>
            <a:pPr marL="0" indent="0">
              <a:buNone/>
            </a:pPr>
            <a:r>
              <a:rPr lang="en-US" b="1" dirty="0"/>
              <a:t>Limit the personal information you share on social media</a:t>
            </a:r>
            <a:endParaRPr lang="en-US" dirty="0"/>
          </a:p>
          <a:p>
            <a:endParaRPr lang="en-US" dirty="0"/>
          </a:p>
        </p:txBody>
      </p:sp>
    </p:spTree>
    <p:extLst>
      <p:ext uri="{BB962C8B-B14F-4D97-AF65-F5344CB8AC3E}">
        <p14:creationId xmlns:p14="http://schemas.microsoft.com/office/powerpoint/2010/main" val="66013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70F01-FB8F-6047-B467-9A68F5C00576}"/>
              </a:ext>
            </a:extLst>
          </p:cNvPr>
          <p:cNvSpPr>
            <a:spLocks noGrp="1"/>
          </p:cNvSpPr>
          <p:nvPr>
            <p:ph type="title"/>
          </p:nvPr>
        </p:nvSpPr>
        <p:spPr/>
        <p:txBody>
          <a:bodyPr>
            <a:normAutofit fontScale="90000"/>
          </a:bodyPr>
          <a:lstStyle/>
          <a:p>
            <a:r>
              <a:rPr lang="en-US" dirty="0"/>
              <a:t>Techniques for enhancing privacy</a:t>
            </a:r>
            <a:r>
              <a:rPr lang="zh-CN" altLang="en-US" dirty="0"/>
              <a:t> </a:t>
            </a:r>
            <a:r>
              <a:rPr lang="en-US" altLang="zh-CN" dirty="0"/>
              <a:t>(2)</a:t>
            </a:r>
            <a:endParaRPr lang="en-US" dirty="0"/>
          </a:p>
        </p:txBody>
      </p:sp>
      <p:sp>
        <p:nvSpPr>
          <p:cNvPr id="3" name="Content Placeholder 2">
            <a:extLst>
              <a:ext uri="{FF2B5EF4-FFF2-40B4-BE49-F238E27FC236}">
                <a16:creationId xmlns:a16="http://schemas.microsoft.com/office/drawing/2014/main" id="{00CEE6D8-0947-D140-8CA7-E02A5112DDD3}"/>
              </a:ext>
            </a:extLst>
          </p:cNvPr>
          <p:cNvSpPr>
            <a:spLocks noGrp="1"/>
          </p:cNvSpPr>
          <p:nvPr>
            <p:ph idx="1"/>
          </p:nvPr>
        </p:nvSpPr>
        <p:spPr/>
        <p:txBody>
          <a:bodyPr/>
          <a:lstStyle/>
          <a:p>
            <a:pPr marL="0" indent="0">
              <a:buNone/>
            </a:pPr>
            <a:r>
              <a:rPr lang="en-US" b="1" dirty="0"/>
              <a:t>Browse in private mode</a:t>
            </a:r>
            <a:endParaRPr lang="en-US" dirty="0"/>
          </a:p>
          <a:p>
            <a:pPr marL="0" indent="0">
              <a:buNone/>
            </a:pPr>
            <a:endParaRPr lang="en-US" dirty="0"/>
          </a:p>
        </p:txBody>
      </p:sp>
      <p:pic>
        <p:nvPicPr>
          <p:cNvPr id="10242" name="Picture 2" descr="How to go incognito in Chrome, Edge, Firefox, and Safari | Computerworld">
            <a:extLst>
              <a:ext uri="{FF2B5EF4-FFF2-40B4-BE49-F238E27FC236}">
                <a16:creationId xmlns:a16="http://schemas.microsoft.com/office/drawing/2014/main" id="{93E3D60C-8791-B54C-BD20-492E266441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438401"/>
            <a:ext cx="3092485" cy="213360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ow To Turn On Private Browsing On iPhone &amp; iPad: Go Incognito - Macworld UK">
            <a:extLst>
              <a:ext uri="{FF2B5EF4-FFF2-40B4-BE49-F238E27FC236}">
                <a16:creationId xmlns:a16="http://schemas.microsoft.com/office/drawing/2014/main" id="{4A335ED9-E30E-FA44-8887-B19CD58DB3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399" y="3200400"/>
            <a:ext cx="3092485" cy="2319364"/>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Firefox 87's SmartBlock makes private browsing less of a headache | PCWorld">
            <a:extLst>
              <a:ext uri="{FF2B5EF4-FFF2-40B4-BE49-F238E27FC236}">
                <a16:creationId xmlns:a16="http://schemas.microsoft.com/office/drawing/2014/main" id="{243EF327-966A-014D-AC10-2504CBA9D3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0563" y="3880631"/>
            <a:ext cx="3848901" cy="2319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798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70F01-FB8F-6047-B467-9A68F5C00576}"/>
              </a:ext>
            </a:extLst>
          </p:cNvPr>
          <p:cNvSpPr>
            <a:spLocks noGrp="1"/>
          </p:cNvSpPr>
          <p:nvPr>
            <p:ph type="title"/>
          </p:nvPr>
        </p:nvSpPr>
        <p:spPr/>
        <p:txBody>
          <a:bodyPr>
            <a:normAutofit fontScale="90000"/>
          </a:bodyPr>
          <a:lstStyle/>
          <a:p>
            <a:r>
              <a:rPr lang="en-US" dirty="0"/>
              <a:t>Techniques for enhancing privacy</a:t>
            </a:r>
            <a:r>
              <a:rPr lang="zh-CN" altLang="en-US" dirty="0"/>
              <a:t> </a:t>
            </a:r>
            <a:r>
              <a:rPr lang="en-US" altLang="zh-CN" dirty="0"/>
              <a:t>(3)</a:t>
            </a:r>
            <a:endParaRPr lang="en-US" dirty="0"/>
          </a:p>
        </p:txBody>
      </p:sp>
      <p:sp>
        <p:nvSpPr>
          <p:cNvPr id="3" name="Content Placeholder 2">
            <a:extLst>
              <a:ext uri="{FF2B5EF4-FFF2-40B4-BE49-F238E27FC236}">
                <a16:creationId xmlns:a16="http://schemas.microsoft.com/office/drawing/2014/main" id="{00CEE6D8-0947-D140-8CA7-E02A5112DDD3}"/>
              </a:ext>
            </a:extLst>
          </p:cNvPr>
          <p:cNvSpPr>
            <a:spLocks noGrp="1"/>
          </p:cNvSpPr>
          <p:nvPr>
            <p:ph idx="1"/>
          </p:nvPr>
        </p:nvSpPr>
        <p:spPr/>
        <p:txBody>
          <a:bodyPr/>
          <a:lstStyle/>
          <a:p>
            <a:pPr marL="0" indent="0">
              <a:buNone/>
            </a:pPr>
            <a:r>
              <a:rPr lang="en-US" b="1" dirty="0"/>
              <a:t>Use a different search engine</a:t>
            </a:r>
            <a:endParaRPr lang="en-US" dirty="0"/>
          </a:p>
          <a:p>
            <a:pPr marL="0" indent="0">
              <a:buNone/>
            </a:pPr>
            <a:endParaRPr lang="en-US" dirty="0"/>
          </a:p>
        </p:txBody>
      </p:sp>
      <p:sp>
        <p:nvSpPr>
          <p:cNvPr id="4" name="Rectangle 3">
            <a:extLst>
              <a:ext uri="{FF2B5EF4-FFF2-40B4-BE49-F238E27FC236}">
                <a16:creationId xmlns:a16="http://schemas.microsoft.com/office/drawing/2014/main" id="{CAC491D7-7A1A-0745-8146-8DB9022AA1F1}"/>
              </a:ext>
            </a:extLst>
          </p:cNvPr>
          <p:cNvSpPr/>
          <p:nvPr/>
        </p:nvSpPr>
        <p:spPr>
          <a:xfrm>
            <a:off x="228600" y="5985559"/>
            <a:ext cx="4572000" cy="646331"/>
          </a:xfrm>
          <a:prstGeom prst="rect">
            <a:avLst/>
          </a:prstGeom>
        </p:spPr>
        <p:txBody>
          <a:bodyPr>
            <a:spAutoFit/>
          </a:bodyPr>
          <a:lstStyle/>
          <a:p>
            <a:r>
              <a:rPr lang="en-US" dirty="0">
                <a:hlinkClick r:id="rId2"/>
              </a:rPr>
              <a:t>https://www.softwaretestinghelp.com/best-private-search-engines/</a:t>
            </a:r>
            <a:r>
              <a:rPr lang="zh-CN" altLang="en-US" dirty="0"/>
              <a:t> </a:t>
            </a:r>
            <a:endParaRPr lang="en-US" dirty="0"/>
          </a:p>
        </p:txBody>
      </p:sp>
      <p:pic>
        <p:nvPicPr>
          <p:cNvPr id="11266" name="Picture 2" descr="7 Best Private Search Engines that won't track you like Google does">
            <a:extLst>
              <a:ext uri="{FF2B5EF4-FFF2-40B4-BE49-F238E27FC236}">
                <a16:creationId xmlns:a16="http://schemas.microsoft.com/office/drawing/2014/main" id="{68009297-BC03-D74E-B484-D36F267B6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0" y="2438400"/>
            <a:ext cx="6477000" cy="3141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03112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70F01-FB8F-6047-B467-9A68F5C00576}"/>
              </a:ext>
            </a:extLst>
          </p:cNvPr>
          <p:cNvSpPr>
            <a:spLocks noGrp="1"/>
          </p:cNvSpPr>
          <p:nvPr>
            <p:ph type="title"/>
          </p:nvPr>
        </p:nvSpPr>
        <p:spPr/>
        <p:txBody>
          <a:bodyPr>
            <a:normAutofit fontScale="90000"/>
          </a:bodyPr>
          <a:lstStyle/>
          <a:p>
            <a:r>
              <a:rPr lang="en-US" dirty="0"/>
              <a:t>Techniques for enhancing privacy</a:t>
            </a:r>
            <a:r>
              <a:rPr lang="zh-CN" altLang="en-US" dirty="0"/>
              <a:t> </a:t>
            </a:r>
            <a:r>
              <a:rPr lang="en-US" altLang="zh-CN" dirty="0"/>
              <a:t>(4)</a:t>
            </a:r>
            <a:endParaRPr lang="en-US" dirty="0"/>
          </a:p>
        </p:txBody>
      </p:sp>
      <p:sp>
        <p:nvSpPr>
          <p:cNvPr id="3" name="Content Placeholder 2">
            <a:extLst>
              <a:ext uri="{FF2B5EF4-FFF2-40B4-BE49-F238E27FC236}">
                <a16:creationId xmlns:a16="http://schemas.microsoft.com/office/drawing/2014/main" id="{00CEE6D8-0947-D140-8CA7-E02A5112DDD3}"/>
              </a:ext>
            </a:extLst>
          </p:cNvPr>
          <p:cNvSpPr>
            <a:spLocks noGrp="1"/>
          </p:cNvSpPr>
          <p:nvPr>
            <p:ph idx="1"/>
          </p:nvPr>
        </p:nvSpPr>
        <p:spPr/>
        <p:txBody>
          <a:bodyPr/>
          <a:lstStyle/>
          <a:p>
            <a:pPr marL="0" indent="0">
              <a:buNone/>
            </a:pPr>
            <a:r>
              <a:rPr lang="en-US" b="1" dirty="0"/>
              <a:t>Use a virtual private network</a:t>
            </a:r>
            <a:endParaRPr lang="en-US" dirty="0"/>
          </a:p>
          <a:p>
            <a:pPr marL="0" indent="0">
              <a:buNone/>
            </a:pPr>
            <a:endParaRPr lang="en-US" dirty="0"/>
          </a:p>
        </p:txBody>
      </p:sp>
      <p:pic>
        <p:nvPicPr>
          <p:cNvPr id="12294" name="Picture 6" descr="The Ultimate Guide for Virtual Private Network | by Naveen Verma | WebEagle  | Medium">
            <a:extLst>
              <a:ext uri="{FF2B5EF4-FFF2-40B4-BE49-F238E27FC236}">
                <a16:creationId xmlns:a16="http://schemas.microsoft.com/office/drawing/2014/main" id="{C1982A5B-2BE9-4541-9D22-504ABF1D02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133600"/>
            <a:ext cx="8077200" cy="454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444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70F01-FB8F-6047-B467-9A68F5C00576}"/>
              </a:ext>
            </a:extLst>
          </p:cNvPr>
          <p:cNvSpPr>
            <a:spLocks noGrp="1"/>
          </p:cNvSpPr>
          <p:nvPr>
            <p:ph type="title"/>
          </p:nvPr>
        </p:nvSpPr>
        <p:spPr/>
        <p:txBody>
          <a:bodyPr>
            <a:normAutofit fontScale="90000"/>
          </a:bodyPr>
          <a:lstStyle/>
          <a:p>
            <a:r>
              <a:rPr lang="en-US" dirty="0"/>
              <a:t>Techniques for enhancing privacy</a:t>
            </a:r>
            <a:r>
              <a:rPr lang="zh-CN" altLang="en-US" dirty="0"/>
              <a:t> </a:t>
            </a:r>
            <a:r>
              <a:rPr lang="en-US" altLang="zh-CN" dirty="0"/>
              <a:t>(5)</a:t>
            </a:r>
            <a:endParaRPr lang="en-US" dirty="0"/>
          </a:p>
        </p:txBody>
      </p:sp>
      <p:sp>
        <p:nvSpPr>
          <p:cNvPr id="3" name="Content Placeholder 2">
            <a:extLst>
              <a:ext uri="{FF2B5EF4-FFF2-40B4-BE49-F238E27FC236}">
                <a16:creationId xmlns:a16="http://schemas.microsoft.com/office/drawing/2014/main" id="{00CEE6D8-0947-D140-8CA7-E02A5112DDD3}"/>
              </a:ext>
            </a:extLst>
          </p:cNvPr>
          <p:cNvSpPr>
            <a:spLocks noGrp="1"/>
          </p:cNvSpPr>
          <p:nvPr>
            <p:ph idx="1"/>
          </p:nvPr>
        </p:nvSpPr>
        <p:spPr/>
        <p:txBody>
          <a:bodyPr/>
          <a:lstStyle/>
          <a:p>
            <a:pPr marL="0" indent="0">
              <a:buNone/>
            </a:pPr>
            <a:r>
              <a:rPr lang="en-US" b="1" dirty="0"/>
              <a:t>Be careful where you click</a:t>
            </a:r>
          </a:p>
          <a:p>
            <a:pPr marL="0" indent="0">
              <a:buNone/>
            </a:pPr>
            <a:endParaRPr lang="en-US" b="1" dirty="0"/>
          </a:p>
          <a:p>
            <a:pPr marL="0" indent="0">
              <a:buNone/>
            </a:pPr>
            <a:r>
              <a:rPr lang="en-US" altLang="zh-CN" b="1" dirty="0"/>
              <a:t>We</a:t>
            </a:r>
            <a:r>
              <a:rPr lang="zh-CN" altLang="en-US" b="1" dirty="0"/>
              <a:t> </a:t>
            </a:r>
            <a:r>
              <a:rPr lang="en-US" altLang="zh-CN" b="1" dirty="0"/>
              <a:t>have</a:t>
            </a:r>
            <a:r>
              <a:rPr lang="zh-CN" altLang="en-US" b="1" dirty="0"/>
              <a:t> </a:t>
            </a:r>
            <a:r>
              <a:rPr lang="en-US" altLang="zh-CN" b="1" dirty="0"/>
              <a:t>talked</a:t>
            </a:r>
            <a:r>
              <a:rPr lang="zh-CN" altLang="en-US" b="1" dirty="0"/>
              <a:t> </a:t>
            </a:r>
            <a:r>
              <a:rPr lang="en-US" altLang="zh-CN" b="1" dirty="0"/>
              <a:t>a</a:t>
            </a:r>
            <a:r>
              <a:rPr lang="zh-CN" altLang="en-US" b="1" dirty="0"/>
              <a:t> </a:t>
            </a:r>
            <a:r>
              <a:rPr lang="en-US" altLang="zh-CN" b="1" dirty="0"/>
              <a:t>lot</a:t>
            </a:r>
            <a:r>
              <a:rPr lang="zh-CN" altLang="en-US" b="1" dirty="0"/>
              <a:t> </a:t>
            </a:r>
            <a:r>
              <a:rPr lang="en-US" altLang="zh-CN" b="1" dirty="0"/>
              <a:t>about</a:t>
            </a:r>
            <a:r>
              <a:rPr lang="zh-CN" altLang="en-US" b="1" dirty="0"/>
              <a:t> </a:t>
            </a:r>
            <a:r>
              <a:rPr lang="en-US" altLang="zh-CN" b="1" dirty="0"/>
              <a:t>this</a:t>
            </a:r>
            <a:endParaRPr lang="en-US" dirty="0"/>
          </a:p>
          <a:p>
            <a:pPr marL="0" indent="0">
              <a:buNone/>
            </a:pPr>
            <a:endParaRPr lang="en-US" dirty="0"/>
          </a:p>
        </p:txBody>
      </p:sp>
    </p:spTree>
    <p:extLst>
      <p:ext uri="{BB962C8B-B14F-4D97-AF65-F5344CB8AC3E}">
        <p14:creationId xmlns:p14="http://schemas.microsoft.com/office/powerpoint/2010/main" val="23987672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70F01-FB8F-6047-B467-9A68F5C00576}"/>
              </a:ext>
            </a:extLst>
          </p:cNvPr>
          <p:cNvSpPr>
            <a:spLocks noGrp="1"/>
          </p:cNvSpPr>
          <p:nvPr>
            <p:ph type="title"/>
          </p:nvPr>
        </p:nvSpPr>
        <p:spPr/>
        <p:txBody>
          <a:bodyPr>
            <a:normAutofit fontScale="90000"/>
          </a:bodyPr>
          <a:lstStyle/>
          <a:p>
            <a:r>
              <a:rPr lang="en-US" dirty="0"/>
              <a:t>Techniques for enhancing privacy</a:t>
            </a:r>
            <a:r>
              <a:rPr lang="zh-CN" altLang="en-US" dirty="0"/>
              <a:t> </a:t>
            </a:r>
            <a:r>
              <a:rPr lang="en-US" altLang="zh-CN" dirty="0"/>
              <a:t>(6)</a:t>
            </a:r>
            <a:endParaRPr lang="en-US" dirty="0"/>
          </a:p>
        </p:txBody>
      </p:sp>
      <p:sp>
        <p:nvSpPr>
          <p:cNvPr id="3" name="Content Placeholder 2">
            <a:extLst>
              <a:ext uri="{FF2B5EF4-FFF2-40B4-BE49-F238E27FC236}">
                <a16:creationId xmlns:a16="http://schemas.microsoft.com/office/drawing/2014/main" id="{00CEE6D8-0947-D140-8CA7-E02A5112DDD3}"/>
              </a:ext>
            </a:extLst>
          </p:cNvPr>
          <p:cNvSpPr>
            <a:spLocks noGrp="1"/>
          </p:cNvSpPr>
          <p:nvPr>
            <p:ph idx="1"/>
          </p:nvPr>
        </p:nvSpPr>
        <p:spPr/>
        <p:txBody>
          <a:bodyPr/>
          <a:lstStyle/>
          <a:p>
            <a:pPr marL="0" indent="0">
              <a:buNone/>
            </a:pPr>
            <a:r>
              <a:rPr lang="en-US" b="1" dirty="0"/>
              <a:t>Secure your mobile devices, too</a:t>
            </a:r>
            <a:endParaRPr lang="en-US" dirty="0"/>
          </a:p>
          <a:p>
            <a:pPr marL="0" indent="0">
              <a:buNone/>
            </a:pPr>
            <a:endParaRPr lang="en-US" dirty="0"/>
          </a:p>
        </p:txBody>
      </p:sp>
      <p:pic>
        <p:nvPicPr>
          <p:cNvPr id="13314" name="Picture 2" descr="Freedom Phone' Meant for Trump Supporters Is Also Made by Chinese Vendor |  PCMag">
            <a:extLst>
              <a:ext uri="{FF2B5EF4-FFF2-40B4-BE49-F238E27FC236}">
                <a16:creationId xmlns:a16="http://schemas.microsoft.com/office/drawing/2014/main" id="{544271CB-5DB9-0247-8857-BB25F0C949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86000"/>
            <a:ext cx="6455122" cy="33956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5259FA6-83BB-A040-A75A-860EF890D376}"/>
              </a:ext>
            </a:extLst>
          </p:cNvPr>
          <p:cNvSpPr txBox="1"/>
          <p:nvPr/>
        </p:nvSpPr>
        <p:spPr>
          <a:xfrm>
            <a:off x="762000" y="5937031"/>
            <a:ext cx="3935239" cy="923330"/>
          </a:xfrm>
          <a:prstGeom prst="rect">
            <a:avLst/>
          </a:prstGeom>
          <a:noFill/>
        </p:spPr>
        <p:txBody>
          <a:bodyPr wrap="square" rtlCol="0">
            <a:spAutoFit/>
          </a:bodyPr>
          <a:lstStyle/>
          <a:p>
            <a:r>
              <a:rPr lang="en-US" altLang="zh-CN" dirty="0"/>
              <a:t>If</a:t>
            </a:r>
            <a:r>
              <a:rPr lang="zh-CN" altLang="en-US" dirty="0"/>
              <a:t> </a:t>
            </a:r>
            <a:r>
              <a:rPr lang="en-US" altLang="zh-CN" dirty="0"/>
              <a:t>you</a:t>
            </a:r>
            <a:r>
              <a:rPr lang="zh-CN" altLang="en-US" dirty="0"/>
              <a:t> </a:t>
            </a:r>
            <a:r>
              <a:rPr lang="en-US" altLang="zh-CN" dirty="0"/>
              <a:t>are</a:t>
            </a:r>
            <a:r>
              <a:rPr lang="zh-CN" altLang="en-US" dirty="0"/>
              <a:t> </a:t>
            </a:r>
            <a:r>
              <a:rPr lang="en-US" altLang="zh-CN" dirty="0"/>
              <a:t>crazy</a:t>
            </a:r>
            <a:r>
              <a:rPr lang="zh-CN" altLang="en-US" dirty="0"/>
              <a:t> </a:t>
            </a:r>
            <a:r>
              <a:rPr lang="en-US" altLang="zh-CN" dirty="0"/>
              <a:t>about</a:t>
            </a:r>
            <a:r>
              <a:rPr lang="zh-CN" altLang="en-US" dirty="0"/>
              <a:t> </a:t>
            </a:r>
            <a:r>
              <a:rPr lang="en-US" altLang="zh-CN" dirty="0"/>
              <a:t>privacy,</a:t>
            </a:r>
            <a:r>
              <a:rPr lang="zh-CN" altLang="en-US" dirty="0"/>
              <a:t> </a:t>
            </a:r>
            <a:r>
              <a:rPr lang="en-US" altLang="zh-CN" dirty="0"/>
              <a:t>maybe:</a:t>
            </a:r>
          </a:p>
          <a:p>
            <a:r>
              <a:rPr lang="en-US" dirty="0">
                <a:hlinkClick r:id="rId3"/>
              </a:rPr>
              <a:t>https://www.freedomphone.com/</a:t>
            </a:r>
            <a:r>
              <a:rPr lang="zh-CN" altLang="en-US" dirty="0"/>
              <a:t> </a:t>
            </a:r>
            <a:endParaRPr lang="en-US" dirty="0"/>
          </a:p>
          <a:p>
            <a:endParaRPr lang="en-US" dirty="0"/>
          </a:p>
        </p:txBody>
      </p:sp>
    </p:spTree>
    <p:extLst>
      <p:ext uri="{BB962C8B-B14F-4D97-AF65-F5344CB8AC3E}">
        <p14:creationId xmlns:p14="http://schemas.microsoft.com/office/powerpoint/2010/main" val="2083570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we mean by privacy?</a:t>
            </a:r>
          </a:p>
        </p:txBody>
      </p:sp>
      <p:sp>
        <p:nvSpPr>
          <p:cNvPr id="3" name="Content Placeholder 2"/>
          <p:cNvSpPr>
            <a:spLocks noGrp="1"/>
          </p:cNvSpPr>
          <p:nvPr>
            <p:ph idx="1"/>
          </p:nvPr>
        </p:nvSpPr>
        <p:spPr>
          <a:xfrm>
            <a:off x="457200" y="1600200"/>
            <a:ext cx="5867400" cy="1447800"/>
          </a:xfrm>
        </p:spPr>
        <p:txBody>
          <a:bodyPr>
            <a:noAutofit/>
          </a:bodyPr>
          <a:lstStyle/>
          <a:p>
            <a:r>
              <a:rPr lang="en-US" sz="2600" dirty="0"/>
              <a:t>Louis Brandeis (1890)</a:t>
            </a:r>
          </a:p>
          <a:p>
            <a:pPr lvl="1"/>
            <a:r>
              <a:rPr lang="en-US" sz="2600" dirty="0"/>
              <a:t>“right to be left alone”</a:t>
            </a:r>
          </a:p>
          <a:p>
            <a:pPr lvl="1"/>
            <a:r>
              <a:rPr lang="en-US" sz="2600" dirty="0"/>
              <a:t>protection from institutional threat</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8728" y="1502621"/>
            <a:ext cx="1346072" cy="1926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descr="http://www.google.com/intl/en-US/health/images/ghac/alan_westi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152900"/>
            <a:ext cx="1428750" cy="171450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2590800" y="3810000"/>
            <a:ext cx="5867400" cy="27432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Alan Westin (1967)</a:t>
            </a:r>
          </a:p>
          <a:p>
            <a:pPr lvl="1"/>
            <a:r>
              <a:rPr lang="en-US" dirty="0"/>
              <a:t>“right to control, edit, manage, and delete information about themselves and decide when, how, and to what extent information is communicated to others”</a:t>
            </a:r>
          </a:p>
        </p:txBody>
      </p:sp>
    </p:spTree>
    <p:extLst>
      <p:ext uri="{BB962C8B-B14F-4D97-AF65-F5344CB8AC3E}">
        <p14:creationId xmlns:p14="http://schemas.microsoft.com/office/powerpoint/2010/main" val="1727836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10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descr="http://www.softsailor.com/wp-content/uploads/2010/05/FourSquare-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3239" y="1098777"/>
            <a:ext cx="787400" cy="52493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Privacy vs. security</a:t>
            </a:r>
          </a:p>
        </p:txBody>
      </p:sp>
      <p:pic>
        <p:nvPicPr>
          <p:cNvPr id="1026" name="Picture 2" descr="https lock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867" y="281940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457200" y="4191000"/>
            <a:ext cx="6019800" cy="22629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i="1" dirty="0"/>
              <a:t>Security helps </a:t>
            </a:r>
            <a:r>
              <a:rPr lang="en-US" sz="2800" dirty="0"/>
              <a:t>enforce privacy policies</a:t>
            </a:r>
          </a:p>
          <a:p>
            <a:r>
              <a:rPr lang="en-US" sz="2800" dirty="0"/>
              <a:t>Can be </a:t>
            </a:r>
            <a:r>
              <a:rPr lang="en-US" sz="2800" i="1" dirty="0"/>
              <a:t>at odds with each other</a:t>
            </a:r>
          </a:p>
          <a:p>
            <a:pPr lvl="1"/>
            <a:r>
              <a:rPr lang="en-US" dirty="0"/>
              <a:t>e.g., invasive screening to make us more “secure” against terrorism</a:t>
            </a:r>
          </a:p>
        </p:txBody>
      </p:sp>
      <p:pic>
        <p:nvPicPr>
          <p:cNvPr id="1027" name="Picture 3" descr="C:\Users\peter\AppData\Local\Microsoft\Windows\Temporary Internet Files\Content.IE5\XOWJCV04\MC900434411[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796" y="1632177"/>
            <a:ext cx="716643" cy="806223"/>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http://androinica.com/wp-content/uploads/2010/04/twitter_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4463" y="1476602"/>
            <a:ext cx="307975" cy="3079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t0.gstatic.com/images?q=tbn:ANd9GcSOvMs21RRqk2pdrlIGftBkx9rvzs9O_PAxPU02RD9uYFd8IUdk"/>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84439" y="1499194"/>
            <a:ext cx="381000" cy="28538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94039" y="1555977"/>
            <a:ext cx="5941114" cy="523220"/>
          </a:xfrm>
          <a:prstGeom prst="rect">
            <a:avLst/>
          </a:prstGeom>
        </p:spPr>
        <p:txBody>
          <a:bodyPr wrap="none">
            <a:spAutoFit/>
          </a:bodyPr>
          <a:lstStyle/>
          <a:p>
            <a:r>
              <a:rPr lang="en-US" sz="2800" dirty="0"/>
              <a:t>Privacy:  what information goes where?</a:t>
            </a:r>
          </a:p>
        </p:txBody>
      </p:sp>
      <p:sp>
        <p:nvSpPr>
          <p:cNvPr id="8" name="Rectangle 7"/>
          <p:cNvSpPr/>
          <p:nvPr/>
        </p:nvSpPr>
        <p:spPr>
          <a:xfrm>
            <a:off x="2257752" y="2819400"/>
            <a:ext cx="6276647" cy="954107"/>
          </a:xfrm>
          <a:prstGeom prst="rect">
            <a:avLst/>
          </a:prstGeom>
        </p:spPr>
        <p:txBody>
          <a:bodyPr wrap="square">
            <a:spAutoFit/>
          </a:bodyPr>
          <a:lstStyle/>
          <a:p>
            <a:r>
              <a:rPr lang="en-US" sz="2800" dirty="0"/>
              <a:t>Security:  protection against unauthorized access</a:t>
            </a:r>
          </a:p>
        </p:txBody>
      </p:sp>
      <p:pic>
        <p:nvPicPr>
          <p:cNvPr id="1033" name="Picture 9" descr="http://blogs.citypages.com/blotter/assets_c/2010/08/tsa%20scanner-thumb-500x289.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91300" y="4876800"/>
            <a:ext cx="2019300" cy="1167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8726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Privacy-sensitive information</a:t>
            </a:r>
          </a:p>
        </p:txBody>
      </p:sp>
      <p:sp>
        <p:nvSpPr>
          <p:cNvPr id="3" name="Content Placeholder 2"/>
          <p:cNvSpPr>
            <a:spLocks noGrp="1"/>
          </p:cNvSpPr>
          <p:nvPr>
            <p:ph idx="1"/>
          </p:nvPr>
        </p:nvSpPr>
        <p:spPr/>
        <p:txBody>
          <a:bodyPr/>
          <a:lstStyle/>
          <a:p>
            <a:r>
              <a:rPr lang="en-US" dirty="0"/>
              <a:t>Identity</a:t>
            </a:r>
          </a:p>
          <a:p>
            <a:pPr lvl="1"/>
            <a:r>
              <a:rPr lang="en-US" dirty="0"/>
              <a:t>name, address, SSN </a:t>
            </a:r>
          </a:p>
          <a:p>
            <a:r>
              <a:rPr lang="en-US" dirty="0"/>
              <a:t>Location</a:t>
            </a:r>
          </a:p>
          <a:p>
            <a:r>
              <a:rPr lang="en-US" dirty="0"/>
              <a:t>Activity</a:t>
            </a:r>
          </a:p>
          <a:p>
            <a:pPr lvl="1"/>
            <a:r>
              <a:rPr lang="en-US" dirty="0"/>
              <a:t>web history, contact history, online purchases</a:t>
            </a:r>
          </a:p>
          <a:p>
            <a:r>
              <a:rPr lang="en-US" dirty="0"/>
              <a:t>Health records</a:t>
            </a:r>
          </a:p>
          <a:p>
            <a:r>
              <a:rPr lang="en-US" dirty="0"/>
              <a:t>…and more</a:t>
            </a:r>
          </a:p>
          <a:p>
            <a:pPr lvl="1"/>
            <a:endParaRPr lang="en-US" dirty="0"/>
          </a:p>
        </p:txBody>
      </p:sp>
    </p:spTree>
    <p:extLst>
      <p:ext uri="{BB962C8B-B14F-4D97-AF65-F5344CB8AC3E}">
        <p14:creationId xmlns:p14="http://schemas.microsoft.com/office/powerpoint/2010/main" val="518250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76200"/>
            <a:ext cx="8520600" cy="572700"/>
          </a:xfrm>
          <a:prstGeom prst="rect">
            <a:avLst/>
          </a:prstGeom>
        </p:spPr>
        <p:txBody>
          <a:bodyPr spcFirstLastPara="1" vert="horz" wrap="square" lIns="91425" tIns="91425" rIns="91425" bIns="91425" rtlCol="0" anchor="t" anchorCtr="0">
            <a:noAutofit/>
          </a:bodyPr>
          <a:lstStyle/>
          <a:p>
            <a:pPr algn="l">
              <a:lnSpc>
                <a:spcPct val="115000"/>
              </a:lnSpc>
              <a:spcBef>
                <a:spcPts val="2400"/>
              </a:spcBef>
            </a:pPr>
            <a:r>
              <a:rPr lang="en" sz="2300" b="1" dirty="0">
                <a:solidFill>
                  <a:srgbClr val="000000"/>
                </a:solidFill>
                <a:latin typeface="Arial"/>
                <a:ea typeface="Arial"/>
                <a:cs typeface="Arial"/>
                <a:sym typeface="Arial"/>
              </a:rPr>
              <a:t>10 Reasons Why Privacy Matters</a:t>
            </a:r>
            <a:endParaRPr sz="2300" b="1" dirty="0">
              <a:solidFill>
                <a:srgbClr val="000000"/>
              </a:solidFill>
              <a:latin typeface="Arial"/>
              <a:ea typeface="Arial"/>
              <a:cs typeface="Arial"/>
              <a:sym typeface="Arial"/>
            </a:endParaRPr>
          </a:p>
          <a:p>
            <a:pPr algn="l">
              <a:spcBef>
                <a:spcPts val="600"/>
              </a:spcBef>
            </a:pPr>
            <a:endParaRPr dirty="0"/>
          </a:p>
        </p:txBody>
      </p:sp>
      <p:sp>
        <p:nvSpPr>
          <p:cNvPr id="91" name="Google Shape;91;p19"/>
          <p:cNvSpPr txBox="1">
            <a:spLocks noGrp="1"/>
          </p:cNvSpPr>
          <p:nvPr>
            <p:ph type="body" idx="1"/>
          </p:nvPr>
        </p:nvSpPr>
        <p:spPr>
          <a:xfrm>
            <a:off x="311700" y="914400"/>
            <a:ext cx="8520600" cy="4876800"/>
          </a:xfrm>
          <a:prstGeom prst="rect">
            <a:avLst/>
          </a:prstGeom>
        </p:spPr>
        <p:txBody>
          <a:bodyPr spcFirstLastPara="1" vert="horz" wrap="square" lIns="91425" tIns="91425" rIns="91425" bIns="91425" rtlCol="0" anchor="t" anchorCtr="0">
            <a:noAutofit/>
          </a:bodyPr>
          <a:lstStyle/>
          <a:p>
            <a:pPr marL="0" indent="0">
              <a:buNone/>
            </a:pPr>
            <a:r>
              <a:rPr lang="en" sz="2400" u="sng" dirty="0">
                <a:solidFill>
                  <a:schemeClr val="hlink"/>
                </a:solidFill>
                <a:hlinkClick r:id="rId3"/>
              </a:rPr>
              <a:t>https://teachprivacy.com/10-reasons-privacy-matters</a:t>
            </a:r>
            <a:endParaRPr sz="2400" dirty="0"/>
          </a:p>
          <a:p>
            <a:pPr marL="0" indent="0">
              <a:spcBef>
                <a:spcPts val="1600"/>
              </a:spcBef>
              <a:buNone/>
            </a:pPr>
            <a:r>
              <a:rPr lang="en" sz="1100" b="1" dirty="0">
                <a:solidFill>
                  <a:srgbClr val="000000"/>
                </a:solidFill>
                <a:latin typeface="Arial"/>
                <a:ea typeface="Arial"/>
                <a:cs typeface="Arial"/>
                <a:sym typeface="Arial"/>
              </a:rPr>
              <a:t>1. Limit on Power</a:t>
            </a:r>
            <a:endParaRPr sz="1100" b="1" dirty="0">
              <a:solidFill>
                <a:srgbClr val="000000"/>
              </a:solidFill>
              <a:latin typeface="Arial"/>
              <a:ea typeface="Arial"/>
              <a:cs typeface="Arial"/>
              <a:sym typeface="Arial"/>
            </a:endParaRPr>
          </a:p>
          <a:p>
            <a:pPr marL="0" indent="0">
              <a:spcBef>
                <a:spcPts val="1600"/>
              </a:spcBef>
              <a:buNone/>
            </a:pPr>
            <a:r>
              <a:rPr lang="en" sz="1100" dirty="0">
                <a:solidFill>
                  <a:srgbClr val="000000"/>
                </a:solidFill>
                <a:latin typeface="Arial"/>
                <a:ea typeface="Arial"/>
                <a:cs typeface="Arial"/>
                <a:sym typeface="Arial"/>
              </a:rPr>
              <a:t>Privacy is a limit on government power, as well as the power of private sector companies. The more someone knows about us, the more power they can have over us. Personal data is used to make very important decisions in our lives. Personal data can be used to affect our reputations; and it can be used to influence our decisions and shape our behavior. It can be used as a tool to exercise control over us. And in the wrong hands, personal data can be used to cause us great harm.</a:t>
            </a:r>
            <a:endParaRPr sz="1100" dirty="0">
              <a:solidFill>
                <a:srgbClr val="000000"/>
              </a:solidFill>
              <a:latin typeface="Arial"/>
              <a:ea typeface="Arial"/>
              <a:cs typeface="Arial"/>
              <a:sym typeface="Arial"/>
            </a:endParaRPr>
          </a:p>
          <a:p>
            <a:pPr marL="0" indent="0">
              <a:spcBef>
                <a:spcPts val="1600"/>
              </a:spcBef>
              <a:buNone/>
            </a:pPr>
            <a:r>
              <a:rPr lang="en" sz="1100" b="1" dirty="0">
                <a:solidFill>
                  <a:srgbClr val="000000"/>
                </a:solidFill>
                <a:latin typeface="Arial"/>
                <a:ea typeface="Arial"/>
                <a:cs typeface="Arial"/>
                <a:sym typeface="Arial"/>
              </a:rPr>
              <a:t>2. Respect for Individuals</a:t>
            </a:r>
            <a:endParaRPr sz="1100" b="1" dirty="0">
              <a:solidFill>
                <a:srgbClr val="000000"/>
              </a:solidFill>
              <a:latin typeface="Arial"/>
              <a:ea typeface="Arial"/>
              <a:cs typeface="Arial"/>
              <a:sym typeface="Arial"/>
            </a:endParaRPr>
          </a:p>
          <a:p>
            <a:pPr marL="0" indent="0">
              <a:spcBef>
                <a:spcPts val="1600"/>
              </a:spcBef>
              <a:buNone/>
            </a:pPr>
            <a:r>
              <a:rPr lang="en" sz="1100" dirty="0">
                <a:solidFill>
                  <a:srgbClr val="000000"/>
                </a:solidFill>
                <a:latin typeface="Arial"/>
                <a:ea typeface="Arial"/>
                <a:cs typeface="Arial"/>
                <a:sym typeface="Arial"/>
              </a:rPr>
              <a:t>Privacy is about respecting individuals. If a person has a reasonable desire to keep something private, it is disrespectful to ignore that person’s wishes without a compelling reason to do so. Of course, the desire for privacy can conflict with important values, so privacy may not always win out in the balance. Sometimes people’s desires for privacy are just brushed aside because of a view that the harm in doing so is trivial. Even if this doesn’t cause major injury, it demonstrates a lack of respect for that person. In a sense it is saying: “I care about my interests, but I don’t care about yours.”</a:t>
            </a:r>
          </a:p>
          <a:p>
            <a:pPr marL="0" indent="0">
              <a:spcBef>
                <a:spcPts val="1600"/>
              </a:spcBef>
              <a:buNone/>
            </a:pPr>
            <a:r>
              <a:rPr lang="en-US" sz="1100" b="1" dirty="0"/>
              <a:t>3. Reputation Management</a:t>
            </a:r>
          </a:p>
          <a:p>
            <a:pPr marL="0" indent="0">
              <a:spcBef>
                <a:spcPts val="1600"/>
              </a:spcBef>
              <a:buNone/>
            </a:pPr>
            <a:r>
              <a:rPr lang="en-US" sz="1100" dirty="0"/>
              <a:t>Privacy enables people to manage their reputations. How we are judged by others affects our opportunities, friendships, and overall well-being. Although we can’t have complete control over our reputations, we must have some ability to protect our reputations from being unfairly harmed. Protecting reputation depends on protecting against not only falsehoods but also certain truths. Knowing private details about people’s lives doesn’t necessarily lead to more accurate judgment about people. People judge badly, they judge in haste, they judge out of context, they judge without hearing the whole story, and they judge with hypocrisy. Privacy helps people protect themselves from these troublesome judgments.</a:t>
            </a:r>
          </a:p>
          <a:p>
            <a:pPr marL="0" indent="0">
              <a:spcBef>
                <a:spcPts val="1600"/>
              </a:spcBef>
              <a:buNone/>
            </a:pPr>
            <a:r>
              <a:rPr lang="en-US" altLang="zh-CN" sz="1100" dirty="0"/>
              <a:t>…</a:t>
            </a:r>
            <a:endParaRPr lang="en-US" sz="1100" dirty="0"/>
          </a:p>
          <a:p>
            <a:pPr marL="0" indent="0">
              <a:spcBef>
                <a:spcPts val="1600"/>
              </a:spcBef>
              <a:buNone/>
            </a:pPr>
            <a:endParaRPr sz="1100" dirty="0">
              <a:solidFill>
                <a:srgbClr val="000000"/>
              </a:solidFill>
              <a:latin typeface="Arial"/>
              <a:ea typeface="Arial"/>
              <a:cs typeface="Arial"/>
              <a:sym typeface="Arial"/>
            </a:endParaRPr>
          </a:p>
          <a:p>
            <a:pPr marL="0" indent="0">
              <a:spcBef>
                <a:spcPts val="1600"/>
              </a:spcBef>
              <a:spcAft>
                <a:spcPts val="1600"/>
              </a:spcAft>
              <a:buNone/>
            </a:pPr>
            <a:endParaRPr sz="1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7E7DA-0074-AD41-9C82-E9354368888F}"/>
              </a:ext>
            </a:extLst>
          </p:cNvPr>
          <p:cNvSpPr>
            <a:spLocks noGrp="1"/>
          </p:cNvSpPr>
          <p:nvPr>
            <p:ph type="title"/>
          </p:nvPr>
        </p:nvSpPr>
        <p:spPr/>
        <p:txBody>
          <a:bodyPr/>
          <a:lstStyle/>
          <a:p>
            <a:r>
              <a:rPr lang="en-US" altLang="zh-CN" dirty="0"/>
              <a:t>Threats</a:t>
            </a:r>
            <a:r>
              <a:rPr lang="zh-CN" altLang="en-US" dirty="0"/>
              <a:t> </a:t>
            </a:r>
            <a:r>
              <a:rPr lang="en-US" altLang="zh-CN" dirty="0"/>
              <a:t>to</a:t>
            </a:r>
            <a:r>
              <a:rPr lang="zh-CN" altLang="en-US" dirty="0"/>
              <a:t> </a:t>
            </a:r>
            <a:r>
              <a:rPr lang="en-US" altLang="zh-CN" dirty="0"/>
              <a:t>Privacy</a:t>
            </a:r>
            <a:endParaRPr lang="en-US" dirty="0"/>
          </a:p>
        </p:txBody>
      </p:sp>
    </p:spTree>
    <p:extLst>
      <p:ext uri="{BB962C8B-B14F-4D97-AF65-F5344CB8AC3E}">
        <p14:creationId xmlns:p14="http://schemas.microsoft.com/office/powerpoint/2010/main" val="569362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T1:</a:t>
            </a:r>
            <a:r>
              <a:rPr lang="zh-CN" altLang="en-US" dirty="0"/>
              <a:t> </a:t>
            </a:r>
            <a:r>
              <a:rPr lang="en-US" dirty="0"/>
              <a:t>Tracking on the web</a:t>
            </a:r>
          </a:p>
        </p:txBody>
      </p:sp>
      <p:sp>
        <p:nvSpPr>
          <p:cNvPr id="3" name="Content Placeholder 2"/>
          <p:cNvSpPr>
            <a:spLocks noGrp="1"/>
          </p:cNvSpPr>
          <p:nvPr>
            <p:ph idx="1"/>
          </p:nvPr>
        </p:nvSpPr>
        <p:spPr/>
        <p:txBody>
          <a:bodyPr>
            <a:normAutofit/>
          </a:bodyPr>
          <a:lstStyle/>
          <a:p>
            <a:r>
              <a:rPr lang="en-US" sz="2400" dirty="0"/>
              <a:t>IP address</a:t>
            </a:r>
          </a:p>
          <a:p>
            <a:pPr lvl="1"/>
            <a:r>
              <a:rPr lang="en-US" sz="2400" dirty="0"/>
              <a:t>Number identifying your computer on the Internet</a:t>
            </a:r>
          </a:p>
          <a:p>
            <a:pPr lvl="1"/>
            <a:r>
              <a:rPr lang="en-US" sz="2400" dirty="0"/>
              <a:t>Visible to site you are visiting</a:t>
            </a:r>
          </a:p>
          <a:p>
            <a:pPr lvl="1"/>
            <a:r>
              <a:rPr lang="en-US" sz="2400" dirty="0"/>
              <a:t>Not always permanent</a:t>
            </a:r>
          </a:p>
          <a:p>
            <a:r>
              <a:rPr lang="en-US" sz="2400" dirty="0"/>
              <a:t>Cookies</a:t>
            </a:r>
          </a:p>
          <a:p>
            <a:pPr lvl="1"/>
            <a:r>
              <a:rPr lang="en-US" sz="2400" dirty="0"/>
              <a:t>Text stored on your computer by site</a:t>
            </a:r>
          </a:p>
          <a:p>
            <a:pPr lvl="1"/>
            <a:r>
              <a:rPr lang="en-US" sz="2400" dirty="0"/>
              <a:t>Sent back to site by your browser</a:t>
            </a:r>
          </a:p>
          <a:p>
            <a:pPr lvl="1"/>
            <a:r>
              <a:rPr lang="en-US" sz="2400" dirty="0"/>
              <a:t>Used to save </a:t>
            </a:r>
            <a:r>
              <a:rPr lang="en-US" sz="2400" dirty="0" err="1"/>
              <a:t>prefs</a:t>
            </a:r>
            <a:r>
              <a:rPr lang="en-US" sz="2400" dirty="0"/>
              <a:t>, shopping cart, etc.</a:t>
            </a:r>
          </a:p>
          <a:p>
            <a:pPr lvl="1"/>
            <a:r>
              <a:rPr lang="en-US" sz="2400" dirty="0"/>
              <a:t>Can track you even if IP changes</a:t>
            </a:r>
          </a:p>
          <a:p>
            <a:pPr lvl="1"/>
            <a:endParaRPr lang="en-US" sz="2400" dirty="0"/>
          </a:p>
        </p:txBody>
      </p:sp>
      <p:pic>
        <p:nvPicPr>
          <p:cNvPr id="1027" name="Picture 3" descr="C:\Users\peter\AppData\Local\Microsoft\Windows\Temporary Internet Files\Content.IE5\6UF3SLVC\MC90043157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5486400"/>
            <a:ext cx="1092921" cy="11002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695435" y="6400800"/>
            <a:ext cx="1838965" cy="369332"/>
          </a:xfrm>
          <a:prstGeom prst="rect">
            <a:avLst/>
          </a:prstGeom>
          <a:noFill/>
        </p:spPr>
        <p:txBody>
          <a:bodyPr wrap="none" rtlCol="0">
            <a:spAutoFit/>
          </a:bodyPr>
          <a:lstStyle/>
          <a:p>
            <a:r>
              <a:rPr lang="en-US" b="1" dirty="0">
                <a:latin typeface="Courier New" pitchFamily="49" charset="0"/>
                <a:cs typeface="Courier New" pitchFamily="49" charset="0"/>
              </a:rPr>
              <a:t>152.3.136.66</a:t>
            </a:r>
          </a:p>
        </p:txBody>
      </p:sp>
      <p:sp>
        <p:nvSpPr>
          <p:cNvPr id="5" name="Cloud 4"/>
          <p:cNvSpPr/>
          <p:nvPr/>
        </p:nvSpPr>
        <p:spPr>
          <a:xfrm>
            <a:off x="6579321" y="4191000"/>
            <a:ext cx="2336079" cy="990600"/>
          </a:xfrm>
          <a:prstGeom prst="cloud">
            <a:avLst/>
          </a:prstGeom>
          <a:solidFill>
            <a:schemeClr val="bg1"/>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b="1" baseline="-25000" dirty="0"/>
              <a:t>Internet</a:t>
            </a:r>
          </a:p>
        </p:txBody>
      </p:sp>
      <p:pic>
        <p:nvPicPr>
          <p:cNvPr id="1029" name="Picture 5" descr="http://www.supermopi.com/joomla/images/stories/mopi_photos/amazo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79902" y="2895601"/>
            <a:ext cx="1702521" cy="33066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858000" y="3212068"/>
            <a:ext cx="1976823" cy="369332"/>
          </a:xfrm>
          <a:prstGeom prst="rect">
            <a:avLst/>
          </a:prstGeom>
          <a:noFill/>
        </p:spPr>
        <p:txBody>
          <a:bodyPr wrap="none" rtlCol="0">
            <a:spAutoFit/>
          </a:bodyPr>
          <a:lstStyle/>
          <a:p>
            <a:r>
              <a:rPr lang="en-US" b="1" dirty="0">
                <a:latin typeface="Courier New" pitchFamily="49" charset="0"/>
                <a:cs typeface="Courier New" pitchFamily="49" charset="0"/>
              </a:rPr>
              <a:t>72.21.214.128</a:t>
            </a:r>
          </a:p>
        </p:txBody>
      </p:sp>
      <p:cxnSp>
        <p:nvCxnSpPr>
          <p:cNvPr id="7" name="Straight Arrow Connector 6"/>
          <p:cNvCxnSpPr>
            <a:stCxn id="9" idx="2"/>
          </p:cNvCxnSpPr>
          <p:nvPr/>
        </p:nvCxnSpPr>
        <p:spPr>
          <a:xfrm flipH="1">
            <a:off x="7796886" y="3581400"/>
            <a:ext cx="49526" cy="60960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747362" y="5181600"/>
            <a:ext cx="0" cy="45720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1026" name="Picture 2" descr="Cookie Consent Requirements Changing on Facebook - AccuraCast">
            <a:extLst>
              <a:ext uri="{FF2B5EF4-FFF2-40B4-BE49-F238E27FC236}">
                <a16:creationId xmlns:a16="http://schemas.microsoft.com/office/drawing/2014/main" id="{919F968D-62B4-7D4E-AFF3-7DEE7D35600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3333" t="10346" r="6666" b="16011"/>
          <a:stretch/>
        </p:blipFill>
        <p:spPr bwMode="auto">
          <a:xfrm>
            <a:off x="228600" y="5551725"/>
            <a:ext cx="2999155" cy="1218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891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B86BE-B1A0-844B-B45E-707E183F2649}"/>
              </a:ext>
            </a:extLst>
          </p:cNvPr>
          <p:cNvSpPr>
            <a:spLocks noGrp="1"/>
          </p:cNvSpPr>
          <p:nvPr>
            <p:ph type="title"/>
          </p:nvPr>
        </p:nvSpPr>
        <p:spPr/>
        <p:txBody>
          <a:bodyPr/>
          <a:lstStyle/>
          <a:p>
            <a:r>
              <a:rPr lang="en-US" altLang="zh-CN" dirty="0"/>
              <a:t>T2:</a:t>
            </a:r>
            <a:r>
              <a:rPr lang="zh-CN" altLang="en-US" dirty="0"/>
              <a:t> </a:t>
            </a:r>
            <a:r>
              <a:rPr lang="en-US" altLang="zh-CN" dirty="0"/>
              <a:t>Search</a:t>
            </a:r>
            <a:r>
              <a:rPr lang="zh-CN" altLang="en-US" dirty="0"/>
              <a:t> </a:t>
            </a:r>
            <a:r>
              <a:rPr lang="en-US" altLang="zh-CN" dirty="0"/>
              <a:t>Engines</a:t>
            </a:r>
            <a:endParaRPr lang="en-US" dirty="0"/>
          </a:p>
        </p:txBody>
      </p:sp>
      <p:pic>
        <p:nvPicPr>
          <p:cNvPr id="3076" name="Picture 4" descr="How to Pick the Right Search Engine">
            <a:extLst>
              <a:ext uri="{FF2B5EF4-FFF2-40B4-BE49-F238E27FC236}">
                <a16:creationId xmlns:a16="http://schemas.microsoft.com/office/drawing/2014/main" id="{E7691AD1-3ABE-9C4F-87C3-61945EDF67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929141"/>
            <a:ext cx="2209800" cy="162819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Cute little boy cartoon Royalty Free Vector Image">
            <a:extLst>
              <a:ext uri="{FF2B5EF4-FFF2-40B4-BE49-F238E27FC236}">
                <a16:creationId xmlns:a16="http://schemas.microsoft.com/office/drawing/2014/main" id="{3528ADBF-D6A4-E64C-95F2-16618E9166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692"/>
          <a:stretch/>
        </p:blipFill>
        <p:spPr bwMode="auto">
          <a:xfrm>
            <a:off x="1828800" y="4934955"/>
            <a:ext cx="980780" cy="129540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06B856E1-92B5-2A4F-8045-05884AFCC13C}"/>
              </a:ext>
            </a:extLst>
          </p:cNvPr>
          <p:cNvCxnSpPr/>
          <p:nvPr/>
        </p:nvCxnSpPr>
        <p:spPr>
          <a:xfrm flipV="1">
            <a:off x="1752600" y="3557334"/>
            <a:ext cx="0" cy="1548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190B199-F89A-2F42-989E-B7C3E01F4AC3}"/>
              </a:ext>
            </a:extLst>
          </p:cNvPr>
          <p:cNvSpPr/>
          <p:nvPr/>
        </p:nvSpPr>
        <p:spPr>
          <a:xfrm>
            <a:off x="342904" y="3962400"/>
            <a:ext cx="1333497"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Computer</a:t>
            </a:r>
            <a:r>
              <a:rPr lang="zh-CN" altLang="en-US" dirty="0">
                <a:solidFill>
                  <a:schemeClr val="tx1"/>
                </a:solidFill>
              </a:rPr>
              <a:t> </a:t>
            </a:r>
            <a:r>
              <a:rPr lang="en-US" altLang="zh-CN" dirty="0">
                <a:solidFill>
                  <a:schemeClr val="tx1"/>
                </a:solidFill>
              </a:rPr>
              <a:t>History</a:t>
            </a:r>
            <a:endParaRPr lang="en-US" dirty="0">
              <a:solidFill>
                <a:schemeClr val="tx1"/>
              </a:solidFill>
            </a:endParaRPr>
          </a:p>
        </p:txBody>
      </p:sp>
      <p:sp>
        <p:nvSpPr>
          <p:cNvPr id="12" name="Rectangle 11">
            <a:extLst>
              <a:ext uri="{FF2B5EF4-FFF2-40B4-BE49-F238E27FC236}">
                <a16:creationId xmlns:a16="http://schemas.microsoft.com/office/drawing/2014/main" id="{F55722DD-CEC5-1B40-8682-200CD76FB0D4}"/>
              </a:ext>
            </a:extLst>
          </p:cNvPr>
          <p:cNvSpPr/>
          <p:nvPr/>
        </p:nvSpPr>
        <p:spPr>
          <a:xfrm>
            <a:off x="3956304" y="3352800"/>
            <a:ext cx="2057400" cy="11309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Computer</a:t>
            </a:r>
            <a:r>
              <a:rPr lang="zh-CN" altLang="en-US" dirty="0"/>
              <a:t> </a:t>
            </a:r>
            <a:r>
              <a:rPr lang="en-US" altLang="zh-CN" dirty="0"/>
              <a:t>vendors</a:t>
            </a:r>
            <a:endParaRPr lang="en-US" dirty="0"/>
          </a:p>
        </p:txBody>
      </p:sp>
      <p:sp>
        <p:nvSpPr>
          <p:cNvPr id="15" name="Rectangle 14">
            <a:extLst>
              <a:ext uri="{FF2B5EF4-FFF2-40B4-BE49-F238E27FC236}">
                <a16:creationId xmlns:a16="http://schemas.microsoft.com/office/drawing/2014/main" id="{786D5515-0ADE-9145-951D-64E725C82F6E}"/>
              </a:ext>
            </a:extLst>
          </p:cNvPr>
          <p:cNvSpPr/>
          <p:nvPr/>
        </p:nvSpPr>
        <p:spPr>
          <a:xfrm>
            <a:off x="6477000" y="3337798"/>
            <a:ext cx="2057400" cy="11309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History</a:t>
            </a:r>
            <a:r>
              <a:rPr lang="zh-CN" altLang="en-US" dirty="0"/>
              <a:t> </a:t>
            </a:r>
            <a:r>
              <a:rPr lang="en-US" altLang="zh-CN" dirty="0"/>
              <a:t>book</a:t>
            </a:r>
            <a:r>
              <a:rPr lang="zh-CN" altLang="en-US" dirty="0"/>
              <a:t> </a:t>
            </a:r>
            <a:r>
              <a:rPr lang="en-US" altLang="zh-CN" dirty="0"/>
              <a:t>sellers</a:t>
            </a:r>
            <a:endParaRPr lang="en-US" dirty="0"/>
          </a:p>
        </p:txBody>
      </p:sp>
      <p:cxnSp>
        <p:nvCxnSpPr>
          <p:cNvPr id="14" name="Curved Connector 13">
            <a:extLst>
              <a:ext uri="{FF2B5EF4-FFF2-40B4-BE49-F238E27FC236}">
                <a16:creationId xmlns:a16="http://schemas.microsoft.com/office/drawing/2014/main" id="{DBC07EAD-DF22-E84D-86A5-BC12818A2F9D}"/>
              </a:ext>
            </a:extLst>
          </p:cNvPr>
          <p:cNvCxnSpPr>
            <a:stCxn id="3076" idx="3"/>
            <a:endCxn id="12" idx="0"/>
          </p:cNvCxnSpPr>
          <p:nvPr/>
        </p:nvCxnSpPr>
        <p:spPr>
          <a:xfrm>
            <a:off x="3581400" y="2743238"/>
            <a:ext cx="1403604" cy="60956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a:extLst>
              <a:ext uri="{FF2B5EF4-FFF2-40B4-BE49-F238E27FC236}">
                <a16:creationId xmlns:a16="http://schemas.microsoft.com/office/drawing/2014/main" id="{031CC37A-3ED2-FA49-8B86-36ABBC47BAE7}"/>
              </a:ext>
            </a:extLst>
          </p:cNvPr>
          <p:cNvCxnSpPr>
            <a:stCxn id="3076" idx="3"/>
            <a:endCxn id="15" idx="0"/>
          </p:cNvCxnSpPr>
          <p:nvPr/>
        </p:nvCxnSpPr>
        <p:spPr>
          <a:xfrm>
            <a:off x="3581400" y="2743238"/>
            <a:ext cx="3924300" cy="59456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78" name="Picture 6" descr="MacBook Pro 14-inch and MacBook Pro 16-inch - Apple">
            <a:extLst>
              <a:ext uri="{FF2B5EF4-FFF2-40B4-BE49-F238E27FC236}">
                <a16:creationId xmlns:a16="http://schemas.microsoft.com/office/drawing/2014/main" id="{F9236888-4946-9D4B-8B87-4A689A5D1D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2809" y="4861725"/>
            <a:ext cx="898191" cy="47227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Lenovo ThinkPad E15 Gen 2 - 15.6&quot; - Core i7 1165G7 - 16 GB RAM - 512 GB SSD">
            <a:extLst>
              <a:ext uri="{FF2B5EF4-FFF2-40B4-BE49-F238E27FC236}">
                <a16:creationId xmlns:a16="http://schemas.microsoft.com/office/drawing/2014/main" id="{26B281FC-76B0-2E4A-BC46-E88758C52B7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167" t="4448" r="20000" b="4448"/>
          <a:stretch/>
        </p:blipFill>
        <p:spPr bwMode="auto">
          <a:xfrm>
            <a:off x="4047213" y="4569113"/>
            <a:ext cx="524787" cy="460087"/>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Amazon.com: Acer Aspire 5 Slim Laptop, 15.6&quot; Full HD IPS Display, 10th Gen  Intel Core i5-10210U, 8GB DDR4, 256GB PCIe NVMe SSD, Intel Wi-Fi 6 AX201  802.11ax, Fingerprint Reader, Backlit KB, A515-54-59W2,">
            <a:extLst>
              <a:ext uri="{FF2B5EF4-FFF2-40B4-BE49-F238E27FC236}">
                <a16:creationId xmlns:a16="http://schemas.microsoft.com/office/drawing/2014/main" id="{F75C9F70-C073-B64A-874F-86F2A23564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5068316"/>
            <a:ext cx="685799" cy="416718"/>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Curved Connector 21">
            <a:extLst>
              <a:ext uri="{FF2B5EF4-FFF2-40B4-BE49-F238E27FC236}">
                <a16:creationId xmlns:a16="http://schemas.microsoft.com/office/drawing/2014/main" id="{51083409-DD7C-7446-84AD-7A8B4CEC6098}"/>
              </a:ext>
            </a:extLst>
          </p:cNvPr>
          <p:cNvCxnSpPr>
            <a:stCxn id="12" idx="2"/>
            <a:endCxn id="10" idx="3"/>
          </p:cNvCxnSpPr>
          <p:nvPr/>
        </p:nvCxnSpPr>
        <p:spPr>
          <a:xfrm rot="5400000">
            <a:off x="3347848" y="3945499"/>
            <a:ext cx="1098888" cy="217542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a:extLst>
              <a:ext uri="{FF2B5EF4-FFF2-40B4-BE49-F238E27FC236}">
                <a16:creationId xmlns:a16="http://schemas.microsoft.com/office/drawing/2014/main" id="{91FADBB4-9A0A-1041-AB8A-2C5F6495A763}"/>
              </a:ext>
            </a:extLst>
          </p:cNvPr>
          <p:cNvCxnSpPr>
            <a:stCxn id="15" idx="2"/>
            <a:endCxn id="10" idx="3"/>
          </p:cNvCxnSpPr>
          <p:nvPr/>
        </p:nvCxnSpPr>
        <p:spPr>
          <a:xfrm rot="5400000">
            <a:off x="4600695" y="2677650"/>
            <a:ext cx="1113890" cy="469612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92" name="Picture 20" descr="HSWorld">
            <a:extLst>
              <a:ext uri="{FF2B5EF4-FFF2-40B4-BE49-F238E27FC236}">
                <a16:creationId xmlns:a16="http://schemas.microsoft.com/office/drawing/2014/main" id="{4575D672-BBF9-1744-A83A-09CAAF0FB7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4974" y="5057229"/>
            <a:ext cx="619056" cy="811721"/>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Amazon.com: United States History: for beginners - US History Basics (from  Civil War until Now) (US History Books - US History 101 - US History  Information - American ... - Introduction to">
            <a:extLst>
              <a:ext uri="{FF2B5EF4-FFF2-40B4-BE49-F238E27FC236}">
                <a16:creationId xmlns:a16="http://schemas.microsoft.com/office/drawing/2014/main" id="{24767D99-9691-B346-BCCA-505C052CE6B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07183" y="5248557"/>
            <a:ext cx="512415" cy="817561"/>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descr="History of Europe: A Captivating Guide to European History, Classical  Antiquity, The Middle Ages, The Renaissance and Early Modern Europe: History,  Captivating: 9781950922420: Amazon.com: Books">
            <a:extLst>
              <a:ext uri="{FF2B5EF4-FFF2-40B4-BE49-F238E27FC236}">
                <a16:creationId xmlns:a16="http://schemas.microsoft.com/office/drawing/2014/main" id="{7F93A4D8-94FF-6446-9609-74931A6EEC4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95640" y="5411258"/>
            <a:ext cx="512415" cy="770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8137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1821</TotalTime>
  <Words>984</Words>
  <Application>Microsoft Macintosh PowerPoint</Application>
  <PresentationFormat>On-screen Show (4:3)</PresentationFormat>
  <Paragraphs>112</Paragraphs>
  <Slides>27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Courier New</vt:lpstr>
      <vt:lpstr>Office Theme</vt:lpstr>
      <vt:lpstr>  Hot Topics: Privacy CS-4440 - Introduction to Computer Security Spring 2022 Jun Xu  Slides adapted from CPS 96 by Eduardo Cuervo and Amre Shakimov at Duke </vt:lpstr>
      <vt:lpstr>Context of this lecture …</vt:lpstr>
      <vt:lpstr>What do we mean by privacy?</vt:lpstr>
      <vt:lpstr>Privacy vs. security</vt:lpstr>
      <vt:lpstr>Privacy-sensitive information</vt:lpstr>
      <vt:lpstr>10 Reasons Why Privacy Matters </vt:lpstr>
      <vt:lpstr>Threats to Privacy</vt:lpstr>
      <vt:lpstr>T1: Tracking on the web</vt:lpstr>
      <vt:lpstr>T2: Search Engines</vt:lpstr>
      <vt:lpstr>T3: Online Social Networks OSNs: State-of-the-Art</vt:lpstr>
      <vt:lpstr>“Facebook Wants You To Be Less Private”</vt:lpstr>
      <vt:lpstr>Attack of the Zombie Photos (photos that you “delete” but the sever does not)</vt:lpstr>
      <vt:lpstr>T4: Location privacy</vt:lpstr>
      <vt:lpstr>PowerPoint Presentation</vt:lpstr>
      <vt:lpstr>Mobile phones</vt:lpstr>
      <vt:lpstr>T5: Machine Learning</vt:lpstr>
      <vt:lpstr>Privacy is Hard!!!</vt:lpstr>
      <vt:lpstr>Why, when and what to disclose?</vt:lpstr>
      <vt:lpstr>Sometimes, you are not even ware of the privacy issue</vt:lpstr>
      <vt:lpstr>Sometimes, you are not even ware of the privacy issue</vt:lpstr>
      <vt:lpstr>Sometimes, you are not even ware of the privacy issue</vt:lpstr>
      <vt:lpstr>Techniques for enhancing privacy (1)</vt:lpstr>
      <vt:lpstr>Techniques for enhancing privacy (2)</vt:lpstr>
      <vt:lpstr>Techniques for enhancing privacy (3)</vt:lpstr>
      <vt:lpstr>Techniques for enhancing privacy (4)</vt:lpstr>
      <vt:lpstr>Techniques for enhancing privacy (5)</vt:lpstr>
      <vt:lpstr>Techniques for enhancing privacy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dc:creator>
  <cp:lastModifiedBy>Jun Xu</cp:lastModifiedBy>
  <cp:revision>156</cp:revision>
  <dcterms:created xsi:type="dcterms:W3CDTF">2011-02-11T21:55:41Z</dcterms:created>
  <dcterms:modified xsi:type="dcterms:W3CDTF">2022-04-04T17:05:15Z</dcterms:modified>
</cp:coreProperties>
</file>