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62"/>
  </p:notesMasterIdLst>
  <p:sldIdLst>
    <p:sldId id="256" r:id="rId15"/>
    <p:sldId id="339" r:id="rId16"/>
    <p:sldId id="356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72" r:id="rId32"/>
    <p:sldId id="373" r:id="rId33"/>
    <p:sldId id="374" r:id="rId34"/>
    <p:sldId id="375" r:id="rId35"/>
    <p:sldId id="376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9" r:id="rId45"/>
    <p:sldId id="350" r:id="rId46"/>
    <p:sldId id="351" r:id="rId47"/>
    <p:sldId id="352" r:id="rId48"/>
    <p:sldId id="353" r:id="rId49"/>
    <p:sldId id="354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0"/>
    <p:restoredTop sz="70016"/>
  </p:normalViewPr>
  <p:slideViewPr>
    <p:cSldViewPr>
      <p:cViewPr>
        <p:scale>
          <a:sx n="114" d="100"/>
          <a:sy n="114" d="100"/>
        </p:scale>
        <p:origin x="3280" y="-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7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A548-725E-2745-96F0-082F497B371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8831-15C8-F24D-8E8F-54BC062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ku.edu/~christensen/Stream%20ciphers.pdf" TargetMode="External"/><Relationship Id="rId2" Type="http://schemas.openxmlformats.org/officeDocument/2006/relationships/hyperlink" Target="https://cybernews.com/resources/what-is-aes-encryption/" TargetMode="External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server" TargetMode="External"/><Relationship Id="rId1" Type="http://schemas.openxmlformats.org/officeDocument/2006/relationships/slideLayout" Target="../slideLayouts/slideLayout1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1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xss/" TargetMode="External"/><Relationship Id="rId2" Type="http://schemas.openxmlformats.org/officeDocument/2006/relationships/hyperlink" Target="https://www.w3schools.com/sql/sql_injection.asp" TargetMode="External"/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e-origin_policy" TargetMode="External"/><Relationship Id="rId2" Type="http://schemas.openxmlformats.org/officeDocument/2006/relationships/hyperlink" Target="https://www.w3schools.com/html/html_iframe.asp" TargetMode="External"/><Relationship Id="rId1" Type="http://schemas.openxmlformats.org/officeDocument/2006/relationships/slideLayout" Target="../slideLayouts/slideLayout1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:81/dir/other.html" TargetMode="External"/><Relationship Id="rId2" Type="http://schemas.openxmlformats.org/officeDocument/2006/relationships/hyperlink" Target="http://www.example.com/dir/page.html" TargetMode="External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9ab3843/shared_invite/zt-11zrt587m-C~xz3GyEDfKJyVRHT5hOd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code-of-ethics" TargetMode="Externa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353" y="2514600"/>
            <a:ext cx="12446000" cy="3238500"/>
          </a:xfrm>
          <a:ln/>
        </p:spPr>
        <p:txBody>
          <a:bodyPr/>
          <a:lstStyle/>
          <a:p>
            <a:br>
              <a:rPr lang="en-US" altLang="zh-CN" sz="4800" b="1" dirty="0">
                <a:solidFill>
                  <a:srgbClr val="7030A0"/>
                </a:solidFill>
              </a:rPr>
            </a:br>
            <a:br>
              <a:rPr lang="en-US" altLang="en-US" sz="4800" b="1" dirty="0"/>
            </a:br>
            <a:r>
              <a:rPr lang="en-US" altLang="zh-CN" sz="4800" b="1" dirty="0"/>
              <a:t>Final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Exam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Review</a:t>
            </a:r>
            <a:br>
              <a:rPr lang="en-US" altLang="en-US" sz="4000" dirty="0"/>
            </a:br>
            <a:r>
              <a:rPr lang="en-US" altLang="en-US" sz="3600" dirty="0"/>
              <a:t>CS-4440 - Introduction to Computer Security</a:t>
            </a:r>
            <a:br>
              <a:rPr lang="en-US" altLang="en-US" sz="3600" dirty="0"/>
            </a:br>
            <a:r>
              <a:rPr lang="en-US" altLang="en-US" sz="3600" dirty="0"/>
              <a:t>Spring 2022</a:t>
            </a:r>
            <a:br>
              <a:rPr lang="en-US" altLang="en-US" sz="3600" dirty="0"/>
            </a:br>
            <a:r>
              <a:rPr lang="en-US" altLang="zh-CN" sz="3600" dirty="0"/>
              <a:t>Jun</a:t>
            </a:r>
            <a:r>
              <a:rPr lang="zh-CN" altLang="en-US" sz="3600" dirty="0"/>
              <a:t> </a:t>
            </a:r>
            <a:r>
              <a:rPr lang="en-US" altLang="zh-CN" sz="3600" dirty="0"/>
              <a:t>Xu</a:t>
            </a: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150-C0A5-0D94-C95A-89D1CDBF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#4-securecomm-confidentiality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BF3A-9601-74C4-D51F-8BE2DC82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Eavesdropping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Symmetric Cryptosystem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symmetric</a:t>
            </a:r>
            <a:r>
              <a:rPr lang="zh-CN" altLang="en-US" dirty="0"/>
              <a:t> </a:t>
            </a:r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(correctness,</a:t>
            </a:r>
            <a:r>
              <a:rPr lang="zh-CN" altLang="en-US" dirty="0"/>
              <a:t> </a:t>
            </a:r>
            <a:r>
              <a:rPr lang="en-US" altLang="zh-CN" dirty="0"/>
              <a:t>efficiency,</a:t>
            </a:r>
            <a:r>
              <a:rPr lang="zh-CN" altLang="en-US" dirty="0"/>
              <a:t> </a:t>
            </a:r>
            <a:r>
              <a:rPr lang="en-US" altLang="zh-CN" dirty="0"/>
              <a:t>security)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4000" dirty="0">
                <a:solidFill>
                  <a:schemeClr val="accent6"/>
                </a:solidFill>
              </a:rPr>
              <a:t>ciphertext only attack</a:t>
            </a:r>
            <a:r>
              <a:rPr lang="en-US" altLang="zh-CN" sz="4000" dirty="0">
                <a:solidFill>
                  <a:schemeClr val="accent6"/>
                </a:solidFill>
              </a:rPr>
              <a:t>,</a:t>
            </a:r>
            <a:r>
              <a:rPr lang="zh-CN" alt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>
                <a:solidFill>
                  <a:schemeClr val="accent6"/>
                </a:solidFill>
              </a:rPr>
              <a:t>known plaintext attack</a:t>
            </a:r>
            <a:r>
              <a:rPr lang="en-US" altLang="zh-CN" sz="4000" dirty="0">
                <a:solidFill>
                  <a:schemeClr val="accent6"/>
                </a:solidFill>
              </a:rPr>
              <a:t>,</a:t>
            </a:r>
            <a:r>
              <a:rPr lang="zh-CN" alt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>
                <a:solidFill>
                  <a:schemeClr val="accent6"/>
                </a:solidFill>
              </a:rPr>
              <a:t>chosen plaintext attack</a:t>
            </a:r>
            <a:r>
              <a:rPr lang="en-US" altLang="zh-CN" sz="4000" dirty="0">
                <a:solidFill>
                  <a:schemeClr val="accent6"/>
                </a:solidFill>
              </a:rPr>
              <a:t>,</a:t>
            </a:r>
            <a:r>
              <a:rPr lang="zh-CN" alt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>
                <a:solidFill>
                  <a:schemeClr val="accent6"/>
                </a:solidFill>
              </a:rPr>
              <a:t>chosen ciphertext attack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1943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150-C0A5-0D94-C95A-89D1CDBF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#4-securecomm-confidentiality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BF3A-9601-74C4-D51F-8BE2DC82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730018"/>
            <a:ext cx="11217275" cy="6188075"/>
          </a:xfrm>
        </p:spPr>
        <p:txBody>
          <a:bodyPr/>
          <a:lstStyle/>
          <a:p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11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13: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/>
              <a:t>Caesar Cipher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attack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</a:p>
          <a:p>
            <a:pPr lvl="1"/>
            <a:r>
              <a:rPr lang="en-US" altLang="zh-CN" sz="3600" b="1" dirty="0"/>
              <a:t>Note: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please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review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In-class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Practice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1</a:t>
            </a:r>
          </a:p>
          <a:p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15</a:t>
            </a:r>
            <a:r>
              <a:rPr lang="zh-CN" altLang="en-US" sz="3600" dirty="0"/>
              <a:t> </a:t>
            </a:r>
            <a:r>
              <a:rPr lang="en-US" altLang="zh-CN" sz="3600" dirty="0"/>
              <a:t>-</a:t>
            </a:r>
            <a:r>
              <a:rPr lang="zh-CN" altLang="en-US" sz="3600" dirty="0"/>
              <a:t> </a:t>
            </a:r>
            <a:r>
              <a:rPr lang="en-US" altLang="zh-CN" sz="3600" dirty="0"/>
              <a:t>16: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 err="1"/>
              <a:t>Vigenere</a:t>
            </a:r>
            <a:r>
              <a:rPr lang="en-US" altLang="zh-CN" sz="3600" dirty="0"/>
              <a:t> Cipher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weaknesses</a:t>
            </a:r>
          </a:p>
          <a:p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17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18: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concept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onetime</a:t>
            </a:r>
            <a:r>
              <a:rPr lang="zh-CN" altLang="en-US" sz="3600" dirty="0"/>
              <a:t> </a:t>
            </a:r>
            <a:r>
              <a:rPr lang="en-US" altLang="zh-CN" sz="3600" dirty="0"/>
              <a:t>pads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problems</a:t>
            </a:r>
          </a:p>
          <a:p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21:</a:t>
            </a:r>
            <a:r>
              <a:rPr lang="zh-CN" altLang="en-US" sz="3600" dirty="0"/>
              <a:t> </a:t>
            </a:r>
            <a:r>
              <a:rPr lang="en-US" altLang="zh-CN" sz="3600" dirty="0"/>
              <a:t>Know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common</a:t>
            </a:r>
            <a:r>
              <a:rPr lang="zh-CN" altLang="en-US" sz="3600" dirty="0"/>
              <a:t> </a:t>
            </a:r>
            <a:r>
              <a:rPr lang="en-US" altLang="zh-CN" sz="3600" dirty="0"/>
              <a:t>block</a:t>
            </a:r>
            <a:r>
              <a:rPr lang="zh-CN" altLang="en-US" sz="3600" dirty="0"/>
              <a:t> </a:t>
            </a:r>
            <a:r>
              <a:rPr lang="en-US" altLang="zh-CN" sz="3600" dirty="0"/>
              <a:t>ciphers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today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their</a:t>
            </a:r>
            <a:r>
              <a:rPr lang="zh-CN" altLang="en-US" sz="3600" dirty="0"/>
              <a:t> </a:t>
            </a:r>
            <a:r>
              <a:rPr lang="en-US" altLang="zh-CN" sz="3600" dirty="0"/>
              <a:t>properties</a:t>
            </a:r>
            <a:r>
              <a:rPr lang="zh-CN" altLang="en-US" sz="3600" dirty="0"/>
              <a:t> </a:t>
            </a:r>
            <a:r>
              <a:rPr lang="en-US" altLang="zh-CN" sz="3600" dirty="0"/>
              <a:t>(e.g.,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23851281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#4-securecomm-confidentiality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755437" cy="6188075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25: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AES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rounds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operations;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largely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XOR,</a:t>
            </a:r>
            <a:r>
              <a:rPr lang="zh-CN" altLang="en-US" dirty="0"/>
              <a:t> </a:t>
            </a:r>
            <a:r>
              <a:rPr lang="en-US" dirty="0"/>
              <a:t>substitution</a:t>
            </a:r>
            <a:r>
              <a:rPr lang="en-US" altLang="zh-CN" dirty="0"/>
              <a:t>,</a:t>
            </a:r>
            <a:r>
              <a:rPr 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permutation 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step)</a:t>
            </a:r>
          </a:p>
          <a:p>
            <a:pPr lvl="1"/>
            <a:r>
              <a:rPr lang="en-US" altLang="zh-CN" dirty="0"/>
              <a:t>Note:</a:t>
            </a:r>
            <a:r>
              <a:rPr lang="zh-CN" altLang="en-US" dirty="0"/>
              <a:t> </a:t>
            </a:r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78920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#4-securecomm-confidentiality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20: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dirty="0"/>
              <a:t>PKCS5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26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34: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Cipher</a:t>
            </a:r>
            <a:r>
              <a:rPr lang="zh-CN" altLang="en-US" dirty="0"/>
              <a:t> </a:t>
            </a:r>
            <a:r>
              <a:rPr lang="en-US" altLang="zh-CN" dirty="0"/>
              <a:t>(ECB,</a:t>
            </a:r>
            <a:r>
              <a:rPr lang="zh-CN" altLang="en-US" dirty="0"/>
              <a:t> </a:t>
            </a:r>
            <a:r>
              <a:rPr lang="en-US" altLang="zh-CN" dirty="0"/>
              <a:t>CBC,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en-US" dirty="0"/>
              <a:t>ynchronous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cipher,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self-synchronizing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cipher);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weaknesses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cipher)</a:t>
            </a:r>
          </a:p>
        </p:txBody>
      </p:sp>
    </p:spTree>
    <p:extLst>
      <p:ext uri="{BB962C8B-B14F-4D97-AF65-F5344CB8AC3E}">
        <p14:creationId xmlns:p14="http://schemas.microsoft.com/office/powerpoint/2010/main" val="32249828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#4-securecomm-confidentiality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628437" cy="6188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References</a:t>
            </a:r>
          </a:p>
          <a:p>
            <a:r>
              <a:rPr lang="en-US" altLang="zh-CN" dirty="0">
                <a:hlinkClick r:id="rId2"/>
              </a:rPr>
              <a:t>https://en.wikipedia.org/wiki/Block_cipher</a:t>
            </a:r>
          </a:p>
          <a:p>
            <a:r>
              <a:rPr lang="en-US" altLang="zh-CN" dirty="0">
                <a:hlinkClick r:id="rId2"/>
              </a:rPr>
              <a:t>https://cybernews.com/resources/what-is-aes-encryption/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https://www.nku.edu/~christensen/Stream%20ciphers.pdf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8737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D143-0113-9738-FF49-FBBC552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978B-4B72-0383-7DBF-9050DB0A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wants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communicate</a:t>
            </a:r>
            <a:r>
              <a:rPr lang="zh-CN" altLang="en-US" sz="2800" dirty="0"/>
              <a:t> </a:t>
            </a:r>
            <a:r>
              <a:rPr lang="en-US" altLang="zh-CN" sz="2800" dirty="0"/>
              <a:t>over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Internet</a:t>
            </a:r>
            <a:r>
              <a:rPr lang="zh-CN" altLang="en-US" sz="2800" dirty="0"/>
              <a:t> </a:t>
            </a:r>
            <a:r>
              <a:rPr lang="en-US" altLang="zh-CN" sz="2800" dirty="0"/>
              <a:t>securely,</a:t>
            </a:r>
            <a:r>
              <a:rPr lang="zh-CN" altLang="en-US" sz="2800" dirty="0"/>
              <a:t> </a:t>
            </a:r>
            <a:r>
              <a:rPr lang="en-US" altLang="zh-CN" sz="2800" dirty="0"/>
              <a:t>please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communication</a:t>
            </a:r>
            <a:r>
              <a:rPr lang="zh-CN" altLang="en-US" sz="2800" dirty="0"/>
              <a:t> </a:t>
            </a:r>
            <a:r>
              <a:rPr lang="en-US" altLang="zh-CN" sz="2800" dirty="0"/>
              <a:t>protocol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satisfy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following</a:t>
            </a:r>
            <a:r>
              <a:rPr lang="zh-CN" altLang="en-US" sz="2800" dirty="0"/>
              <a:t> </a:t>
            </a:r>
            <a:r>
              <a:rPr lang="en-US" altLang="zh-CN" sz="2800" dirty="0"/>
              <a:t>properties</a:t>
            </a:r>
          </a:p>
          <a:p>
            <a:pPr marL="1276350" lvl="2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information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communicated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cannot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learnt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attackers</a:t>
            </a:r>
            <a:r>
              <a:rPr lang="zh-CN" altLang="en-US" sz="2800" dirty="0"/>
              <a:t>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eavesdrop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communication</a:t>
            </a:r>
            <a:r>
              <a:rPr lang="zh-CN" altLang="en-US" sz="2800" dirty="0"/>
              <a:t> </a:t>
            </a:r>
            <a:r>
              <a:rPr lang="en-US" altLang="zh-CN" sz="2800" dirty="0"/>
              <a:t>channel</a:t>
            </a:r>
          </a:p>
          <a:p>
            <a:pPr marL="1276350" lvl="2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pre-synchronized</a:t>
            </a:r>
            <a:r>
              <a:rPr lang="zh-CN" altLang="en-US" sz="2800" dirty="0"/>
              <a:t> </a:t>
            </a:r>
            <a:r>
              <a:rPr lang="en-US" altLang="zh-CN" sz="28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4697439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#5-securecomm-integrity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628437" cy="6188075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manipulating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4-5: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mitigates</a:t>
            </a:r>
            <a:r>
              <a:rPr lang="zh-CN" altLang="en-US" dirty="0"/>
              <a:t> </a:t>
            </a:r>
            <a:r>
              <a:rPr lang="en-US" altLang="zh-CN" dirty="0"/>
              <a:t>manipulating</a:t>
            </a:r>
          </a:p>
          <a:p>
            <a:pPr lvl="1"/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“mitigate”:</a:t>
            </a:r>
            <a:r>
              <a:rPr lang="zh-CN" altLang="en-US" dirty="0"/>
              <a:t> </a:t>
            </a:r>
            <a:r>
              <a:rPr lang="en-US" altLang="zh-CN" dirty="0"/>
              <a:t>”mitigate”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  <a:r>
              <a:rPr lang="zh-CN" altLang="en-US" dirty="0"/>
              <a:t> </a:t>
            </a:r>
            <a:r>
              <a:rPr lang="en-US" altLang="zh-CN" dirty="0"/>
              <a:t>harder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succeed</a:t>
            </a:r>
            <a:r>
              <a:rPr lang="zh-CN" altLang="en-US" dirty="0"/>
              <a:t> </a:t>
            </a:r>
            <a:r>
              <a:rPr lang="en-US" altLang="zh-CN" dirty="0"/>
              <a:t>(it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attackers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impossible)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381887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#5-securecomm-integrity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628437" cy="6188075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8-10: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en-US" sz="4000" dirty="0"/>
              <a:t>Merkle-</a:t>
            </a:r>
            <a:r>
              <a:rPr lang="en-US" altLang="en-US" sz="4000" dirty="0" err="1"/>
              <a:t>Damgard</a:t>
            </a:r>
            <a:r>
              <a:rPr lang="en-US" altLang="en-US" sz="4000" dirty="0"/>
              <a:t> Construction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en-US" altLang="en-US" sz="4000" dirty="0"/>
              <a:t> Sponge Construction</a:t>
            </a:r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16: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limitations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using</a:t>
            </a:r>
            <a:r>
              <a:rPr lang="zh-CN" altLang="en-US" sz="4000" dirty="0"/>
              <a:t> </a:t>
            </a:r>
            <a:r>
              <a:rPr lang="en-US" altLang="zh-CN" sz="4000" dirty="0"/>
              <a:t>hash</a:t>
            </a:r>
            <a:r>
              <a:rPr lang="zh-CN" altLang="en-US" sz="4000" dirty="0"/>
              <a:t> </a:t>
            </a:r>
            <a:r>
              <a:rPr lang="en-US" altLang="zh-CN" sz="4000" dirty="0"/>
              <a:t>functions</a:t>
            </a:r>
            <a:r>
              <a:rPr lang="zh-CN" altLang="en-US" sz="4000" dirty="0"/>
              <a:t> </a:t>
            </a:r>
            <a:r>
              <a:rPr lang="en-US" altLang="zh-CN" sz="4000" dirty="0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42090968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#5-securecomm-integrity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628437" cy="6188075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sz="4000" dirty="0"/>
              <a:t>Hash</a:t>
            </a:r>
            <a:r>
              <a:rPr lang="zh-CN" altLang="en-US" sz="4000" dirty="0"/>
              <a:t> </a:t>
            </a:r>
            <a:r>
              <a:rPr lang="en-US" altLang="zh-CN" sz="4000" dirty="0"/>
              <a:t>Function</a:t>
            </a:r>
            <a:r>
              <a:rPr lang="zh-CN" altLang="en-US" sz="4000" dirty="0"/>
              <a:t> </a:t>
            </a:r>
            <a:r>
              <a:rPr lang="en-US" altLang="zh-CN" sz="4000" dirty="0"/>
              <a:t>Family</a:t>
            </a:r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19: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concept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MAC</a:t>
            </a:r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20: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security</a:t>
            </a:r>
            <a:r>
              <a:rPr lang="zh-CN" altLang="en-US" sz="4000" dirty="0"/>
              <a:t> </a:t>
            </a:r>
            <a:r>
              <a:rPr lang="en-US" altLang="zh-CN" sz="4000" dirty="0"/>
              <a:t>requirement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MAC</a:t>
            </a:r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21: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why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MAC</a:t>
            </a:r>
            <a:r>
              <a:rPr lang="zh-CN" altLang="en-US" sz="4000" dirty="0"/>
              <a:t> </a:t>
            </a:r>
            <a:r>
              <a:rPr lang="en-US" altLang="zh-CN" sz="4000" dirty="0"/>
              <a:t>constructed</a:t>
            </a:r>
            <a:r>
              <a:rPr lang="zh-CN" altLang="en-US" sz="4000" dirty="0"/>
              <a:t> </a:t>
            </a:r>
            <a:r>
              <a:rPr lang="en-US" altLang="zh-CN" sz="4000" dirty="0"/>
              <a:t>following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slide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insecure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22: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concept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en-US" sz="4000" dirty="0"/>
              <a:t>HMAC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602161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9F4-008D-769D-4107-3D8D6FE6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#5-securecomm-integrity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9F93-77B2-7C33-CE36-090130F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1"/>
            <a:ext cx="11628437" cy="593725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4000" dirty="0"/>
              <a:t>Example</a:t>
            </a:r>
            <a:r>
              <a:rPr lang="zh-CN" altLang="en-US" sz="4000" dirty="0"/>
              <a:t> </a:t>
            </a:r>
            <a:r>
              <a:rPr lang="en-US" altLang="zh-CN" sz="4000" dirty="0"/>
              <a:t>Question:</a:t>
            </a:r>
          </a:p>
          <a:p>
            <a:pPr>
              <a:spcBef>
                <a:spcPts val="1200"/>
              </a:spcBef>
            </a:pPr>
            <a:r>
              <a:rPr lang="en-US" altLang="zh-CN" sz="4000" dirty="0"/>
              <a:t>Assuming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function</a:t>
            </a:r>
            <a:r>
              <a:rPr lang="zh-CN" altLang="en-US" sz="4000" dirty="0"/>
              <a:t> </a:t>
            </a:r>
            <a:r>
              <a:rPr lang="en-US" altLang="zh-CN" sz="4000" dirty="0"/>
              <a:t>which</a:t>
            </a:r>
            <a:r>
              <a:rPr lang="zh-CN" altLang="en-US" sz="4000" dirty="0"/>
              <a:t> </a:t>
            </a:r>
            <a:r>
              <a:rPr lang="en-US" altLang="zh-CN" sz="4000" dirty="0"/>
              <a:t>maps</a:t>
            </a:r>
            <a:r>
              <a:rPr lang="zh-CN" altLang="en-US" sz="4000" dirty="0"/>
              <a:t> </a:t>
            </a:r>
            <a:r>
              <a:rPr lang="en-US" altLang="zh-CN" sz="4000" dirty="0"/>
              <a:t>elements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{1,2,3,4}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elements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same</a:t>
            </a:r>
            <a:r>
              <a:rPr lang="zh-CN" altLang="en-US" sz="4000" dirty="0"/>
              <a:t> </a:t>
            </a:r>
            <a:r>
              <a:rPr lang="en-US" altLang="zh-CN" sz="4000" dirty="0"/>
              <a:t>set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does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following</a:t>
            </a:r>
            <a:r>
              <a:rPr lang="zh-CN" altLang="en-US" sz="4000" dirty="0"/>
              <a:t> </a:t>
            </a:r>
            <a:r>
              <a:rPr lang="en-US" altLang="zh-CN" sz="4000" dirty="0"/>
              <a:t>mapping:</a:t>
            </a:r>
          </a:p>
          <a:p>
            <a:pPr lvl="1">
              <a:spcBef>
                <a:spcPts val="1200"/>
              </a:spcBef>
            </a:pPr>
            <a:r>
              <a:rPr lang="en-US" altLang="zh-CN" sz="4000" dirty="0"/>
              <a:t>1</a:t>
            </a:r>
            <a:r>
              <a:rPr lang="en-US" altLang="zh-CN" sz="4000" dirty="0">
                <a:sym typeface="Wingdings" pitchFamily="2" charset="2"/>
              </a:rPr>
              <a:t>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2</a:t>
            </a:r>
          </a:p>
          <a:p>
            <a:pPr lvl="1">
              <a:spcBef>
                <a:spcPts val="1200"/>
              </a:spcBef>
            </a:pPr>
            <a:r>
              <a:rPr lang="en-US" altLang="zh-CN" sz="4000" dirty="0">
                <a:sym typeface="Wingdings" pitchFamily="2" charset="2"/>
              </a:rPr>
              <a:t>2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altLang="zh-CN" sz="4000" dirty="0">
                <a:sym typeface="Wingdings" pitchFamily="2" charset="2"/>
              </a:rPr>
              <a:t>3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2</a:t>
            </a:r>
          </a:p>
          <a:p>
            <a:pPr lvl="1">
              <a:spcBef>
                <a:spcPts val="1200"/>
              </a:spcBef>
            </a:pPr>
            <a:r>
              <a:rPr lang="en-US" altLang="zh-CN" sz="4000" dirty="0">
                <a:sym typeface="Wingdings" pitchFamily="2" charset="2"/>
              </a:rPr>
              <a:t>4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2</a:t>
            </a:r>
          </a:p>
          <a:p>
            <a:pPr marL="381000" lvl="1" indent="0">
              <a:spcBef>
                <a:spcPts val="1200"/>
              </a:spcBef>
              <a:buNone/>
            </a:pPr>
            <a:r>
              <a:rPr lang="en-US" altLang="zh-CN" sz="4000" dirty="0">
                <a:sym typeface="Wingdings" pitchFamily="2" charset="2"/>
              </a:rPr>
              <a:t>Can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the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function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be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used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as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a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hash</a:t>
            </a:r>
            <a:r>
              <a:rPr lang="zh-CN" altLang="en-US" sz="4000" dirty="0">
                <a:sym typeface="Wingdings" pitchFamily="2" charset="2"/>
              </a:rPr>
              <a:t> </a:t>
            </a:r>
            <a:r>
              <a:rPr lang="en-US" altLang="zh-CN" sz="4000" dirty="0">
                <a:sym typeface="Wingdings" pitchFamily="2" charset="2"/>
              </a:rPr>
              <a:t>function?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3999680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0A-5047-9741-A249-3252362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DE80-AEDF-5547-9030-7B26E4C0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0574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b="1" dirty="0"/>
              <a:t>Date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Time: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 </a:t>
            </a:r>
            <a:r>
              <a:rPr lang="en-US" altLang="zh-CN" sz="3200" dirty="0"/>
              <a:t>May 2nd, Monday, 6:00 - 8:00 PM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/>
              <a:t>Location: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 </a:t>
            </a:r>
            <a:r>
              <a:rPr lang="en-US" altLang="zh-CN" sz="3200" dirty="0"/>
              <a:t>WEB L101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/>
              <a:t>Format: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person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Hosted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Canvas</a:t>
            </a:r>
          </a:p>
          <a:p>
            <a:pPr lvl="2">
              <a:spcBef>
                <a:spcPts val="1200"/>
              </a:spcBef>
            </a:pP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bring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laptop</a:t>
            </a:r>
            <a:r>
              <a:rPr lang="zh-CN" altLang="en-US" sz="3200" dirty="0"/>
              <a:t> </a:t>
            </a:r>
            <a:r>
              <a:rPr lang="en-US" altLang="zh-CN" sz="3200" dirty="0"/>
              <a:t>(please</a:t>
            </a:r>
            <a:r>
              <a:rPr lang="zh-CN" altLang="en-US" sz="3200" dirty="0"/>
              <a:t> </a:t>
            </a:r>
            <a:r>
              <a:rPr lang="en-US" altLang="zh-CN" sz="3200" dirty="0"/>
              <a:t>charge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before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exam)</a:t>
            </a:r>
          </a:p>
          <a:p>
            <a:pPr lvl="2">
              <a:spcBef>
                <a:spcPts val="1200"/>
              </a:spcBef>
            </a:pPr>
            <a:r>
              <a:rPr lang="en-US" altLang="zh-CN" sz="3200" dirty="0"/>
              <a:t>Open</a:t>
            </a:r>
            <a:r>
              <a:rPr lang="zh-CN" altLang="en-US" sz="3200" dirty="0"/>
              <a:t> </a:t>
            </a:r>
            <a:r>
              <a:rPr lang="en-US" altLang="zh-CN" sz="3200" dirty="0"/>
              <a:t>“book”</a:t>
            </a:r>
            <a:r>
              <a:rPr lang="zh-CN" altLang="en-US" sz="3200" dirty="0"/>
              <a:t> </a:t>
            </a:r>
            <a:r>
              <a:rPr lang="en-US" altLang="zh-CN" sz="3200" dirty="0"/>
              <a:t>(you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Internet)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/>
              <a:t>Note: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exam</a:t>
            </a:r>
            <a:r>
              <a:rPr lang="zh-CN" altLang="en-US" sz="3200" dirty="0"/>
              <a:t> </a:t>
            </a:r>
            <a:r>
              <a:rPr lang="en-US" altLang="zh-CN" sz="3200" dirty="0"/>
              <a:t>has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weight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30%,</a:t>
            </a:r>
            <a:r>
              <a:rPr lang="zh-CN" altLang="en-US" sz="3200" dirty="0"/>
              <a:t> </a:t>
            </a:r>
            <a:r>
              <a:rPr lang="en-US" altLang="zh-CN" sz="3200" dirty="0"/>
              <a:t>so</a:t>
            </a:r>
            <a:r>
              <a:rPr lang="zh-CN" altLang="en-US" sz="3200" dirty="0"/>
              <a:t> </a:t>
            </a:r>
            <a:r>
              <a:rPr lang="en-US" altLang="zh-CN" sz="3200" dirty="0"/>
              <a:t>spend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prepare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7230583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34D8-0613-DA74-9B6A-D66C4D07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 6-securecomm-public-key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B10-1F82-EE9A-4EB8-B9FD645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209800"/>
            <a:ext cx="11217275" cy="6188075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sz="4000" dirty="0"/>
              <a:t>Public Key Cryptography</a:t>
            </a:r>
          </a:p>
          <a:p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6-9:</a:t>
            </a:r>
            <a:r>
              <a:rPr lang="zh-CN" altLang="en-US" sz="4000" dirty="0"/>
              <a:t> </a:t>
            </a:r>
            <a:r>
              <a:rPr lang="en-US" altLang="zh-CN" sz="4000" dirty="0"/>
              <a:t>Understand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concept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en-US" dirty="0"/>
              <a:t>Greatest Common Divisor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RSA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decryption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RSA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17-19: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23985366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34D8-0613-DA74-9B6A-D66C4D07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 6-securecomm-public-key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B10-1F82-EE9A-4EB8-B9FD6459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marL="0" indent="0"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GCD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12348866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8899663366</a:t>
            </a:r>
          </a:p>
        </p:txBody>
      </p:sp>
    </p:spTree>
    <p:extLst>
      <p:ext uri="{BB962C8B-B14F-4D97-AF65-F5344CB8AC3E}">
        <p14:creationId xmlns:p14="http://schemas.microsoft.com/office/powerpoint/2010/main" val="24189586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916A-38D0-EB64-D9DD-F2CA81D1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#6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1E65-0119-E0B3-B4E4-41FCB4FF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Quiz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0654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BF0B-1C95-BB47-A759-9FB67FD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E445-9D79-CD4B-9B65-61A65530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3: Understand the common architecture of Web service (in particular Web Server: </a:t>
            </a:r>
            <a:r>
              <a:rPr lang="en-US" dirty="0">
                <a:hlinkClick r:id="rId2"/>
              </a:rPr>
              <a:t>https://en.wikipedia.org/wiki/Web_server</a:t>
            </a:r>
            <a:r>
              <a:rPr lang="en-US" dirty="0"/>
              <a:t>)</a:t>
            </a:r>
          </a:p>
          <a:p>
            <a:r>
              <a:rPr lang="en-US" dirty="0"/>
              <a:t>Page 6: Understand </a:t>
            </a:r>
            <a:r>
              <a:rPr lang="en-US" sz="4000" dirty="0"/>
              <a:t>Universal Resource Identifier, or URI (able to identify different components from a URI)</a:t>
            </a:r>
          </a:p>
          <a:p>
            <a:r>
              <a:rPr lang="en-US" dirty="0"/>
              <a:t> Page 10: Understand what are </a:t>
            </a:r>
            <a:r>
              <a:rPr lang="en-US" b="1" dirty="0"/>
              <a:t>unsafe </a:t>
            </a:r>
            <a:r>
              <a:rPr lang="en-US" dirty="0"/>
              <a:t>HTTP methods and why</a:t>
            </a:r>
          </a:p>
        </p:txBody>
      </p:sp>
    </p:spTree>
    <p:extLst>
      <p:ext uri="{BB962C8B-B14F-4D97-AF65-F5344CB8AC3E}">
        <p14:creationId xmlns:p14="http://schemas.microsoft.com/office/powerpoint/2010/main" val="1885919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BF0B-1C95-BB47-A759-9FB67FD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E445-9D79-CD4B-9B65-61A65530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12: Understand how to maintain session state when using the HTTP protocol</a:t>
            </a:r>
          </a:p>
          <a:p>
            <a:r>
              <a:rPr lang="en-US" dirty="0"/>
              <a:t>Page 13-15: Understand basic HTML code (</a:t>
            </a:r>
            <a:r>
              <a:rPr lang="en-US" dirty="0">
                <a:hlinkClick r:id="rId2"/>
              </a:rPr>
              <a:t>https://en.wikipedia.org/wiki/HTML</a:t>
            </a:r>
            <a:r>
              <a:rPr lang="en-US" dirty="0"/>
              <a:t>)</a:t>
            </a:r>
          </a:p>
          <a:p>
            <a:r>
              <a:rPr lang="en-US" dirty="0"/>
              <a:t>Page 19-21: Understand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r>
              <a:rPr lang="en-US" dirty="0"/>
              <a:t>Page 29 -31: Understand Cookie</a:t>
            </a:r>
          </a:p>
        </p:txBody>
      </p:sp>
    </p:spTree>
    <p:extLst>
      <p:ext uri="{BB962C8B-B14F-4D97-AF65-F5344CB8AC3E}">
        <p14:creationId xmlns:p14="http://schemas.microsoft.com/office/powerpoint/2010/main" val="25752808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C4C-521E-4648-868E-B1C8437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6EE0-7228-7745-A806-A62C4EA1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question:</a:t>
            </a:r>
          </a:p>
          <a:p>
            <a:pPr marL="0" indent="0">
              <a:buNone/>
            </a:pPr>
            <a:r>
              <a:rPr lang="en-US" dirty="0"/>
              <a:t>HTTP is a stateful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False 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1175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7A85-BB08-DA4A-9877-5D8A1C15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694-E696-374B-8DA6-5F196477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1981200"/>
            <a:ext cx="11217275" cy="6188075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/>
              <a:t>Page 7 – 15: Understand what is SQL injection vulnerability, why SQL injection vulnerability appears, and how to exploit an SQL injection (</a:t>
            </a:r>
            <a:r>
              <a:rPr lang="en-US" dirty="0">
                <a:hlinkClick r:id="rId2"/>
              </a:rPr>
              <a:t>https://www.w3schools.com/sql/sql_injection.asp</a:t>
            </a:r>
            <a:r>
              <a:rPr lang="en-US" dirty="0"/>
              <a:t>)</a:t>
            </a:r>
          </a:p>
          <a:p>
            <a:pPr>
              <a:spcBef>
                <a:spcPts val="1600"/>
              </a:spcBef>
            </a:pPr>
            <a:r>
              <a:rPr lang="en-US" dirty="0"/>
              <a:t>Page 20 -23: Understand the common strategies to mitigate SQL injection attacks</a:t>
            </a:r>
          </a:p>
          <a:p>
            <a:pPr>
              <a:spcBef>
                <a:spcPts val="1600"/>
              </a:spcBef>
            </a:pPr>
            <a:r>
              <a:rPr lang="en-US" dirty="0"/>
              <a:t>Page 25 – 28: Understand the two types of XSS vulnerabilities, why they appear, and how to exploit them (</a:t>
            </a:r>
            <a:r>
              <a:rPr lang="en-US" dirty="0">
                <a:hlinkClick r:id="rId3"/>
              </a:rPr>
              <a:t>https://owasp.org/www-community/attacks/xss/</a:t>
            </a:r>
            <a:r>
              <a:rPr lang="en-US" dirty="0"/>
              <a:t>)</a:t>
            </a:r>
          </a:p>
          <a:p>
            <a:pPr>
              <a:spcBef>
                <a:spcPts val="1600"/>
              </a:spcBef>
            </a:pPr>
            <a:r>
              <a:rPr lang="en-US" dirty="0"/>
              <a:t>Page 30 -33: Understand the common strategies to mitigate XSS attacks</a:t>
            </a:r>
          </a:p>
        </p:txBody>
      </p:sp>
    </p:spTree>
    <p:extLst>
      <p:ext uri="{BB962C8B-B14F-4D97-AF65-F5344CB8AC3E}">
        <p14:creationId xmlns:p14="http://schemas.microsoft.com/office/powerpoint/2010/main" val="3772257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C4C-521E-4648-868E-B1C8437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6EE0-7228-7745-A806-A62C4EA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52" y="2692400"/>
            <a:ext cx="12111037" cy="6188075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Example question: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Given SQL statement: </a:t>
            </a:r>
            <a:r>
              <a:rPr lang="en-US" altLang="en-US" sz="4000" dirty="0">
                <a:solidFill>
                  <a:srgbClr val="008000"/>
                </a:solidFill>
              </a:rPr>
              <a:t>SELECT * WHERE user=‘</a:t>
            </a:r>
            <a:r>
              <a:rPr lang="en-US" altLang="en-US" sz="4000" dirty="0">
                <a:solidFill>
                  <a:srgbClr val="00B0F0"/>
                </a:solidFill>
              </a:rPr>
              <a:t>username</a:t>
            </a:r>
            <a:r>
              <a:rPr lang="en-US" altLang="en-US" sz="4000" dirty="0">
                <a:solidFill>
                  <a:srgbClr val="008000"/>
                </a:solidFill>
              </a:rPr>
              <a:t>’ AND </a:t>
            </a:r>
            <a:r>
              <a:rPr lang="en-US" altLang="en-US" sz="4000" dirty="0" err="1">
                <a:solidFill>
                  <a:srgbClr val="008000"/>
                </a:solidFill>
              </a:rPr>
              <a:t>pwd</a:t>
            </a:r>
            <a:r>
              <a:rPr lang="en-US" altLang="en-US" sz="4000" dirty="0">
                <a:solidFill>
                  <a:srgbClr val="008000"/>
                </a:solidFill>
              </a:rPr>
              <a:t>=‘</a:t>
            </a:r>
            <a:r>
              <a:rPr lang="en-US" altLang="en-US" sz="4000" dirty="0">
                <a:solidFill>
                  <a:srgbClr val="00B0F0"/>
                </a:solidFill>
              </a:rPr>
              <a:t>password</a:t>
            </a:r>
            <a:r>
              <a:rPr lang="en-US" altLang="en-US" sz="4000" dirty="0">
                <a:solidFill>
                  <a:srgbClr val="008000"/>
                </a:solidFill>
              </a:rPr>
              <a:t>’</a:t>
            </a:r>
            <a:endParaRPr lang="en-US" altLang="en-US" sz="4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Assuming “username” and “password” are provided by you;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Now you know there is a user called “Adam” but you do not know the password. Can you give this SQL statement a username and a password so that the statement returns Adam’s record?</a:t>
            </a:r>
          </a:p>
        </p:txBody>
      </p:sp>
    </p:spTree>
    <p:extLst>
      <p:ext uri="{BB962C8B-B14F-4D97-AF65-F5344CB8AC3E}">
        <p14:creationId xmlns:p14="http://schemas.microsoft.com/office/powerpoint/2010/main" val="10888405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00AE-C5B9-E847-93E8-23BF742E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A42-2C43-9746-AFD4-FD8EF656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13: Understand the concept of Iframe (</a:t>
            </a:r>
            <a:r>
              <a:rPr lang="en-US" dirty="0">
                <a:hlinkClick r:id="rId2"/>
              </a:rPr>
              <a:t>https://www.w3schools.com/html/html_iframe.asp</a:t>
            </a:r>
            <a:r>
              <a:rPr lang="en-US" dirty="0"/>
              <a:t>)</a:t>
            </a:r>
          </a:p>
          <a:p>
            <a:r>
              <a:rPr lang="en-US" dirty="0"/>
              <a:t>Page 14: Understand the concept of Same-Origin Policy (</a:t>
            </a:r>
            <a:r>
              <a:rPr lang="en-US" dirty="0">
                <a:hlinkClick r:id="rId3"/>
              </a:rPr>
              <a:t>https://en.wikipedia.org/wiki/Same-origin_policy</a:t>
            </a:r>
            <a:r>
              <a:rPr lang="en-US" dirty="0"/>
              <a:t>)</a:t>
            </a:r>
          </a:p>
          <a:p>
            <a:r>
              <a:rPr lang="en-US" dirty="0"/>
              <a:t>Page 16-20: Understand what is CSRF and how to exploit it</a:t>
            </a:r>
          </a:p>
          <a:p>
            <a:r>
              <a:rPr lang="en-US" dirty="0"/>
              <a:t>Page 21-23: Understand the common mitigations against CSRF </a:t>
            </a:r>
          </a:p>
        </p:txBody>
      </p:sp>
    </p:spTree>
    <p:extLst>
      <p:ext uri="{BB962C8B-B14F-4D97-AF65-F5344CB8AC3E}">
        <p14:creationId xmlns:p14="http://schemas.microsoft.com/office/powerpoint/2010/main" val="37513434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http://www.example.com/dir/page.html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http://www.example.com:</a:t>
            </a:r>
            <a:r>
              <a:rPr lang="en-US" b="1" dirty="0">
                <a:hlinkClick r:id="rId3"/>
              </a:rPr>
              <a:t>81</a:t>
            </a:r>
            <a:r>
              <a:rPr lang="en-US" dirty="0">
                <a:hlinkClick r:id="rId3"/>
              </a:rPr>
              <a:t>/dir/other.html</a:t>
            </a:r>
            <a:r>
              <a:rPr lang="en-US" dirty="0"/>
              <a:t> have the same origin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584222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0A-5047-9741-A249-3252362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DE80-AEDF-5547-9030-7B26E4C0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3" y="2117725"/>
            <a:ext cx="12728294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b="1" dirty="0"/>
              <a:t>Rules:</a:t>
            </a:r>
          </a:p>
          <a:p>
            <a:pPr lvl="1">
              <a:spcBef>
                <a:spcPts val="1200"/>
              </a:spcBef>
            </a:pPr>
            <a:r>
              <a:rPr lang="en-US" altLang="zh-CN" sz="3200" b="1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communication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students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format!!!</a:t>
            </a:r>
          </a:p>
          <a:p>
            <a:pPr lvl="2">
              <a:spcBef>
                <a:spcPts val="1200"/>
              </a:spcBef>
            </a:pP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devices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laptop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exam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</a:t>
            </a:r>
            <a:r>
              <a:rPr lang="zh-CN" altLang="en-US" sz="3200" dirty="0"/>
              <a:t> </a:t>
            </a:r>
            <a:r>
              <a:rPr lang="en-US" altLang="zh-CN" sz="3200" dirty="0"/>
              <a:t>during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exam,</a:t>
            </a:r>
            <a:r>
              <a:rPr lang="zh-CN" altLang="en-US" sz="3200" dirty="0"/>
              <a:t> </a:t>
            </a:r>
            <a:r>
              <a:rPr lang="en-US" altLang="zh-CN" sz="3200" dirty="0"/>
              <a:t>direct</a:t>
            </a:r>
            <a:r>
              <a:rPr lang="zh-CN" altLang="en-US" sz="3200" dirty="0"/>
              <a:t> </a:t>
            </a:r>
            <a:r>
              <a:rPr lang="en-US" altLang="zh-CN" sz="3200" dirty="0"/>
              <a:t>message</a:t>
            </a:r>
            <a:r>
              <a:rPr lang="zh-CN" altLang="en-US" sz="3200" dirty="0"/>
              <a:t> </a:t>
            </a:r>
            <a:r>
              <a:rPr lang="en-US" altLang="zh-CN" sz="3200" dirty="0"/>
              <a:t>JX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TAs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b="1" dirty="0"/>
              <a:t>SLACK</a:t>
            </a:r>
          </a:p>
          <a:p>
            <a:pPr lvl="2">
              <a:spcBef>
                <a:spcPts val="1200"/>
              </a:spcBef>
            </a:pPr>
            <a:r>
              <a:rPr lang="en-US" altLang="zh-CN" sz="3200" dirty="0">
                <a:hlinkClick r:id="rId3"/>
              </a:rPr>
              <a:t>https://join.slack.com/t/slack-9ab3843/shared_invite/zt-11zrt587m-C~xz3GyEDfKJyVRHT5hOdA</a:t>
            </a:r>
            <a:r>
              <a:rPr lang="zh-CN" altLang="en-US" sz="3200" dirty="0"/>
              <a:t> </a:t>
            </a:r>
            <a:r>
              <a:rPr lang="en-US" altLang="zh-CN" sz="3200" dirty="0"/>
              <a:t>(if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joined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slack</a:t>
            </a:r>
            <a:r>
              <a:rPr lang="zh-CN" altLang="en-US" sz="3200" dirty="0"/>
              <a:t> </a:t>
            </a:r>
            <a:r>
              <a:rPr lang="en-US" altLang="zh-CN" sz="3200" dirty="0"/>
              <a:t>channel,</a:t>
            </a:r>
            <a:r>
              <a:rPr lang="zh-CN" altLang="en-US" sz="3200" dirty="0"/>
              <a:t> </a:t>
            </a: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before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exam)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post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questions/messages/comments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public</a:t>
            </a:r>
            <a:r>
              <a:rPr lang="zh-CN" altLang="en-US" sz="3200" dirty="0"/>
              <a:t> </a:t>
            </a:r>
            <a:r>
              <a:rPr lang="en-US" altLang="zh-CN" sz="3200" dirty="0"/>
              <a:t>channels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public</a:t>
            </a:r>
            <a:r>
              <a:rPr lang="zh-CN" altLang="en-US" sz="3200" dirty="0"/>
              <a:t> </a:t>
            </a:r>
            <a:r>
              <a:rPr lang="en-US" altLang="zh-CN" sz="3200" dirty="0"/>
              <a:t>places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avoid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</a:t>
            </a:r>
            <a:r>
              <a:rPr lang="zh-CN" altLang="en-US" sz="3200" dirty="0"/>
              <a:t> </a:t>
            </a:r>
            <a:r>
              <a:rPr lang="en-US" altLang="zh-CN" sz="3200" dirty="0"/>
              <a:t>like</a:t>
            </a:r>
            <a:r>
              <a:rPr lang="zh-CN" altLang="en-US" sz="3200" dirty="0"/>
              <a:t> </a:t>
            </a:r>
            <a:r>
              <a:rPr lang="en-US" altLang="zh-CN" sz="3200" dirty="0"/>
              <a:t>“whether</a:t>
            </a:r>
            <a:r>
              <a:rPr lang="zh-CN" altLang="en-US" sz="3200" dirty="0"/>
              <a:t> </a:t>
            </a:r>
            <a:r>
              <a:rPr lang="en-US" altLang="zh-CN" sz="3200" dirty="0"/>
              <a:t>my</a:t>
            </a:r>
            <a:r>
              <a:rPr lang="zh-CN" altLang="en-US" sz="3200" dirty="0"/>
              <a:t> </a:t>
            </a:r>
            <a:r>
              <a:rPr lang="en-US" altLang="zh-CN" sz="3200" dirty="0"/>
              <a:t>answer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right”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“can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tell</a:t>
            </a:r>
            <a:r>
              <a:rPr lang="zh-CN" altLang="en-US" sz="3200" dirty="0"/>
              <a:t> </a:t>
            </a:r>
            <a:r>
              <a:rPr lang="en-US" altLang="zh-CN" sz="3200" dirty="0"/>
              <a:t>me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it”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feel</a:t>
            </a:r>
            <a:r>
              <a:rPr lang="zh-CN" altLang="en-US" sz="3200" dirty="0"/>
              <a:t> </a:t>
            </a:r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unclear,</a:t>
            </a:r>
            <a:r>
              <a:rPr lang="zh-CN" altLang="en-US" sz="3200" dirty="0"/>
              <a:t> </a:t>
            </a:r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ask</a:t>
            </a:r>
          </a:p>
        </p:txBody>
      </p:sp>
    </p:spTree>
    <p:extLst>
      <p:ext uri="{BB962C8B-B14F-4D97-AF65-F5344CB8AC3E}">
        <p14:creationId xmlns:p14="http://schemas.microsoft.com/office/powerpoint/2010/main" val="2959471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69F6-6296-8546-9623-EC9DF00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BD44-AE25-5D48-8FCC-24506B18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3: Understand the model of SSL/TLS</a:t>
            </a:r>
          </a:p>
          <a:p>
            <a:r>
              <a:rPr lang="en-US" dirty="0"/>
              <a:t>Page 6-9: Understand the concepts of certificates and certificate authorities</a:t>
            </a:r>
          </a:p>
          <a:p>
            <a:r>
              <a:rPr lang="en-US" dirty="0"/>
              <a:t>Page 10-21: Understand the process of communication via SSL/TLS (no need to look at all the details; instead, try to understand the high-level idea of the key steps and why those are needed)</a:t>
            </a:r>
          </a:p>
          <a:p>
            <a:r>
              <a:rPr lang="en-US" dirty="0"/>
              <a:t>Page 34-35: Understand the common types of invalid certificates and their consequences</a:t>
            </a:r>
          </a:p>
        </p:txBody>
      </p:sp>
    </p:spTree>
    <p:extLst>
      <p:ext uri="{BB962C8B-B14F-4D97-AF65-F5344CB8AC3E}">
        <p14:creationId xmlns:p14="http://schemas.microsoft.com/office/powerpoint/2010/main" val="20609385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Everyone can be a certificate authority?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40761550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A3E8-DD60-394A-814C-DC46CA22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C80F-1EEA-E04D-861E-30C5A6F4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2: Familiar with the common architectures of today’s network</a:t>
            </a:r>
          </a:p>
          <a:p>
            <a:r>
              <a:rPr lang="en-US" dirty="0"/>
              <a:t>Page 3-5: Understand the OSI 7-layer network model</a:t>
            </a:r>
          </a:p>
          <a:p>
            <a:r>
              <a:rPr lang="en-US" dirty="0"/>
              <a:t>Page 7-27: Understand the idea of IP Spoofing, TCP Hijacking, Packet Sniffing, and DoS/DDoS</a:t>
            </a:r>
          </a:p>
          <a:p>
            <a:r>
              <a:rPr lang="en-US" dirty="0"/>
              <a:t>Page 31-42: Understand the common mitigations against network attacks</a:t>
            </a:r>
          </a:p>
        </p:txBody>
      </p:sp>
    </p:spTree>
    <p:extLst>
      <p:ext uri="{BB962C8B-B14F-4D97-AF65-F5344CB8AC3E}">
        <p14:creationId xmlns:p14="http://schemas.microsoft.com/office/powerpoint/2010/main" val="20890070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IP Spoofing can be used to attack network communication via the TCP protocols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415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C066-E471-7245-9B52-08CDAE26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DE66-79AB-2847-A81A-40036100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4: Understand the building process of C/C++ programs</a:t>
            </a:r>
          </a:p>
          <a:p>
            <a:r>
              <a:rPr lang="en-US" dirty="0"/>
              <a:t>Page 9-12: Understand the concept of Stack</a:t>
            </a:r>
          </a:p>
          <a:p>
            <a:r>
              <a:rPr lang="en-US" dirty="0"/>
              <a:t>Page 13-18: Understand the process to exploit a Stack Buffer Overflow</a:t>
            </a:r>
          </a:p>
          <a:p>
            <a:r>
              <a:rPr lang="en-US" dirty="0"/>
              <a:t>Page 19-29: Understand the common types of memory corruptions vulnerabilities (the five types covered by Assignment 3)</a:t>
            </a:r>
          </a:p>
        </p:txBody>
      </p:sp>
    </p:spTree>
    <p:extLst>
      <p:ext uri="{BB962C8B-B14F-4D97-AF65-F5344CB8AC3E}">
        <p14:creationId xmlns:p14="http://schemas.microsoft.com/office/powerpoint/2010/main" val="6878912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Use-after-free happens on the stack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8977473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F26-2866-314E-B51A-935E340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A305-0351-A64B-B01F-B288E7C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and techniques of Stack Canaries, Separate Control Stack, W^X, and ASLE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Stack Canaries can defend against heap buffer overflows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15911225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FE8-409D-979F-20E6-DEF69791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#14-application-security-malware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0D6B-BA48-778C-FA43-5B0BB244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malware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-39: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malware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infect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propagate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7507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FE8-409D-979F-20E6-DEF69791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#14-application-security-malware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0D6B-BA48-778C-FA43-5B0BB244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</a:p>
          <a:p>
            <a:r>
              <a:rPr lang="en-US" dirty="0"/>
              <a:t>A computer worm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spread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dirty="0"/>
              <a:t>without human interaction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500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78E-BB8A-30F5-C551-1FF87941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#16-application-security-malware-mitigation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FD2D-AAC7-FA28-D2F1-E2A58A7A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2-9: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commons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mitigate</a:t>
            </a:r>
            <a:r>
              <a:rPr lang="zh-CN" altLang="en-US" dirty="0"/>
              <a:t> </a:t>
            </a:r>
            <a:r>
              <a:rPr lang="en-US" altLang="zh-CN" dirty="0"/>
              <a:t>malware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066592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0A-5047-9741-A249-3252362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DE80-AEDF-5547-9030-7B26E4C0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0574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Communication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</a:p>
          <a:p>
            <a:pPr>
              <a:spcBef>
                <a:spcPts val="1200"/>
              </a:spcBef>
            </a:pPr>
            <a:r>
              <a:rPr lang="en-US" altLang="zh-CN" sz="3200" dirty="0"/>
              <a:t>Web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</a:p>
          <a:p>
            <a:pPr>
              <a:spcBef>
                <a:spcPts val="1200"/>
              </a:spcBef>
            </a:pPr>
            <a:r>
              <a:rPr lang="en-US" altLang="zh-CN" sz="3200" dirty="0"/>
              <a:t>Network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</a:p>
          <a:p>
            <a:pPr>
              <a:spcBef>
                <a:spcPts val="1200"/>
              </a:spcBef>
            </a:pPr>
            <a:r>
              <a:rPr lang="en-US" altLang="zh-CN" sz="3200" dirty="0"/>
              <a:t>Application</a:t>
            </a:r>
            <a:r>
              <a:rPr lang="zh-CN" altLang="en-US" sz="3200" dirty="0"/>
              <a:t> </a:t>
            </a:r>
            <a:r>
              <a:rPr lang="en-US" altLang="zh-CN" sz="3200" dirty="0"/>
              <a:t>Security</a:t>
            </a:r>
          </a:p>
          <a:p>
            <a:pPr>
              <a:spcBef>
                <a:spcPts val="1200"/>
              </a:spcBef>
            </a:pPr>
            <a:r>
              <a:rPr lang="en-US" altLang="zh-CN" sz="3200" dirty="0"/>
              <a:t>Hot</a:t>
            </a:r>
            <a:r>
              <a:rPr lang="zh-CN" altLang="en-US" sz="3200" dirty="0"/>
              <a:t> </a:t>
            </a:r>
            <a:r>
              <a:rPr lang="en-US" altLang="zh-CN" sz="3200" dirty="0"/>
              <a:t>Topics</a:t>
            </a:r>
            <a:r>
              <a:rPr lang="zh-CN" altLang="en-US" sz="3200" dirty="0"/>
              <a:t> </a:t>
            </a:r>
            <a:r>
              <a:rPr lang="en-US" altLang="zh-CN" sz="3200" dirty="0"/>
              <a:t>(very</a:t>
            </a:r>
            <a:r>
              <a:rPr lang="zh-CN" altLang="en-US" sz="3200" dirty="0"/>
              <a:t> </a:t>
            </a:r>
            <a:r>
              <a:rPr lang="en-US" altLang="zh-CN" sz="3200"/>
              <a:t>brief)</a:t>
            </a:r>
            <a:r>
              <a:rPr lang="zh-CN" alt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9132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78E-BB8A-30F5-C551-1FF87941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#16-application-security-malware-mitigation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FD2D-AAC7-FA28-D2F1-E2A58A7A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</a:p>
          <a:p>
            <a:pPr marL="0" indent="0">
              <a:buNone/>
            </a:pPr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organization,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mitigate</a:t>
            </a:r>
            <a:r>
              <a:rPr lang="zh-CN" altLang="en-US" dirty="0"/>
              <a:t> </a:t>
            </a:r>
            <a:r>
              <a:rPr lang="en-US" altLang="zh-CN" dirty="0"/>
              <a:t>malware</a:t>
            </a:r>
            <a:r>
              <a:rPr lang="zh-CN" altLang="en-US" dirty="0"/>
              <a:t> </a:t>
            </a:r>
            <a:r>
              <a:rPr lang="en-US" altLang="zh-CN" dirty="0"/>
              <a:t>(please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practical)</a:t>
            </a:r>
          </a:p>
        </p:txBody>
      </p:sp>
    </p:spTree>
    <p:extLst>
      <p:ext uri="{BB962C8B-B14F-4D97-AF65-F5344CB8AC3E}">
        <p14:creationId xmlns:p14="http://schemas.microsoft.com/office/powerpoint/2010/main" val="35706821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78E-BB8A-30F5-C551-1FF87941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17-application-security-malware-analysis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FD2D-AAC7-FA28-D2F1-E2A58A7A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debugger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6300666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78E-BB8A-30F5-C551-1FF87941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18-hot-topics-privacy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FD2D-AAC7-FA28-D2F1-E2A58A7A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21: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threats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27: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protect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75036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39AA-A3C5-C541-121B-DA45DBE9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dirty="0"/>
              <a:t>19-hot-topics-physical-security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A47D-AD1C-8AEC-0DEA-5DD15F43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33: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threats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105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39AA-A3C5-C541-121B-DA45DBE9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20-hot-topics-side-channel-attacks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A47D-AD1C-8AEC-0DEA-5DD15F43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attacks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25: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477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52D4-03F2-BF34-200A-7038B1AE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44EF-8244-9760-D9BF-EEA871D1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1-2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36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9273-FDB0-8D1C-B6AB-D2154785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much!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E666-4249-6E69-403B-80151DD1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semester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teach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university,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expectations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liked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guys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-: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29174603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8FDF-5F02-4569-6B48-392B2A6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14C0-3F89-F5D9-2CCF-A26C3EE3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surveys</a:t>
            </a:r>
            <a:r>
              <a:rPr lang="zh-CN" altLang="en-US" dirty="0"/>
              <a:t> </a:t>
            </a:r>
            <a:r>
              <a:rPr lang="en-US" altLang="zh-CN" dirty="0"/>
              <a:t>-: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60%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respond,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60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734-4474-D042-1604-E2889E2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1B23-EAFE-BA4E-5EB5-57FE8A5C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3622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/>
              <a:t>Multi-choice</a:t>
            </a:r>
            <a:r>
              <a:rPr lang="zh-CN" altLang="en-US" b="1" dirty="0"/>
              <a:t> </a:t>
            </a:r>
            <a:r>
              <a:rPr lang="en-US" altLang="zh-CN" b="1" dirty="0"/>
              <a:t>questions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questions;</a:t>
            </a:r>
            <a:r>
              <a:rPr lang="zh-CN" altLang="en-US" dirty="0"/>
              <a:t> </a:t>
            </a:r>
            <a:r>
              <a:rPr lang="en-US" altLang="zh-CN" dirty="0"/>
              <a:t>1-2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Multi-answer</a:t>
            </a:r>
            <a:r>
              <a:rPr lang="zh-CN" altLang="en-US" b="1" dirty="0"/>
              <a:t> </a:t>
            </a:r>
            <a:r>
              <a:rPr lang="en-US" altLang="zh-CN" b="1" dirty="0"/>
              <a:t>questions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questions;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Computational</a:t>
            </a:r>
            <a:r>
              <a:rPr lang="zh-CN" altLang="en-US" b="1" dirty="0"/>
              <a:t> </a:t>
            </a:r>
            <a:r>
              <a:rPr lang="en-US" altLang="zh-CN" b="1" dirty="0"/>
              <a:t>questions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questions;</a:t>
            </a:r>
            <a:r>
              <a:rPr lang="zh-CN" altLang="en-US" dirty="0"/>
              <a:t> </a:t>
            </a:r>
            <a:r>
              <a:rPr lang="en-US" altLang="zh-CN" dirty="0"/>
              <a:t>2-3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>
              <a:spcBef>
                <a:spcPts val="1200"/>
              </a:spcBef>
            </a:pPr>
            <a:r>
              <a:rPr lang="en-US" altLang="zh-CN" b="1" dirty="0"/>
              <a:t>Short</a:t>
            </a:r>
            <a:r>
              <a:rPr lang="zh-CN" altLang="en-US" b="1" dirty="0"/>
              <a:t> </a:t>
            </a:r>
            <a:r>
              <a:rPr lang="en-US" altLang="zh-CN" b="1" dirty="0"/>
              <a:t>answer</a:t>
            </a:r>
            <a:r>
              <a:rPr lang="zh-CN" altLang="en-US" b="1" dirty="0"/>
              <a:t> </a:t>
            </a:r>
            <a:r>
              <a:rPr lang="en-US" altLang="zh-CN" b="1" dirty="0"/>
              <a:t>questions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questions;</a:t>
            </a:r>
            <a:r>
              <a:rPr lang="zh-CN" altLang="en-US" dirty="0"/>
              <a:t> </a:t>
            </a:r>
            <a:r>
              <a:rPr lang="en-US" altLang="zh-CN" dirty="0"/>
              <a:t>3-5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7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019F-FEFE-B19A-D5FA-A44C0F4D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37D2-F4F0-ABF2-06D9-AD100B5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30" y="2681790"/>
            <a:ext cx="12111037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b="1" dirty="0"/>
              <a:t>Refer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Quiz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Quiz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multi-choice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questions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multi-answer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questions</a:t>
            </a:r>
          </a:p>
          <a:p>
            <a:pPr>
              <a:spcBef>
                <a:spcPts val="1200"/>
              </a:spcBef>
            </a:pP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Computational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Questions: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/>
              <a:t>Given</a:t>
            </a:r>
            <a:r>
              <a:rPr lang="zh-CN" altLang="en-US" sz="2800" dirty="0"/>
              <a:t> </a:t>
            </a:r>
            <a:r>
              <a:rPr lang="en-US" altLang="zh-CN" sz="2800" dirty="0"/>
              <a:t>p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q,</a:t>
            </a:r>
            <a:r>
              <a:rPr lang="zh-CN" altLang="en-US" sz="2800" dirty="0"/>
              <a:t> </a:t>
            </a:r>
            <a:r>
              <a:rPr lang="en-US" altLang="zh-CN" sz="2800" dirty="0"/>
              <a:t>calculate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private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public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</a:p>
          <a:p>
            <a:pPr>
              <a:spcBef>
                <a:spcPts val="1200"/>
              </a:spcBef>
            </a:pP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en-US" altLang="zh-CN" sz="2800" b="1" dirty="0"/>
              <a:t>Short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answer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questions: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wants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communicate</a:t>
            </a:r>
            <a:r>
              <a:rPr lang="zh-CN" altLang="en-US" sz="2800" dirty="0"/>
              <a:t> </a:t>
            </a:r>
            <a:r>
              <a:rPr lang="en-US" altLang="zh-CN" sz="2800" dirty="0"/>
              <a:t>over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Internet</a:t>
            </a:r>
            <a:r>
              <a:rPr lang="zh-CN" altLang="en-US" sz="2800" dirty="0"/>
              <a:t> </a:t>
            </a:r>
            <a:r>
              <a:rPr lang="en-US" altLang="zh-CN" sz="2800" dirty="0"/>
              <a:t>securely,</a:t>
            </a:r>
            <a:r>
              <a:rPr lang="zh-CN" altLang="en-US" sz="2800" dirty="0"/>
              <a:t> </a:t>
            </a:r>
            <a:r>
              <a:rPr lang="en-US" altLang="zh-CN" sz="2800" dirty="0"/>
              <a:t>please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communication</a:t>
            </a:r>
            <a:r>
              <a:rPr lang="zh-CN" altLang="en-US" sz="2800" dirty="0"/>
              <a:t> </a:t>
            </a:r>
            <a:r>
              <a:rPr lang="en-US" altLang="zh-CN" sz="2800" dirty="0"/>
              <a:t>protocol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satisfy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following</a:t>
            </a:r>
            <a:r>
              <a:rPr lang="zh-CN" altLang="en-US" sz="2800" dirty="0"/>
              <a:t> </a:t>
            </a:r>
            <a:r>
              <a:rPr lang="en-US" altLang="zh-CN" sz="2800" dirty="0"/>
              <a:t>properties</a:t>
            </a:r>
          </a:p>
          <a:p>
            <a:pPr marL="1276350" lvl="2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information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communicated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cannot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learnt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attackers</a:t>
            </a:r>
            <a:r>
              <a:rPr lang="zh-CN" altLang="en-US" sz="2800" dirty="0"/>
              <a:t>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eavesdrop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communication</a:t>
            </a:r>
            <a:r>
              <a:rPr lang="zh-CN" altLang="en-US" sz="2800" dirty="0"/>
              <a:t> </a:t>
            </a:r>
            <a:r>
              <a:rPr lang="en-US" altLang="zh-CN" sz="2800" dirty="0"/>
              <a:t>channel</a:t>
            </a:r>
          </a:p>
          <a:p>
            <a:pPr marL="1276350" lvl="2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800" dirty="0"/>
              <a:t>Alice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Bob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pre-synchronized</a:t>
            </a:r>
            <a:r>
              <a:rPr lang="zh-CN" altLang="en-US" sz="2800" dirty="0"/>
              <a:t> </a:t>
            </a:r>
            <a:r>
              <a:rPr lang="en-US" altLang="zh-CN" sz="2800" dirty="0"/>
              <a:t>secrets</a:t>
            </a:r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1362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2441-9C6B-28A1-E432-875F4013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Note: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924326-D6C0-CE0A-6950-B57DB4CD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4572000"/>
            <a:ext cx="3060700" cy="2311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982295-AA34-E7B4-C9F8-FBC6599E3980}"/>
              </a:ext>
            </a:extLst>
          </p:cNvPr>
          <p:cNvSpPr/>
          <p:nvPr/>
        </p:nvSpPr>
        <p:spPr bwMode="auto">
          <a:xfrm>
            <a:off x="1016000" y="4419600"/>
            <a:ext cx="14478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ADBFA77-61EA-B808-DF67-B167F776286C}"/>
              </a:ext>
            </a:extLst>
          </p:cNvPr>
          <p:cNvSpPr/>
          <p:nvPr/>
        </p:nvSpPr>
        <p:spPr bwMode="auto">
          <a:xfrm>
            <a:off x="5359400" y="2743199"/>
            <a:ext cx="7289800" cy="4318001"/>
          </a:xfrm>
          <a:prstGeom prst="wedgeRoundRectCallout">
            <a:avLst>
              <a:gd name="adj1" fmla="val -91528"/>
              <a:gd name="adj2" fmla="val -3085"/>
              <a:gd name="adj3" fmla="val 16667"/>
            </a:avLst>
          </a:prstGeom>
          <a:noFill/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PowerPoint,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number.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380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66B6-23CC-44EF-0730-78401345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#3-ethics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5AFC-8B1C-5CBF-5428-17070BC5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ethics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sz="4000" dirty="0"/>
              <a:t>Respect for persons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sz="4000" dirty="0"/>
              <a:t>Beneficence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sz="4000" dirty="0"/>
              <a:t>Distributive Justice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15-20: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references: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https://www.acm.org/code-of-ethics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232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D143-0113-9738-FF49-FBBC552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978B-4B72-0383-7DBF-9050DB0A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popular,</a:t>
            </a:r>
            <a:r>
              <a:rPr lang="zh-CN" altLang="en-US" dirty="0"/>
              <a:t> </a:t>
            </a:r>
            <a:r>
              <a:rPr lang="en-US" altLang="zh-CN" dirty="0"/>
              <a:t>commercial</a:t>
            </a:r>
            <a:r>
              <a:rPr lang="zh-CN" altLang="en-US" dirty="0"/>
              <a:t> </a:t>
            </a:r>
            <a:r>
              <a:rPr lang="en-US" altLang="zh-CN" dirty="0"/>
              <a:t>software,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publishes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letting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developers/vendors</a:t>
            </a:r>
            <a:r>
              <a:rPr lang="zh-CN" altLang="en-US" dirty="0"/>
              <a:t> </a:t>
            </a:r>
            <a:r>
              <a:rPr lang="en-US" altLang="zh-CN" dirty="0"/>
              <a:t>know.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ethical?</a:t>
            </a:r>
          </a:p>
          <a:p>
            <a:pPr marL="1123950" lvl="1" indent="-742950">
              <a:buFont typeface="+mj-lt"/>
              <a:buAutoNum type="arabicPeriod"/>
            </a:pPr>
            <a:r>
              <a:rPr lang="en-US" altLang="zh-CN" dirty="0"/>
              <a:t>Yes</a:t>
            </a:r>
          </a:p>
          <a:p>
            <a:pPr marL="1123950" lvl="1" indent="-742950">
              <a:buFont typeface="+mj-lt"/>
              <a:buAutoNum type="arabicPeriod"/>
            </a:pP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2231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Pages>0</Pages>
  <Words>2203</Words>
  <Characters>0</Characters>
  <Application>Microsoft Macintosh PowerPoint</Application>
  <PresentationFormat>Custom</PresentationFormat>
  <Lines>0</Lines>
  <Paragraphs>238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Gill Sans Light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  Final Exam Review CS-4440 - Introduction to Computer Security Spring 2022 Jun Xu</vt:lpstr>
      <vt:lpstr>Basic Information</vt:lpstr>
      <vt:lpstr>Basic Information Cont.</vt:lpstr>
      <vt:lpstr>Topics</vt:lpstr>
      <vt:lpstr>Exam Format</vt:lpstr>
      <vt:lpstr>Example Questions</vt:lpstr>
      <vt:lpstr>Note: Meaning of Page Number </vt:lpstr>
      <vt:lpstr>Slides #3-ethics</vt:lpstr>
      <vt:lpstr>Example Question</vt:lpstr>
      <vt:lpstr>Slide #4-securecomm-confidentiality</vt:lpstr>
      <vt:lpstr>Slide #4-securecomm-confidentiality</vt:lpstr>
      <vt:lpstr>Slide #4-securecomm-confidentiality</vt:lpstr>
      <vt:lpstr>Slide #4-securecomm-confidentiality</vt:lpstr>
      <vt:lpstr>Slide #4-securecomm-confidentiality</vt:lpstr>
      <vt:lpstr>Example Question</vt:lpstr>
      <vt:lpstr>Slide #5-securecomm-integrity</vt:lpstr>
      <vt:lpstr>Slide #5-securecomm-integrity</vt:lpstr>
      <vt:lpstr>Slide #5-securecomm-integrity</vt:lpstr>
      <vt:lpstr>Slide #5-securecomm-integrity</vt:lpstr>
      <vt:lpstr>Slide # 6-securecomm-public-key</vt:lpstr>
      <vt:lpstr>Slide # 6-securecomm-public-key</vt:lpstr>
      <vt:lpstr>Note on Slide #1 - #6</vt:lpstr>
      <vt:lpstr>Slides #7 </vt:lpstr>
      <vt:lpstr>Slides #7 </vt:lpstr>
      <vt:lpstr>Slides #7 </vt:lpstr>
      <vt:lpstr>Slides #8</vt:lpstr>
      <vt:lpstr>Slides #8 </vt:lpstr>
      <vt:lpstr>Slides #9</vt:lpstr>
      <vt:lpstr>Slides #9</vt:lpstr>
      <vt:lpstr>Slides #10</vt:lpstr>
      <vt:lpstr>Slides #10</vt:lpstr>
      <vt:lpstr>Slides #11</vt:lpstr>
      <vt:lpstr>Slides #11</vt:lpstr>
      <vt:lpstr>Slides #12</vt:lpstr>
      <vt:lpstr>Slides #12</vt:lpstr>
      <vt:lpstr>Slides #13</vt:lpstr>
      <vt:lpstr>Slides #14-application-security-malware</vt:lpstr>
      <vt:lpstr>Slides #14-application-security-malware</vt:lpstr>
      <vt:lpstr>Slides #16-application-security-malware-mitigation</vt:lpstr>
      <vt:lpstr>Slides #16-application-security-malware-mitigation</vt:lpstr>
      <vt:lpstr>Slides 17-application-security-malware-analysis</vt:lpstr>
      <vt:lpstr>Slides 18-hot-topics-privacy</vt:lpstr>
      <vt:lpstr>Slides 19-hot-topics-physical-security</vt:lpstr>
      <vt:lpstr>Slides 20-hot-topics-side-channel-attacks</vt:lpstr>
      <vt:lpstr>Note on Slide 18 - 20</vt:lpstr>
      <vt:lpstr>Thanks very much!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1049</cp:revision>
  <dcterms:modified xsi:type="dcterms:W3CDTF">2022-04-20T20:19:02Z</dcterms:modified>
</cp:coreProperties>
</file>