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50" r:id="rId2"/>
    <p:sldMasterId id="2147483651" r:id="rId3"/>
    <p:sldMasterId id="2147483652" r:id="rId4"/>
    <p:sldMasterId id="2147483653" r:id="rId5"/>
    <p:sldMasterId id="2147483654" r:id="rId6"/>
    <p:sldMasterId id="2147483655" r:id="rId7"/>
    <p:sldMasterId id="2147483656" r:id="rId8"/>
    <p:sldMasterId id="2147483657" r:id="rId9"/>
    <p:sldMasterId id="2147483658" r:id="rId10"/>
    <p:sldMasterId id="2147483659" r:id="rId11"/>
    <p:sldMasterId id="2147483660" r:id="rId12"/>
    <p:sldMasterId id="2147483661" r:id="rId13"/>
    <p:sldMasterId id="2147483662" r:id="rId14"/>
  </p:sldMasterIdLst>
  <p:notesMasterIdLst>
    <p:notesMasterId r:id="rId38"/>
  </p:notesMasterIdLst>
  <p:sldIdLst>
    <p:sldId id="256" r:id="rId15"/>
    <p:sldId id="285" r:id="rId16"/>
    <p:sldId id="286" r:id="rId17"/>
    <p:sldId id="287" r:id="rId18"/>
    <p:sldId id="358" r:id="rId19"/>
    <p:sldId id="357" r:id="rId20"/>
    <p:sldId id="359" r:id="rId21"/>
    <p:sldId id="434" r:id="rId22"/>
    <p:sldId id="436" r:id="rId23"/>
    <p:sldId id="437" r:id="rId24"/>
    <p:sldId id="438" r:id="rId25"/>
    <p:sldId id="455" r:id="rId26"/>
    <p:sldId id="453" r:id="rId27"/>
    <p:sldId id="456" r:id="rId28"/>
    <p:sldId id="439" r:id="rId29"/>
    <p:sldId id="440" r:id="rId30"/>
    <p:sldId id="458" r:id="rId31"/>
    <p:sldId id="356" r:id="rId32"/>
    <p:sldId id="442" r:id="rId33"/>
    <p:sldId id="454" r:id="rId34"/>
    <p:sldId id="443" r:id="rId35"/>
    <p:sldId id="444" r:id="rId36"/>
    <p:sldId id="446" r:id="rId37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+mn-ea"/>
        <a:cs typeface="ヒラギノ角ゴ ProN W3" charset="0"/>
        <a:sym typeface="Gill Sans Light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+mn-ea"/>
        <a:cs typeface="ヒラギノ角ゴ ProN W3" charset="0"/>
        <a:sym typeface="Gill Sans Light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+mn-ea"/>
        <a:cs typeface="ヒラギノ角ゴ ProN W3" charset="0"/>
        <a:sym typeface="Gill Sans Light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+mn-ea"/>
        <a:cs typeface="ヒラギノ角ゴ ProN W3" charset="0"/>
        <a:sym typeface="Gill Sans Light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414141"/>
        </a:solidFill>
        <a:latin typeface="Gill Sans Light" charset="0"/>
        <a:ea typeface="+mn-ea"/>
        <a:cs typeface="ヒラギノ角ゴ ProN W3" charset="0"/>
        <a:sym typeface="Gill Sans Light" charset="0"/>
      </a:defRPr>
    </a:lvl5pPr>
    <a:lvl6pPr marL="22860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+mn-ea"/>
        <a:cs typeface="ヒラギノ角ゴ ProN W3" charset="0"/>
        <a:sym typeface="Gill Sans Light" charset="0"/>
      </a:defRPr>
    </a:lvl6pPr>
    <a:lvl7pPr marL="27432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+mn-ea"/>
        <a:cs typeface="ヒラギノ角ゴ ProN W3" charset="0"/>
        <a:sym typeface="Gill Sans Light" charset="0"/>
      </a:defRPr>
    </a:lvl7pPr>
    <a:lvl8pPr marL="32004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+mn-ea"/>
        <a:cs typeface="ヒラギノ角ゴ ProN W3" charset="0"/>
        <a:sym typeface="Gill Sans Light" charset="0"/>
      </a:defRPr>
    </a:lvl8pPr>
    <a:lvl9pPr marL="3657600" algn="l" defTabSz="914400" rtl="0" eaLnBrk="1" latinLnBrk="0" hangingPunct="1">
      <a:defRPr sz="4200" kern="1200">
        <a:solidFill>
          <a:srgbClr val="414141"/>
        </a:solidFill>
        <a:latin typeface="Gill Sans Light" charset="0"/>
        <a:ea typeface="+mn-ea"/>
        <a:cs typeface="ヒラギノ角ゴ ProN W3" charset="0"/>
        <a:sym typeface="Gill Sans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06"/>
    <p:restoredTop sz="70032"/>
  </p:normalViewPr>
  <p:slideViewPr>
    <p:cSldViewPr>
      <p:cViewPr>
        <p:scale>
          <a:sx n="76" d="100"/>
          <a:sy n="76" d="100"/>
        </p:scale>
        <p:origin x="1112" y="344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9" Type="http://schemas.openxmlformats.org/officeDocument/2006/relationships/presProps" Target="presProps.xml"/><Relationship Id="rId21" Type="http://schemas.openxmlformats.org/officeDocument/2006/relationships/slide" Target="slides/slide7.xml"/><Relationship Id="rId34" Type="http://schemas.openxmlformats.org/officeDocument/2006/relationships/slide" Target="slides/slide20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slide" Target="slides/slide15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32" Type="http://schemas.openxmlformats.org/officeDocument/2006/relationships/slide" Target="slides/slide18.xml"/><Relationship Id="rId37" Type="http://schemas.openxmlformats.org/officeDocument/2006/relationships/slide" Target="slides/slide23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slide" Target="slides/slide22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31" Type="http://schemas.openxmlformats.org/officeDocument/2006/relationships/slide" Target="slides/slide1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slide" Target="slides/slide2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slide" Target="slides/slide19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60A548-725E-2745-96F0-082F497B371E}" type="datetimeFigureOut">
              <a:rPr lang="en-US" smtClean="0"/>
              <a:t>1/26/22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C8831-15C8-F24D-8E8F-54BC0623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47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C8831-15C8-F24D-8E8F-54BC062382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79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CA56E-8F78-2942-B39E-F9306DA800AB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73714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CA56E-8F78-2942-B39E-F9306DA800AB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0100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C8831-15C8-F24D-8E8F-54BC062382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87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>
            <a:extLst>
              <a:ext uri="{FF2B5EF4-FFF2-40B4-BE49-F238E27FC236}">
                <a16:creationId xmlns:a16="http://schemas.microsoft.com/office/drawing/2014/main" id="{1DD4ECB9-22E6-0E44-8648-5A75EFCB11B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>
            <a:extLst>
              <a:ext uri="{FF2B5EF4-FFF2-40B4-BE49-F238E27FC236}">
                <a16:creationId xmlns:a16="http://schemas.microsoft.com/office/drawing/2014/main" id="{D0AE7BC1-2017-F94D-951D-BA665A505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6084" name="Slide Number Placeholder 3">
            <a:extLst>
              <a:ext uri="{FF2B5EF4-FFF2-40B4-BE49-F238E27FC236}">
                <a16:creationId xmlns:a16="http://schemas.microsoft.com/office/drawing/2014/main" id="{44FE6FF0-8005-5D45-8E9E-5CBDF56BB5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890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890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890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890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27F6033-AECC-1241-89B2-55F50FAF0B8C}" type="slidenum">
              <a:rPr lang="en-US" altLang="en-US" sz="1300"/>
              <a:pPr eaLnBrk="1" hangingPunct="1"/>
              <a:t>20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6C1F82EF-9ADB-5745-9364-1F3FDBD317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890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890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890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890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006B99F-2798-594A-93A8-2D92ADFF5A03}" type="slidenum">
              <a:rPr lang="en-US" altLang="en-US" sz="1300"/>
              <a:pPr eaLnBrk="1" hangingPunct="1"/>
              <a:t>22</a:t>
            </a:fld>
            <a:endParaRPr lang="en-US" altLang="en-US" sz="13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CD73FA4B-C3BA-BE4F-8064-9F6618548C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6513" cy="3838575"/>
          </a:xfrm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CAE99B2D-CFFF-3844-91D6-ED3A0614DE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C8831-15C8-F24D-8E8F-54BC062382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9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C8831-15C8-F24D-8E8F-54BC062382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25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C8831-15C8-F24D-8E8F-54BC062382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19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>
            <a:extLst>
              <a:ext uri="{FF2B5EF4-FFF2-40B4-BE49-F238E27FC236}">
                <a16:creationId xmlns:a16="http://schemas.microsoft.com/office/drawing/2014/main" id="{EB205035-5340-DE4C-B7E5-FA25469D02E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>
            <a:extLst>
              <a:ext uri="{FF2B5EF4-FFF2-40B4-BE49-F238E27FC236}">
                <a16:creationId xmlns:a16="http://schemas.microsoft.com/office/drawing/2014/main" id="{7ADB0097-A67E-0141-99B5-1FF38A834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EB1D8B56-928A-4146-A19F-F554DD1BD2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890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890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890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890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CD156F5-0C0A-B941-8942-E4E29C6AADEA}" type="slidenum">
              <a:rPr lang="en-US" altLang="en-US" sz="1300"/>
              <a:pPr eaLnBrk="1" hangingPunct="1"/>
              <a:t>8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>
            <a:extLst>
              <a:ext uri="{FF2B5EF4-FFF2-40B4-BE49-F238E27FC236}">
                <a16:creationId xmlns:a16="http://schemas.microsoft.com/office/drawing/2014/main" id="{F164670A-B3E2-B349-BE8A-7035B9B0253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>
            <a:extLst>
              <a:ext uri="{FF2B5EF4-FFF2-40B4-BE49-F238E27FC236}">
                <a16:creationId xmlns:a16="http://schemas.microsoft.com/office/drawing/2014/main" id="{CB423F77-146E-2D4C-AC9C-6DDE5ECC8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Assuming |Y|=N.  With q choices, the Prob that there is no collision is</a:t>
            </a:r>
          </a:p>
          <a:p>
            <a:r>
              <a:rPr lang="en-US" altLang="en-US" dirty="0"/>
              <a:t>P = (N-1)/N * (N-2)/N * … * (N-q+1)/N = </a:t>
            </a:r>
            <a:r>
              <a:rPr lang="en-US" altLang="en-US" dirty="0">
                <a:sym typeface="Symbol" pitchFamily="2" charset="2"/>
              </a:rPr>
              <a:t></a:t>
            </a:r>
            <a:r>
              <a:rPr lang="en-US" altLang="en-US" baseline="-25000" dirty="0">
                <a:sym typeface="Symbol" pitchFamily="2" charset="2"/>
              </a:rPr>
              <a:t>[</a:t>
            </a:r>
            <a:r>
              <a:rPr lang="en-US" altLang="en-US" baseline="-25000" dirty="0" err="1">
                <a:sym typeface="Symbol" pitchFamily="2" charset="2"/>
              </a:rPr>
              <a:t>i</a:t>
            </a:r>
            <a:r>
              <a:rPr lang="en-US" altLang="en-US" baseline="-25000" dirty="0">
                <a:sym typeface="Symbol" pitchFamily="2" charset="2"/>
              </a:rPr>
              <a:t>=1 to q-1]</a:t>
            </a:r>
            <a:r>
              <a:rPr lang="en-US" altLang="en-US" dirty="0">
                <a:sym typeface="Symbol" pitchFamily="2" charset="2"/>
              </a:rPr>
              <a:t> </a:t>
            </a:r>
            <a:r>
              <a:rPr lang="en-US" altLang="en-US" dirty="0"/>
              <a:t>(1 – </a:t>
            </a:r>
            <a:r>
              <a:rPr lang="en-US" altLang="en-US" dirty="0" err="1"/>
              <a:t>i</a:t>
            </a:r>
            <a:r>
              <a:rPr lang="en-US" altLang="en-US" dirty="0"/>
              <a:t>/N)</a:t>
            </a:r>
          </a:p>
          <a:p>
            <a:r>
              <a:rPr lang="en-US" altLang="en-US" dirty="0"/>
              <a:t>1-i/N </a:t>
            </a:r>
            <a:r>
              <a:rPr lang="en-US" altLang="en-US" dirty="0">
                <a:sym typeface="Symbol" pitchFamily="2" charset="2"/>
              </a:rPr>
              <a:t> e^{-</a:t>
            </a:r>
            <a:r>
              <a:rPr lang="en-US" altLang="en-US" dirty="0" err="1">
                <a:sym typeface="Symbol" pitchFamily="2" charset="2"/>
              </a:rPr>
              <a:t>i</a:t>
            </a:r>
            <a:r>
              <a:rPr lang="en-US" altLang="en-US" dirty="0">
                <a:sym typeface="Symbol" pitchFamily="2" charset="2"/>
              </a:rPr>
              <a:t>/N}</a:t>
            </a:r>
          </a:p>
          <a:p>
            <a:r>
              <a:rPr lang="en-US" altLang="en-US" dirty="0"/>
              <a:t>P </a:t>
            </a:r>
            <a:r>
              <a:rPr lang="en-US" altLang="en-US" dirty="0">
                <a:sym typeface="Symbol" pitchFamily="2" charset="2"/>
              </a:rPr>
              <a:t></a:t>
            </a:r>
            <a:r>
              <a:rPr lang="en-US" altLang="en-US" dirty="0"/>
              <a:t> e^{- </a:t>
            </a:r>
            <a:r>
              <a:rPr lang="en-US" altLang="en-US" dirty="0">
                <a:sym typeface="Symbol" pitchFamily="2" charset="2"/>
              </a:rPr>
              <a:t> </a:t>
            </a:r>
            <a:r>
              <a:rPr lang="en-US" altLang="en-US" baseline="-25000" dirty="0">
                <a:sym typeface="Symbol" pitchFamily="2" charset="2"/>
              </a:rPr>
              <a:t>[</a:t>
            </a:r>
            <a:r>
              <a:rPr lang="en-US" altLang="en-US" baseline="-25000" dirty="0" err="1">
                <a:sym typeface="Symbol" pitchFamily="2" charset="2"/>
              </a:rPr>
              <a:t>i</a:t>
            </a:r>
            <a:r>
              <a:rPr lang="en-US" altLang="en-US" baseline="-25000" dirty="0">
                <a:sym typeface="Symbol" pitchFamily="2" charset="2"/>
              </a:rPr>
              <a:t>=1 to q-1]</a:t>
            </a:r>
            <a:r>
              <a:rPr lang="en-US" altLang="en-US" dirty="0">
                <a:sym typeface="Symbol" pitchFamily="2" charset="2"/>
              </a:rPr>
              <a:t>  </a:t>
            </a:r>
            <a:r>
              <a:rPr lang="en-US" altLang="en-US" dirty="0" err="1">
                <a:sym typeface="Symbol" pitchFamily="2" charset="2"/>
              </a:rPr>
              <a:t>i</a:t>
            </a:r>
            <a:r>
              <a:rPr lang="en-US" altLang="en-US" dirty="0">
                <a:sym typeface="Symbol" pitchFamily="2" charset="2"/>
              </a:rPr>
              <a:t>/N} =  e^{-q(q-1) / 2N }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6FADF32B-0902-9E49-9E54-FEA12A7B61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890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890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890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890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837F259-EB71-4B47-B34D-2BA9B000088E}" type="slidenum">
              <a:rPr lang="en-US" altLang="en-US" sz="1300"/>
              <a:pPr eaLnBrk="1" hangingPunct="1"/>
              <a:t>10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C8831-15C8-F24D-8E8F-54BC062382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34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C8831-15C8-F24D-8E8F-54BC062382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0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>
            <a:extLst>
              <a:ext uri="{FF2B5EF4-FFF2-40B4-BE49-F238E27FC236}">
                <a16:creationId xmlns:a16="http://schemas.microsoft.com/office/drawing/2014/main" id="{46AE1F96-2387-E84F-8455-56C61AB2E16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>
            <a:extLst>
              <a:ext uri="{FF2B5EF4-FFF2-40B4-BE49-F238E27FC236}">
                <a16:creationId xmlns:a16="http://schemas.microsoft.com/office/drawing/2014/main" id="{6E58222D-2E46-1248-8541-7D063B06D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Which hash function to use?</a:t>
            </a: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45060" name="Slide Number Placeholder 3">
            <a:extLst>
              <a:ext uri="{FF2B5EF4-FFF2-40B4-BE49-F238E27FC236}">
                <a16:creationId xmlns:a16="http://schemas.microsoft.com/office/drawing/2014/main" id="{F8EF1857-C818-CF4F-BF80-B487E4A004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890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890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890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890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164E49C-A900-4040-A5FA-EA28958B4F66}" type="slidenum">
              <a:rPr lang="en-US" altLang="en-US" sz="1300"/>
              <a:pPr eaLnBrk="1" hangingPunct="1"/>
              <a:t>15</a:t>
            </a:fld>
            <a:endParaRPr lang="en-US" altLang="en-US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5F7B7-E76C-4B3E-B9FC-745688679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60DEE0-DAFC-4937-8754-3BF6EE0CD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2416395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CB70C-8F88-451D-B83C-E5D0AFF3E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A94CB-C617-40F3-8194-A4E461019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0671366"/>
      </p:ext>
    </p:extLst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0E5BF-724D-4CD1-8FAD-0D75BA5D3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D29B9-3A93-4992-B089-0846CC455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53317092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68863-8A10-4A06-AFCE-1BD02E46D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EF42A-6C13-40DC-8B25-6849D5330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0575903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61BED-61D3-47DF-B802-73D86AEBE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1DF88-D6AD-4D1A-9FD3-AD9E497C3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0251442"/>
      </p:ext>
    </p:extLst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F8868-75BE-4582-A52D-C01178D23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32DEA-DE6C-4E9D-A912-BAFEC63F50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5600" y="698500"/>
            <a:ext cx="6070600" cy="878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337CD8-ECE8-46CF-826E-A27576DAB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8600" y="698500"/>
            <a:ext cx="6070600" cy="878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842009"/>
      </p:ext>
    </p:extLst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8E8F9-9A80-4EA5-B336-809B41FDE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F7402-BB46-472D-91EC-8E3B7CB99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636DB-8E33-42AE-849F-89B25ACBB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58598A-DBB9-40D6-931B-FCDD1AACA9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F1412D-2C70-46B5-89BE-F05F48DB31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5252971"/>
      </p:ext>
    </p:extLst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AD378-32F9-496F-AEB3-EC83F0A8C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8272542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8022790"/>
      </p:ext>
    </p:extLst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52031-2BBF-4C95-8F94-C3D673D85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819EF-80BA-4C68-B291-24E1B3468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B0DD0-D9F1-43F0-A5FA-08E60EC5C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3587916"/>
      </p:ext>
    </p:extLst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6FDDF-F3D9-4929-8F17-E2852CC5F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C4833B-A7A9-4BB9-A936-04DECCA7C2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984582-50E5-4518-9EA0-0F2001BC2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350174"/>
      </p:ext>
    </p:extLst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040AA-D4A4-4A3F-B061-4DF5937D4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6CE24-55E9-4837-9AB7-043A7DD6A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703662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EDDE33-B83A-400F-AD4E-D5CE3AEE6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75800" y="2044700"/>
            <a:ext cx="3073400" cy="452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29B506-2418-4745-81CF-780841545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55600" y="2044700"/>
            <a:ext cx="9067800" cy="452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5706282"/>
      </p:ext>
    </p:extLst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A60981-BCC6-4A3A-BE57-16AE00AAA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75800" y="519113"/>
            <a:ext cx="3073400" cy="896778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28335-A7EA-45DA-B0CE-09DA868B4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55600" y="519113"/>
            <a:ext cx="9067800" cy="89677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05857749"/>
      </p:ext>
    </p:extLst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6C2EA-D895-42B0-9358-70C385229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9513DE-D861-4D4E-A750-F8437FC72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83665505"/>
      </p:ext>
    </p:extLst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D446E-9120-4E98-AD3A-F0BD82069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062D9-5915-45B0-8260-343FFB5EE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7692022"/>
      </p:ext>
    </p:extLst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A7989-DD8A-4FE0-B585-F2C7E47B1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8159B-A4B0-456D-BC64-F57945AF6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2156628"/>
      </p:ext>
    </p:extLst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6C0E7-E674-4E7B-B073-5F4A3A1CA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C4231-1D35-4CA8-8EBF-59FEA79F76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3763" y="2597150"/>
            <a:ext cx="5532437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0E4B4-F279-431C-848C-FF483D7B5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8600" y="2597150"/>
            <a:ext cx="5532438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6541422"/>
      </p:ext>
    </p:extLst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19366-357F-4498-AD68-5067A707F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F3806-247E-46C8-867A-D8C382F1A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4EEE2-03DC-4C95-9DD7-A813B9DF5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FC155D-C82C-489F-A5B7-5640AA0A7A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8A9C97-DA45-43B4-87DA-090FA1515A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186593"/>
      </p:ext>
    </p:extLst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C9A67-A7BA-4BB9-9246-B454854E6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4675024"/>
      </p:ext>
    </p:extLst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2990993"/>
      </p:ext>
    </p:extLst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E9A02-2FF1-4AE7-95CD-975A7937A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2AE62-000C-45C7-8AB3-8D4D1DC49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217AE-2972-424B-B846-E7B47134F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1131238"/>
      </p:ext>
    </p:extLst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FD9C-BEF1-49CC-ADB8-6870E24CE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BACB62-A6D5-44D6-8E30-DB8F9A6DB8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1785E-9FC5-4573-8BD1-2BFA6E93E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318883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53C7C-1F35-48B1-9164-34117A461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1AEA52-BFA8-4265-9515-8852E86FD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55863547"/>
      </p:ext>
    </p:extLst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4368C-7330-465B-9FBA-8D6CC2758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509678-7EEF-4864-B17B-C7BB017C1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23875851"/>
      </p:ext>
    </p:extLst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DEF11A-334E-4D10-9D2D-17B0D53449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07513" y="519113"/>
            <a:ext cx="2803525" cy="826611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438E09-4598-4737-8AAB-6BC1E0F6D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93763" y="519113"/>
            <a:ext cx="8261350" cy="82661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8446071"/>
      </p:ext>
    </p:extLst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984B0-2257-4A46-A625-80BCD75EA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B7064-2F8F-4333-94BF-F9AAB5D13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06747516"/>
      </p:ext>
    </p:extLst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4A7CD-1CF8-474E-9425-735A977F6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330BB-EDB7-49B5-93CC-A3393452B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5518280"/>
      </p:ext>
    </p:extLst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A2CED-CC3C-4D72-8065-6148B8E47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1AEC3-5C77-436F-A476-96302EFC8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5102345"/>
      </p:ext>
    </p:extLst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971A3-D446-46E4-BBE9-890DB09B3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94505-99D1-4138-B2B1-12D4D5869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3763" y="2597150"/>
            <a:ext cx="5532437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6111A2-617F-4368-AE5B-C16B7DDDE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8600" y="2597150"/>
            <a:ext cx="5532438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1247992"/>
      </p:ext>
    </p:extLst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7B7E-95B9-430C-8A9A-1E6819568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9FAEA-F5F7-4148-ADF5-4E4D4194E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9591E1-F332-4124-8B00-BDCF0A024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0F6638-2228-4F9B-8D06-6CA44C2A31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65709D-F1E9-469C-ABB5-8CE3180CA7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134210"/>
      </p:ext>
    </p:extLst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A41F8-8DE0-4500-93AC-F11A92980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9643380"/>
      </p:ext>
    </p:extLst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2330567"/>
      </p:ext>
    </p:extLst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0A04A-B73C-4E9E-B40C-559E03B32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4D538-162C-49F5-8B1C-A4B184956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579BD-558C-43CD-83CD-C51D4D806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028372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0795B-7462-4BE4-8859-4894BA791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5AC8A-F38C-4A7A-931A-D5010EE7C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1045605"/>
      </p:ext>
    </p:extLst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278D6-866C-498D-9561-17EFD5E52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35BBFD-0F79-4B3D-8DEC-B9DFB27805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79A156-8424-4597-A16C-E083E6B36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5587820"/>
      </p:ext>
    </p:extLst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784AD-94F5-436A-AE20-B4A574E6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755AFA-C42C-4EF4-9D81-6EDC9382B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3014660"/>
      </p:ext>
    </p:extLst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D0A391-EB2D-472E-A8D9-96EEA9DF8E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07513" y="519113"/>
            <a:ext cx="2803525" cy="826611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6CD32-3E91-4759-8839-19D1CBF33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93763" y="519113"/>
            <a:ext cx="8261350" cy="82661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5843243"/>
      </p:ext>
    </p:extLst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D246-8D23-4E45-A87B-051B84B30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100076-3B97-420F-B538-E6BCCC0BD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48222346"/>
      </p:ext>
    </p:extLst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813F2-B2AE-4BB8-9070-8F59B86F0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C327B-464C-4815-A923-6C2498BEE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3124224"/>
      </p:ext>
    </p:extLst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5B50-4BF2-4C72-BE42-BF9B393C1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CB7AF-A477-46B9-921F-D8E1DDDEA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5236141"/>
      </p:ext>
    </p:extLst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877BE-D5F5-412F-86C3-F6452062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B40CE-F461-4915-8A33-299FF19936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3763" y="2597150"/>
            <a:ext cx="5532437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8BC4D-D18C-4C0C-B23A-D1BE77F4A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8600" y="2597150"/>
            <a:ext cx="5532438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9961645"/>
      </p:ext>
    </p:extLst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869A8-3909-452D-A0AD-D7741AFB6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7F33C-8DC1-4648-B111-35608BDDD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6F285-DE8B-46A1-859D-98B0DE3A1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F87E31-372A-4B37-A04A-F8936BD6D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E686C9-DD3A-4338-8B95-75040C33AE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7884751"/>
      </p:ext>
    </p:extLst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ECB71-D2DF-4F69-B511-BF09A0A53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9677499"/>
      </p:ext>
    </p:extLst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2565019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0487C-A807-4802-9404-199B06A28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78D98-9E17-4C3D-89AF-88A5F9344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1613428"/>
      </p:ext>
    </p:extLst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D01C7-F8D6-4DEF-9035-59CA06E80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89888-8A3E-4657-BFAC-294843A3A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7910F0-2D27-4DBB-BBFD-20F300CF6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4534743"/>
      </p:ext>
    </p:extLst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8E0F7-51F3-48AD-8C16-90DFB8BD8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F7DA14-EA55-40B4-BA62-BBE0F42C39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30C6B-8663-4C9A-8C49-4173486DD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7910055"/>
      </p:ext>
    </p:extLst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9349D-5696-41C8-8C77-B2A006F24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3671C8-8805-4C7A-BB9C-36A1BEF76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7934517"/>
      </p:ext>
    </p:extLst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24A8EA-074F-40C3-8F1D-479D12B61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75800" y="800100"/>
            <a:ext cx="3073400" cy="79851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A22E12-815C-4E2A-BEA8-63089BA05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55600" y="800100"/>
            <a:ext cx="9067800" cy="79851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3545808"/>
      </p:ext>
    </p:extLst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BE7F2-408E-4577-82A5-BF883546F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6F899F-CEEA-4FE2-BC5E-ABD2FA6FD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21582864"/>
      </p:ext>
    </p:extLst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70C03-F00F-448D-B389-9957E875D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E15E2-23B4-4119-B432-F3A294CD7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9574304"/>
      </p:ext>
    </p:extLst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3CA30-0B37-4C14-B043-E94E50809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46B1C-BC39-4035-A54F-807938D7F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5373963"/>
      </p:ext>
    </p:extLst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ED5C2-BD23-48AD-A86B-817868673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31994-47BA-4E74-BCBF-0B8AF61F60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3763" y="2597150"/>
            <a:ext cx="5532437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83F3C-4D7A-46A2-A287-A3D9A4237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8600" y="2597150"/>
            <a:ext cx="5532438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0337820"/>
      </p:ext>
    </p:extLst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90504-DD00-403F-A775-ADAB6BA5E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5990F-6434-4DC2-A130-5C1E1C224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546E0-79FB-484F-8E4E-925AAFF46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072DFC-77F3-406B-A329-3255884239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9163B7-7523-4E32-818E-9F08C6EE7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7236303"/>
      </p:ext>
    </p:extLst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00A6B-8FF1-4B92-BA24-9BD6BEBE1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112287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936F8-8D90-405B-A23D-FD996D0B6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38ABD-3E75-4D65-9F27-718C368F3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5600" y="4876800"/>
            <a:ext cx="2870200" cy="129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3B4E6-0D20-420F-A6E0-4B4BDFA59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78200" y="4876800"/>
            <a:ext cx="2870200" cy="129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1572421"/>
      </p:ext>
    </p:extLst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2046054"/>
      </p:ext>
    </p:extLst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A0CB0-2684-4E63-9F21-A3AB2E2C3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05AB3-6A76-401E-9818-BB02CD876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5D427-E7A8-408C-AB8B-9421A7AEB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9001537"/>
      </p:ext>
    </p:extLst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2F6B1-8A9C-471B-9CE3-064E3EC51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C67A9E-0B96-4E0F-B956-699C26BD72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123A00-D3F0-4947-8F90-FC8B6E6F3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4246319"/>
      </p:ext>
    </p:extLst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1FD40-96C6-4928-B328-F3C108564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F4D5F-9D68-4A70-B165-17DE9681D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771740"/>
      </p:ext>
    </p:extLst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5698FA-C172-46A4-A8A5-CC5ED2C22D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75800" y="254000"/>
            <a:ext cx="3073400" cy="85312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27DC2-FFDC-456E-BE75-7DA97D8BC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55600" y="254000"/>
            <a:ext cx="9067800" cy="85312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5266791"/>
      </p:ext>
    </p:extLst>
  </p:cSld>
  <p:clrMapOvr>
    <a:masterClrMapping/>
  </p:clrMapOvr>
  <p:transition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0"/>
            <a:ext cx="11704320" cy="1625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50240" y="2167467"/>
            <a:ext cx="5797973" cy="5852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4960" y="2167467"/>
            <a:ext cx="5797973" cy="5852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F204A-24A6-014C-A1E7-8CC70BA2D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CS526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C6695-8A69-B84D-A5FE-47C9A9848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5: Hash Functions and Message Authentication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1FB9C-6F64-2240-9FF6-1AC0635C6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7A439A-D52B-EA4A-A47E-AB2E5FB0E766}" type="slidenum">
              <a:rPr lang="en-US" altLang="en-US"/>
              <a:pPr/>
              <a:t>‹#›</a:t>
            </a:fld>
            <a:endParaRPr lang="en-US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639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E0B6-ABE0-4D68-B7EA-12E3ABC71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F1388-E983-4031-AF42-5AE657FE9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50995-66AD-49BA-AF85-8B3805969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33C7AC-D102-4AAA-A17C-640EDEA59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931C76-E0C0-463E-935B-6E3AF52DE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788770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05EAD-7CD7-4CA2-BE06-142379E77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53766615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7309628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A63D9-E4EC-412E-B48A-9056E93A2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50351-7007-4DB7-95FD-9A08056EE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CCE60-987D-47E4-99A8-4BF26B349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7417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F661B-D95F-41B2-A153-E0E60D56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66D78-DD89-42C3-AF77-E486AEE82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7569231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4BE26-D9B7-4AD0-BD76-2042CFD5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ABB3D6-2A1F-4203-A659-41B4428982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A94F80-77CE-441D-9844-8F6DD187D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549111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326EF-94B7-4BA4-A874-182563157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F677E-05FD-4619-A661-CCBB2FF03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679243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EC365A-B795-42FE-BEC9-F40EF137F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775200" y="1384300"/>
            <a:ext cx="1473200" cy="4787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1E25F2-8D73-44E3-BBE8-744368411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55600" y="1384300"/>
            <a:ext cx="4267200" cy="4787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8148273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1D5E1-F008-413E-B16A-C87500E33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9E73B3-6017-457F-87B7-9A19A45DF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86627425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54F9A-74E3-4F06-82C3-F191F6AF0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F1FAC-1A06-4D85-B5E6-885F2E8FB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6345596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0C4D8-5B1C-43EF-9E58-ACCCC7DD7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CB2F9-B5FD-4490-842E-F6730AC25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304261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E9BCA-19F4-40BA-BEE0-A2620ACF2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D7DDA-A357-43FD-B727-4CC6633465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3763" y="2597150"/>
            <a:ext cx="5532437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BF764E-21C4-4B1B-8280-F5BB127C4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8600" y="2597150"/>
            <a:ext cx="5532438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5797955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C005F-33E1-46D2-8BDE-3069491D3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65FEF-B5CA-4E75-B6D5-01CC05277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CFE07-188A-4124-96C7-BC9B0F6C0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41E50F-B4C1-439A-8F73-93216C424B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926E67-E707-4CDC-AF1A-54AA0C602B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574730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A1371-95A4-41D9-B521-70DB1E501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2115081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501178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FC2A-178A-44F6-ADB1-2835BF763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AC1BB-E313-4660-B1B4-6F78CA730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9217810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7F12F-5716-46F3-8F0E-7AEED31E9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25869-C860-429C-AF34-956F6DE5F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E55D2-1652-4734-9036-F0CDC817A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9794050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70959-A66A-4AB1-BA53-5514CE820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05E50E-2BFF-4043-9DE2-776E51EE39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C72D8E-31A6-4867-A534-E9C6EE304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5888870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444B5-556F-4EEC-933B-0296F9CB4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92565-6988-456F-A862-7C4E2D689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87305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ED8600-2F79-4BFC-BFAE-C7BD324599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75800" y="2597150"/>
            <a:ext cx="3073400" cy="6188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90C4A2-7FD5-4B1F-9817-63FF09CEC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55600" y="2597150"/>
            <a:ext cx="9067800" cy="6188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84977757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1A013-AA40-48B6-92D3-01A4F97E5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03B4A-103C-4EA2-AEA8-16ED96ACB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47519083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A951C-91C0-4BE8-8CDD-BE903D248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EA706-8266-4A4F-825E-03D0A8A1F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361579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21E37-74CE-4D52-AF2F-69E7F1B00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10D9D-D1DF-4EE8-A16D-3D701D194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791464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1DF57-81D9-45F7-B6DA-F2396AB9E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C5F6D-0C24-4401-97FD-0B82448CA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3763" y="2597150"/>
            <a:ext cx="5532437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4636C-3ED8-4668-8B8A-724FB5F9D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8600" y="2597150"/>
            <a:ext cx="5532438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066249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51101-93A3-4727-A398-54F987F99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90FED-A5C2-4618-AE92-92C83ED12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7FCF1-2C1E-4AF1-9BDC-4CE240BAC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9CB3AB-5C4C-4A37-9818-F6FE5045AC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13EF9E-9C3C-4F7D-BB51-B73D062C3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681009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07186-E7E4-428F-A255-F36F64A06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989721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2FE19-E699-4988-8311-2C3265D19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B4A37-CBA5-436E-9F05-DCCA75ACE6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5600" y="5270500"/>
            <a:ext cx="6070600" cy="129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A22918-86C6-42B6-8CCE-F46B7222D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8600" y="5270500"/>
            <a:ext cx="6070600" cy="129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3323798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6846464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8E97B-A6E2-4E59-A90E-4868F2468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F329B-96D9-4415-B028-824212B9F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3D157-7C5E-44CE-9FFB-3F63F28DD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688092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09D1D-5424-4857-9F7D-2A3001256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188A70-D3B8-47F1-A435-EF4ECDC96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B8BC4-6EF3-4A6D-A9F8-797D2BD5A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6976381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7A218-D43C-4DA5-87F0-647593A64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7567E-D12C-4C26-AA8A-80EE7E027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4445189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B32B0F-8016-4CDD-B325-A9F0BBE1C4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75800" y="2597150"/>
            <a:ext cx="3073400" cy="6188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236AC-90D8-4383-B884-DACB1B6ED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55600" y="2597150"/>
            <a:ext cx="9067800" cy="6188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2318670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5FBF6-BDB3-4436-BEA6-18896C3CC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F29B94-D4FA-45ED-AE5D-54B6E6764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58767340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DE0D7-A0DB-4557-874C-8244490D9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CECC0-9482-4816-97DB-114F07D6F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5224588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92795-B08A-4FC8-A6B4-1963BC55B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712CC-CBA5-429D-87BC-857BC4AAE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1497643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B7C9-36F2-420C-B2F8-F7D211364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D52F6-D5FD-4B15-BCF5-FFC5993D26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5600" y="3187700"/>
            <a:ext cx="6070600" cy="584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82BFB-64FD-40A1-9608-9882C5C00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8600" y="3187700"/>
            <a:ext cx="6070600" cy="584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366385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6225A-C8C7-40C0-8D9F-7558ED3E6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0ADE6-D932-47B2-A006-98118E41B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4BD209-3F98-42DD-B29A-E157E3677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D9AF99-7B0C-40E2-9D41-02F3EEB78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8690C3-C53D-45D8-AB2A-7CDB785E07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490112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9F3B6-28D4-44F8-A0B8-031B8EA80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9C93D-88AA-4E64-8080-3BBF87D57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391A0-41A8-4151-806A-1D3372E59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4B5E3-F05D-4336-BC8D-3E31407B1A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554016-9E5E-498E-9CF6-873CD1597F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3214425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4C197-1F87-4817-98A1-F9039EA1E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1081508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643204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0FD8D-64B4-414F-9C2A-7F6898B5E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00058-4CE1-459D-95DA-8404C0A87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9B4BA-1D9D-430C-8131-D3016B223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1314608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76815-CD47-4547-9562-10E8FA0AB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91031-8C58-48C2-8BCF-6E61791FA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3A010-0ED7-4424-8528-AEA5B9728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01917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7A40C-F7F6-4707-A55B-4C34ED65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71A856-60F0-4EB8-9EFB-FF5EE2B13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5791788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07E12D-7EE0-4C01-9691-365D3EB0B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75800" y="800100"/>
            <a:ext cx="3073400" cy="8229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E18509-1BEC-4851-B37D-F7E8A5716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55600" y="800100"/>
            <a:ext cx="9067800" cy="8229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314963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9C471-5967-46A5-AF34-B9A874ED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9DEAF-366B-4333-82CD-A394B56A2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73952749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760C2-A863-44F7-B16A-C0A7434DA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6F280-29B0-4B52-B9E9-878568451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9054386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6B4D8-24D4-4ABF-9448-EBF7AC0E9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B4B57-05E1-4098-9389-1F0D4B3C1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0182778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9CA6A-4463-4182-AF48-E95DED3AE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14059-CCF4-44F5-B266-54E68F9EDC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56400" y="3187700"/>
            <a:ext cx="2870200" cy="584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86833-1542-42C8-8ADD-94FCCE49F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779000" y="3187700"/>
            <a:ext cx="2870200" cy="584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865736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1286B-EA18-4F54-8A0D-F829A44E7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2646364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504E-CA43-4E7E-93F5-1A8BD3FF5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0DC54-D6F2-48E5-9144-2CA2C8E94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D029BA-AE43-442A-B86B-53CB36FBF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5711AF-57C0-43FC-A220-637DA0B268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130265-4C58-4C0D-BD77-BCCD86B89D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5159355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4099-A758-4EC2-BD4B-28C9420DA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9144090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8079907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A24AA-9B32-4DFD-9AE0-2CBD49415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CD5A7-07EC-4D89-9B60-54C531431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14114B-6D50-4400-BB9C-3DCF9D8D6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4640330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B0CB-B350-4978-939C-D53618F3B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A3C1BD-4BDD-434A-8FB4-7198651DD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099F9B-BE79-44D4-87D4-79505D426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3866449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89BE3-F456-4569-86CF-BB7821D55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DEA982-3578-4A58-9F91-350C0EECA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2580344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F2A6AB-96D5-4066-BC04-03B4D385F1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75800" y="812800"/>
            <a:ext cx="3073400" cy="8216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C3C1E1-2528-4B32-A997-B3B6905AC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55600" y="812800"/>
            <a:ext cx="9067800" cy="8216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2623097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071DB-D2A0-43AD-AB39-F6555859E1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CE0D56-9EA3-40BB-A371-A3D5AF802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65716011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B03A9-DFC5-46A2-9637-D94F08BB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A50E7-9C62-4EBE-9A08-F5A0A8731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510097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CC788-F87D-4E38-8DF8-C1A24C32D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9689F-DFF3-4CD9-8D29-74D35B43F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107807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6898284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55042-D616-462F-A3B6-82B77D43F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FF157-69BF-455E-8C5F-F7107A0B0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5600" y="3187700"/>
            <a:ext cx="6070600" cy="584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93364-F72D-4A35-8561-896D1B917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8600" y="3187700"/>
            <a:ext cx="6070600" cy="584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3833454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30590-46E9-467D-95F3-55B6F33FC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441-EC55-43E5-9AC1-19EA4E664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34647-8E33-4CD1-9DBB-E0EA2DD4E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699B1-5D86-49DC-874F-E90D4E9A9A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DC3F79-A261-4493-85D6-2CE9BE2D69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9018571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B9865-79E3-4C08-AC88-AEF66C715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7924034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8988952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4E497-ACF9-4B6F-BC8B-5BE1A84A0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FD181-AF33-4986-A7C5-6761E4A4A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4183C5-49A6-4EB9-8CE9-C57AA093A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1913592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3322E-D373-4F32-BA20-76EF93AC0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76DD0A-01F3-45D4-BE74-D7DEA375FE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BD087-D558-4347-BA11-47C07E30C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4584786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5305D-D337-453C-BFFA-8C217E4A3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F6C04E-A8E4-4180-965B-BFC0CB489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5109224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718F58-0453-4417-9986-5534C7F36C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75800" y="800100"/>
            <a:ext cx="3073400" cy="8229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B8CB1A-2C0B-4E5E-85DE-0E3F55D63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55600" y="800100"/>
            <a:ext cx="9067800" cy="8229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6863268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FEAD2-ADEF-4FFF-B8A7-D3532F903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7A88A-8088-4E8D-95E2-F553C5784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02246415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F9C6C-55E7-42CF-9245-B1BFFA886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52094-6974-4F15-9877-2907B78DC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256311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198B1-09D1-4407-BCD3-57EEE59B3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EDF1D-C8D4-4C28-974C-E6A5B5917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94C4E-DAB2-41AC-AF64-99731F847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9596355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08B02-001D-4B9C-90A0-45E9D1BB5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76930-45E4-467E-8E5B-00E87D215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6671274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E7785-C5ED-4414-90FA-EE4A56AD3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DD011-592E-4858-ADF9-6C57D7FAC0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5600" y="3187700"/>
            <a:ext cx="2870200" cy="584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D9BC03-C78C-4C87-8C6B-105266EF2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78200" y="3187700"/>
            <a:ext cx="2870200" cy="584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0956001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A1F5C-43C8-4494-A12E-BB146E7C6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535DE-5FA0-4399-8343-6120F045B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54566-03FE-46A3-ABC9-D73B5CF75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1E2ABE-FE93-496E-8BCE-C296D6673A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39A5F2-2271-4447-85DD-88830DE1B2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2354107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0EDF3-9375-4AC8-8B4B-012CC2593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07943235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8674335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C7450-BBFA-4513-80AA-3945AA679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6F83A-F82C-4FF5-ACA8-D7F6AE6B9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027DC-BE65-4306-A003-94E495315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2774432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FC83B-2CE6-4785-9E75-0CBB95614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B1CE83-5559-448A-B4E3-E5BF9E1EEA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98FD2-F955-4BA2-A68B-22A1640F1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7933121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A3F2F-80FD-4C47-A9AF-AD6A5E612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5C1E54-250D-4CCE-B718-C3363C819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8704309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A3B2B9-B14A-4202-8F14-8FE9131191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75800" y="825500"/>
            <a:ext cx="3073400" cy="8204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ACA667-BCED-4E83-B2E6-DDBD8F015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55600" y="825500"/>
            <a:ext cx="9067800" cy="8204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158750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B016E-06F2-407D-B74B-E2DFA6569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6115C9-D533-4EAE-9110-FD4C60542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9142095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B0ABA-238E-40D2-8623-301CD4924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C946DA-559E-4968-8142-BD44F32B31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9BC48-147E-475F-9C91-A785F0D06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6045981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CDD0B-9096-475A-8DB7-B5B6A1A89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DF453-F272-4E71-BE24-2129AFAC1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4803419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1F042-872C-4DAF-AE2B-15BDC9D22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4B269-4CEA-4748-8A30-12E849FF0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3513197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AF4AB-263F-45C9-A837-E3717C7FA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309A2-900D-4ACF-945E-D389C7E3FF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5600" y="3187700"/>
            <a:ext cx="2870200" cy="584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82AEE2-53B6-46C9-A193-8C23C7839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78200" y="3187700"/>
            <a:ext cx="2870200" cy="584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837656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68C5D-AF6B-43FC-98B8-D06894227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603DE-32D8-481D-8A8C-CEF68688D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43362-F095-4DA7-BC0C-C120088B2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4F7484-2986-42C2-82A4-B67E8C0891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7A0C0B-85F5-493A-88D3-DC22D1FF5B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0223121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61BD1-5068-437E-86C8-F8CE610F7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4505630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0533653"/>
      </p:ext>
    </p:extLst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E86D4-6693-4D90-A73E-020829D74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138A7-BEFD-4826-A84C-BB4716F2E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9954A-60A2-4A9E-B228-367A5CE6D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5856510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112E0-BE97-4A3A-B0AF-3ABD3CC3B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64156C-F7E9-4852-A3E0-64B190B2BA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34218-E294-410D-A9C4-05F269BFA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8725873"/>
      </p:ext>
    </p:extLst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F659D-E479-4A1D-BF0B-526F5D89D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9F964-662A-499F-9370-F701C961A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7097933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55244F-28A3-4381-9EE7-CFAC7E4ED5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75800" y="812800"/>
            <a:ext cx="3073400" cy="8216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E9440-6637-4AB4-B5A3-5C9C519DD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55600" y="812800"/>
            <a:ext cx="9067800" cy="8216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047673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Relationship Id="rId14" Type="http://schemas.openxmlformats.org/officeDocument/2006/relationships/image" Target="../media/image3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Relationship Id="rId14" Type="http://schemas.openxmlformats.org/officeDocument/2006/relationships/image" Target="../media/image3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Relationship Id="rId14" Type="http://schemas.openxmlformats.org/officeDocument/2006/relationships/image" Target="../media/image5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Relationship Id="rId14" Type="http://schemas.openxmlformats.org/officeDocument/2006/relationships/image" Target="../media/image3.pn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slideLayout" Target="../slideLayouts/slideLayout155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Relationship Id="rId14" Type="http://schemas.openxmlformats.org/officeDocument/2006/relationships/image" Target="../media/image4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3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3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3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>
            <a:extLst>
              <a:ext uri="{FF2B5EF4-FFF2-40B4-BE49-F238E27FC236}">
                <a16:creationId xmlns:a16="http://schemas.microsoft.com/office/drawing/2014/main" id="{E69571E5-069E-4CA5-93F9-962DE6D45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04800" cy="976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2">
            <a:extLst>
              <a:ext uri="{FF2B5EF4-FFF2-40B4-BE49-F238E27FC236}">
                <a16:creationId xmlns:a16="http://schemas.microsoft.com/office/drawing/2014/main" id="{62446373-F41C-42EF-93C1-9E1962DB3A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2044700"/>
            <a:ext cx="1229360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0775DA7-DFCB-4D44-931D-60A658622F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5270500"/>
            <a:ext cx="122936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Gill Sans Light" charset="0"/>
              </a:rPr>
              <a:t>Second level</a:t>
            </a:r>
          </a:p>
          <a:p>
            <a:pPr lvl="2"/>
            <a:r>
              <a:rPr lang="en-US" altLang="en-US">
                <a:sym typeface="Gill Sans Light" charset="0"/>
              </a:rPr>
              <a:t>Third level</a:t>
            </a:r>
          </a:p>
          <a:p>
            <a:pPr lvl="3"/>
            <a:r>
              <a:rPr lang="en-US" altLang="en-US">
                <a:sym typeface="Gill Sans Light" charset="0"/>
              </a:rPr>
              <a:t>Fourth level</a:t>
            </a:r>
          </a:p>
          <a:p>
            <a:pPr lvl="4"/>
            <a:r>
              <a:rPr lang="en-US" altLang="en-US">
                <a:sym typeface="Gill Sans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1">
            <a:extLst>
              <a:ext uri="{FF2B5EF4-FFF2-40B4-BE49-F238E27FC236}">
                <a16:creationId xmlns:a16="http://schemas.microsoft.com/office/drawing/2014/main" id="{F836E367-2BE1-4334-879C-2248A7DFD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3004800" cy="976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Rectangle 2">
            <a:extLst>
              <a:ext uri="{FF2B5EF4-FFF2-40B4-BE49-F238E27FC236}">
                <a16:creationId xmlns:a16="http://schemas.microsoft.com/office/drawing/2014/main" id="{8B531720-2C9C-492F-BCBE-6033D6FC46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698500"/>
            <a:ext cx="12293600" cy="878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Gill Sans Light" charset="0"/>
              </a:rPr>
              <a:t>Second level</a:t>
            </a:r>
          </a:p>
          <a:p>
            <a:pPr lvl="2"/>
            <a:r>
              <a:rPr lang="en-US" altLang="en-US">
                <a:sym typeface="Gill Sans Light" charset="0"/>
              </a:rPr>
              <a:t>Third level</a:t>
            </a:r>
          </a:p>
          <a:p>
            <a:pPr lvl="3"/>
            <a:r>
              <a:rPr lang="en-US" altLang="en-US">
                <a:sym typeface="Gill Sans Light" charset="0"/>
              </a:rPr>
              <a:t>Fourth level</a:t>
            </a:r>
          </a:p>
          <a:p>
            <a:pPr lvl="4"/>
            <a:r>
              <a:rPr lang="en-US" altLang="en-US">
                <a:sym typeface="Gill Sans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rgbClr val="404140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1pPr>
      <a:lvl2pPr marL="6350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2pPr>
      <a:lvl3pPr marL="10160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3pPr>
      <a:lvl4pPr marL="13970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4pPr>
      <a:lvl5pPr marL="17780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>
            <a:extLst>
              <a:ext uri="{FF2B5EF4-FFF2-40B4-BE49-F238E27FC236}">
                <a16:creationId xmlns:a16="http://schemas.microsoft.com/office/drawing/2014/main" id="{A3F14E32-C185-49F4-8F08-DBBCD513C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3004800" cy="976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685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1066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447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828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1">
            <a:extLst>
              <a:ext uri="{FF2B5EF4-FFF2-40B4-BE49-F238E27FC236}">
                <a16:creationId xmlns:a16="http://schemas.microsoft.com/office/drawing/2014/main" id="{194CBA0D-34D7-4533-835D-1E2857A1C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3004800" cy="976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685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1066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447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828800" indent="-304800" algn="l" rtl="0" fontAlgn="base">
        <a:lnSpc>
          <a:spcPct val="120000"/>
        </a:lnSpc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1">
            <a:extLst>
              <a:ext uri="{FF2B5EF4-FFF2-40B4-BE49-F238E27FC236}">
                <a16:creationId xmlns:a16="http://schemas.microsoft.com/office/drawing/2014/main" id="{C81456A9-0560-4835-BCDA-7B6C0246D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3004800" cy="976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Rectangle 2">
            <a:extLst>
              <a:ext uri="{FF2B5EF4-FFF2-40B4-BE49-F238E27FC236}">
                <a16:creationId xmlns:a16="http://schemas.microsoft.com/office/drawing/2014/main" id="{8294EDFC-C483-4CB2-AD2E-E9F91ECFFC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800100"/>
            <a:ext cx="12293600" cy="189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685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1066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447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828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">
            <a:extLst>
              <a:ext uri="{FF2B5EF4-FFF2-40B4-BE49-F238E27FC236}">
                <a16:creationId xmlns:a16="http://schemas.microsoft.com/office/drawing/2014/main" id="{B111DC9D-9C11-4873-97D8-9F1C31A6F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04800" cy="976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>
            <a:extLst>
              <a:ext uri="{FF2B5EF4-FFF2-40B4-BE49-F238E27FC236}">
                <a16:creationId xmlns:a16="http://schemas.microsoft.com/office/drawing/2014/main" id="{CBD4ACB6-6DA3-43FA-B7E8-59AED09902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254000"/>
            <a:ext cx="122936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9" r:id="rId12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685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1066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447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828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>
            <a:extLst>
              <a:ext uri="{FF2B5EF4-FFF2-40B4-BE49-F238E27FC236}">
                <a16:creationId xmlns:a16="http://schemas.microsoft.com/office/drawing/2014/main" id="{8DAA099D-32E5-409A-B214-27348CA3C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800"/>
            <a:ext cx="13004800" cy="976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>
            <a:extLst>
              <a:ext uri="{FF2B5EF4-FFF2-40B4-BE49-F238E27FC236}">
                <a16:creationId xmlns:a16="http://schemas.microsoft.com/office/drawing/2014/main" id="{C9183CAC-0540-4607-A0B2-6F4F23AA7F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1384300"/>
            <a:ext cx="58928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title style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9C7C4F0-2588-4280-B319-4A3C3EF6C6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4876800"/>
            <a:ext cx="5892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Gill Sans Light" charset="0"/>
              </a:rPr>
              <a:t>Second level</a:t>
            </a:r>
          </a:p>
          <a:p>
            <a:pPr lvl="2"/>
            <a:r>
              <a:rPr lang="en-US" altLang="en-US">
                <a:sym typeface="Gill Sans Light" charset="0"/>
              </a:rPr>
              <a:t>Third level</a:t>
            </a:r>
          </a:p>
          <a:p>
            <a:pPr lvl="3"/>
            <a:r>
              <a:rPr lang="en-US" altLang="en-US">
                <a:sym typeface="Gill Sans Light" charset="0"/>
              </a:rPr>
              <a:t>Fourth level</a:t>
            </a:r>
          </a:p>
          <a:p>
            <a:pPr lvl="4"/>
            <a:r>
              <a:rPr lang="en-US" altLang="en-US">
                <a:sym typeface="Gill Sans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rgbClr val="404140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8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38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38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38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38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>
            <a:extLst>
              <a:ext uri="{FF2B5EF4-FFF2-40B4-BE49-F238E27FC236}">
                <a16:creationId xmlns:a16="http://schemas.microsoft.com/office/drawing/2014/main" id="{EF1D9A8D-8967-4161-A4B5-D4EBDE8C7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04800" cy="976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>
            <a:extLst>
              <a:ext uri="{FF2B5EF4-FFF2-40B4-BE49-F238E27FC236}">
                <a16:creationId xmlns:a16="http://schemas.microsoft.com/office/drawing/2014/main" id="{440D8033-3EA8-4F39-AC79-8989FD3FD6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3225800"/>
            <a:ext cx="12293600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>
            <a:extLst>
              <a:ext uri="{FF2B5EF4-FFF2-40B4-BE49-F238E27FC236}">
                <a16:creationId xmlns:a16="http://schemas.microsoft.com/office/drawing/2014/main" id="{1C0A4378-936F-4807-B458-5A51EC135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3004800" cy="976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>
            <a:extLst>
              <a:ext uri="{FF2B5EF4-FFF2-40B4-BE49-F238E27FC236}">
                <a16:creationId xmlns:a16="http://schemas.microsoft.com/office/drawing/2014/main" id="{783A56DE-02FA-4BBE-90A6-B52F67B9EF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7416800"/>
            <a:ext cx="12293600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>
            <a:extLst>
              <a:ext uri="{FF2B5EF4-FFF2-40B4-BE49-F238E27FC236}">
                <a16:creationId xmlns:a16="http://schemas.microsoft.com/office/drawing/2014/main" id="{FBD7E027-2EC5-4432-A893-0FBE3A432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3004800" cy="976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6" name="Rectangle 2">
            <a:extLst>
              <a:ext uri="{FF2B5EF4-FFF2-40B4-BE49-F238E27FC236}">
                <a16:creationId xmlns:a16="http://schemas.microsoft.com/office/drawing/2014/main" id="{ACAFBD12-9BFE-4A5E-8574-FB219138F5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800100"/>
            <a:ext cx="12293600" cy="189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title style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74B04FF-FF16-4CC4-BD5F-4BCD4A1224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3187700"/>
            <a:ext cx="12293600" cy="584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Gill Sans Light" charset="0"/>
              </a:rPr>
              <a:t>Second level</a:t>
            </a:r>
          </a:p>
          <a:p>
            <a:pPr lvl="2"/>
            <a:r>
              <a:rPr lang="en-US" altLang="en-US">
                <a:sym typeface="Gill Sans Light" charset="0"/>
              </a:rPr>
              <a:t>Third level</a:t>
            </a:r>
          </a:p>
          <a:p>
            <a:pPr lvl="3"/>
            <a:r>
              <a:rPr lang="en-US" altLang="en-US">
                <a:sym typeface="Gill Sans Light" charset="0"/>
              </a:rPr>
              <a:t>Fourth level</a:t>
            </a:r>
          </a:p>
          <a:p>
            <a:pPr lvl="4"/>
            <a:r>
              <a:rPr lang="en-US" altLang="en-US">
                <a:sym typeface="Gill Sans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635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1016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397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778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C03CA7DA-C4DE-4B28-B5AC-625FEEBC3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3004800" cy="976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0" name="Rectangle 2">
            <a:extLst>
              <a:ext uri="{FF2B5EF4-FFF2-40B4-BE49-F238E27FC236}">
                <a16:creationId xmlns:a16="http://schemas.microsoft.com/office/drawing/2014/main" id="{708CF2CD-F74A-48E9-8A66-A604B90598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812800"/>
            <a:ext cx="12293600" cy="187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title style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813694E-C8A8-4053-8BDD-76C8267F9C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56400" y="3187700"/>
            <a:ext cx="5892800" cy="584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Gill Sans Light" charset="0"/>
              </a:rPr>
              <a:t>Second level</a:t>
            </a:r>
          </a:p>
          <a:p>
            <a:pPr lvl="2"/>
            <a:r>
              <a:rPr lang="en-US" altLang="en-US">
                <a:sym typeface="Gill Sans Light" charset="0"/>
              </a:rPr>
              <a:t>Third level</a:t>
            </a:r>
          </a:p>
          <a:p>
            <a:pPr lvl="3"/>
            <a:r>
              <a:rPr lang="en-US" altLang="en-US">
                <a:sym typeface="Gill Sans Light" charset="0"/>
              </a:rPr>
              <a:t>Fourth level</a:t>
            </a:r>
          </a:p>
          <a:p>
            <a:pPr lvl="4"/>
            <a:r>
              <a:rPr lang="en-US" altLang="en-US">
                <a:sym typeface="Gill Sans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rgbClr val="404140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rgbClr val="404140"/>
          </a:solidFill>
          <a:latin typeface="Gill Sans Light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1pPr>
      <a:lvl2pPr marL="635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2pPr>
      <a:lvl3pPr marL="1016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3pPr>
      <a:lvl4pPr marL="1397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4pPr>
      <a:lvl5pPr marL="1778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rgbClr val="404140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1">
            <a:extLst>
              <a:ext uri="{FF2B5EF4-FFF2-40B4-BE49-F238E27FC236}">
                <a16:creationId xmlns:a16="http://schemas.microsoft.com/office/drawing/2014/main" id="{510D1AC3-DCE4-42A1-AB01-B2468174E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3004800" cy="976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Rectangle 2">
            <a:extLst>
              <a:ext uri="{FF2B5EF4-FFF2-40B4-BE49-F238E27FC236}">
                <a16:creationId xmlns:a16="http://schemas.microsoft.com/office/drawing/2014/main" id="{0296BCC5-CF04-4338-8384-92A2D2568F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800100"/>
            <a:ext cx="12293600" cy="189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title style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08ACCE9-2916-49A7-BD32-D84EA410E3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3187700"/>
            <a:ext cx="12293600" cy="584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Gill Sans Light" charset="0"/>
              </a:rPr>
              <a:t>Second level</a:t>
            </a:r>
          </a:p>
          <a:p>
            <a:pPr lvl="2"/>
            <a:r>
              <a:rPr lang="en-US" altLang="en-US">
                <a:sym typeface="Gill Sans Light" charset="0"/>
              </a:rPr>
              <a:t>Third level</a:t>
            </a:r>
          </a:p>
          <a:p>
            <a:pPr lvl="3"/>
            <a:r>
              <a:rPr lang="en-US" altLang="en-US">
                <a:sym typeface="Gill Sans Light" charset="0"/>
              </a:rPr>
              <a:t>Fourth level</a:t>
            </a:r>
          </a:p>
          <a:p>
            <a:pPr lvl="4"/>
            <a:r>
              <a:rPr lang="en-US" altLang="en-US">
                <a:sym typeface="Gill Sans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635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1016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397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778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1">
            <a:extLst>
              <a:ext uri="{FF2B5EF4-FFF2-40B4-BE49-F238E27FC236}">
                <a16:creationId xmlns:a16="http://schemas.microsoft.com/office/drawing/2014/main" id="{7E46E455-E539-43DE-8714-EFF37AEF2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3004800" cy="976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8" name="Rectangle 2">
            <a:extLst>
              <a:ext uri="{FF2B5EF4-FFF2-40B4-BE49-F238E27FC236}">
                <a16:creationId xmlns:a16="http://schemas.microsoft.com/office/drawing/2014/main" id="{D3413EE9-8F93-4B88-9B2B-3A91E0633A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825500"/>
            <a:ext cx="1229360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title style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ADA9205-86AA-49AB-8500-BB5C9AC90D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3187700"/>
            <a:ext cx="5892800" cy="584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Gill Sans Light" charset="0"/>
              </a:rPr>
              <a:t>Second level</a:t>
            </a:r>
          </a:p>
          <a:p>
            <a:pPr lvl="2"/>
            <a:r>
              <a:rPr lang="en-US" altLang="en-US">
                <a:sym typeface="Gill Sans Light" charset="0"/>
              </a:rPr>
              <a:t>Third level</a:t>
            </a:r>
          </a:p>
          <a:p>
            <a:pPr lvl="3"/>
            <a:r>
              <a:rPr lang="en-US" altLang="en-US">
                <a:sym typeface="Gill Sans Light" charset="0"/>
              </a:rPr>
              <a:t>Fourth level</a:t>
            </a:r>
          </a:p>
          <a:p>
            <a:pPr lvl="4"/>
            <a:r>
              <a:rPr lang="en-US" altLang="en-US">
                <a:sym typeface="Gill Sans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635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1016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397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778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1">
            <a:extLst>
              <a:ext uri="{FF2B5EF4-FFF2-40B4-BE49-F238E27FC236}">
                <a16:creationId xmlns:a16="http://schemas.microsoft.com/office/drawing/2014/main" id="{B378E72F-1359-4537-B5E9-D7AC1778C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3004800" cy="976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" name="Rectangle 2">
            <a:extLst>
              <a:ext uri="{FF2B5EF4-FFF2-40B4-BE49-F238E27FC236}">
                <a16:creationId xmlns:a16="http://schemas.microsoft.com/office/drawing/2014/main" id="{D90DAEFD-9101-400A-A2C7-A210302FC9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812800"/>
            <a:ext cx="12293600" cy="187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title style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B5B8C57C-976F-4036-A6C4-8686EFDFDB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3187700"/>
            <a:ext cx="5892800" cy="584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Light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Gill Sans Light" charset="0"/>
              </a:rPr>
              <a:t>Second level</a:t>
            </a:r>
          </a:p>
          <a:p>
            <a:pPr lvl="2"/>
            <a:r>
              <a:rPr lang="en-US" altLang="en-US">
                <a:sym typeface="Gill Sans Light" charset="0"/>
              </a:rPr>
              <a:t>Third level</a:t>
            </a:r>
          </a:p>
          <a:p>
            <a:pPr lvl="3"/>
            <a:r>
              <a:rPr lang="en-US" altLang="en-US">
                <a:sym typeface="Gill Sans Light" charset="0"/>
              </a:rPr>
              <a:t>Fourth level</a:t>
            </a:r>
          </a:p>
          <a:p>
            <a:pPr lvl="4"/>
            <a:r>
              <a:rPr lang="en-US" altLang="en-US">
                <a:sym typeface="Gill Sans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200" kern="1200">
          <a:solidFill>
            <a:schemeClr val="tx1"/>
          </a:solidFill>
          <a:latin typeface="+mj-lt"/>
          <a:ea typeface="+mj-ea"/>
          <a:cs typeface="+mj-cs"/>
          <a:sym typeface="Gill Sans Light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chemeClr val="tx1"/>
          </a:solidFill>
          <a:latin typeface="Gill Sans Light" charset="0"/>
          <a:cs typeface="ヒラギノ角ゴ ProN W3" charset="0"/>
          <a:sym typeface="Gill Sans Light" charset="0"/>
        </a:defRPr>
      </a:lvl9pPr>
    </p:titleStyle>
    <p:bodyStyle>
      <a:lvl1pPr marL="3048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1pPr>
      <a:lvl2pPr marL="635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2pPr>
      <a:lvl3pPr marL="1016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3pPr>
      <a:lvl4pPr marL="1397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4pPr>
      <a:lvl5pPr marL="1778000" indent="-304800" algn="l" rtl="0" fontAlgn="base">
        <a:spcBef>
          <a:spcPts val="3800"/>
        </a:spcBef>
        <a:spcAft>
          <a:spcPct val="0"/>
        </a:spcAft>
        <a:buClr>
          <a:srgbClr val="414141"/>
        </a:buClr>
        <a:buSzPct val="81000"/>
        <a:buFont typeface="Gill Sans Light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  <a:sym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55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5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5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AAE38EAB-16C4-487B-8E1D-922AC296CB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215900" y="5638800"/>
            <a:ext cx="13436600" cy="3238500"/>
          </a:xfrm>
          <a:ln/>
        </p:spPr>
        <p:txBody>
          <a:bodyPr/>
          <a:lstStyle/>
          <a:p>
            <a:r>
              <a:rPr lang="en-US" altLang="en-US" sz="4400" b="1" dirty="0"/>
              <a:t>Communication Security: </a:t>
            </a:r>
            <a:br>
              <a:rPr lang="en-US" altLang="en-US" sz="4400" b="1" dirty="0"/>
            </a:br>
            <a:r>
              <a:rPr lang="en-US" altLang="en-US" sz="4400" b="1" dirty="0"/>
              <a:t>Message </a:t>
            </a:r>
            <a:r>
              <a:rPr lang="en-US" altLang="zh-CN" sz="4400" b="1" dirty="0"/>
              <a:t>Integrity</a:t>
            </a:r>
            <a:r>
              <a:rPr lang="zh-CN" altLang="en-US" sz="4400" b="1" dirty="0"/>
              <a:t> </a:t>
            </a:r>
            <a:r>
              <a:rPr lang="en-US" altLang="zh-CN" sz="4400" b="1" dirty="0"/>
              <a:t>+</a:t>
            </a:r>
            <a:r>
              <a:rPr lang="en-US" altLang="en-US" sz="4400" b="1" dirty="0"/>
              <a:t> Hash Functions</a:t>
            </a:r>
            <a:r>
              <a:rPr lang="en-US" altLang="zh-CN" sz="4400" b="1" dirty="0"/>
              <a:t>;</a:t>
            </a:r>
            <a:r>
              <a:rPr lang="en-US" altLang="en-US" sz="4400" b="1" dirty="0"/>
              <a:t> </a:t>
            </a:r>
            <a:br>
              <a:rPr lang="en-US" altLang="en-US" sz="4400" b="1" dirty="0"/>
            </a:br>
            <a:r>
              <a:rPr lang="en-US" altLang="en-US" sz="4400" b="1" dirty="0"/>
              <a:t>Message</a:t>
            </a:r>
            <a:r>
              <a:rPr lang="zh-CN" altLang="en-US" sz="4400" b="1" dirty="0"/>
              <a:t> </a:t>
            </a:r>
            <a:r>
              <a:rPr lang="en-US" altLang="zh-CN" sz="4400" b="1" dirty="0"/>
              <a:t>Authentication +</a:t>
            </a:r>
            <a:r>
              <a:rPr lang="zh-CN" altLang="en-US" sz="4400" b="1" dirty="0"/>
              <a:t> </a:t>
            </a:r>
            <a:r>
              <a:rPr lang="en-US" altLang="zh-CN" sz="4400" b="1" dirty="0"/>
              <a:t>MAC</a:t>
            </a:r>
            <a:br>
              <a:rPr lang="en-US" altLang="en-US" sz="4000" dirty="0"/>
            </a:br>
            <a:br>
              <a:rPr lang="en-US" altLang="en-US" sz="4000" dirty="0"/>
            </a:br>
            <a:br>
              <a:rPr lang="en-US" altLang="en-US" sz="4000" dirty="0"/>
            </a:br>
            <a:r>
              <a:rPr lang="en-US" altLang="en-US" sz="3600" dirty="0"/>
              <a:t>CS-4440 - Introduction to Computer Security</a:t>
            </a:r>
            <a:br>
              <a:rPr lang="en-US" altLang="en-US" sz="3600" dirty="0"/>
            </a:br>
            <a:r>
              <a:rPr lang="en-US" altLang="en-US" sz="3600" dirty="0"/>
              <a:t>Spring 2022</a:t>
            </a:r>
            <a:br>
              <a:rPr lang="en-US" altLang="en-US" sz="3600" dirty="0"/>
            </a:br>
            <a:r>
              <a:rPr lang="en-US" altLang="zh-CN" sz="3600" dirty="0"/>
              <a:t>Jun</a:t>
            </a:r>
            <a:r>
              <a:rPr lang="zh-CN" altLang="en-US" sz="3600" dirty="0"/>
              <a:t> </a:t>
            </a:r>
            <a:r>
              <a:rPr lang="en-US" altLang="zh-CN" sz="3600" dirty="0"/>
              <a:t>Xu</a:t>
            </a:r>
            <a:br>
              <a:rPr lang="en-US" altLang="zh-CN" sz="3600" dirty="0"/>
            </a:br>
            <a:br>
              <a:rPr lang="en-US" altLang="zh-CN" sz="3600" dirty="0"/>
            </a:br>
            <a:r>
              <a:rPr lang="en-US" altLang="zh-CN" sz="3600" dirty="0"/>
              <a:t>Slides</a:t>
            </a:r>
            <a:r>
              <a:rPr lang="zh-CN" altLang="en-US" sz="3600" dirty="0"/>
              <a:t> </a:t>
            </a:r>
            <a:r>
              <a:rPr lang="en-US" altLang="zh-CN" sz="3600" dirty="0"/>
              <a:t>adapted</a:t>
            </a:r>
            <a:r>
              <a:rPr lang="zh-CN" altLang="en-US" sz="3600" dirty="0"/>
              <a:t> </a:t>
            </a:r>
            <a:r>
              <a:rPr lang="en-US" altLang="zh-CN" sz="3600" dirty="0"/>
              <a:t>from</a:t>
            </a:r>
            <a:r>
              <a:rPr lang="zh-CN" altLang="en-US" sz="3600" dirty="0"/>
              <a:t> </a:t>
            </a:r>
            <a:r>
              <a:rPr lang="en-US" altLang="zh-CN" sz="3600" dirty="0" err="1"/>
              <a:t>Ninghui</a:t>
            </a:r>
            <a:r>
              <a:rPr lang="zh-CN" altLang="en-US" sz="3600" dirty="0"/>
              <a:t> </a:t>
            </a:r>
            <a:r>
              <a:rPr lang="en-US" altLang="zh-CN" sz="3600" dirty="0"/>
              <a:t>Li’s</a:t>
            </a:r>
            <a:r>
              <a:rPr lang="zh-CN" altLang="en-US" sz="3600" dirty="0"/>
              <a:t> </a:t>
            </a:r>
            <a:r>
              <a:rPr lang="en-US" altLang="zh-CN" sz="3600" dirty="0"/>
              <a:t>CS-526</a:t>
            </a:r>
            <a:r>
              <a:rPr lang="zh-CN" altLang="en-US" sz="3600" dirty="0"/>
              <a:t> </a:t>
            </a:r>
            <a:r>
              <a:rPr lang="en-US" altLang="zh-CN" sz="3600" dirty="0"/>
              <a:t>at</a:t>
            </a:r>
            <a:r>
              <a:rPr lang="zh-CN" altLang="en-US" sz="3600" dirty="0"/>
              <a:t> </a:t>
            </a:r>
            <a:r>
              <a:rPr lang="en-US" altLang="zh-CN" sz="3600" dirty="0"/>
              <a:t>Purdue</a:t>
            </a:r>
            <a:br>
              <a:rPr lang="en-US" altLang="en-US" sz="3600" dirty="0"/>
            </a:br>
            <a:endParaRPr lang="en-US" altLang="en-US" sz="360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>
            <a:extLst>
              <a:ext uri="{FF2B5EF4-FFF2-40B4-BE49-F238E27FC236}">
                <a16:creationId xmlns:a16="http://schemas.microsoft.com/office/drawing/2014/main" id="{4F68328C-94B9-A64D-A59C-9680A5FF5B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5689" dirty="0" err="1"/>
              <a:t>Bruteforce</a:t>
            </a:r>
            <a:r>
              <a:rPr lang="en-US" altLang="en-US" sz="5689" dirty="0"/>
              <a:t> Attacks on Hash Functions</a:t>
            </a:r>
          </a:p>
        </p:txBody>
      </p:sp>
      <p:sp>
        <p:nvSpPr>
          <p:cNvPr id="24582" name="Rectangle 3">
            <a:extLst>
              <a:ext uri="{FF2B5EF4-FFF2-40B4-BE49-F238E27FC236}">
                <a16:creationId xmlns:a16="http://schemas.microsoft.com/office/drawing/2014/main" id="{715E6FD2-B434-3D4E-9D89-8334D25DFAD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100666" y="1950720"/>
            <a:ext cx="11270827" cy="585216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en-US" dirty="0"/>
              <a:t>Attacking collision resistance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en-US" dirty="0"/>
              <a:t>Goal: given h, find x, x’ such that h(x)=h(x’)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en-US" dirty="0"/>
              <a:t>Algorithm: pick a random set X</a:t>
            </a:r>
            <a:r>
              <a:rPr lang="en-US" altLang="en-US" baseline="-25000" dirty="0"/>
              <a:t>0</a:t>
            </a:r>
            <a:r>
              <a:rPr lang="en-US" altLang="en-US" dirty="0"/>
              <a:t> of </a:t>
            </a:r>
            <a:r>
              <a:rPr lang="en-US" altLang="en-US" i="1" dirty="0"/>
              <a:t>q</a:t>
            </a:r>
            <a:r>
              <a:rPr lang="en-US" altLang="en-US" dirty="0"/>
              <a:t> values in X		for each x</a:t>
            </a:r>
            <a:r>
              <a:rPr lang="en-US" altLang="en-US" dirty="0">
                <a:sym typeface="Symbol" pitchFamily="2" charset="2"/>
              </a:rPr>
              <a:t></a:t>
            </a:r>
            <a:r>
              <a:rPr lang="en-US" altLang="en-US" dirty="0"/>
              <a:t>X</a:t>
            </a:r>
            <a:r>
              <a:rPr lang="en-US" altLang="en-US" baseline="-25000" dirty="0"/>
              <a:t>0</a:t>
            </a:r>
            <a:r>
              <a:rPr lang="en-US" altLang="en-US" dirty="0"/>
              <a:t>, computes </a:t>
            </a:r>
            <a:r>
              <a:rPr lang="en-US" altLang="en-US" dirty="0" err="1"/>
              <a:t>y</a:t>
            </a:r>
            <a:r>
              <a:rPr lang="en-US" altLang="en-US" baseline="-25000" dirty="0" err="1"/>
              <a:t>x</a:t>
            </a:r>
            <a:r>
              <a:rPr lang="en-US" altLang="en-US" dirty="0"/>
              <a:t>=h(x</a:t>
            </a:r>
            <a:r>
              <a:rPr lang="en-US" altLang="zh-CN" dirty="0"/>
              <a:t>);</a:t>
            </a:r>
            <a:r>
              <a:rPr lang="zh-CN" altLang="en-US" dirty="0"/>
              <a:t> </a:t>
            </a:r>
            <a:r>
              <a:rPr lang="en-US" altLang="en-US" dirty="0"/>
              <a:t>if </a:t>
            </a:r>
            <a:r>
              <a:rPr lang="en-US" altLang="en-US" dirty="0" err="1"/>
              <a:t>y</a:t>
            </a:r>
            <a:r>
              <a:rPr lang="en-US" altLang="en-US" baseline="-25000" dirty="0" err="1"/>
              <a:t>x</a:t>
            </a:r>
            <a:r>
              <a:rPr lang="en-US" altLang="en-US" dirty="0"/>
              <a:t>=</a:t>
            </a:r>
            <a:r>
              <a:rPr lang="en-US" altLang="en-US" dirty="0" err="1"/>
              <a:t>y</a:t>
            </a:r>
            <a:r>
              <a:rPr lang="en-US" altLang="en-US" baseline="-25000" dirty="0" err="1"/>
              <a:t>x</a:t>
            </a:r>
            <a:r>
              <a:rPr lang="en-US" altLang="en-US" baseline="-25000" dirty="0"/>
              <a:t>’</a:t>
            </a:r>
            <a:r>
              <a:rPr lang="en-US" altLang="en-US" dirty="0"/>
              <a:t> for some </a:t>
            </a:r>
            <a:r>
              <a:rPr lang="en-US" altLang="en-US" dirty="0" err="1"/>
              <a:t>x’</a:t>
            </a:r>
            <a:r>
              <a:rPr lang="en-US" altLang="en-US" dirty="0" err="1">
                <a:sym typeface="Symbol" pitchFamily="2" charset="2"/>
              </a:rPr>
              <a:t>x</a:t>
            </a:r>
            <a:r>
              <a:rPr lang="en-US" altLang="en-US" dirty="0">
                <a:sym typeface="Symbol" pitchFamily="2" charset="2"/>
              </a:rPr>
              <a:t> then return (</a:t>
            </a:r>
            <a:r>
              <a:rPr lang="en-US" altLang="en-US" dirty="0" err="1">
                <a:sym typeface="Symbol" pitchFamily="2" charset="2"/>
              </a:rPr>
              <a:t>x,x</a:t>
            </a:r>
            <a:r>
              <a:rPr lang="en-US" altLang="en-US" dirty="0">
                <a:sym typeface="Symbol" pitchFamily="2" charset="2"/>
              </a:rPr>
              <a:t>’) else fail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en-US" dirty="0">
                <a:sym typeface="Symbol" pitchFamily="2" charset="2"/>
              </a:rPr>
              <a:t>The average success probability is</a:t>
            </a:r>
          </a:p>
          <a:p>
            <a:pPr lvl="1" eaLnBrk="1" hangingPunct="1">
              <a:spcBef>
                <a:spcPts val="1200"/>
              </a:spcBef>
            </a:pPr>
            <a:endParaRPr lang="en-US" altLang="en-US" dirty="0">
              <a:sym typeface="Symbol" pitchFamily="2" charset="2"/>
            </a:endParaRPr>
          </a:p>
          <a:p>
            <a:pPr lvl="1" eaLnBrk="1" hangingPunct="1">
              <a:spcBef>
                <a:spcPts val="1200"/>
              </a:spcBef>
            </a:pPr>
            <a:endParaRPr lang="en-US" altLang="en-US" dirty="0"/>
          </a:p>
          <a:p>
            <a:pPr lvl="1" eaLnBrk="1" hangingPunct="1">
              <a:spcBef>
                <a:spcPts val="1200"/>
              </a:spcBef>
            </a:pPr>
            <a:r>
              <a:rPr lang="en-US" altLang="en-US" dirty="0"/>
              <a:t>Let |Y|=2</a:t>
            </a:r>
            <a:r>
              <a:rPr lang="en-US" altLang="en-US" baseline="30000" dirty="0"/>
              <a:t>m</a:t>
            </a:r>
            <a:r>
              <a:rPr lang="en-US" altLang="en-US" dirty="0"/>
              <a:t>, to get </a:t>
            </a:r>
            <a:r>
              <a:rPr lang="en-US" altLang="en-US" dirty="0">
                <a:sym typeface="Symbol" pitchFamily="2" charset="2"/>
              </a:rPr>
              <a:t> to be close to 0.5, q 2</a:t>
            </a:r>
            <a:r>
              <a:rPr lang="en-US" altLang="en-US" baseline="30000" dirty="0">
                <a:sym typeface="Symbol" pitchFamily="2" charset="2"/>
              </a:rPr>
              <a:t>m/2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en-US" dirty="0">
                <a:sym typeface="Symbol" pitchFamily="2" charset="2"/>
              </a:rPr>
              <a:t>This is known as the birthday attack.</a:t>
            </a:r>
          </a:p>
        </p:txBody>
      </p:sp>
      <p:graphicFrame>
        <p:nvGraphicFramePr>
          <p:cNvPr id="24583" name="Object 2">
            <a:extLst>
              <a:ext uri="{FF2B5EF4-FFF2-40B4-BE49-F238E27FC236}">
                <a16:creationId xmlns:a16="http://schemas.microsoft.com/office/drawing/2014/main" id="{BA979A5D-6EED-5749-A8CC-F0897BE5DD9D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56156632"/>
              </p:ext>
            </p:extLst>
          </p:nvPr>
        </p:nvGraphicFramePr>
        <p:xfrm>
          <a:off x="3987800" y="6324600"/>
          <a:ext cx="3684693" cy="1085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4" name="Equation" r:id="rId4" imgW="42710100" imgH="12585700" progId="Equation.3">
                  <p:embed/>
                </p:oleObj>
              </mc:Choice>
              <mc:Fallback>
                <p:oleObj name="Equation" r:id="rId4" imgW="42710100" imgH="12585700" progId="Equation.3">
                  <p:embed/>
                  <p:pic>
                    <p:nvPicPr>
                      <p:cNvPr id="24583" name="Object 2">
                        <a:extLst>
                          <a:ext uri="{FF2B5EF4-FFF2-40B4-BE49-F238E27FC236}">
                            <a16:creationId xmlns:a16="http://schemas.microsoft.com/office/drawing/2014/main" id="{BA979A5D-6EED-5749-A8CC-F0897BE5DD9D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7800" y="6324600"/>
                        <a:ext cx="3684693" cy="10859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>
            <a:extLst>
              <a:ext uri="{FF2B5EF4-FFF2-40B4-BE49-F238E27FC236}">
                <a16:creationId xmlns:a16="http://schemas.microsoft.com/office/drawing/2014/main" id="{5EF6E296-377C-404D-A667-6B067A0867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355600" y="-152400"/>
            <a:ext cx="13487400" cy="2438400"/>
          </a:xfrm>
        </p:spPr>
        <p:txBody>
          <a:bodyPr/>
          <a:lstStyle/>
          <a:p>
            <a:pPr eaLnBrk="1" hangingPunct="1"/>
            <a:r>
              <a:rPr lang="en-US" altLang="en-US" sz="5600" dirty="0"/>
              <a:t>Well Known </a:t>
            </a:r>
            <a:r>
              <a:rPr lang="en-US" altLang="zh-CN" sz="5600" dirty="0"/>
              <a:t>(Cryptographic)</a:t>
            </a:r>
            <a:r>
              <a:rPr lang="zh-CN" altLang="en-US" sz="5600" dirty="0"/>
              <a:t> </a:t>
            </a:r>
            <a:r>
              <a:rPr lang="en-US" altLang="en-US" sz="5600" dirty="0"/>
              <a:t>Hash Functions</a:t>
            </a:r>
          </a:p>
        </p:txBody>
      </p:sp>
      <p:sp>
        <p:nvSpPr>
          <p:cNvPr id="25606" name="Rectangle 3">
            <a:extLst>
              <a:ext uri="{FF2B5EF4-FFF2-40B4-BE49-F238E27FC236}">
                <a16:creationId xmlns:a16="http://schemas.microsoft.com/office/drawing/2014/main" id="{0AFDE6A8-C502-5C40-B45D-69F8664BF7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92200" y="2057400"/>
            <a:ext cx="11455400" cy="661077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en-US" sz="3413" dirty="0"/>
              <a:t>MD5 </a:t>
            </a:r>
            <a:r>
              <a:rPr lang="en-US" altLang="zh-CN" sz="3413" dirty="0"/>
              <a:t>(</a:t>
            </a:r>
            <a:r>
              <a:rPr lang="en-US" altLang="zh-CN" sz="3413" dirty="0">
                <a:solidFill>
                  <a:srgbClr val="FF0000"/>
                </a:solidFill>
              </a:rPr>
              <a:t>the</a:t>
            </a:r>
            <a:r>
              <a:rPr lang="zh-CN" altLang="en-US" sz="3413" dirty="0">
                <a:solidFill>
                  <a:srgbClr val="FF0000"/>
                </a:solidFill>
              </a:rPr>
              <a:t> </a:t>
            </a:r>
            <a:r>
              <a:rPr lang="en-US" altLang="zh-CN" sz="3413" dirty="0">
                <a:solidFill>
                  <a:srgbClr val="FF0000"/>
                </a:solidFill>
              </a:rPr>
              <a:t>famous</a:t>
            </a:r>
            <a:r>
              <a:rPr lang="zh-CN" altLang="en-US" sz="3413" dirty="0">
                <a:solidFill>
                  <a:srgbClr val="FF0000"/>
                </a:solidFill>
              </a:rPr>
              <a:t> </a:t>
            </a:r>
            <a:r>
              <a:rPr lang="en-US" altLang="zh-CN" sz="3413" dirty="0">
                <a:solidFill>
                  <a:srgbClr val="FF0000"/>
                </a:solidFill>
              </a:rPr>
              <a:t>“md5sum”</a:t>
            </a:r>
            <a:r>
              <a:rPr lang="zh-CN" altLang="en-US" sz="3413" dirty="0">
                <a:solidFill>
                  <a:srgbClr val="FF0000"/>
                </a:solidFill>
              </a:rPr>
              <a:t> </a:t>
            </a:r>
            <a:r>
              <a:rPr lang="en-US" altLang="zh-CN" sz="3413" dirty="0">
                <a:solidFill>
                  <a:srgbClr val="FF0000"/>
                </a:solidFill>
              </a:rPr>
              <a:t>shell</a:t>
            </a:r>
            <a:r>
              <a:rPr lang="zh-CN" altLang="en-US" sz="3413" dirty="0">
                <a:solidFill>
                  <a:srgbClr val="FF0000"/>
                </a:solidFill>
              </a:rPr>
              <a:t> </a:t>
            </a:r>
            <a:r>
              <a:rPr lang="en-US" altLang="zh-CN" sz="3413" dirty="0">
                <a:solidFill>
                  <a:srgbClr val="FF0000"/>
                </a:solidFill>
              </a:rPr>
              <a:t>command</a:t>
            </a:r>
            <a:r>
              <a:rPr lang="en-US" altLang="zh-CN" sz="3413" dirty="0"/>
              <a:t>)</a:t>
            </a:r>
            <a:endParaRPr lang="en-US" altLang="en-US" sz="3413" dirty="0"/>
          </a:p>
          <a:p>
            <a:pPr lvl="1" eaLnBrk="1" hangingPunct="1">
              <a:spcBef>
                <a:spcPts val="1200"/>
              </a:spcBef>
            </a:pPr>
            <a:r>
              <a:rPr lang="en-US" altLang="en-US" sz="2844" dirty="0"/>
              <a:t>output 128 bits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en-US" sz="2844" dirty="0"/>
              <a:t>collision resistance completely broken by researchers in China in 2004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3413" dirty="0"/>
              <a:t>SHA1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en-US" sz="2844" dirty="0"/>
              <a:t>output 160 bits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en-US" sz="2844" dirty="0"/>
              <a:t>no collision found yet, but method exist to find collisions in less than 2^80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en-US" sz="2844" dirty="0"/>
              <a:t>considered insecure for collision resistance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en-US" sz="2844" dirty="0"/>
              <a:t>one-</a:t>
            </a:r>
            <a:r>
              <a:rPr lang="en-US" altLang="en-US" sz="2844" dirty="0" err="1"/>
              <a:t>wayness</a:t>
            </a:r>
            <a:r>
              <a:rPr lang="en-US" altLang="en-US" sz="2844" dirty="0"/>
              <a:t> still holds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3413" dirty="0"/>
              <a:t>SHA2 (SHA-224, SHA-256, SHA-384, SHA-512)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en-US" sz="2844" dirty="0"/>
              <a:t>outputs 224, 256, 384, and 512 bits, respectively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en-US" sz="2844" dirty="0"/>
              <a:t>No real security concerns yet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B132D3E3-9E5A-1143-A145-FD39C46F1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-171591"/>
            <a:ext cx="10947400" cy="2438400"/>
          </a:xfrm>
        </p:spPr>
        <p:txBody>
          <a:bodyPr/>
          <a:lstStyle/>
          <a:p>
            <a:r>
              <a:rPr lang="en-US" altLang="en-US" sz="5600" dirty="0"/>
              <a:t>Merkle-</a:t>
            </a:r>
            <a:r>
              <a:rPr lang="en-US" altLang="en-US" sz="5600" dirty="0" err="1"/>
              <a:t>Damgard</a:t>
            </a:r>
            <a:r>
              <a:rPr lang="en-US" altLang="en-US" sz="5600" dirty="0"/>
              <a:t> Construction for Hash Functions</a:t>
            </a:r>
          </a:p>
        </p:txBody>
      </p:sp>
      <p:pic>
        <p:nvPicPr>
          <p:cNvPr id="26630" name="Picture 2">
            <a:extLst>
              <a:ext uri="{FF2B5EF4-FFF2-40B4-BE49-F238E27FC236}">
                <a16:creationId xmlns:a16="http://schemas.microsoft.com/office/drawing/2014/main" id="{BA07FCEF-1B04-4741-B5DB-F8DFC2C91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344" y="3962400"/>
            <a:ext cx="8460112" cy="394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2E875E3E-E17A-E34B-A116-0DA0077AB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822" y="1950155"/>
            <a:ext cx="11812693" cy="411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87672" indent="-487672" algn="l"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18" charset="0"/>
              <a:buChar char="•"/>
              <a:defRPr/>
            </a:pPr>
            <a:r>
              <a:rPr lang="en-US" sz="2844" kern="0" dirty="0">
                <a:latin typeface="+mn-lt"/>
                <a:cs typeface="+mn-cs"/>
              </a:rPr>
              <a:t>Message is divided into fixed-size blocks and padded</a:t>
            </a:r>
          </a:p>
          <a:p>
            <a:pPr marL="487672" indent="-487672" algn="l"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18" charset="0"/>
              <a:buChar char="•"/>
              <a:defRPr/>
            </a:pPr>
            <a:r>
              <a:rPr lang="en-US" sz="2844" kern="0" dirty="0">
                <a:latin typeface="+mn-lt"/>
                <a:cs typeface="+mn-cs"/>
              </a:rPr>
              <a:t>Uses a compression function f, which takes a chaining variable (of size of hash output) and a message block, and outputs the next chaining variable</a:t>
            </a:r>
          </a:p>
          <a:p>
            <a:pPr marL="487672" indent="-487672" algn="l"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18" charset="0"/>
              <a:buChar char="•"/>
              <a:defRPr/>
            </a:pPr>
            <a:r>
              <a:rPr lang="en-US" sz="2844" kern="0" dirty="0">
                <a:latin typeface="+mn-lt"/>
                <a:cs typeface="+mn-cs"/>
              </a:rPr>
              <a:t>Final chaining variable is the hash value</a:t>
            </a:r>
          </a:p>
        </p:txBody>
      </p:sp>
      <p:sp>
        <p:nvSpPr>
          <p:cNvPr id="26632" name="TextBox 1">
            <a:extLst>
              <a:ext uri="{FF2B5EF4-FFF2-40B4-BE49-F238E27FC236}">
                <a16:creationId xmlns:a16="http://schemas.microsoft.com/office/drawing/2014/main" id="{6359E044-E382-8045-88BD-0B5E11168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7227" y="7914601"/>
            <a:ext cx="9970347" cy="6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413" dirty="0"/>
              <a:t>M=m</a:t>
            </a:r>
            <a:r>
              <a:rPr lang="en-US" altLang="en-US" sz="3413" baseline="-25000" dirty="0"/>
              <a:t>1</a:t>
            </a:r>
            <a:r>
              <a:rPr lang="en-US" altLang="en-US" sz="3413" dirty="0"/>
              <a:t>m</a:t>
            </a:r>
            <a:r>
              <a:rPr lang="en-US" altLang="en-US" sz="3413" baseline="-25000" dirty="0"/>
              <a:t>2</a:t>
            </a:r>
            <a:r>
              <a:rPr lang="en-US" altLang="en-US" sz="3413" dirty="0"/>
              <a:t>…</a:t>
            </a:r>
            <a:r>
              <a:rPr lang="en-US" altLang="en-US" sz="3413" dirty="0" err="1"/>
              <a:t>m</a:t>
            </a:r>
            <a:r>
              <a:rPr lang="en-US" altLang="en-US" sz="3413" baseline="-25000" dirty="0" err="1"/>
              <a:t>n</a:t>
            </a:r>
            <a:r>
              <a:rPr lang="en-US" altLang="en-US" sz="3413" dirty="0"/>
              <a:t>; C</a:t>
            </a:r>
            <a:r>
              <a:rPr lang="en-US" altLang="en-US" sz="3413" baseline="-25000" dirty="0"/>
              <a:t>0</a:t>
            </a:r>
            <a:r>
              <a:rPr lang="en-US" altLang="en-US" sz="3413" dirty="0"/>
              <a:t>=IV, C</a:t>
            </a:r>
            <a:r>
              <a:rPr lang="en-US" altLang="en-US" sz="3413" baseline="-25000" dirty="0"/>
              <a:t>i+1</a:t>
            </a:r>
            <a:r>
              <a:rPr lang="en-US" altLang="en-US" sz="3413" dirty="0"/>
              <a:t>=f(</a:t>
            </a:r>
            <a:r>
              <a:rPr lang="en-US" altLang="en-US" sz="3413" dirty="0" err="1"/>
              <a:t>C</a:t>
            </a:r>
            <a:r>
              <a:rPr lang="en-US" altLang="en-US" sz="3413" baseline="-25000" dirty="0" err="1"/>
              <a:t>i</a:t>
            </a:r>
            <a:r>
              <a:rPr lang="en-US" altLang="en-US" sz="3413" dirty="0" err="1"/>
              <a:t>,m</a:t>
            </a:r>
            <a:r>
              <a:rPr lang="en-US" altLang="en-US" sz="3413" baseline="-25000" dirty="0" err="1"/>
              <a:t>i</a:t>
            </a:r>
            <a:r>
              <a:rPr lang="en-US" altLang="en-US" sz="3413" dirty="0"/>
              <a:t>); H(M)=C</a:t>
            </a:r>
            <a:r>
              <a:rPr lang="en-US" altLang="en-US" sz="3413" baseline="-25000" dirty="0"/>
              <a:t>n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62A0ACD8-F59B-B747-98B7-437E2F328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514" y="8748888"/>
            <a:ext cx="9779993" cy="1145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8001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indent="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100000"/>
            </a:pPr>
            <a:r>
              <a:rPr lang="en-US" altLang="zh-CN" sz="4400" dirty="0">
                <a:solidFill>
                  <a:srgbClr val="FF0000"/>
                </a:solidFill>
                <a:latin typeface="+mj-lt"/>
              </a:rPr>
              <a:t>Foundation</a:t>
            </a:r>
            <a:r>
              <a:rPr lang="zh-CN" altLang="en-US" sz="44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zh-CN" sz="4400" dirty="0">
                <a:solidFill>
                  <a:srgbClr val="FF0000"/>
                </a:solidFill>
                <a:latin typeface="+mj-lt"/>
              </a:rPr>
              <a:t>of</a:t>
            </a:r>
            <a:r>
              <a:rPr lang="zh-CN" altLang="en-US" sz="44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zh-CN" sz="4400" dirty="0">
                <a:solidFill>
                  <a:srgbClr val="FF0000"/>
                </a:solidFill>
                <a:latin typeface="+mj-lt"/>
              </a:rPr>
              <a:t>MD5,</a:t>
            </a:r>
            <a:r>
              <a:rPr lang="zh-CN" altLang="en-US" sz="44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zh-CN" sz="4400" dirty="0">
                <a:solidFill>
                  <a:srgbClr val="FF0000"/>
                </a:solidFill>
                <a:latin typeface="+mj-lt"/>
              </a:rPr>
              <a:t>SHA-1,</a:t>
            </a:r>
            <a:r>
              <a:rPr lang="zh-CN" altLang="en-US" sz="44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zh-CN" sz="4400" dirty="0">
                <a:solidFill>
                  <a:srgbClr val="FF0000"/>
                </a:solidFill>
                <a:latin typeface="+mj-lt"/>
              </a:rPr>
              <a:t>and</a:t>
            </a:r>
            <a:r>
              <a:rPr lang="zh-CN" altLang="en-US" sz="44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zh-CN" sz="4400" dirty="0">
                <a:solidFill>
                  <a:srgbClr val="FF0000"/>
                </a:solidFill>
                <a:latin typeface="+mj-lt"/>
              </a:rPr>
              <a:t>SHA-2</a:t>
            </a:r>
            <a:endParaRPr lang="en-US" altLang="en-US" sz="4400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A54B14AE-B74B-0E44-AEC0-5552D42F1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NIST SHA-3 Competition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913ACA90-44D2-2A47-841E-42918C497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925" y="2362200"/>
            <a:ext cx="11217275" cy="6188075"/>
          </a:xfrm>
        </p:spPr>
        <p:txBody>
          <a:bodyPr/>
          <a:lstStyle/>
          <a:p>
            <a:pPr>
              <a:spcBef>
                <a:spcPts val="1200"/>
              </a:spcBef>
              <a:buFont typeface="Times" pitchFamily="18" charset="0"/>
              <a:buChar char="•"/>
              <a:defRPr/>
            </a:pPr>
            <a:r>
              <a:rPr lang="en-US" sz="2844" dirty="0"/>
              <a:t>NIST </a:t>
            </a:r>
            <a:r>
              <a:rPr lang="en-US" altLang="zh-CN" sz="2844" dirty="0"/>
              <a:t>conducted</a:t>
            </a:r>
            <a:r>
              <a:rPr lang="en-US" sz="2844" dirty="0"/>
              <a:t> competition for SHA-3, the next generation of standard hash algorithms</a:t>
            </a:r>
          </a:p>
          <a:p>
            <a:pPr>
              <a:spcBef>
                <a:spcPts val="1200"/>
              </a:spcBef>
              <a:buFont typeface="Times" pitchFamily="18" charset="0"/>
              <a:buChar char="•"/>
              <a:defRPr/>
            </a:pPr>
            <a:r>
              <a:rPr lang="en-US" sz="2844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2007: Request for submissions of new hash functions</a:t>
            </a:r>
          </a:p>
          <a:p>
            <a:pPr>
              <a:spcBef>
                <a:spcPts val="1200"/>
              </a:spcBef>
              <a:buFont typeface="Times" pitchFamily="18" charset="0"/>
              <a:buChar char="•"/>
              <a:defRPr/>
            </a:pPr>
            <a:r>
              <a:rPr lang="en-US" sz="2844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2008: Submissions deadline.  Received 64 entries. Announced first-round selections of 51 candidates.</a:t>
            </a:r>
          </a:p>
          <a:p>
            <a:pPr>
              <a:spcBef>
                <a:spcPts val="1200"/>
              </a:spcBef>
              <a:buFont typeface="Times" pitchFamily="18" charset="0"/>
              <a:buChar char="•"/>
              <a:defRPr/>
            </a:pPr>
            <a:r>
              <a:rPr lang="en-US" sz="2844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2009: After First SHA-3 candidate conference in Feb, announced 14 Second Round Candidates in July.</a:t>
            </a:r>
          </a:p>
          <a:p>
            <a:pPr>
              <a:spcBef>
                <a:spcPts val="1200"/>
              </a:spcBef>
              <a:buFont typeface="Times" pitchFamily="18" charset="0"/>
              <a:buChar char="•"/>
              <a:defRPr/>
            </a:pPr>
            <a:r>
              <a:rPr lang="en-US" sz="2844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2010: After one year public review of the algorithms, hold second SHA-3 candidate conference in Aug.  Announced 5 Third-round candidates in Dec.  </a:t>
            </a:r>
          </a:p>
          <a:p>
            <a:pPr>
              <a:spcBef>
                <a:spcPts val="1200"/>
              </a:spcBef>
              <a:buFont typeface="Times" pitchFamily="18" charset="0"/>
              <a:buChar char="•"/>
              <a:defRPr/>
            </a:pPr>
            <a:r>
              <a:rPr lang="en-US" sz="2844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2011: Public comment for final round</a:t>
            </a:r>
          </a:p>
          <a:p>
            <a:pPr>
              <a:spcBef>
                <a:spcPts val="1200"/>
              </a:spcBef>
              <a:buFont typeface="Times" pitchFamily="18" charset="0"/>
              <a:buChar char="•"/>
              <a:defRPr/>
            </a:pPr>
            <a:r>
              <a:rPr lang="en-US" sz="2844" dirty="0"/>
              <a:t>2012: October 2, NIST selected SHA3 </a:t>
            </a:r>
          </a:p>
          <a:p>
            <a:pPr lvl="1">
              <a:spcBef>
                <a:spcPts val="1200"/>
              </a:spcBef>
              <a:defRPr/>
            </a:pPr>
            <a:r>
              <a:rPr lang="en-US" sz="2276" dirty="0" err="1"/>
              <a:t>Keccak</a:t>
            </a:r>
            <a:r>
              <a:rPr lang="en-US" sz="2276" dirty="0"/>
              <a:t> (pronounced “catch-</a:t>
            </a:r>
            <a:r>
              <a:rPr lang="en-US" sz="2276" dirty="0" err="1"/>
              <a:t>ack</a:t>
            </a:r>
            <a:r>
              <a:rPr lang="en-US" sz="2276" dirty="0"/>
              <a:t>”) created by Guido </a:t>
            </a:r>
            <a:r>
              <a:rPr lang="en-US" sz="2276" dirty="0" err="1"/>
              <a:t>Bertoni</a:t>
            </a:r>
            <a:r>
              <a:rPr lang="en-US" sz="2276" dirty="0"/>
              <a:t>, Joan </a:t>
            </a:r>
            <a:r>
              <a:rPr lang="en-US" sz="2276" dirty="0" err="1"/>
              <a:t>Daemen</a:t>
            </a:r>
            <a:r>
              <a:rPr lang="en-US" sz="2276" dirty="0"/>
              <a:t> and Gilles Van </a:t>
            </a:r>
            <a:r>
              <a:rPr lang="en-US" sz="2276" dirty="0" err="1"/>
              <a:t>Assche</a:t>
            </a:r>
            <a:r>
              <a:rPr lang="en-US" sz="2276" dirty="0"/>
              <a:t>, </a:t>
            </a:r>
            <a:r>
              <a:rPr lang="en-US" sz="2276" dirty="0" err="1"/>
              <a:t>Michaël</a:t>
            </a:r>
            <a:r>
              <a:rPr lang="en-US" sz="2276" dirty="0"/>
              <a:t> </a:t>
            </a:r>
            <a:r>
              <a:rPr lang="en-US" sz="2276" dirty="0" err="1"/>
              <a:t>Peeters</a:t>
            </a:r>
            <a:endParaRPr lang="en-US" sz="2844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53AD4B0A-64B5-1C41-9B79-B75736726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-228600"/>
            <a:ext cx="12293600" cy="2438400"/>
          </a:xfrm>
        </p:spPr>
        <p:txBody>
          <a:bodyPr/>
          <a:lstStyle/>
          <a:p>
            <a:r>
              <a:rPr lang="en-US" altLang="en-US" sz="5600" dirty="0"/>
              <a:t>The Sponge Construction: Used by SHA-3</a:t>
            </a:r>
          </a:p>
        </p:txBody>
      </p:sp>
      <p:pic>
        <p:nvPicPr>
          <p:cNvPr id="28678" name="Picture 2" descr="File:SpongeConstruction.svg">
            <a:extLst>
              <a:ext uri="{FF2B5EF4-FFF2-40B4-BE49-F238E27FC236}">
                <a16:creationId xmlns:a16="http://schemas.microsoft.com/office/drawing/2014/main" id="{C0CAB394-5189-8E42-9680-636C630A8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129" y="1600200"/>
            <a:ext cx="10259342" cy="4648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9" name="Content Placeholder 2">
            <a:extLst>
              <a:ext uri="{FF2B5EF4-FFF2-40B4-BE49-F238E27FC236}">
                <a16:creationId xmlns:a16="http://schemas.microsoft.com/office/drawing/2014/main" id="{BE075A4E-DB10-FC4E-8EEF-0CCACA86E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167" y="6477000"/>
            <a:ext cx="11743266" cy="24925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en-US" sz="3413" dirty="0"/>
              <a:t>Each round, the next r bits of message is </a:t>
            </a:r>
            <a:r>
              <a:rPr lang="en-US" altLang="en-US" sz="3413" dirty="0" err="1"/>
              <a:t>XOR’ed</a:t>
            </a:r>
            <a:r>
              <a:rPr lang="en-US" altLang="en-US" sz="3413" dirty="0"/>
              <a:t> into the first r bits of the state, and a function f is applied to the state.</a:t>
            </a:r>
          </a:p>
          <a:p>
            <a:pPr>
              <a:spcBef>
                <a:spcPts val="1200"/>
              </a:spcBef>
            </a:pPr>
            <a:r>
              <a:rPr lang="en-US" altLang="en-US" sz="3413" dirty="0"/>
              <a:t>After message is consumed, output r bits of each round as the hash output; continue applying f to get new states </a:t>
            </a:r>
          </a:p>
          <a:p>
            <a:pPr>
              <a:spcBef>
                <a:spcPts val="1200"/>
              </a:spcBef>
            </a:pPr>
            <a:r>
              <a:rPr lang="en-US" altLang="en-US" sz="3413" dirty="0"/>
              <a:t>SHA-3 uses 1600 bits for state size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>
            <a:extLst>
              <a:ext uri="{FF2B5EF4-FFF2-40B4-BE49-F238E27FC236}">
                <a16:creationId xmlns:a16="http://schemas.microsoft.com/office/drawing/2014/main" id="{A1C97AE4-8416-EC42-91A3-2527A35390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5689"/>
              <a:t>Choosing the length of Hash outputs</a:t>
            </a:r>
          </a:p>
        </p:txBody>
      </p:sp>
      <p:sp>
        <p:nvSpPr>
          <p:cNvPr id="29702" name="Rectangle 3">
            <a:extLst>
              <a:ext uri="{FF2B5EF4-FFF2-40B4-BE49-F238E27FC236}">
                <a16:creationId xmlns:a16="http://schemas.microsoft.com/office/drawing/2014/main" id="{37D92470-539B-C744-AC60-BFB66B37E1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9467" y="2438400"/>
            <a:ext cx="12771438" cy="6188075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en-US" dirty="0"/>
              <a:t>The Weakest Link Principle: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en-US" dirty="0"/>
              <a:t>A system is only as secure as its weakest link.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dirty="0"/>
              <a:t>Hence all links in a system should have similar levels of security.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dirty="0"/>
              <a:t>Because of the birthday attack, the length of hash outputs in general should double the key length of block ciphers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en-US" dirty="0"/>
              <a:t>SHA-224 matches the 112-bit strength of triple-DES (encryption 3 times using DES)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en-US" dirty="0"/>
              <a:t>SHA-256, SHA-384, SHA-512 match the new key lengths (128,192,256) in AES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>
            <a:extLst>
              <a:ext uri="{FF2B5EF4-FFF2-40B4-BE49-F238E27FC236}">
                <a16:creationId xmlns:a16="http://schemas.microsoft.com/office/drawing/2014/main" id="{217C2824-6FA3-4F42-9F70-5B3DDB8911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5689" dirty="0"/>
              <a:t>Limitation of Using Hash Functions</a:t>
            </a:r>
          </a:p>
        </p:txBody>
      </p:sp>
      <p:sp>
        <p:nvSpPr>
          <p:cNvPr id="30726" name="Rectangle 3">
            <a:extLst>
              <a:ext uri="{FF2B5EF4-FFF2-40B4-BE49-F238E27FC236}">
                <a16:creationId xmlns:a16="http://schemas.microsoft.com/office/drawing/2014/main" id="{7684C600-B9BD-A947-8139-6AFD625E61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800" y="2127168"/>
            <a:ext cx="12649200" cy="6188075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en-US" dirty="0"/>
              <a:t>Require an authentic channel to transmit the hash of a message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en-US" dirty="0"/>
              <a:t>Without such a channel, it is insecure, because anyone can compute the hash value of any message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en-US" dirty="0"/>
              <a:t>Such a channel may not always exist</a:t>
            </a:r>
          </a:p>
          <a:p>
            <a:pPr eaLnBrk="1" hangingPunct="1">
              <a:spcBef>
                <a:spcPts val="1200"/>
              </a:spcBef>
            </a:pPr>
            <a:endParaRPr lang="en-US" alt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7D3FA2B-9CD2-8241-81F6-25A6899D0D17}"/>
              </a:ext>
            </a:extLst>
          </p:cNvPr>
          <p:cNvGrpSpPr/>
          <p:nvPr/>
        </p:nvGrpSpPr>
        <p:grpSpPr>
          <a:xfrm>
            <a:off x="338713" y="5206922"/>
            <a:ext cx="8654842" cy="3298916"/>
            <a:chOff x="1574921" y="2856077"/>
            <a:chExt cx="10190284" cy="455252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794293B-E8CD-0042-844F-B4EF8D1E0221}"/>
                </a:ext>
              </a:extLst>
            </p:cNvPr>
            <p:cNvGrpSpPr/>
            <p:nvPr/>
          </p:nvGrpSpPr>
          <p:grpSpPr>
            <a:xfrm>
              <a:off x="1574921" y="2856077"/>
              <a:ext cx="10190284" cy="3387412"/>
              <a:chOff x="1497013" y="3555999"/>
              <a:chExt cx="7987506" cy="2286000"/>
            </a:xfrm>
          </p:grpSpPr>
          <p:sp>
            <p:nvSpPr>
              <p:cNvPr id="11" name="Text Box 7">
                <a:extLst>
                  <a:ext uri="{FF2B5EF4-FFF2-40B4-BE49-F238E27FC236}">
                    <a16:creationId xmlns:a16="http://schemas.microsoft.com/office/drawing/2014/main" id="{0BE1BD11-F13C-3841-BEBD-42BFEF7AED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7013" y="4554537"/>
                <a:ext cx="1252537" cy="3968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2000">
                    <a:solidFill>
                      <a:srgbClr val="FF0000"/>
                    </a:solidFill>
                    <a:latin typeface="Comic Sans MS" panose="030F0902030302020204" pitchFamily="66" charset="0"/>
                  </a:rPr>
                  <a:t>plaintext</a:t>
                </a:r>
              </a:p>
            </p:txBody>
          </p:sp>
          <p:sp>
            <p:nvSpPr>
              <p:cNvPr id="12" name="Text Box 8">
                <a:extLst>
                  <a:ext uri="{FF2B5EF4-FFF2-40B4-BE49-F238E27FC236}">
                    <a16:creationId xmlns:a16="http://schemas.microsoft.com/office/drawing/2014/main" id="{4FA68BF9-FFF2-1E4B-B06A-D44440AB2D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45450" y="4535487"/>
                <a:ext cx="1252538" cy="3968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2000" dirty="0">
                    <a:solidFill>
                      <a:srgbClr val="FF0000"/>
                    </a:solidFill>
                    <a:latin typeface="Comic Sans MS" panose="030F0902030302020204" pitchFamily="66" charset="0"/>
                  </a:rPr>
                  <a:t>plaintext</a:t>
                </a:r>
              </a:p>
            </p:txBody>
          </p:sp>
          <p:sp>
            <p:nvSpPr>
              <p:cNvPr id="13" name="Text Box 9">
                <a:extLst>
                  <a:ext uri="{FF2B5EF4-FFF2-40B4-BE49-F238E27FC236}">
                    <a16:creationId xmlns:a16="http://schemas.microsoft.com/office/drawing/2014/main" id="{3BF5A809-9C00-C74F-A2D0-5FF9CDE27A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25988" y="4516437"/>
                <a:ext cx="1457325" cy="3968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2000">
                    <a:solidFill>
                      <a:srgbClr val="FF0000"/>
                    </a:solidFill>
                    <a:latin typeface="Comic Sans MS" panose="030F0902030302020204" pitchFamily="66" charset="0"/>
                  </a:rPr>
                  <a:t>ciphertext</a:t>
                </a:r>
              </a:p>
            </p:txBody>
          </p:sp>
          <p:pic>
            <p:nvPicPr>
              <p:cNvPr id="14" name="Picture 16" descr="Alice">
                <a:extLst>
                  <a:ext uri="{FF2B5EF4-FFF2-40B4-BE49-F238E27FC236}">
                    <a16:creationId xmlns:a16="http://schemas.microsoft.com/office/drawing/2014/main" id="{7F9801CB-A066-1D4C-97F5-655F30E90E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81225" y="3555999"/>
                <a:ext cx="698500" cy="862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Rectangle 19">
                <a:extLst>
                  <a:ext uri="{FF2B5EF4-FFF2-40B4-BE49-F238E27FC236}">
                    <a16:creationId xmlns:a16="http://schemas.microsoft.com/office/drawing/2014/main" id="{DA4F37FD-8873-EA47-A732-E857A7186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3063" y="4462462"/>
                <a:ext cx="1392237" cy="80327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" name="Text Box 20">
                <a:extLst>
                  <a:ext uri="{FF2B5EF4-FFF2-40B4-BE49-F238E27FC236}">
                    <a16:creationId xmlns:a16="http://schemas.microsoft.com/office/drawing/2014/main" id="{6EE74C6A-C8D2-2548-A75D-5DEEDE1E29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05125" y="4471987"/>
                <a:ext cx="1435100" cy="701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2000">
                    <a:latin typeface="Comic Sans MS" panose="030F0902030302020204" pitchFamily="66" charset="0"/>
                  </a:rPr>
                  <a:t>encryption</a:t>
                </a:r>
              </a:p>
              <a:p>
                <a:r>
                  <a:rPr lang="en-US" altLang="zh-CN" sz="2000">
                    <a:latin typeface="Comic Sans MS" panose="030F0902030302020204" pitchFamily="66" charset="0"/>
                  </a:rPr>
                  <a:t>algorithm</a:t>
                </a:r>
              </a:p>
            </p:txBody>
          </p:sp>
          <p:sp>
            <p:nvSpPr>
              <p:cNvPr id="17" name="Rectangle 21">
                <a:extLst>
                  <a:ext uri="{FF2B5EF4-FFF2-40B4-BE49-F238E27FC236}">
                    <a16:creationId xmlns:a16="http://schemas.microsoft.com/office/drawing/2014/main" id="{AF63F62B-5F3F-A844-A6EA-2FE42FF05F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4800" y="4475162"/>
                <a:ext cx="1377950" cy="80327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8" name="Text Box 22">
                <a:extLst>
                  <a:ext uri="{FF2B5EF4-FFF2-40B4-BE49-F238E27FC236}">
                    <a16:creationId xmlns:a16="http://schemas.microsoft.com/office/drawing/2014/main" id="{498302E1-0358-B24C-8679-CDD587D6D3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30988" y="4498974"/>
                <a:ext cx="1527175" cy="701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2000" dirty="0">
                    <a:latin typeface="Comic Sans MS" panose="030F0902030302020204" pitchFamily="66" charset="0"/>
                  </a:rPr>
                  <a:t>decryption </a:t>
                </a:r>
              </a:p>
              <a:p>
                <a:r>
                  <a:rPr lang="en-US" altLang="zh-CN" sz="2000" dirty="0">
                    <a:latin typeface="Comic Sans MS" panose="030F0902030302020204" pitchFamily="66" charset="0"/>
                  </a:rPr>
                  <a:t>algorithm</a:t>
                </a:r>
              </a:p>
            </p:txBody>
          </p:sp>
          <p:sp>
            <p:nvSpPr>
              <p:cNvPr id="19" name="Line 26">
                <a:extLst>
                  <a:ext uri="{FF2B5EF4-FFF2-40B4-BE49-F238E27FC236}">
                    <a16:creationId xmlns:a16="http://schemas.microsoft.com/office/drawing/2014/main" id="{EADE344B-C807-B54E-A84B-5DDCC84528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3875" y="4875212"/>
                <a:ext cx="2301875" cy="793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29">
                <a:extLst>
                  <a:ext uri="{FF2B5EF4-FFF2-40B4-BE49-F238E27FC236}">
                    <a16:creationId xmlns:a16="http://schemas.microsoft.com/office/drawing/2014/main" id="{F773C9BB-64F3-C446-B4E5-71C2984071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3300" y="4927599"/>
                <a:ext cx="573088" cy="914400"/>
              </a:xfrm>
              <a:custGeom>
                <a:avLst/>
                <a:gdLst>
                  <a:gd name="T0" fmla="*/ 0 w 344"/>
                  <a:gd name="T1" fmla="*/ 0 h 789"/>
                  <a:gd name="T2" fmla="*/ 2147483647 w 344"/>
                  <a:gd name="T3" fmla="*/ 2147483647 h 789"/>
                  <a:gd name="T4" fmla="*/ 2147483647 w 344"/>
                  <a:gd name="T5" fmla="*/ 2147483647 h 789"/>
                  <a:gd name="T6" fmla="*/ 0 60000 65536"/>
                  <a:gd name="T7" fmla="*/ 0 60000 65536"/>
                  <a:gd name="T8" fmla="*/ 0 60000 65536"/>
                  <a:gd name="T9" fmla="*/ 0 w 344"/>
                  <a:gd name="T10" fmla="*/ 0 h 789"/>
                  <a:gd name="T11" fmla="*/ 344 w 344"/>
                  <a:gd name="T12" fmla="*/ 789 h 78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44" h="789">
                    <a:moveTo>
                      <a:pt x="0" y="0"/>
                    </a:moveTo>
                    <a:cubicBezTo>
                      <a:pt x="52" y="24"/>
                      <a:pt x="255" y="10"/>
                      <a:pt x="310" y="142"/>
                    </a:cubicBezTo>
                    <a:cubicBezTo>
                      <a:pt x="344" y="248"/>
                      <a:pt x="324" y="654"/>
                      <a:pt x="328" y="789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30">
                <a:extLst>
                  <a:ext uri="{FF2B5EF4-FFF2-40B4-BE49-F238E27FC236}">
                    <a16:creationId xmlns:a16="http://schemas.microsoft.com/office/drawing/2014/main" id="{CE944543-2CA5-C441-A844-608A323C0BF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487988" y="4926012"/>
                <a:ext cx="573087" cy="914400"/>
              </a:xfrm>
              <a:custGeom>
                <a:avLst/>
                <a:gdLst>
                  <a:gd name="T0" fmla="*/ 0 w 344"/>
                  <a:gd name="T1" fmla="*/ 0 h 789"/>
                  <a:gd name="T2" fmla="*/ 2147483647 w 344"/>
                  <a:gd name="T3" fmla="*/ 2147483647 h 789"/>
                  <a:gd name="T4" fmla="*/ 2147483647 w 344"/>
                  <a:gd name="T5" fmla="*/ 2147483647 h 789"/>
                  <a:gd name="T6" fmla="*/ 0 60000 65536"/>
                  <a:gd name="T7" fmla="*/ 0 60000 65536"/>
                  <a:gd name="T8" fmla="*/ 0 60000 65536"/>
                  <a:gd name="T9" fmla="*/ 0 w 344"/>
                  <a:gd name="T10" fmla="*/ 0 h 789"/>
                  <a:gd name="T11" fmla="*/ 344 w 344"/>
                  <a:gd name="T12" fmla="*/ 789 h 78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44" h="789">
                    <a:moveTo>
                      <a:pt x="0" y="0"/>
                    </a:moveTo>
                    <a:cubicBezTo>
                      <a:pt x="52" y="24"/>
                      <a:pt x="255" y="10"/>
                      <a:pt x="310" y="142"/>
                    </a:cubicBezTo>
                    <a:cubicBezTo>
                      <a:pt x="344" y="248"/>
                      <a:pt x="324" y="654"/>
                      <a:pt x="328" y="789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2" name="Picture 17" descr="Bob">
                <a:extLst>
                  <a:ext uri="{FF2B5EF4-FFF2-40B4-BE49-F238E27FC236}">
                    <a16:creationId xmlns:a16="http://schemas.microsoft.com/office/drawing/2014/main" id="{2426E672-DCBB-2749-AF0D-7F2679432E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71719" y="3612018"/>
                <a:ext cx="812800" cy="830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" name="Line 44">
                <a:extLst>
                  <a:ext uri="{FF2B5EF4-FFF2-40B4-BE49-F238E27FC236}">
                    <a16:creationId xmlns:a16="http://schemas.microsoft.com/office/drawing/2014/main" id="{C3B52732-95C5-764F-B096-C85550A42A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8525" y="4900612"/>
                <a:ext cx="6746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Line 45">
                <a:extLst>
                  <a:ext uri="{FF2B5EF4-FFF2-40B4-BE49-F238E27FC236}">
                    <a16:creationId xmlns:a16="http://schemas.microsoft.com/office/drawing/2014/main" id="{6F0AC117-EB53-AB4C-97CD-E870F95986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02600" y="4911724"/>
                <a:ext cx="6746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9" name="Picture 9" descr="Eve">
              <a:extLst>
                <a:ext uri="{FF2B5EF4-FFF2-40B4-BE49-F238E27FC236}">
                  <a16:creationId xmlns:a16="http://schemas.microsoft.com/office/drawing/2014/main" id="{F360F339-DECE-8C41-B961-846D842640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7608204" y="6113202"/>
              <a:ext cx="1082675" cy="1295400"/>
            </a:xfrm>
            <a:prstGeom prst="rect">
              <a:avLst/>
            </a:prstGeom>
          </p:spPr>
        </p:pic>
        <p:sp>
          <p:nvSpPr>
            <p:cNvPr id="10" name="Text Box 33">
              <a:extLst>
                <a:ext uri="{FF2B5EF4-FFF2-40B4-BE49-F238E27FC236}">
                  <a16:creationId xmlns:a16="http://schemas.microsoft.com/office/drawing/2014/main" id="{3743896F-4AEF-AF48-B38F-B1399B99D9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9523" y="6328427"/>
              <a:ext cx="693738" cy="436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2400" dirty="0">
                  <a:solidFill>
                    <a:schemeClr val="accent2"/>
                  </a:solidFill>
                  <a:latin typeface="Comic Sans MS" panose="030F0902030302020204" pitchFamily="66" charset="0"/>
                </a:rPr>
                <a:t>Eve</a:t>
              </a:r>
            </a:p>
          </p:txBody>
        </p:sp>
      </p:grpSp>
      <p:sp>
        <p:nvSpPr>
          <p:cNvPr id="25" name="Rounded Rectangular Callout 24">
            <a:extLst>
              <a:ext uri="{FF2B5EF4-FFF2-40B4-BE49-F238E27FC236}">
                <a16:creationId xmlns:a16="http://schemas.microsoft.com/office/drawing/2014/main" id="{795C3657-9209-BE40-8706-B37DC3EB279A}"/>
              </a:ext>
            </a:extLst>
          </p:cNvPr>
          <p:cNvSpPr/>
          <p:nvPr/>
        </p:nvSpPr>
        <p:spPr bwMode="auto">
          <a:xfrm>
            <a:off x="7212374" y="7261242"/>
            <a:ext cx="5723004" cy="2438393"/>
          </a:xfrm>
          <a:prstGeom prst="wedgeRoundRectCallout">
            <a:avLst>
              <a:gd name="adj1" fmla="val -66706"/>
              <a:gd name="adj2" fmla="val -20628"/>
              <a:gd name="adj3" fmla="val 16667"/>
            </a:avLst>
          </a:prstGeom>
          <a:noFill/>
          <a:ln>
            <a:solidFill>
              <a:srgbClr val="002060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571500" indent="-571500" algn="l">
              <a:buFontTx/>
              <a:buChar char="-"/>
            </a:pPr>
            <a:r>
              <a:rPr lang="en-US" altLang="zh-CN" sz="4400" dirty="0"/>
              <a:t>Eavesdropping</a:t>
            </a:r>
            <a:endParaRPr lang="en-US" altLang="zh-CN" sz="4000" dirty="0"/>
          </a:p>
          <a:p>
            <a:pPr marL="571500" indent="-571500" algn="l">
              <a:buFontTx/>
              <a:buChar char="-"/>
            </a:pPr>
            <a:r>
              <a:rPr lang="en-US" altLang="zh-CN" dirty="0"/>
              <a:t>Manipulating</a:t>
            </a:r>
          </a:p>
          <a:p>
            <a:pPr marL="571500" indent="-571500" algn="l">
              <a:buFontTx/>
              <a:buChar char="-"/>
            </a:pPr>
            <a:r>
              <a:rPr lang="en-US" altLang="zh-CN" b="1" dirty="0"/>
              <a:t>Camouflaging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4200" b="0" i="0" u="none" strike="noStrike" cap="none" normalizeH="0" baseline="0" dirty="0">
              <a:ln>
                <a:noFill/>
              </a:ln>
              <a:solidFill>
                <a:srgbClr val="414141"/>
              </a:solidFill>
              <a:effectLst/>
              <a:latin typeface="Gill Sans Light" charset="0"/>
              <a:cs typeface="ヒラギノ角ゴ ProN W3" charset="0"/>
              <a:sym typeface="Gill Sans Light" charset="0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>
            <a:extLst>
              <a:ext uri="{FF2B5EF4-FFF2-40B4-BE49-F238E27FC236}">
                <a16:creationId xmlns:a16="http://schemas.microsoft.com/office/drawing/2014/main" id="{217C2824-6FA3-4F42-9F70-5B3DDB8911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5689" dirty="0"/>
              <a:t>How</a:t>
            </a:r>
            <a:r>
              <a:rPr lang="zh-CN" altLang="en-US" sz="5689" dirty="0"/>
              <a:t> </a:t>
            </a:r>
            <a:r>
              <a:rPr lang="en-US" altLang="zh-CN" sz="5689" dirty="0"/>
              <a:t>to</a:t>
            </a:r>
            <a:r>
              <a:rPr lang="zh-CN" altLang="en-US" sz="5689" dirty="0"/>
              <a:t> </a:t>
            </a:r>
            <a:r>
              <a:rPr lang="en-US" altLang="zh-CN" sz="5689" dirty="0"/>
              <a:t>Address</a:t>
            </a:r>
            <a:r>
              <a:rPr lang="zh-CN" altLang="en-US" sz="5689" dirty="0"/>
              <a:t> </a:t>
            </a:r>
            <a:r>
              <a:rPr lang="en-US" altLang="zh-CN" sz="5689" dirty="0"/>
              <a:t>This?</a:t>
            </a:r>
            <a:endParaRPr lang="en-US" altLang="en-US" sz="5689" dirty="0"/>
          </a:p>
        </p:txBody>
      </p:sp>
      <p:sp>
        <p:nvSpPr>
          <p:cNvPr id="30726" name="Rectangle 3">
            <a:extLst>
              <a:ext uri="{FF2B5EF4-FFF2-40B4-BE49-F238E27FC236}">
                <a16:creationId xmlns:a16="http://schemas.microsoft.com/office/drawing/2014/main" id="{7684C600-B9BD-A947-8139-6AFD625E61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49400" y="2692400"/>
            <a:ext cx="10574868" cy="6188075"/>
          </a:xfrm>
        </p:spPr>
        <p:txBody>
          <a:bodyPr/>
          <a:lstStyle/>
          <a:p>
            <a:pPr lvl="1" eaLnBrk="1" hangingPunct="1">
              <a:spcBef>
                <a:spcPts val="1200"/>
              </a:spcBef>
            </a:pPr>
            <a:r>
              <a:rPr lang="en-US" altLang="zh-CN" dirty="0"/>
              <a:t>U</a:t>
            </a:r>
            <a:r>
              <a:rPr lang="en-US" altLang="en-US" dirty="0"/>
              <a:t>se more than one hash functions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zh-CN" dirty="0"/>
              <a:t>U</a:t>
            </a:r>
            <a:r>
              <a:rPr lang="en-US" altLang="en-US" dirty="0"/>
              <a:t>se a key to select which one to use</a:t>
            </a:r>
          </a:p>
        </p:txBody>
      </p:sp>
    </p:spTree>
    <p:extLst>
      <p:ext uri="{BB962C8B-B14F-4D97-AF65-F5344CB8AC3E}">
        <p14:creationId xmlns:p14="http://schemas.microsoft.com/office/powerpoint/2010/main" val="394240651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BF8C-A663-8B4D-A462-5742E3430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dirty="0"/>
              <a:t>Hash</a:t>
            </a:r>
            <a:r>
              <a:rPr lang="zh-CN" altLang="en-US" sz="6000" dirty="0"/>
              <a:t> </a:t>
            </a:r>
            <a:r>
              <a:rPr lang="en-US" altLang="zh-CN" sz="6000" dirty="0"/>
              <a:t>Function</a:t>
            </a:r>
            <a:r>
              <a:rPr lang="zh-CN" altLang="en-US" sz="6000" dirty="0"/>
              <a:t> </a:t>
            </a:r>
            <a:r>
              <a:rPr lang="en-US" altLang="zh-CN" sz="6000" dirty="0"/>
              <a:t>Family</a:t>
            </a:r>
            <a:endParaRPr lang="en-US" sz="6000" dirty="0"/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CE363244-4828-A245-90A9-89B4013B977D}"/>
              </a:ext>
            </a:extLst>
          </p:cNvPr>
          <p:cNvSpPr txBox="1">
            <a:spLocks noChangeArrowheads="1"/>
          </p:cNvSpPr>
          <p:nvPr/>
        </p:nvSpPr>
        <p:spPr>
          <a:xfrm>
            <a:off x="209296" y="2438400"/>
            <a:ext cx="12827000" cy="4114800"/>
          </a:xfrm>
          <a:prstGeom prst="rect">
            <a:avLst/>
          </a:prstGeom>
        </p:spPr>
        <p:txBody>
          <a:bodyPr/>
          <a:lstStyle>
            <a:lvl1pPr marL="304800" indent="-304800" algn="l" rtl="0" fontAlgn="base">
              <a:spcBef>
                <a:spcPts val="38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1pPr>
            <a:lvl2pPr marL="685800" indent="-304800" algn="l" rtl="0" fontAlgn="base">
              <a:spcBef>
                <a:spcPts val="38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2pPr>
            <a:lvl3pPr marL="1066800" indent="-304800" algn="l" rtl="0" fontAlgn="base">
              <a:spcBef>
                <a:spcPts val="38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3pPr>
            <a:lvl4pPr marL="1447800" indent="-304800" algn="l" rtl="0" fontAlgn="base">
              <a:spcBef>
                <a:spcPts val="38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4pPr>
            <a:lvl5pPr marL="1828800" indent="-304800" algn="l" rtl="0" fontAlgn="base">
              <a:spcBef>
                <a:spcPts val="38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A hash family is a four-tuple (</a:t>
            </a:r>
            <a:r>
              <a:rPr lang="en-US" altLang="en-US" i="1" dirty="0">
                <a:ea typeface="comic"/>
                <a:cs typeface="comic"/>
              </a:rPr>
              <a:t>X</a:t>
            </a:r>
            <a:r>
              <a:rPr lang="en-US" altLang="en-US" i="1" dirty="0"/>
              <a:t>,Y,K</a:t>
            </a:r>
            <a:r>
              <a:rPr lang="en-US" altLang="en-US" dirty="0"/>
              <a:t>,</a:t>
            </a:r>
            <a:r>
              <a:rPr lang="en-US" altLang="en-US" i="1" dirty="0"/>
              <a:t>H</a:t>
            </a:r>
            <a:r>
              <a:rPr lang="en-US" altLang="en-US" dirty="0"/>
              <a:t>), where</a:t>
            </a:r>
          </a:p>
          <a:p>
            <a:pPr lvl="1"/>
            <a:r>
              <a:rPr lang="en-US" altLang="en-US" i="1" dirty="0">
                <a:ea typeface="comic"/>
                <a:cs typeface="comic"/>
              </a:rPr>
              <a:t>X</a:t>
            </a:r>
            <a:r>
              <a:rPr lang="en-US" altLang="en-US" dirty="0"/>
              <a:t> is a set of possible messages</a:t>
            </a:r>
          </a:p>
          <a:p>
            <a:pPr lvl="1"/>
            <a:r>
              <a:rPr lang="en-US" altLang="en-US" i="1" dirty="0"/>
              <a:t>Y</a:t>
            </a:r>
            <a:r>
              <a:rPr lang="en-US" altLang="en-US" dirty="0"/>
              <a:t> is a finite set of possible message digests</a:t>
            </a:r>
          </a:p>
          <a:p>
            <a:pPr lvl="1"/>
            <a:r>
              <a:rPr lang="en-US" altLang="en-US" i="1" dirty="0"/>
              <a:t>K</a:t>
            </a:r>
            <a:r>
              <a:rPr lang="en-US" altLang="en-US" dirty="0"/>
              <a:t> is the </a:t>
            </a:r>
            <a:r>
              <a:rPr lang="en-US" altLang="en-US" dirty="0" err="1"/>
              <a:t>keyspace</a:t>
            </a:r>
            <a:endParaRPr lang="en-US" altLang="en-US" dirty="0"/>
          </a:p>
          <a:p>
            <a:pPr lvl="1"/>
            <a:r>
              <a:rPr lang="en-US" altLang="en-US" dirty="0"/>
              <a:t>For each K</a:t>
            </a:r>
            <a:r>
              <a:rPr lang="en-US" altLang="en-US" dirty="0">
                <a:sym typeface="Symbol" pitchFamily="2" charset="2"/>
              </a:rPr>
              <a:t></a:t>
            </a:r>
            <a:r>
              <a:rPr lang="en-US" altLang="en-US" i="1" dirty="0">
                <a:latin typeface="Comic Sans MS" panose="030F0902030302020204" pitchFamily="66" charset="0"/>
              </a:rPr>
              <a:t>K</a:t>
            </a:r>
            <a:r>
              <a:rPr lang="en-US" altLang="en-US" dirty="0"/>
              <a:t>, there is a hash function </a:t>
            </a:r>
            <a:r>
              <a:rPr lang="en-US" altLang="en-US" dirty="0" err="1"/>
              <a:t>h</a:t>
            </a:r>
            <a:r>
              <a:rPr lang="en-US" altLang="en-US" baseline="-25000" dirty="0" err="1"/>
              <a:t>K</a:t>
            </a:r>
            <a:r>
              <a:rPr lang="en-US" altLang="en-US" dirty="0" err="1">
                <a:sym typeface="Symbol" pitchFamily="2" charset="2"/>
              </a:rPr>
              <a:t></a:t>
            </a:r>
            <a:r>
              <a:rPr lang="en-US" altLang="en-US" i="1" dirty="0" err="1"/>
              <a:t>H</a:t>
            </a:r>
            <a:r>
              <a:rPr lang="en-US" altLang="en-US" i="1" dirty="0">
                <a:latin typeface="Comic Sans MS" panose="030F0902030302020204" pitchFamily="66" charset="0"/>
              </a:rPr>
              <a:t> .</a:t>
            </a:r>
            <a:r>
              <a:rPr lang="en-US" altLang="en-US" dirty="0"/>
              <a:t> Each </a:t>
            </a:r>
            <a:r>
              <a:rPr lang="en-US" altLang="en-US" dirty="0" err="1"/>
              <a:t>h</a:t>
            </a:r>
            <a:r>
              <a:rPr lang="en-US" altLang="en-US" baseline="-25000" dirty="0" err="1"/>
              <a:t>K</a:t>
            </a:r>
            <a:r>
              <a:rPr lang="en-US" altLang="en-US" dirty="0"/>
              <a:t>: </a:t>
            </a:r>
            <a:r>
              <a:rPr lang="en-US" altLang="en-US" i="1" dirty="0">
                <a:latin typeface="Comic Sans MS" panose="030F0902030302020204" pitchFamily="66" charset="0"/>
                <a:ea typeface="comic"/>
                <a:cs typeface="comic"/>
              </a:rPr>
              <a:t>X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2" charset="2"/>
              </a:rPr>
              <a:t></a:t>
            </a:r>
            <a:r>
              <a:rPr lang="en-US" altLang="en-US" i="1" dirty="0">
                <a:latin typeface="Comic Sans MS" panose="030F0902030302020204" pitchFamily="66" charset="0"/>
              </a:rPr>
              <a:t>Y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Alternatively, one can think of </a:t>
            </a:r>
            <a:r>
              <a:rPr lang="en-US" altLang="en-US" i="1" dirty="0"/>
              <a:t>H</a:t>
            </a:r>
            <a:r>
              <a:rPr lang="en-US" altLang="en-US" i="1" dirty="0">
                <a:latin typeface="Comic Sans MS" panose="030F0902030302020204" pitchFamily="66" charset="0"/>
              </a:rPr>
              <a:t> </a:t>
            </a:r>
            <a:r>
              <a:rPr lang="en-US" altLang="en-US" dirty="0"/>
              <a:t>as a function </a:t>
            </a:r>
            <a:r>
              <a:rPr lang="en-US" altLang="en-US" i="1" dirty="0"/>
              <a:t>K</a:t>
            </a:r>
            <a:r>
              <a:rPr lang="en-US" altLang="en-US" dirty="0">
                <a:sym typeface="Symbol" pitchFamily="2" charset="2"/>
              </a:rPr>
              <a:t></a:t>
            </a:r>
            <a:r>
              <a:rPr lang="en-US" altLang="en-US" i="1" dirty="0"/>
              <a:t>X</a:t>
            </a:r>
            <a:r>
              <a:rPr lang="en-US" altLang="en-US" dirty="0">
                <a:sym typeface="Symbol" pitchFamily="2" charset="2"/>
              </a:rPr>
              <a:t></a:t>
            </a:r>
            <a:r>
              <a:rPr lang="en-US" altLang="en-US" i="1" dirty="0">
                <a:sym typeface="Symbol" pitchFamily="2" charset="2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12463527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>
            <a:extLst>
              <a:ext uri="{FF2B5EF4-FFF2-40B4-BE49-F238E27FC236}">
                <a16:creationId xmlns:a16="http://schemas.microsoft.com/office/drawing/2014/main" id="{DBAFD7DD-BC83-8745-9AB1-FD72D8A6D4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Message Authentication Code</a:t>
            </a:r>
          </a:p>
        </p:txBody>
      </p:sp>
      <p:sp>
        <p:nvSpPr>
          <p:cNvPr id="32774" name="Rectangle 3">
            <a:extLst>
              <a:ext uri="{FF2B5EF4-FFF2-40B4-BE49-F238E27FC236}">
                <a16:creationId xmlns:a16="http://schemas.microsoft.com/office/drawing/2014/main" id="{24F142DD-EEDF-3745-ACAD-35BB984001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2107" y="2895600"/>
            <a:ext cx="11812693" cy="639402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en-US" dirty="0"/>
              <a:t>A MAC scheme is a hash family, used for message authentication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en-US" dirty="0"/>
              <a:t>MAC(K,M) = H</a:t>
            </a:r>
            <a:r>
              <a:rPr lang="en-US" altLang="en-US" baseline="-25000" dirty="0"/>
              <a:t>K</a:t>
            </a:r>
            <a:r>
              <a:rPr lang="en-US" altLang="en-US" dirty="0"/>
              <a:t>(M)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en-US" dirty="0"/>
              <a:t>The sender and the receiver share secret K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en-US" dirty="0"/>
              <a:t>The sender sends (M, </a:t>
            </a:r>
            <a:r>
              <a:rPr lang="en-US" altLang="en-US" dirty="0" err="1"/>
              <a:t>H</a:t>
            </a:r>
            <a:r>
              <a:rPr lang="en-US" altLang="en-US" baseline="-25000" dirty="0" err="1"/>
              <a:t>k</a:t>
            </a:r>
            <a:r>
              <a:rPr lang="en-US" altLang="en-US" dirty="0"/>
              <a:t>(M))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en-US" dirty="0"/>
              <a:t>The receiver receives (X,Y) and verifies that H</a:t>
            </a:r>
            <a:r>
              <a:rPr lang="en-US" altLang="en-US" baseline="-25000" dirty="0"/>
              <a:t>K</a:t>
            </a:r>
            <a:r>
              <a:rPr lang="en-US" altLang="en-US" dirty="0"/>
              <a:t>(X)=Y, if so, then accepts the message as from the sender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en-US" dirty="0"/>
              <a:t>To be secure, an adversary shouldn’t be able to come up with (X’,Y’) such that H</a:t>
            </a:r>
            <a:r>
              <a:rPr lang="en-US" altLang="en-US" baseline="-25000" dirty="0"/>
              <a:t>K</a:t>
            </a:r>
            <a:r>
              <a:rPr lang="en-US" altLang="en-US" dirty="0"/>
              <a:t>(X’)=Y’.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9F4ED-8B15-5B4A-8C2D-0CC3F53DD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8210" y="124086"/>
            <a:ext cx="13263010" cy="2438400"/>
          </a:xfrm>
        </p:spPr>
        <p:txBody>
          <a:bodyPr/>
          <a:lstStyle/>
          <a:p>
            <a:r>
              <a:rPr lang="en-US" altLang="zh-CN" sz="6000" dirty="0"/>
              <a:t>Threat</a:t>
            </a:r>
            <a:r>
              <a:rPr lang="zh-CN" altLang="en-US" sz="6000" dirty="0"/>
              <a:t> </a:t>
            </a:r>
            <a:r>
              <a:rPr lang="en-US" altLang="zh-CN" sz="6000" dirty="0"/>
              <a:t>Model</a:t>
            </a:r>
            <a:r>
              <a:rPr lang="zh-CN" altLang="en-US" sz="6000" dirty="0"/>
              <a:t> </a:t>
            </a:r>
            <a:r>
              <a:rPr lang="en-US" altLang="zh-CN" sz="6000" dirty="0"/>
              <a:t>of</a:t>
            </a:r>
            <a:r>
              <a:rPr lang="zh-CN" altLang="en-US" sz="6000" dirty="0"/>
              <a:t> </a:t>
            </a:r>
            <a:r>
              <a:rPr lang="en-US" altLang="zh-CN" sz="6000" dirty="0"/>
              <a:t>Secure</a:t>
            </a:r>
            <a:r>
              <a:rPr lang="zh-CN" altLang="en-US" sz="6000" dirty="0"/>
              <a:t> </a:t>
            </a:r>
            <a:r>
              <a:rPr lang="en-US" altLang="zh-CN" sz="6000" dirty="0"/>
              <a:t>Communication</a:t>
            </a:r>
            <a:endParaRPr lang="en-US" sz="6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6F3D61E-7EEC-AD47-B259-F8A7FB2A8384}"/>
              </a:ext>
            </a:extLst>
          </p:cNvPr>
          <p:cNvGrpSpPr/>
          <p:nvPr/>
        </p:nvGrpSpPr>
        <p:grpSpPr>
          <a:xfrm>
            <a:off x="177800" y="1785104"/>
            <a:ext cx="9731375" cy="6183392"/>
            <a:chOff x="1636712" y="3352800"/>
            <a:chExt cx="9731375" cy="618339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CB5E54F-B185-4B45-AFB2-C7532410EAB3}"/>
                </a:ext>
              </a:extLst>
            </p:cNvPr>
            <p:cNvGrpSpPr/>
            <p:nvPr/>
          </p:nvGrpSpPr>
          <p:grpSpPr>
            <a:xfrm>
              <a:off x="1636712" y="3352800"/>
              <a:ext cx="9731375" cy="4459559"/>
              <a:chOff x="504825" y="2852085"/>
              <a:chExt cx="8186738" cy="2169178"/>
            </a:xfrm>
          </p:grpSpPr>
          <p:pic>
            <p:nvPicPr>
              <p:cNvPr id="6" name="Picture 6" descr="Alice">
                <a:extLst>
                  <a:ext uri="{FF2B5EF4-FFF2-40B4-BE49-F238E27FC236}">
                    <a16:creationId xmlns:a16="http://schemas.microsoft.com/office/drawing/2014/main" id="{45EB910D-8C6B-2142-AF89-4B89EE4923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6346" y="3547243"/>
                <a:ext cx="756291" cy="557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" name="Picture 7" descr="Bob">
                <a:extLst>
                  <a:ext uri="{FF2B5EF4-FFF2-40B4-BE49-F238E27FC236}">
                    <a16:creationId xmlns:a16="http://schemas.microsoft.com/office/drawing/2014/main" id="{A1BBFA63-9D4B-A046-B240-0C3C005A70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00898" y="3547243"/>
                <a:ext cx="817563" cy="5851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" name="Rectangle 11">
                <a:extLst>
                  <a:ext uri="{FF2B5EF4-FFF2-40B4-BE49-F238E27FC236}">
                    <a16:creationId xmlns:a16="http://schemas.microsoft.com/office/drawing/2014/main" id="{A7A80295-4ED0-0544-B34A-8E10B42289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2638" y="4205288"/>
                <a:ext cx="1293812" cy="80327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" name="Text Box 12">
                <a:extLst>
                  <a:ext uri="{FF2B5EF4-FFF2-40B4-BE49-F238E27FC236}">
                    <a16:creationId xmlns:a16="http://schemas.microsoft.com/office/drawing/2014/main" id="{28AF46C4-024E-7349-B9CF-4A8909B006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71542" y="4167188"/>
                <a:ext cx="976629" cy="3790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zh-CN" sz="2400" dirty="0">
                  <a:latin typeface="Comic Sans MS" panose="030F0902030302020204" pitchFamily="66" charset="0"/>
                </a:endParaRPr>
              </a:p>
              <a:p>
                <a:r>
                  <a:rPr lang="en-US" altLang="zh-CN" sz="2400" dirty="0">
                    <a:latin typeface="Comic Sans MS" panose="030F0902030302020204" pitchFamily="66" charset="0"/>
                  </a:rPr>
                  <a:t>sender</a:t>
                </a:r>
              </a:p>
            </p:txBody>
          </p:sp>
          <p:sp>
            <p:nvSpPr>
              <p:cNvPr id="10" name="Rectangle 13">
                <a:extLst>
                  <a:ext uri="{FF2B5EF4-FFF2-40B4-BE49-F238E27FC236}">
                    <a16:creationId xmlns:a16="http://schemas.microsoft.com/office/drawing/2014/main" id="{A20CD078-885D-4F46-8CC6-042B4553E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0088" y="4217988"/>
                <a:ext cx="1293812" cy="80327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" name="Text Box 14">
                <a:extLst>
                  <a:ext uri="{FF2B5EF4-FFF2-40B4-BE49-F238E27FC236}">
                    <a16:creationId xmlns:a16="http://schemas.microsoft.com/office/drawing/2014/main" id="{27F99F2F-07AB-5B44-9D27-E9A0F7E0B6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48564" y="4194175"/>
                <a:ext cx="1160033" cy="3790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zh-CN" sz="2400" dirty="0">
                  <a:latin typeface="Comic Sans MS" panose="030F0902030302020204" pitchFamily="66" charset="0"/>
                </a:endParaRPr>
              </a:p>
              <a:p>
                <a:r>
                  <a:rPr lang="en-US" altLang="zh-CN" sz="2400" dirty="0">
                    <a:latin typeface="Comic Sans MS" panose="030F0902030302020204" pitchFamily="66" charset="0"/>
                  </a:rPr>
                  <a:t>receiver</a:t>
                </a:r>
              </a:p>
            </p:txBody>
          </p:sp>
          <p:sp>
            <p:nvSpPr>
              <p:cNvPr id="12" name="Text Box 18">
                <a:extLst>
                  <a:ext uri="{FF2B5EF4-FFF2-40B4-BE49-F238E27FC236}">
                    <a16:creationId xmlns:a16="http://schemas.microsoft.com/office/drawing/2014/main" id="{3834A009-B54A-7B49-990B-81E8342FB4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98571" y="3460750"/>
                <a:ext cx="1952988" cy="3790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4800" dirty="0">
                    <a:solidFill>
                      <a:schemeClr val="tx1"/>
                    </a:solidFill>
                    <a:latin typeface="Comic Sans MS" panose="030F0902030302020204" pitchFamily="66" charset="0"/>
                  </a:rPr>
                  <a:t>channel</a:t>
                </a:r>
                <a:endParaRPr lang="en-US" altLang="zh-CN" sz="2400" dirty="0">
                  <a:solidFill>
                    <a:schemeClr val="tx1"/>
                  </a:solidFill>
                  <a:latin typeface="Comic Sans MS" panose="030F0902030302020204" pitchFamily="66" charset="0"/>
                </a:endParaRPr>
              </a:p>
            </p:txBody>
          </p:sp>
          <p:sp>
            <p:nvSpPr>
              <p:cNvPr id="13" name="Line 19">
                <a:extLst>
                  <a:ext uri="{FF2B5EF4-FFF2-40B4-BE49-F238E27FC236}">
                    <a16:creationId xmlns:a16="http://schemas.microsoft.com/office/drawing/2014/main" id="{F1DB4815-41CE-DD4D-8B3A-C6EA46583A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68725" y="3883025"/>
                <a:ext cx="238125" cy="4492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Rectangle 21">
                <a:extLst>
                  <a:ext uri="{FF2B5EF4-FFF2-40B4-BE49-F238E27FC236}">
                    <a16:creationId xmlns:a16="http://schemas.microsoft.com/office/drawing/2014/main" id="{DBF4260A-044D-B643-B1E7-3B6B2C779F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2163" y="4403725"/>
                <a:ext cx="2447925" cy="36671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5" name="Line 17">
                <a:extLst>
                  <a:ext uri="{FF2B5EF4-FFF2-40B4-BE49-F238E27FC236}">
                    <a16:creationId xmlns:a16="http://schemas.microsoft.com/office/drawing/2014/main" id="{3887E14A-1E63-0344-95AD-3429BA52B2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75025" y="4616450"/>
                <a:ext cx="2460625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Text Box 23">
                <a:extLst>
                  <a:ext uri="{FF2B5EF4-FFF2-40B4-BE49-F238E27FC236}">
                    <a16:creationId xmlns:a16="http://schemas.microsoft.com/office/drawing/2014/main" id="{E36FCFC1-E15D-8E45-8D29-9C0F3FB343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0293" y="2852085"/>
                <a:ext cx="2381531" cy="7967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3600" dirty="0">
                    <a:solidFill>
                      <a:schemeClr val="tx1"/>
                    </a:solidFill>
                    <a:latin typeface="Comic Sans MS" panose="030F0902030302020204" pitchFamily="66" charset="0"/>
                  </a:rPr>
                  <a:t>data, control messages</a:t>
                </a:r>
              </a:p>
            </p:txBody>
          </p:sp>
          <p:sp>
            <p:nvSpPr>
              <p:cNvPr id="17" name="Line 24">
                <a:extLst>
                  <a:ext uri="{FF2B5EF4-FFF2-40B4-BE49-F238E27FC236}">
                    <a16:creationId xmlns:a16="http://schemas.microsoft.com/office/drawing/2014/main" id="{10CC1111-1B9B-5A42-89C6-F95C4DF319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70499" y="3648801"/>
                <a:ext cx="565150" cy="9041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27">
                <a:extLst>
                  <a:ext uri="{FF2B5EF4-FFF2-40B4-BE49-F238E27FC236}">
                    <a16:creationId xmlns:a16="http://schemas.microsoft.com/office/drawing/2014/main" id="{5502966F-EF5A-194D-860D-9BBD88C015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79525" y="4586288"/>
                <a:ext cx="8143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Text Box 28">
                <a:extLst>
                  <a:ext uri="{FF2B5EF4-FFF2-40B4-BE49-F238E27FC236}">
                    <a16:creationId xmlns:a16="http://schemas.microsoft.com/office/drawing/2014/main" id="{3A4DB5EB-3FA6-AD42-87EC-483B3995AD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825" y="4316413"/>
                <a:ext cx="817563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2400">
                    <a:solidFill>
                      <a:schemeClr val="tx1"/>
                    </a:solidFill>
                    <a:latin typeface="Comic Sans MS" panose="030F0902030302020204" pitchFamily="66" charset="0"/>
                  </a:rPr>
                  <a:t>data</a:t>
                </a:r>
              </a:p>
            </p:txBody>
          </p:sp>
          <p:sp>
            <p:nvSpPr>
              <p:cNvPr id="20" name="Line 29">
                <a:extLst>
                  <a:ext uri="{FF2B5EF4-FFF2-40B4-BE49-F238E27FC236}">
                    <a16:creationId xmlns:a16="http://schemas.microsoft.com/office/drawing/2014/main" id="{C15E4B8F-EC3E-2B43-AA68-14C931F895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086600" y="4556125"/>
                <a:ext cx="8143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Text Box 30">
                <a:extLst>
                  <a:ext uri="{FF2B5EF4-FFF2-40B4-BE49-F238E27FC236}">
                    <a16:creationId xmlns:a16="http://schemas.microsoft.com/office/drawing/2014/main" id="{07A5F3AF-3DEB-1C4F-B7A3-0E3D81ECD8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74000" y="4286250"/>
                <a:ext cx="817563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2400">
                    <a:solidFill>
                      <a:schemeClr val="tx1"/>
                    </a:solidFill>
                    <a:latin typeface="Comic Sans MS" panose="030F0902030302020204" pitchFamily="66" charset="0"/>
                  </a:rPr>
                  <a:t>data</a:t>
                </a:r>
              </a:p>
            </p:txBody>
          </p:sp>
          <p:sp>
            <p:nvSpPr>
              <p:cNvPr id="22" name="Text Box 31">
                <a:extLst>
                  <a:ext uri="{FF2B5EF4-FFF2-40B4-BE49-F238E27FC236}">
                    <a16:creationId xmlns:a16="http://schemas.microsoft.com/office/drawing/2014/main" id="{08F23474-8610-DA42-BB9D-7DAC10E9EA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7862" y="3266255"/>
                <a:ext cx="900113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2400" dirty="0">
                    <a:solidFill>
                      <a:schemeClr val="accent2"/>
                    </a:solidFill>
                    <a:latin typeface="Comic Sans MS" panose="030F0902030302020204" pitchFamily="66" charset="0"/>
                  </a:rPr>
                  <a:t>Alice</a:t>
                </a:r>
              </a:p>
            </p:txBody>
          </p:sp>
          <p:sp>
            <p:nvSpPr>
              <p:cNvPr id="23" name="Text Box 32">
                <a:extLst>
                  <a:ext uri="{FF2B5EF4-FFF2-40B4-BE49-F238E27FC236}">
                    <a16:creationId xmlns:a16="http://schemas.microsoft.com/office/drawing/2014/main" id="{F11107C4-8FC8-854B-B738-123E0CF0DD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20782" y="3277369"/>
                <a:ext cx="71755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2400" dirty="0">
                    <a:solidFill>
                      <a:schemeClr val="accent2"/>
                    </a:solidFill>
                    <a:latin typeface="Comic Sans MS" panose="030F0902030302020204" pitchFamily="66" charset="0"/>
                  </a:rPr>
                  <a:t>Bob</a:t>
                </a:r>
              </a:p>
            </p:txBody>
          </p:sp>
        </p:grp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D3B92E0E-11B7-0B4C-A312-29A0EDB33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5124" y="7010400"/>
              <a:ext cx="1138899" cy="1200107"/>
            </a:xfrm>
            <a:custGeom>
              <a:avLst/>
              <a:gdLst>
                <a:gd name="T0" fmla="*/ 0 w 344"/>
                <a:gd name="T1" fmla="*/ 0 h 789"/>
                <a:gd name="T2" fmla="*/ 2147483647 w 344"/>
                <a:gd name="T3" fmla="*/ 2147483647 h 789"/>
                <a:gd name="T4" fmla="*/ 2147483647 w 344"/>
                <a:gd name="T5" fmla="*/ 2147483647 h 789"/>
                <a:gd name="T6" fmla="*/ 0 60000 65536"/>
                <a:gd name="T7" fmla="*/ 0 60000 65536"/>
                <a:gd name="T8" fmla="*/ 0 60000 65536"/>
                <a:gd name="T9" fmla="*/ 0 w 344"/>
                <a:gd name="T10" fmla="*/ 0 h 789"/>
                <a:gd name="T11" fmla="*/ 344 w 344"/>
                <a:gd name="T12" fmla="*/ 789 h 7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4" h="789">
                  <a:moveTo>
                    <a:pt x="0" y="0"/>
                  </a:moveTo>
                  <a:cubicBezTo>
                    <a:pt x="52" y="24"/>
                    <a:pt x="255" y="10"/>
                    <a:pt x="310" y="142"/>
                  </a:cubicBezTo>
                  <a:cubicBezTo>
                    <a:pt x="344" y="248"/>
                    <a:pt x="324" y="654"/>
                    <a:pt x="328" y="789"/>
                  </a:cubicBezTo>
                </a:path>
              </a:pathLst>
            </a:custGeom>
            <a:noFill/>
            <a:ln w="5715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9A8996D0-4F69-FA49-B30D-03E3552FB3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30104" y="7010400"/>
              <a:ext cx="1138897" cy="1200107"/>
            </a:xfrm>
            <a:custGeom>
              <a:avLst/>
              <a:gdLst>
                <a:gd name="T0" fmla="*/ 0 w 344"/>
                <a:gd name="T1" fmla="*/ 0 h 789"/>
                <a:gd name="T2" fmla="*/ 2147483647 w 344"/>
                <a:gd name="T3" fmla="*/ 2147483647 h 789"/>
                <a:gd name="T4" fmla="*/ 2147483647 w 344"/>
                <a:gd name="T5" fmla="*/ 2147483647 h 789"/>
                <a:gd name="T6" fmla="*/ 0 60000 65536"/>
                <a:gd name="T7" fmla="*/ 0 60000 65536"/>
                <a:gd name="T8" fmla="*/ 0 60000 65536"/>
                <a:gd name="T9" fmla="*/ 0 w 344"/>
                <a:gd name="T10" fmla="*/ 0 h 789"/>
                <a:gd name="T11" fmla="*/ 344 w 344"/>
                <a:gd name="T12" fmla="*/ 789 h 7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4" h="789">
                  <a:moveTo>
                    <a:pt x="0" y="0"/>
                  </a:moveTo>
                  <a:cubicBezTo>
                    <a:pt x="52" y="24"/>
                    <a:pt x="255" y="10"/>
                    <a:pt x="310" y="142"/>
                  </a:cubicBezTo>
                  <a:cubicBezTo>
                    <a:pt x="344" y="248"/>
                    <a:pt x="324" y="654"/>
                    <a:pt x="328" y="789"/>
                  </a:cubicBezTo>
                </a:path>
              </a:pathLst>
            </a:custGeom>
            <a:noFill/>
            <a:ln w="5715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7" name="Picture 9" descr="Eve">
              <a:extLst>
                <a:ext uri="{FF2B5EF4-FFF2-40B4-BE49-F238E27FC236}">
                  <a16:creationId xmlns:a16="http://schemas.microsoft.com/office/drawing/2014/main" id="{B65974B6-D8E3-0941-8B08-7A4C3268E4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565833" y="8240792"/>
              <a:ext cx="1082675" cy="1295400"/>
            </a:xfrm>
            <a:prstGeom prst="rect">
              <a:avLst/>
            </a:prstGeom>
          </p:spPr>
        </p:pic>
        <p:sp>
          <p:nvSpPr>
            <p:cNvPr id="28" name="Text Box 33">
              <a:extLst>
                <a:ext uri="{FF2B5EF4-FFF2-40B4-BE49-F238E27FC236}">
                  <a16:creationId xmlns:a16="http://schemas.microsoft.com/office/drawing/2014/main" id="{77661ACF-2EE1-3A41-8D91-29C1E2FF67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17152" y="8456017"/>
              <a:ext cx="693738" cy="436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2400" dirty="0">
                  <a:solidFill>
                    <a:schemeClr val="accent2"/>
                  </a:solidFill>
                  <a:latin typeface="Comic Sans MS" panose="030F0902030302020204" pitchFamily="66" charset="0"/>
                </a:rPr>
                <a:t>Eve</a:t>
              </a:r>
            </a:p>
          </p:txBody>
        </p:sp>
      </p:grp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3D56B80C-C40A-F54F-A920-2717E77B5113}"/>
              </a:ext>
            </a:extLst>
          </p:cNvPr>
          <p:cNvSpPr/>
          <p:nvPr/>
        </p:nvSpPr>
        <p:spPr bwMode="auto">
          <a:xfrm>
            <a:off x="7212257" y="6799492"/>
            <a:ext cx="5723004" cy="2438393"/>
          </a:xfrm>
          <a:prstGeom prst="wedgeRoundRectCallout">
            <a:avLst>
              <a:gd name="adj1" fmla="val -68185"/>
              <a:gd name="adj2" fmla="val -35212"/>
              <a:gd name="adj3" fmla="val 16667"/>
            </a:avLst>
          </a:prstGeom>
          <a:noFill/>
          <a:ln>
            <a:solidFill>
              <a:srgbClr val="002060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571500" indent="-571500" algn="l">
              <a:buFontTx/>
              <a:buChar char="-"/>
            </a:pPr>
            <a:r>
              <a:rPr lang="en-US" altLang="zh-CN" sz="4400" dirty="0"/>
              <a:t>Eavesdropping</a:t>
            </a:r>
            <a:endParaRPr lang="en-US" altLang="zh-CN" sz="4000" dirty="0"/>
          </a:p>
          <a:p>
            <a:pPr marL="571500" indent="-571500" algn="l">
              <a:buFontTx/>
              <a:buChar char="-"/>
            </a:pPr>
            <a:r>
              <a:rPr lang="en-US" altLang="zh-CN" b="1" dirty="0"/>
              <a:t>Manipulating</a:t>
            </a:r>
          </a:p>
          <a:p>
            <a:pPr marL="571500" indent="-571500" algn="l">
              <a:buFontTx/>
              <a:buChar char="-"/>
            </a:pPr>
            <a:r>
              <a:rPr lang="en-US" altLang="zh-CN" dirty="0"/>
              <a:t>Camouflaging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4200" b="0" i="0" u="none" strike="noStrike" cap="none" normalizeH="0" baseline="0" dirty="0">
              <a:ln>
                <a:noFill/>
              </a:ln>
              <a:solidFill>
                <a:srgbClr val="414141"/>
              </a:solidFill>
              <a:effectLst/>
              <a:latin typeface="Gill Sans Light" charset="0"/>
              <a:cs typeface="ヒラギノ角ゴ ProN W3" charset="0"/>
              <a:sym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56308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53420A52-DD10-564D-8D03-33BAC07D1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Security Requirements for MAC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D41A5E97-8123-2346-BF65-88FC22BBA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4600" y="2286000"/>
            <a:ext cx="11217275" cy="618807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en-US" dirty="0"/>
              <a:t>Resist the Existential Forgery under Chosen Plaintext Attack</a:t>
            </a:r>
          </a:p>
          <a:p>
            <a:pPr lvl="1">
              <a:spcBef>
                <a:spcPts val="1200"/>
              </a:spcBef>
            </a:pPr>
            <a:r>
              <a:rPr lang="en-US" altLang="en-US" dirty="0"/>
              <a:t>Challenger chooses a random key K</a:t>
            </a:r>
          </a:p>
          <a:p>
            <a:pPr lvl="1">
              <a:spcBef>
                <a:spcPts val="1200"/>
              </a:spcBef>
            </a:pPr>
            <a:r>
              <a:rPr lang="en-US" altLang="en-US" dirty="0"/>
              <a:t>Adversary chooses a number of messages M</a:t>
            </a:r>
            <a:r>
              <a:rPr lang="en-US" altLang="en-US" baseline="-25000" dirty="0"/>
              <a:t>1</a:t>
            </a:r>
            <a:r>
              <a:rPr lang="en-US" altLang="en-US" dirty="0"/>
              <a:t>, M</a:t>
            </a:r>
            <a:r>
              <a:rPr lang="en-US" altLang="en-US" baseline="-25000" dirty="0"/>
              <a:t>2</a:t>
            </a:r>
            <a:r>
              <a:rPr lang="en-US" altLang="en-US" dirty="0"/>
              <a:t>, .., M</a:t>
            </a:r>
            <a:r>
              <a:rPr lang="en-US" altLang="en-US" baseline="-25000" dirty="0"/>
              <a:t>n</a:t>
            </a:r>
            <a:r>
              <a:rPr lang="en-US" altLang="en-US" dirty="0"/>
              <a:t>, and obtains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j</a:t>
            </a:r>
            <a:r>
              <a:rPr lang="en-US" altLang="en-US" dirty="0"/>
              <a:t>=MAC(</a:t>
            </a:r>
            <a:r>
              <a:rPr lang="en-US" altLang="en-US" dirty="0" err="1"/>
              <a:t>K,M</a:t>
            </a:r>
            <a:r>
              <a:rPr lang="en-US" altLang="en-US" baseline="-25000" dirty="0" err="1"/>
              <a:t>j</a:t>
            </a:r>
            <a:r>
              <a:rPr lang="en-US" altLang="en-US" dirty="0"/>
              <a:t>) for 1</a:t>
            </a:r>
            <a:r>
              <a:rPr lang="en-US" altLang="en-US" dirty="0">
                <a:sym typeface="Symbol" pitchFamily="2" charset="2"/>
              </a:rPr>
              <a:t>jn</a:t>
            </a:r>
            <a:endParaRPr lang="en-US" altLang="en-US" dirty="0"/>
          </a:p>
          <a:p>
            <a:pPr lvl="1">
              <a:spcBef>
                <a:spcPts val="1200"/>
              </a:spcBef>
            </a:pPr>
            <a:r>
              <a:rPr lang="en-US" altLang="en-US" dirty="0"/>
              <a:t>Adversary outputs M’ and t’</a:t>
            </a:r>
          </a:p>
          <a:p>
            <a:pPr lvl="1">
              <a:spcBef>
                <a:spcPts val="1200"/>
              </a:spcBef>
            </a:pPr>
            <a:r>
              <a:rPr lang="en-US" altLang="en-US" dirty="0"/>
              <a:t>Adversary wins if </a:t>
            </a:r>
            <a:r>
              <a:rPr lang="en-US" altLang="en-US" dirty="0">
                <a:sym typeface="Symbol" pitchFamily="2" charset="2"/>
              </a:rPr>
              <a:t>j </a:t>
            </a:r>
            <a:r>
              <a:rPr lang="en-US" altLang="en-US" dirty="0"/>
              <a:t>M’≠</a:t>
            </a:r>
            <a:r>
              <a:rPr lang="en-US" altLang="en-US" dirty="0" err="1"/>
              <a:t>M</a:t>
            </a:r>
            <a:r>
              <a:rPr lang="en-US" altLang="en-US" baseline="-25000" dirty="0" err="1"/>
              <a:t>j</a:t>
            </a:r>
            <a:r>
              <a:rPr lang="en-US" altLang="en-US" dirty="0"/>
              <a:t>, and t’=MAC(K,M’)</a:t>
            </a:r>
          </a:p>
          <a:p>
            <a:pPr lvl="1">
              <a:spcBef>
                <a:spcPts val="1200"/>
              </a:spcBef>
            </a:pPr>
            <a:endParaRPr lang="en-US" altLang="en-US" dirty="0"/>
          </a:p>
          <a:p>
            <a:pPr>
              <a:spcBef>
                <a:spcPts val="1200"/>
              </a:spcBef>
            </a:pPr>
            <a:r>
              <a:rPr lang="en-US" altLang="en-US" dirty="0"/>
              <a:t>Basically, adversary cannot create the MAC for a message for which it hasn’t seen an MAC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FAC7D25D-F511-F643-8524-A074FE398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Constructing MAC from Hash Functions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5F0050BA-5A35-F54D-97CA-74B54709F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600" y="2960659"/>
            <a:ext cx="11933238" cy="618807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en-US" dirty="0"/>
              <a:t>Let h be a one-way hash function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uses</a:t>
            </a:r>
            <a:r>
              <a:rPr lang="zh-CN" altLang="en-US" dirty="0"/>
              <a:t> </a:t>
            </a:r>
            <a:r>
              <a:rPr lang="en-US" altLang="en-US" sz="4000" dirty="0"/>
              <a:t>Merkle-</a:t>
            </a:r>
            <a:r>
              <a:rPr lang="en-US" altLang="en-US" sz="4000" dirty="0" err="1"/>
              <a:t>Damgard</a:t>
            </a:r>
            <a:r>
              <a:rPr lang="en-US" altLang="en-US" sz="4000" dirty="0"/>
              <a:t> Construction </a:t>
            </a:r>
            <a:endParaRPr lang="en-US" altLang="en-US" dirty="0"/>
          </a:p>
          <a:p>
            <a:pPr>
              <a:spcBef>
                <a:spcPts val="1200"/>
              </a:spcBef>
            </a:pPr>
            <a:endParaRPr lang="en-US" altLang="en-US" dirty="0"/>
          </a:p>
          <a:p>
            <a:pPr>
              <a:spcBef>
                <a:spcPts val="1200"/>
              </a:spcBef>
            </a:pPr>
            <a:r>
              <a:rPr lang="en-US" altLang="en-US" dirty="0"/>
              <a:t>MAC(K,M) = h(K || M), where || denote concatenation</a:t>
            </a:r>
          </a:p>
          <a:p>
            <a:pPr lvl="1">
              <a:spcBef>
                <a:spcPts val="1200"/>
              </a:spcBef>
            </a:pPr>
            <a:r>
              <a:rPr lang="en-US" altLang="en-US" dirty="0"/>
              <a:t>Insecure as MAC</a:t>
            </a:r>
          </a:p>
          <a:p>
            <a:pPr lvl="1">
              <a:spcBef>
                <a:spcPts val="1200"/>
              </a:spcBef>
            </a:pPr>
            <a:r>
              <a:rPr lang="en-US" altLang="en-US" dirty="0"/>
              <a:t>Because of the Merkle-</a:t>
            </a:r>
            <a:r>
              <a:rPr lang="en-US" altLang="en-US" dirty="0" err="1"/>
              <a:t>Damgard</a:t>
            </a:r>
            <a:r>
              <a:rPr lang="en-US" altLang="en-US" dirty="0"/>
              <a:t> construction for hash functions, given M and t=h(K || M), adversary can compute M’=M||Pad(M)||X and t’, such that h(K||M’) = t’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9B0B7D-2E55-9446-BFB6-AEEE7DB7AF7F}"/>
              </a:ext>
            </a:extLst>
          </p:cNvPr>
          <p:cNvSpPr/>
          <p:nvPr/>
        </p:nvSpPr>
        <p:spPr>
          <a:xfrm>
            <a:off x="4826000" y="8534400"/>
            <a:ext cx="2552174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100000"/>
            </a:pPr>
            <a:r>
              <a:rPr lang="en-US" altLang="zh-CN" sz="4400" dirty="0">
                <a:solidFill>
                  <a:srgbClr val="FF0000"/>
                </a:solidFill>
              </a:rPr>
              <a:t>HOW???</a:t>
            </a:r>
            <a:endParaRPr lang="en-US" altLang="en-US" sz="4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2">
            <a:extLst>
              <a:ext uri="{FF2B5EF4-FFF2-40B4-BE49-F238E27FC236}">
                <a16:creationId xmlns:a16="http://schemas.microsoft.com/office/drawing/2014/main" id="{C6C33319-D3AD-A748-946D-99C1F21D47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5689" dirty="0"/>
              <a:t>HMAC: Constructing MAC from Cryptographic Hash Functions</a:t>
            </a:r>
            <a:endParaRPr lang="en-AU" altLang="en-US" sz="5689" dirty="0"/>
          </a:p>
        </p:txBody>
      </p:sp>
      <p:sp>
        <p:nvSpPr>
          <p:cNvPr id="35846" name="Rectangle 3">
            <a:extLst>
              <a:ext uri="{FF2B5EF4-FFF2-40B4-BE49-F238E27FC236}">
                <a16:creationId xmlns:a16="http://schemas.microsoft.com/office/drawing/2014/main" id="{BCCA6558-6666-1945-A2EF-9EDA577CDE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74898" y="4114800"/>
            <a:ext cx="9645227" cy="2926080"/>
          </a:xfrm>
        </p:spPr>
        <p:txBody>
          <a:bodyPr/>
          <a:lstStyle/>
          <a:p>
            <a:pPr eaLnBrk="1" hangingPunct="1"/>
            <a:r>
              <a:rPr lang="en-AU" altLang="en-US" sz="3413" dirty="0"/>
              <a:t>K</a:t>
            </a:r>
            <a:r>
              <a:rPr lang="en-AU" altLang="en-US" sz="3413" baseline="30000" dirty="0"/>
              <a:t>+</a:t>
            </a:r>
            <a:r>
              <a:rPr lang="en-AU" altLang="en-US" sz="3413" dirty="0"/>
              <a:t> is the key padded (with 0) to B bytes, the input block size of the hash function</a:t>
            </a:r>
          </a:p>
          <a:p>
            <a:pPr eaLnBrk="1" hangingPunct="1"/>
            <a:r>
              <a:rPr lang="en-US" altLang="en-US" sz="3413" dirty="0" err="1"/>
              <a:t>ipad</a:t>
            </a:r>
            <a:r>
              <a:rPr lang="en-US" altLang="en-US" sz="3413" dirty="0"/>
              <a:t> = the byte 0x36 repeated B times</a:t>
            </a:r>
          </a:p>
          <a:p>
            <a:pPr eaLnBrk="1" hangingPunct="1"/>
            <a:r>
              <a:rPr lang="en-US" altLang="en-US" sz="3413" dirty="0" err="1"/>
              <a:t>opad</a:t>
            </a:r>
            <a:r>
              <a:rPr lang="en-US" altLang="en-US" sz="3413" dirty="0"/>
              <a:t> = the byte 0x5C repeated B times. </a:t>
            </a:r>
            <a:endParaRPr lang="en-AU" altLang="en-US" sz="3413" dirty="0"/>
          </a:p>
        </p:txBody>
      </p:sp>
      <p:sp>
        <p:nvSpPr>
          <p:cNvPr id="35847" name="Text Box 4">
            <a:extLst>
              <a:ext uri="{FF2B5EF4-FFF2-40B4-BE49-F238E27FC236}">
                <a16:creationId xmlns:a16="http://schemas.microsoft.com/office/drawing/2014/main" id="{16469CC7-84E0-D948-8224-E774C52E4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021" y="2248747"/>
            <a:ext cx="11445762" cy="16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endParaRPr lang="en-AU" altLang="en-US" sz="3413" dirty="0">
              <a:latin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AU" altLang="en-US" sz="3413" dirty="0">
                <a:latin typeface="Arial" panose="020B0604020202020204" pitchFamily="34" charset="0"/>
              </a:rPr>
              <a:t>HMAC</a:t>
            </a:r>
            <a:r>
              <a:rPr lang="en-AU" altLang="en-US" sz="3413" baseline="-25000" dirty="0">
                <a:latin typeface="Arial" panose="020B0604020202020204" pitchFamily="34" charset="0"/>
              </a:rPr>
              <a:t>K</a:t>
            </a:r>
            <a:r>
              <a:rPr lang="en-AU" altLang="en-US" sz="3413" dirty="0">
                <a:latin typeface="Arial" panose="020B0604020202020204" pitchFamily="34" charset="0"/>
              </a:rPr>
              <a:t>[M] = Hash[(K</a:t>
            </a:r>
            <a:r>
              <a:rPr lang="en-AU" altLang="en-US" sz="3413" baseline="30000" dirty="0">
                <a:latin typeface="Arial" panose="020B0604020202020204" pitchFamily="34" charset="0"/>
              </a:rPr>
              <a:t>+</a:t>
            </a:r>
            <a:r>
              <a:rPr lang="en-AU" altLang="en-US" sz="3413" dirty="0">
                <a:latin typeface="Arial" panose="020B0604020202020204" pitchFamily="34" charset="0"/>
              </a:rPr>
              <a:t> </a:t>
            </a:r>
            <a:r>
              <a:rPr lang="en-AU" altLang="en-US" sz="3413" dirty="0">
                <a:latin typeface="Arial" panose="020B0604020202020204" pitchFamily="34" charset="0"/>
                <a:sym typeface="Symbol" pitchFamily="2" charset="2"/>
              </a:rPr>
              <a:t></a:t>
            </a:r>
            <a:r>
              <a:rPr lang="en-AU" altLang="en-US" sz="3413" dirty="0">
                <a:latin typeface="Arial" panose="020B0604020202020204" pitchFamily="34" charset="0"/>
              </a:rPr>
              <a:t> </a:t>
            </a:r>
            <a:r>
              <a:rPr lang="en-AU" altLang="en-US" sz="3413" dirty="0" err="1">
                <a:latin typeface="Arial" panose="020B0604020202020204" pitchFamily="34" charset="0"/>
              </a:rPr>
              <a:t>opad</a:t>
            </a:r>
            <a:r>
              <a:rPr lang="en-AU" altLang="en-US" sz="3413" dirty="0">
                <a:latin typeface="Arial" panose="020B0604020202020204" pitchFamily="34" charset="0"/>
              </a:rPr>
              <a:t>) || </a:t>
            </a:r>
            <a:r>
              <a:rPr lang="en-AU" altLang="en-US" sz="3413" dirty="0">
                <a:solidFill>
                  <a:schemeClr val="accent2"/>
                </a:solidFill>
                <a:latin typeface="Arial" panose="020B0604020202020204" pitchFamily="34" charset="0"/>
              </a:rPr>
              <a:t>Hash[(K</a:t>
            </a:r>
            <a:r>
              <a:rPr lang="en-AU" altLang="en-US" sz="3413" baseline="30000" dirty="0">
                <a:solidFill>
                  <a:schemeClr val="accent2"/>
                </a:solidFill>
                <a:latin typeface="Arial" panose="020B0604020202020204" pitchFamily="34" charset="0"/>
              </a:rPr>
              <a:t>+</a:t>
            </a:r>
            <a:r>
              <a:rPr lang="en-AU" altLang="en-US" sz="3413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AU" altLang="en-US" sz="3413" dirty="0">
                <a:solidFill>
                  <a:schemeClr val="accent2"/>
                </a:solidFill>
                <a:latin typeface="Arial" panose="020B0604020202020204" pitchFamily="34" charset="0"/>
                <a:sym typeface="Symbol" pitchFamily="2" charset="2"/>
              </a:rPr>
              <a:t></a:t>
            </a:r>
            <a:r>
              <a:rPr lang="en-AU" altLang="en-US" sz="3413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AU" altLang="en-US" sz="3413" dirty="0" err="1">
                <a:solidFill>
                  <a:schemeClr val="accent2"/>
                </a:solidFill>
                <a:latin typeface="Arial" panose="020B0604020202020204" pitchFamily="34" charset="0"/>
              </a:rPr>
              <a:t>ipad</a:t>
            </a:r>
            <a:r>
              <a:rPr lang="en-AU" altLang="en-US" sz="3413" dirty="0">
                <a:solidFill>
                  <a:schemeClr val="accent2"/>
                </a:solidFill>
                <a:latin typeface="Arial" panose="020B0604020202020204" pitchFamily="34" charset="0"/>
              </a:rPr>
              <a:t>)||M)]</a:t>
            </a:r>
            <a:r>
              <a:rPr lang="en-AU" altLang="en-US" sz="3413" dirty="0">
                <a:latin typeface="Arial" panose="020B0604020202020204" pitchFamily="34" charset="0"/>
              </a:rPr>
              <a:t>]</a:t>
            </a:r>
          </a:p>
          <a:p>
            <a:pPr eaLnBrk="1" hangingPunct="1"/>
            <a:endParaRPr lang="en-US" altLang="en-US" sz="3413" dirty="0">
              <a:latin typeface="Arial" panose="020B0604020202020204" pitchFamily="34" charset="0"/>
            </a:endParaRPr>
          </a:p>
        </p:txBody>
      </p:sp>
      <p:sp>
        <p:nvSpPr>
          <p:cNvPr id="35848" name="TextBox 1">
            <a:extLst>
              <a:ext uri="{FF2B5EF4-FFF2-40B4-BE49-F238E27FC236}">
                <a16:creationId xmlns:a16="http://schemas.microsoft.com/office/drawing/2014/main" id="{23255EB8-F3E3-4A43-8E64-642F9117C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4898" y="7694507"/>
            <a:ext cx="8453120" cy="6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413"/>
              <a:t>At high level, </a:t>
            </a:r>
            <a:r>
              <a:rPr lang="en-AU" altLang="en-US" sz="3413">
                <a:latin typeface="Arial" panose="020B0604020202020204" pitchFamily="34" charset="0"/>
              </a:rPr>
              <a:t>HMAC</a:t>
            </a:r>
            <a:r>
              <a:rPr lang="en-AU" altLang="en-US" sz="3413" baseline="-25000">
                <a:latin typeface="Arial" panose="020B0604020202020204" pitchFamily="34" charset="0"/>
              </a:rPr>
              <a:t>K</a:t>
            </a:r>
            <a:r>
              <a:rPr lang="en-AU" altLang="en-US" sz="3413">
                <a:latin typeface="Arial" panose="020B0604020202020204" pitchFamily="34" charset="0"/>
              </a:rPr>
              <a:t>[M] = H(K || H(K || M))</a:t>
            </a:r>
            <a:endParaRPr lang="en-US" altLang="en-US" sz="3413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>
            <a:extLst>
              <a:ext uri="{FF2B5EF4-FFF2-40B4-BE49-F238E27FC236}">
                <a16:creationId xmlns:a16="http://schemas.microsoft.com/office/drawing/2014/main" id="{C0B19DC1-3FC5-DC48-B1BF-6BA40D2E95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HMAC Security</a:t>
            </a:r>
            <a:endParaRPr lang="en-AU" altLang="en-US"/>
          </a:p>
        </p:txBody>
      </p:sp>
      <p:sp>
        <p:nvSpPr>
          <p:cNvPr id="36870" name="Rectangle 3">
            <a:extLst>
              <a:ext uri="{FF2B5EF4-FFF2-40B4-BE49-F238E27FC236}">
                <a16:creationId xmlns:a16="http://schemas.microsoft.com/office/drawing/2014/main" id="{08FAB74F-91CC-4E4A-A421-B088508827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61533" y="2726267"/>
            <a:ext cx="11379200" cy="2988733"/>
          </a:xfrm>
        </p:spPr>
        <p:txBody>
          <a:bodyPr/>
          <a:lstStyle/>
          <a:p>
            <a:pPr eaLnBrk="1" hangingPunct="1"/>
            <a:r>
              <a:rPr lang="en-AU" altLang="en-US" dirty="0"/>
              <a:t>If used with a secure hash functions (e.g., SHA-256) and according to the specification (key size, and use correct output), no known practical attacks against HMAC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BF8C-A663-8B4D-A462-5742E3430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dirty="0"/>
              <a:t>Encryption:</a:t>
            </a:r>
            <a:r>
              <a:rPr lang="zh-CN" altLang="en-US" sz="6000" dirty="0"/>
              <a:t> </a:t>
            </a:r>
            <a:r>
              <a:rPr lang="en-US" altLang="zh-CN" sz="6000" dirty="0"/>
              <a:t>Defeating</a:t>
            </a:r>
            <a:r>
              <a:rPr lang="zh-CN" altLang="en-US" sz="6000" dirty="0"/>
              <a:t> </a:t>
            </a:r>
            <a:r>
              <a:rPr lang="en-US" altLang="zh-CN" sz="6000" dirty="0"/>
              <a:t>Eavesdropping</a:t>
            </a:r>
            <a:r>
              <a:rPr lang="zh-CN" altLang="en-US" sz="6000" dirty="0"/>
              <a:t> </a:t>
            </a:r>
            <a:endParaRPr lang="en-US" sz="6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BC074C4-384B-9146-AD21-DAC245FB0EF5}"/>
              </a:ext>
            </a:extLst>
          </p:cNvPr>
          <p:cNvGrpSpPr/>
          <p:nvPr/>
        </p:nvGrpSpPr>
        <p:grpSpPr>
          <a:xfrm>
            <a:off x="1537116" y="2480191"/>
            <a:ext cx="10190284" cy="4552525"/>
            <a:chOff x="1574921" y="2856077"/>
            <a:chExt cx="10190284" cy="4552525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703FBBA-E96D-7B44-BC7B-49D5F2C7E3F5}"/>
                </a:ext>
              </a:extLst>
            </p:cNvPr>
            <p:cNvGrpSpPr/>
            <p:nvPr/>
          </p:nvGrpSpPr>
          <p:grpSpPr>
            <a:xfrm>
              <a:off x="1574921" y="2856077"/>
              <a:ext cx="10190284" cy="3387412"/>
              <a:chOff x="1497013" y="3555999"/>
              <a:chExt cx="7987506" cy="2286000"/>
            </a:xfrm>
          </p:grpSpPr>
          <p:sp>
            <p:nvSpPr>
              <p:cNvPr id="32" name="Text Box 7">
                <a:extLst>
                  <a:ext uri="{FF2B5EF4-FFF2-40B4-BE49-F238E27FC236}">
                    <a16:creationId xmlns:a16="http://schemas.microsoft.com/office/drawing/2014/main" id="{F4EF7385-FEEA-BD43-8B07-8CDA85C941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7013" y="4554537"/>
                <a:ext cx="1252537" cy="3968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2000">
                    <a:solidFill>
                      <a:srgbClr val="FF0000"/>
                    </a:solidFill>
                    <a:latin typeface="Comic Sans MS" panose="030F0902030302020204" pitchFamily="66" charset="0"/>
                  </a:rPr>
                  <a:t>plaintext</a:t>
                </a:r>
              </a:p>
            </p:txBody>
          </p:sp>
          <p:sp>
            <p:nvSpPr>
              <p:cNvPr id="33" name="Text Box 8">
                <a:extLst>
                  <a:ext uri="{FF2B5EF4-FFF2-40B4-BE49-F238E27FC236}">
                    <a16:creationId xmlns:a16="http://schemas.microsoft.com/office/drawing/2014/main" id="{99E74F4A-AB96-A840-B876-1998905304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45450" y="4535487"/>
                <a:ext cx="1252538" cy="3968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2000">
                    <a:solidFill>
                      <a:srgbClr val="FF0000"/>
                    </a:solidFill>
                    <a:latin typeface="Comic Sans MS" panose="030F0902030302020204" pitchFamily="66" charset="0"/>
                  </a:rPr>
                  <a:t>plaintext</a:t>
                </a:r>
              </a:p>
            </p:txBody>
          </p:sp>
          <p:sp>
            <p:nvSpPr>
              <p:cNvPr id="34" name="Text Box 9">
                <a:extLst>
                  <a:ext uri="{FF2B5EF4-FFF2-40B4-BE49-F238E27FC236}">
                    <a16:creationId xmlns:a16="http://schemas.microsoft.com/office/drawing/2014/main" id="{9F58A8F8-49EE-F846-9BA6-102A1A2C06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25988" y="4516437"/>
                <a:ext cx="1457325" cy="3968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2000">
                    <a:solidFill>
                      <a:srgbClr val="FF0000"/>
                    </a:solidFill>
                    <a:latin typeface="Comic Sans MS" panose="030F0902030302020204" pitchFamily="66" charset="0"/>
                  </a:rPr>
                  <a:t>ciphertext</a:t>
                </a:r>
              </a:p>
            </p:txBody>
          </p:sp>
          <p:pic>
            <p:nvPicPr>
              <p:cNvPr id="38" name="Picture 16" descr="Alice">
                <a:extLst>
                  <a:ext uri="{FF2B5EF4-FFF2-40B4-BE49-F238E27FC236}">
                    <a16:creationId xmlns:a16="http://schemas.microsoft.com/office/drawing/2014/main" id="{0B889DCB-3B27-9546-A9B6-08B31A9C96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81225" y="3555999"/>
                <a:ext cx="698500" cy="862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" name="Rectangle 19">
                <a:extLst>
                  <a:ext uri="{FF2B5EF4-FFF2-40B4-BE49-F238E27FC236}">
                    <a16:creationId xmlns:a16="http://schemas.microsoft.com/office/drawing/2014/main" id="{2A29245D-ED90-244D-BF3D-F79C339173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3063" y="4462462"/>
                <a:ext cx="1392237" cy="80327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0" name="Text Box 20">
                <a:extLst>
                  <a:ext uri="{FF2B5EF4-FFF2-40B4-BE49-F238E27FC236}">
                    <a16:creationId xmlns:a16="http://schemas.microsoft.com/office/drawing/2014/main" id="{EEF1F77F-CEA2-AA4B-ABD7-9DBED97E7A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05125" y="4471987"/>
                <a:ext cx="1435100" cy="701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2000">
                    <a:latin typeface="Comic Sans MS" panose="030F0902030302020204" pitchFamily="66" charset="0"/>
                  </a:rPr>
                  <a:t>encryption</a:t>
                </a:r>
              </a:p>
              <a:p>
                <a:r>
                  <a:rPr lang="en-US" altLang="zh-CN" sz="2000">
                    <a:latin typeface="Comic Sans MS" panose="030F0902030302020204" pitchFamily="66" charset="0"/>
                  </a:rPr>
                  <a:t>algorithm</a:t>
                </a:r>
              </a:p>
            </p:txBody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13EAC4FB-D611-2A42-A1AE-69681DE147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4800" y="4475162"/>
                <a:ext cx="1377950" cy="80327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2" name="Text Box 22">
                <a:extLst>
                  <a:ext uri="{FF2B5EF4-FFF2-40B4-BE49-F238E27FC236}">
                    <a16:creationId xmlns:a16="http://schemas.microsoft.com/office/drawing/2014/main" id="{DAA36B49-FA4B-B845-B79B-241AEFF333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30988" y="4498974"/>
                <a:ext cx="1527175" cy="701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2000" dirty="0">
                    <a:latin typeface="Comic Sans MS" panose="030F0902030302020204" pitchFamily="66" charset="0"/>
                  </a:rPr>
                  <a:t>decryption </a:t>
                </a:r>
              </a:p>
              <a:p>
                <a:r>
                  <a:rPr lang="en-US" altLang="zh-CN" sz="2000" dirty="0">
                    <a:latin typeface="Comic Sans MS" panose="030F0902030302020204" pitchFamily="66" charset="0"/>
                  </a:rPr>
                  <a:t>algorithm</a:t>
                </a:r>
              </a:p>
            </p:txBody>
          </p:sp>
          <p:sp>
            <p:nvSpPr>
              <p:cNvPr id="43" name="Line 26">
                <a:extLst>
                  <a:ext uri="{FF2B5EF4-FFF2-40B4-BE49-F238E27FC236}">
                    <a16:creationId xmlns:a16="http://schemas.microsoft.com/office/drawing/2014/main" id="{8244DCE9-DE5C-D943-8E96-EFC3EE7781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3875" y="4875212"/>
                <a:ext cx="2301875" cy="793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29">
                <a:extLst>
                  <a:ext uri="{FF2B5EF4-FFF2-40B4-BE49-F238E27FC236}">
                    <a16:creationId xmlns:a16="http://schemas.microsoft.com/office/drawing/2014/main" id="{BA25DB7F-9B69-8A4D-ADF6-0D6CD01D06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3300" y="4927599"/>
                <a:ext cx="573088" cy="914400"/>
              </a:xfrm>
              <a:custGeom>
                <a:avLst/>
                <a:gdLst>
                  <a:gd name="T0" fmla="*/ 0 w 344"/>
                  <a:gd name="T1" fmla="*/ 0 h 789"/>
                  <a:gd name="T2" fmla="*/ 2147483647 w 344"/>
                  <a:gd name="T3" fmla="*/ 2147483647 h 789"/>
                  <a:gd name="T4" fmla="*/ 2147483647 w 344"/>
                  <a:gd name="T5" fmla="*/ 2147483647 h 789"/>
                  <a:gd name="T6" fmla="*/ 0 60000 65536"/>
                  <a:gd name="T7" fmla="*/ 0 60000 65536"/>
                  <a:gd name="T8" fmla="*/ 0 60000 65536"/>
                  <a:gd name="T9" fmla="*/ 0 w 344"/>
                  <a:gd name="T10" fmla="*/ 0 h 789"/>
                  <a:gd name="T11" fmla="*/ 344 w 344"/>
                  <a:gd name="T12" fmla="*/ 789 h 78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44" h="789">
                    <a:moveTo>
                      <a:pt x="0" y="0"/>
                    </a:moveTo>
                    <a:cubicBezTo>
                      <a:pt x="52" y="24"/>
                      <a:pt x="255" y="10"/>
                      <a:pt x="310" y="142"/>
                    </a:cubicBezTo>
                    <a:cubicBezTo>
                      <a:pt x="344" y="248"/>
                      <a:pt x="324" y="654"/>
                      <a:pt x="328" y="789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30">
                <a:extLst>
                  <a:ext uri="{FF2B5EF4-FFF2-40B4-BE49-F238E27FC236}">
                    <a16:creationId xmlns:a16="http://schemas.microsoft.com/office/drawing/2014/main" id="{C3164929-5E09-A647-BE0E-C695F1AB546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487988" y="4926012"/>
                <a:ext cx="573087" cy="914400"/>
              </a:xfrm>
              <a:custGeom>
                <a:avLst/>
                <a:gdLst>
                  <a:gd name="T0" fmla="*/ 0 w 344"/>
                  <a:gd name="T1" fmla="*/ 0 h 789"/>
                  <a:gd name="T2" fmla="*/ 2147483647 w 344"/>
                  <a:gd name="T3" fmla="*/ 2147483647 h 789"/>
                  <a:gd name="T4" fmla="*/ 2147483647 w 344"/>
                  <a:gd name="T5" fmla="*/ 2147483647 h 789"/>
                  <a:gd name="T6" fmla="*/ 0 60000 65536"/>
                  <a:gd name="T7" fmla="*/ 0 60000 65536"/>
                  <a:gd name="T8" fmla="*/ 0 60000 65536"/>
                  <a:gd name="T9" fmla="*/ 0 w 344"/>
                  <a:gd name="T10" fmla="*/ 0 h 789"/>
                  <a:gd name="T11" fmla="*/ 344 w 344"/>
                  <a:gd name="T12" fmla="*/ 789 h 78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44" h="789">
                    <a:moveTo>
                      <a:pt x="0" y="0"/>
                    </a:moveTo>
                    <a:cubicBezTo>
                      <a:pt x="52" y="24"/>
                      <a:pt x="255" y="10"/>
                      <a:pt x="310" y="142"/>
                    </a:cubicBezTo>
                    <a:cubicBezTo>
                      <a:pt x="344" y="248"/>
                      <a:pt x="324" y="654"/>
                      <a:pt x="328" y="789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50" name="Picture 17" descr="Bob">
                <a:extLst>
                  <a:ext uri="{FF2B5EF4-FFF2-40B4-BE49-F238E27FC236}">
                    <a16:creationId xmlns:a16="http://schemas.microsoft.com/office/drawing/2014/main" id="{22766C2A-B444-B94D-A8AF-17A11CAEB5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71719" y="3612018"/>
                <a:ext cx="812800" cy="830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4" name="Line 44">
                <a:extLst>
                  <a:ext uri="{FF2B5EF4-FFF2-40B4-BE49-F238E27FC236}">
                    <a16:creationId xmlns:a16="http://schemas.microsoft.com/office/drawing/2014/main" id="{2D2935C8-1FD3-3E42-B2E2-944374BB31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8525" y="4900612"/>
                <a:ext cx="6746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45">
                <a:extLst>
                  <a:ext uri="{FF2B5EF4-FFF2-40B4-BE49-F238E27FC236}">
                    <a16:creationId xmlns:a16="http://schemas.microsoft.com/office/drawing/2014/main" id="{D2702EF1-F4F9-2B4C-BBB7-F0A1982C0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02600" y="4911724"/>
                <a:ext cx="6746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59" name="Picture 9" descr="Eve">
              <a:extLst>
                <a:ext uri="{FF2B5EF4-FFF2-40B4-BE49-F238E27FC236}">
                  <a16:creationId xmlns:a16="http://schemas.microsoft.com/office/drawing/2014/main" id="{BEA6D056-7138-B040-A5D7-340DBF4EC7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7608204" y="6113202"/>
              <a:ext cx="1082675" cy="1295400"/>
            </a:xfrm>
            <a:prstGeom prst="rect">
              <a:avLst/>
            </a:prstGeom>
          </p:spPr>
        </p:pic>
        <p:sp>
          <p:nvSpPr>
            <p:cNvPr id="60" name="Text Box 33">
              <a:extLst>
                <a:ext uri="{FF2B5EF4-FFF2-40B4-BE49-F238E27FC236}">
                  <a16:creationId xmlns:a16="http://schemas.microsoft.com/office/drawing/2014/main" id="{916C1872-C841-154F-B611-EA38E0AE7B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9523" y="6328427"/>
              <a:ext cx="693738" cy="436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2400" dirty="0">
                  <a:solidFill>
                    <a:schemeClr val="accent2"/>
                  </a:solidFill>
                  <a:latin typeface="Comic Sans MS" panose="030F0902030302020204" pitchFamily="66" charset="0"/>
                </a:rPr>
                <a:t>Eve</a:t>
              </a:r>
            </a:p>
          </p:txBody>
        </p:sp>
      </p:grpSp>
      <p:sp>
        <p:nvSpPr>
          <p:cNvPr id="21" name="Rectangle 9">
            <a:extLst>
              <a:ext uri="{FF2B5EF4-FFF2-40B4-BE49-F238E27FC236}">
                <a16:creationId xmlns:a16="http://schemas.microsoft.com/office/drawing/2014/main" id="{A0515AF1-BDB9-5046-9C50-283F9D024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7541290"/>
            <a:ext cx="122936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8001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2" charset="0"/>
              <a:buChar char="•"/>
            </a:pPr>
            <a:r>
              <a:rPr lang="en-US" altLang="en-US" sz="4400" dirty="0">
                <a:latin typeface="+mj-lt"/>
              </a:rPr>
              <a:t>Encryption does not protect data from modification by another party.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2" charset="0"/>
              <a:buChar char="•"/>
            </a:pPr>
            <a:r>
              <a:rPr lang="en-US" altLang="en-US" sz="4400" dirty="0">
                <a:solidFill>
                  <a:srgbClr val="FF0000"/>
                </a:solidFill>
                <a:latin typeface="+mj-lt"/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221211104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BF8C-A663-8B4D-A462-5742E3430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dirty="0"/>
              <a:t>Hash</a:t>
            </a:r>
            <a:r>
              <a:rPr lang="zh-CN" altLang="en-US" sz="6000" dirty="0"/>
              <a:t> </a:t>
            </a:r>
            <a:r>
              <a:rPr lang="en-US" altLang="zh-CN" sz="6000" dirty="0"/>
              <a:t>Function</a:t>
            </a:r>
            <a:endParaRPr lang="en-US" sz="6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AFE741-F6D4-E14D-814F-B52D4E9A0A1B}"/>
              </a:ext>
            </a:extLst>
          </p:cNvPr>
          <p:cNvSpPr/>
          <p:nvPr/>
        </p:nvSpPr>
        <p:spPr>
          <a:xfrm>
            <a:off x="355600" y="2323068"/>
            <a:ext cx="12293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“Randomized” mapping of inputs to shorter hash-values</a:t>
            </a:r>
          </a:p>
        </p:txBody>
      </p:sp>
      <p:sp>
        <p:nvSpPr>
          <p:cNvPr id="37" name="Rectangle 3">
            <a:extLst>
              <a:ext uri="{FF2B5EF4-FFF2-40B4-BE49-F238E27FC236}">
                <a16:creationId xmlns:a16="http://schemas.microsoft.com/office/drawing/2014/main" id="{B6DDDF2F-3A8C-0544-A84E-4BE78AD654DF}"/>
              </a:ext>
            </a:extLst>
          </p:cNvPr>
          <p:cNvSpPr txBox="1">
            <a:spLocks noChangeArrowheads="1"/>
          </p:cNvSpPr>
          <p:nvPr/>
        </p:nvSpPr>
        <p:spPr>
          <a:xfrm>
            <a:off x="635000" y="3282204"/>
            <a:ext cx="12827000" cy="4114800"/>
          </a:xfrm>
          <a:prstGeom prst="rect">
            <a:avLst/>
          </a:prstGeom>
        </p:spPr>
        <p:txBody>
          <a:bodyPr/>
          <a:lstStyle>
            <a:lvl1pPr marL="304800" indent="-304800" algn="l" rtl="0" fontAlgn="base">
              <a:spcBef>
                <a:spcPts val="38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1pPr>
            <a:lvl2pPr marL="685800" indent="-304800" algn="l" rtl="0" fontAlgn="base">
              <a:spcBef>
                <a:spcPts val="38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2pPr>
            <a:lvl3pPr marL="1066800" indent="-304800" algn="l" rtl="0" fontAlgn="base">
              <a:spcBef>
                <a:spcPts val="38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3pPr>
            <a:lvl4pPr marL="1447800" indent="-304800" algn="l" rtl="0" fontAlgn="base">
              <a:spcBef>
                <a:spcPts val="38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4pPr>
            <a:lvl5pPr marL="1828800" indent="-304800" algn="l" rtl="0" fontAlgn="base">
              <a:spcBef>
                <a:spcPts val="38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A hash </a:t>
            </a:r>
            <a:r>
              <a:rPr lang="en-US" altLang="zh-CN" dirty="0"/>
              <a:t>function</a:t>
            </a:r>
            <a:r>
              <a:rPr lang="en-US" altLang="en-US" dirty="0"/>
              <a:t> is a </a:t>
            </a:r>
            <a:r>
              <a:rPr lang="en-US" altLang="zh-CN" dirty="0"/>
              <a:t>three</a:t>
            </a:r>
            <a:r>
              <a:rPr lang="en-US" altLang="en-US" dirty="0"/>
              <a:t>-tuple (</a:t>
            </a:r>
            <a:r>
              <a:rPr lang="en-US" altLang="en-US" i="1" dirty="0" err="1">
                <a:ea typeface="comic"/>
                <a:cs typeface="comic"/>
              </a:rPr>
              <a:t>X</a:t>
            </a:r>
            <a:r>
              <a:rPr lang="en-US" altLang="en-US" i="1" dirty="0" err="1"/>
              <a:t>,Y,</a:t>
            </a:r>
            <a:r>
              <a:rPr lang="en-US" altLang="zh-CN" i="1" dirty="0" err="1"/>
              <a:t>h</a:t>
            </a:r>
            <a:r>
              <a:rPr lang="en-US" altLang="en-US" dirty="0"/>
              <a:t>), where</a:t>
            </a:r>
          </a:p>
          <a:p>
            <a:pPr lvl="1"/>
            <a:r>
              <a:rPr lang="en-US" altLang="en-US" i="1" dirty="0">
                <a:ea typeface="comic"/>
                <a:cs typeface="comic"/>
              </a:rPr>
              <a:t>X</a:t>
            </a:r>
            <a:r>
              <a:rPr lang="en-US" altLang="en-US" dirty="0"/>
              <a:t> is </a:t>
            </a:r>
            <a:r>
              <a:rPr lang="en-US" altLang="zh-CN" dirty="0"/>
              <a:t>the</a:t>
            </a:r>
            <a:r>
              <a:rPr lang="en-US" altLang="en-US" dirty="0"/>
              <a:t> set of possible messages</a:t>
            </a:r>
          </a:p>
          <a:p>
            <a:pPr lvl="1"/>
            <a:r>
              <a:rPr lang="en-US" altLang="en-US" i="1" dirty="0"/>
              <a:t>Y</a:t>
            </a:r>
            <a:r>
              <a:rPr lang="en-US" altLang="en-US" dirty="0"/>
              <a:t> is a finite set of possible message digests</a:t>
            </a:r>
          </a:p>
          <a:p>
            <a:pPr lvl="1"/>
            <a:r>
              <a:rPr lang="en-US" altLang="zh-CN" i="1" dirty="0"/>
              <a:t>h</a:t>
            </a:r>
            <a:r>
              <a:rPr lang="en-US" altLang="en-US" i="1" dirty="0">
                <a:latin typeface="Comic Sans MS" panose="030F0902030302020204" pitchFamily="66" charset="0"/>
              </a:rPr>
              <a:t> </a:t>
            </a:r>
            <a:r>
              <a:rPr lang="en-US" altLang="zh-CN" i="1" dirty="0">
                <a:latin typeface="Comic Sans MS" panose="030F0902030302020204" pitchFamily="66" charset="0"/>
              </a:rPr>
              <a:t>is</a:t>
            </a:r>
            <a:r>
              <a:rPr lang="en-US" altLang="en-US" dirty="0"/>
              <a:t> a function </a:t>
            </a:r>
            <a:r>
              <a:rPr lang="en-US" altLang="zh-CN" i="1" dirty="0"/>
              <a:t>h(</a:t>
            </a:r>
            <a:r>
              <a:rPr lang="en-US" altLang="en-US" i="1" dirty="0"/>
              <a:t>X</a:t>
            </a:r>
            <a:r>
              <a:rPr lang="en-US" altLang="zh-CN" i="1" dirty="0"/>
              <a:t>)</a:t>
            </a:r>
            <a:r>
              <a:rPr lang="en-US" altLang="en-US" dirty="0">
                <a:sym typeface="Symbol" pitchFamily="2" charset="2"/>
              </a:rPr>
              <a:t></a:t>
            </a:r>
            <a:r>
              <a:rPr lang="en-US" altLang="en-US" i="1" dirty="0">
                <a:sym typeface="Symbol" pitchFamily="2" charset="2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38638466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BF8C-A663-8B4D-A462-5742E3430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dirty="0"/>
              <a:t>Hash:</a:t>
            </a:r>
            <a:r>
              <a:rPr lang="zh-CN" altLang="en-US" sz="6000" dirty="0"/>
              <a:t> </a:t>
            </a:r>
            <a:r>
              <a:rPr lang="en-US" altLang="zh-CN" sz="6000" dirty="0"/>
              <a:t>Aiming</a:t>
            </a:r>
            <a:r>
              <a:rPr lang="zh-CN" altLang="en-US" sz="6000" dirty="0"/>
              <a:t> </a:t>
            </a:r>
            <a:r>
              <a:rPr lang="en-US" altLang="zh-CN" sz="6000" dirty="0"/>
              <a:t>to</a:t>
            </a:r>
            <a:r>
              <a:rPr lang="zh-CN" altLang="en-US" sz="6000" dirty="0"/>
              <a:t> </a:t>
            </a:r>
            <a:r>
              <a:rPr lang="en-US" altLang="zh-CN" sz="6000" dirty="0"/>
              <a:t>Defeat</a:t>
            </a:r>
            <a:r>
              <a:rPr lang="zh-CN" altLang="en-US" sz="6000" dirty="0"/>
              <a:t> </a:t>
            </a:r>
            <a:r>
              <a:rPr lang="en-US" altLang="zh-CN" sz="6000" dirty="0"/>
              <a:t>Manipulation</a:t>
            </a:r>
            <a:r>
              <a:rPr lang="zh-CN" altLang="en-US" sz="6000" dirty="0"/>
              <a:t> </a:t>
            </a:r>
            <a:endParaRPr lang="en-US" sz="6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BC074C4-384B-9146-AD21-DAC245FB0EF5}"/>
              </a:ext>
            </a:extLst>
          </p:cNvPr>
          <p:cNvGrpSpPr/>
          <p:nvPr/>
        </p:nvGrpSpPr>
        <p:grpSpPr>
          <a:xfrm>
            <a:off x="1537116" y="2480191"/>
            <a:ext cx="10190284" cy="4203368"/>
            <a:chOff x="1574921" y="2856077"/>
            <a:chExt cx="10190284" cy="4203368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703FBBA-E96D-7B44-BC7B-49D5F2C7E3F5}"/>
                </a:ext>
              </a:extLst>
            </p:cNvPr>
            <p:cNvGrpSpPr/>
            <p:nvPr/>
          </p:nvGrpSpPr>
          <p:grpSpPr>
            <a:xfrm>
              <a:off x="1574921" y="2856077"/>
              <a:ext cx="10190284" cy="3387412"/>
              <a:chOff x="1497013" y="3555999"/>
              <a:chExt cx="7987506" cy="2286000"/>
            </a:xfrm>
          </p:grpSpPr>
          <p:sp>
            <p:nvSpPr>
              <p:cNvPr id="32" name="Text Box 7">
                <a:extLst>
                  <a:ext uri="{FF2B5EF4-FFF2-40B4-BE49-F238E27FC236}">
                    <a16:creationId xmlns:a16="http://schemas.microsoft.com/office/drawing/2014/main" id="{F4EF7385-FEEA-BD43-8B07-8CDA85C941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7013" y="4554537"/>
                <a:ext cx="1252537" cy="3968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2000">
                    <a:solidFill>
                      <a:srgbClr val="FF0000"/>
                    </a:solidFill>
                    <a:latin typeface="Comic Sans MS" panose="030F0902030302020204" pitchFamily="66" charset="0"/>
                  </a:rPr>
                  <a:t>plaintext</a:t>
                </a:r>
              </a:p>
            </p:txBody>
          </p:sp>
          <p:sp>
            <p:nvSpPr>
              <p:cNvPr id="33" name="Text Box 8">
                <a:extLst>
                  <a:ext uri="{FF2B5EF4-FFF2-40B4-BE49-F238E27FC236}">
                    <a16:creationId xmlns:a16="http://schemas.microsoft.com/office/drawing/2014/main" id="{99E74F4A-AB96-A840-B876-1998905304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45450" y="4535487"/>
                <a:ext cx="1252538" cy="3968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2000">
                    <a:solidFill>
                      <a:srgbClr val="FF0000"/>
                    </a:solidFill>
                    <a:latin typeface="Comic Sans MS" panose="030F0902030302020204" pitchFamily="66" charset="0"/>
                  </a:rPr>
                  <a:t>plaintext</a:t>
                </a:r>
              </a:p>
            </p:txBody>
          </p:sp>
          <p:sp>
            <p:nvSpPr>
              <p:cNvPr id="34" name="Text Box 9">
                <a:extLst>
                  <a:ext uri="{FF2B5EF4-FFF2-40B4-BE49-F238E27FC236}">
                    <a16:creationId xmlns:a16="http://schemas.microsoft.com/office/drawing/2014/main" id="{9F58A8F8-49EE-F846-9BA6-102A1A2C06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40225" y="4442281"/>
                <a:ext cx="1457325" cy="3968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2000" dirty="0">
                    <a:solidFill>
                      <a:srgbClr val="FF0000"/>
                    </a:solidFill>
                    <a:latin typeface="Comic Sans MS" panose="030F0902030302020204" pitchFamily="66" charset="0"/>
                  </a:rPr>
                  <a:t>ciphertext</a:t>
                </a:r>
              </a:p>
            </p:txBody>
          </p:sp>
          <p:pic>
            <p:nvPicPr>
              <p:cNvPr id="38" name="Picture 16" descr="Alice">
                <a:extLst>
                  <a:ext uri="{FF2B5EF4-FFF2-40B4-BE49-F238E27FC236}">
                    <a16:creationId xmlns:a16="http://schemas.microsoft.com/office/drawing/2014/main" id="{0B889DCB-3B27-9546-A9B6-08B31A9C96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81225" y="3555999"/>
                <a:ext cx="698500" cy="862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" name="Rectangle 19">
                <a:extLst>
                  <a:ext uri="{FF2B5EF4-FFF2-40B4-BE49-F238E27FC236}">
                    <a16:creationId xmlns:a16="http://schemas.microsoft.com/office/drawing/2014/main" id="{2A29245D-ED90-244D-BF3D-F79C339173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3063" y="4462462"/>
                <a:ext cx="1392237" cy="80327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0" name="Text Box 20">
                <a:extLst>
                  <a:ext uri="{FF2B5EF4-FFF2-40B4-BE49-F238E27FC236}">
                    <a16:creationId xmlns:a16="http://schemas.microsoft.com/office/drawing/2014/main" id="{EEF1F77F-CEA2-AA4B-ABD7-9DBED97E7A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05125" y="4471987"/>
                <a:ext cx="1435100" cy="701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2000">
                    <a:latin typeface="Comic Sans MS" panose="030F0902030302020204" pitchFamily="66" charset="0"/>
                  </a:rPr>
                  <a:t>encryption</a:t>
                </a:r>
              </a:p>
              <a:p>
                <a:r>
                  <a:rPr lang="en-US" altLang="zh-CN" sz="2000">
                    <a:latin typeface="Comic Sans MS" panose="030F0902030302020204" pitchFamily="66" charset="0"/>
                  </a:rPr>
                  <a:t>algorithm</a:t>
                </a:r>
              </a:p>
            </p:txBody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13EAC4FB-D611-2A42-A1AE-69681DE147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4800" y="4475162"/>
                <a:ext cx="1377950" cy="80327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2" name="Text Box 22">
                <a:extLst>
                  <a:ext uri="{FF2B5EF4-FFF2-40B4-BE49-F238E27FC236}">
                    <a16:creationId xmlns:a16="http://schemas.microsoft.com/office/drawing/2014/main" id="{DAA36B49-FA4B-B845-B79B-241AEFF333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30988" y="4498974"/>
                <a:ext cx="1527175" cy="701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2000" dirty="0">
                    <a:latin typeface="Comic Sans MS" panose="030F0902030302020204" pitchFamily="66" charset="0"/>
                  </a:rPr>
                  <a:t>decryption </a:t>
                </a:r>
              </a:p>
              <a:p>
                <a:r>
                  <a:rPr lang="en-US" altLang="zh-CN" sz="2000" dirty="0">
                    <a:latin typeface="Comic Sans MS" panose="030F0902030302020204" pitchFamily="66" charset="0"/>
                  </a:rPr>
                  <a:t>algorithm</a:t>
                </a:r>
              </a:p>
            </p:txBody>
          </p:sp>
          <p:sp>
            <p:nvSpPr>
              <p:cNvPr id="43" name="Line 26">
                <a:extLst>
                  <a:ext uri="{FF2B5EF4-FFF2-40B4-BE49-F238E27FC236}">
                    <a16:creationId xmlns:a16="http://schemas.microsoft.com/office/drawing/2014/main" id="{8244DCE9-DE5C-D943-8E96-EFC3EE7781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3875" y="4875212"/>
                <a:ext cx="2301875" cy="793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29">
                <a:extLst>
                  <a:ext uri="{FF2B5EF4-FFF2-40B4-BE49-F238E27FC236}">
                    <a16:creationId xmlns:a16="http://schemas.microsoft.com/office/drawing/2014/main" id="{BA25DB7F-9B69-8A4D-ADF6-0D6CD01D06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3300" y="4927599"/>
                <a:ext cx="573088" cy="914400"/>
              </a:xfrm>
              <a:custGeom>
                <a:avLst/>
                <a:gdLst>
                  <a:gd name="T0" fmla="*/ 0 w 344"/>
                  <a:gd name="T1" fmla="*/ 0 h 789"/>
                  <a:gd name="T2" fmla="*/ 2147483647 w 344"/>
                  <a:gd name="T3" fmla="*/ 2147483647 h 789"/>
                  <a:gd name="T4" fmla="*/ 2147483647 w 344"/>
                  <a:gd name="T5" fmla="*/ 2147483647 h 789"/>
                  <a:gd name="T6" fmla="*/ 0 60000 65536"/>
                  <a:gd name="T7" fmla="*/ 0 60000 65536"/>
                  <a:gd name="T8" fmla="*/ 0 60000 65536"/>
                  <a:gd name="T9" fmla="*/ 0 w 344"/>
                  <a:gd name="T10" fmla="*/ 0 h 789"/>
                  <a:gd name="T11" fmla="*/ 344 w 344"/>
                  <a:gd name="T12" fmla="*/ 789 h 78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44" h="789">
                    <a:moveTo>
                      <a:pt x="0" y="0"/>
                    </a:moveTo>
                    <a:cubicBezTo>
                      <a:pt x="52" y="24"/>
                      <a:pt x="255" y="10"/>
                      <a:pt x="310" y="142"/>
                    </a:cubicBezTo>
                    <a:cubicBezTo>
                      <a:pt x="344" y="248"/>
                      <a:pt x="324" y="654"/>
                      <a:pt x="328" y="789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30">
                <a:extLst>
                  <a:ext uri="{FF2B5EF4-FFF2-40B4-BE49-F238E27FC236}">
                    <a16:creationId xmlns:a16="http://schemas.microsoft.com/office/drawing/2014/main" id="{C3164929-5E09-A647-BE0E-C695F1AB546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487988" y="4926012"/>
                <a:ext cx="573087" cy="914400"/>
              </a:xfrm>
              <a:custGeom>
                <a:avLst/>
                <a:gdLst>
                  <a:gd name="T0" fmla="*/ 0 w 344"/>
                  <a:gd name="T1" fmla="*/ 0 h 789"/>
                  <a:gd name="T2" fmla="*/ 2147483647 w 344"/>
                  <a:gd name="T3" fmla="*/ 2147483647 h 789"/>
                  <a:gd name="T4" fmla="*/ 2147483647 w 344"/>
                  <a:gd name="T5" fmla="*/ 2147483647 h 789"/>
                  <a:gd name="T6" fmla="*/ 0 60000 65536"/>
                  <a:gd name="T7" fmla="*/ 0 60000 65536"/>
                  <a:gd name="T8" fmla="*/ 0 60000 65536"/>
                  <a:gd name="T9" fmla="*/ 0 w 344"/>
                  <a:gd name="T10" fmla="*/ 0 h 789"/>
                  <a:gd name="T11" fmla="*/ 344 w 344"/>
                  <a:gd name="T12" fmla="*/ 789 h 78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44" h="789">
                    <a:moveTo>
                      <a:pt x="0" y="0"/>
                    </a:moveTo>
                    <a:cubicBezTo>
                      <a:pt x="52" y="24"/>
                      <a:pt x="255" y="10"/>
                      <a:pt x="310" y="142"/>
                    </a:cubicBezTo>
                    <a:cubicBezTo>
                      <a:pt x="344" y="248"/>
                      <a:pt x="324" y="654"/>
                      <a:pt x="328" y="789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50" name="Picture 17" descr="Bob">
                <a:extLst>
                  <a:ext uri="{FF2B5EF4-FFF2-40B4-BE49-F238E27FC236}">
                    <a16:creationId xmlns:a16="http://schemas.microsoft.com/office/drawing/2014/main" id="{22766C2A-B444-B94D-A8AF-17A11CAEB5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71719" y="3612018"/>
                <a:ext cx="812800" cy="830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4" name="Line 44">
                <a:extLst>
                  <a:ext uri="{FF2B5EF4-FFF2-40B4-BE49-F238E27FC236}">
                    <a16:creationId xmlns:a16="http://schemas.microsoft.com/office/drawing/2014/main" id="{2D2935C8-1FD3-3E42-B2E2-944374BB31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8525" y="4900612"/>
                <a:ext cx="6746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45">
                <a:extLst>
                  <a:ext uri="{FF2B5EF4-FFF2-40B4-BE49-F238E27FC236}">
                    <a16:creationId xmlns:a16="http://schemas.microsoft.com/office/drawing/2014/main" id="{D2702EF1-F4F9-2B4C-BBB7-F0A1982C0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02600" y="4911724"/>
                <a:ext cx="6746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59" name="Picture 9" descr="Eve">
              <a:extLst>
                <a:ext uri="{FF2B5EF4-FFF2-40B4-BE49-F238E27FC236}">
                  <a16:creationId xmlns:a16="http://schemas.microsoft.com/office/drawing/2014/main" id="{BEA6D056-7138-B040-A5D7-340DBF4EC7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7608204" y="5764045"/>
              <a:ext cx="1082675" cy="1295400"/>
            </a:xfrm>
            <a:prstGeom prst="rect">
              <a:avLst/>
            </a:prstGeom>
          </p:spPr>
        </p:pic>
        <p:sp>
          <p:nvSpPr>
            <p:cNvPr id="60" name="Text Box 33">
              <a:extLst>
                <a:ext uri="{FF2B5EF4-FFF2-40B4-BE49-F238E27FC236}">
                  <a16:creationId xmlns:a16="http://schemas.microsoft.com/office/drawing/2014/main" id="{916C1872-C841-154F-B611-EA38E0AE7B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9523" y="5979270"/>
              <a:ext cx="693738" cy="436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2400" dirty="0">
                  <a:solidFill>
                    <a:schemeClr val="accent2"/>
                  </a:solidFill>
                  <a:latin typeface="Comic Sans MS" panose="030F0902030302020204" pitchFamily="66" charset="0"/>
                </a:rPr>
                <a:t>Eve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92246D8-D456-3646-801A-1794C66E914E}"/>
              </a:ext>
            </a:extLst>
          </p:cNvPr>
          <p:cNvSpPr/>
          <p:nvPr/>
        </p:nvSpPr>
        <p:spPr bwMode="auto">
          <a:xfrm>
            <a:off x="7023646" y="3793490"/>
            <a:ext cx="816733" cy="588092"/>
          </a:xfrm>
          <a:prstGeom prst="rect">
            <a:avLst/>
          </a:prstGeom>
          <a:solidFill>
            <a:srgbClr val="6C747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 dirty="0">
                <a:solidFill>
                  <a:srgbClr val="00B0F0"/>
                </a:solidFill>
                <a:latin typeface="Comic Sans MS" panose="030F0902030302020204" pitchFamily="66" charset="0"/>
              </a:rPr>
              <a:t>hash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Gill Sans Light" charset="0"/>
              <a:cs typeface="ヒラギノ角ゴ ProN W3" charset="0"/>
              <a:sym typeface="Gill Sans Light" charset="0"/>
            </a:endParaRP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54897560-8D82-7B47-8472-D1F2F0B7B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7587" y="7196559"/>
            <a:ext cx="1079280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8001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2" charset="0"/>
              <a:buChar char="•"/>
            </a:pPr>
            <a:r>
              <a:rPr lang="en-US" altLang="zh-CN" sz="3600" dirty="0">
                <a:latin typeface="+mj-lt"/>
              </a:rPr>
              <a:t>A</a:t>
            </a:r>
            <a:r>
              <a:rPr lang="zh-CN" altLang="en-US" sz="3600" dirty="0">
                <a:latin typeface="+mj-lt"/>
              </a:rPr>
              <a:t> </a:t>
            </a:r>
            <a:r>
              <a:rPr lang="en-US" altLang="zh-CN" sz="3600" dirty="0">
                <a:latin typeface="+mj-lt"/>
              </a:rPr>
              <a:t>hash</a:t>
            </a:r>
            <a:r>
              <a:rPr lang="zh-CN" altLang="en-US" sz="3600" dirty="0">
                <a:latin typeface="+mj-lt"/>
              </a:rPr>
              <a:t> </a:t>
            </a:r>
            <a:r>
              <a:rPr lang="en-US" altLang="zh-CN" sz="3600" dirty="0">
                <a:latin typeface="+mj-lt"/>
              </a:rPr>
              <a:t>value</a:t>
            </a:r>
            <a:r>
              <a:rPr lang="zh-CN" altLang="en-US" sz="3600" dirty="0">
                <a:latin typeface="+mj-lt"/>
              </a:rPr>
              <a:t> </a:t>
            </a:r>
            <a:r>
              <a:rPr lang="en-US" altLang="zh-CN" sz="3600" dirty="0">
                <a:latin typeface="+mj-lt"/>
              </a:rPr>
              <a:t>(of</a:t>
            </a:r>
            <a:r>
              <a:rPr lang="zh-CN" altLang="en-US" sz="3600" dirty="0">
                <a:latin typeface="+mj-lt"/>
              </a:rPr>
              <a:t> </a:t>
            </a:r>
            <a:r>
              <a:rPr lang="en-US" altLang="zh-CN" sz="3600" dirty="0">
                <a:latin typeface="+mj-lt"/>
              </a:rPr>
              <a:t>the</a:t>
            </a:r>
            <a:r>
              <a:rPr lang="zh-CN" altLang="en-US" sz="3600" dirty="0">
                <a:latin typeface="+mj-lt"/>
              </a:rPr>
              <a:t> </a:t>
            </a:r>
            <a:r>
              <a:rPr lang="en-US" altLang="zh-CN" sz="3600" dirty="0">
                <a:latin typeface="+mj-lt"/>
              </a:rPr>
              <a:t>plaintext)</a:t>
            </a:r>
            <a:r>
              <a:rPr lang="zh-CN" altLang="en-US" sz="3600" dirty="0">
                <a:latin typeface="+mj-lt"/>
              </a:rPr>
              <a:t> </a:t>
            </a:r>
            <a:r>
              <a:rPr lang="en-US" altLang="zh-CN" sz="3600" dirty="0">
                <a:latin typeface="+mj-lt"/>
              </a:rPr>
              <a:t>is</a:t>
            </a:r>
            <a:r>
              <a:rPr lang="zh-CN" altLang="en-US" sz="3600" dirty="0">
                <a:latin typeface="+mj-lt"/>
              </a:rPr>
              <a:t> </a:t>
            </a:r>
            <a:r>
              <a:rPr lang="en-US" altLang="zh-CN" sz="3600" dirty="0">
                <a:latin typeface="+mj-lt"/>
              </a:rPr>
              <a:t>attached</a:t>
            </a:r>
            <a:r>
              <a:rPr lang="zh-CN" altLang="en-US" sz="3600" dirty="0">
                <a:latin typeface="+mj-lt"/>
              </a:rPr>
              <a:t> </a:t>
            </a:r>
            <a:r>
              <a:rPr lang="en-US" altLang="zh-CN" sz="3600" dirty="0">
                <a:latin typeface="+mj-lt"/>
              </a:rPr>
              <a:t>to</a:t>
            </a:r>
            <a:r>
              <a:rPr lang="zh-CN" altLang="en-US" sz="3600" dirty="0">
                <a:latin typeface="+mj-lt"/>
              </a:rPr>
              <a:t> </a:t>
            </a:r>
            <a:r>
              <a:rPr lang="en-US" altLang="zh-CN" sz="3600" dirty="0">
                <a:latin typeface="+mj-lt"/>
              </a:rPr>
              <a:t>the</a:t>
            </a:r>
            <a:r>
              <a:rPr lang="zh-CN" altLang="en-US" sz="3600" dirty="0">
                <a:latin typeface="+mj-lt"/>
              </a:rPr>
              <a:t> </a:t>
            </a:r>
            <a:r>
              <a:rPr lang="en-US" altLang="zh-CN" sz="3600" dirty="0">
                <a:latin typeface="+mj-lt"/>
              </a:rPr>
              <a:t>ciphertext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100000"/>
              <a:buFont typeface="Times" pitchFamily="2" charset="0"/>
              <a:buChar char="•"/>
            </a:pPr>
            <a:r>
              <a:rPr lang="en-US" altLang="zh-CN" sz="3600" dirty="0">
                <a:latin typeface="+mj-lt"/>
              </a:rPr>
              <a:t>Assuming</a:t>
            </a:r>
            <a:r>
              <a:rPr lang="zh-CN" altLang="en-US" sz="3600" dirty="0">
                <a:latin typeface="+mj-lt"/>
              </a:rPr>
              <a:t> </a:t>
            </a:r>
            <a:r>
              <a:rPr lang="en-US" altLang="zh-CN" sz="3600" dirty="0">
                <a:latin typeface="+mj-lt"/>
              </a:rPr>
              <a:t>the</a:t>
            </a:r>
            <a:r>
              <a:rPr lang="zh-CN" altLang="en-US" sz="3600" dirty="0">
                <a:latin typeface="+mj-lt"/>
              </a:rPr>
              <a:t> </a:t>
            </a:r>
            <a:r>
              <a:rPr lang="en-US" altLang="zh-CN" sz="3600" dirty="0">
                <a:latin typeface="+mj-lt"/>
              </a:rPr>
              <a:t>hash</a:t>
            </a:r>
            <a:r>
              <a:rPr lang="zh-CN" altLang="en-US" sz="3600" dirty="0">
                <a:latin typeface="+mj-lt"/>
              </a:rPr>
              <a:t> </a:t>
            </a:r>
            <a:r>
              <a:rPr lang="en-US" altLang="zh-CN" sz="3600" dirty="0">
                <a:latin typeface="+mj-lt"/>
              </a:rPr>
              <a:t>cannot</a:t>
            </a:r>
            <a:r>
              <a:rPr lang="zh-CN" altLang="en-US" sz="3600" dirty="0">
                <a:latin typeface="+mj-lt"/>
              </a:rPr>
              <a:t> </a:t>
            </a:r>
            <a:r>
              <a:rPr lang="en-US" altLang="zh-CN" sz="3600" dirty="0">
                <a:latin typeface="+mj-lt"/>
              </a:rPr>
              <a:t>be</a:t>
            </a:r>
            <a:r>
              <a:rPr lang="zh-CN" altLang="en-US" sz="3600" dirty="0">
                <a:latin typeface="+mj-lt"/>
              </a:rPr>
              <a:t> </a:t>
            </a:r>
            <a:r>
              <a:rPr lang="en-US" altLang="zh-CN" sz="3600" dirty="0">
                <a:latin typeface="+mj-lt"/>
              </a:rPr>
              <a:t>manipulated</a:t>
            </a:r>
            <a:r>
              <a:rPr lang="zh-CN" altLang="en-US" sz="3600" dirty="0">
                <a:latin typeface="+mj-lt"/>
              </a:rPr>
              <a:t> </a:t>
            </a:r>
            <a:r>
              <a:rPr lang="en-US" altLang="zh-CN" sz="3600" dirty="0">
                <a:latin typeface="+mj-lt"/>
              </a:rPr>
              <a:t>by</a:t>
            </a:r>
            <a:r>
              <a:rPr lang="zh-CN" altLang="en-US" sz="3600" dirty="0">
                <a:latin typeface="+mj-lt"/>
              </a:rPr>
              <a:t> </a:t>
            </a:r>
            <a:r>
              <a:rPr lang="en-US" altLang="zh-CN" sz="3600" dirty="0">
                <a:latin typeface="+mj-lt"/>
              </a:rPr>
              <a:t>Eve</a:t>
            </a:r>
            <a:r>
              <a:rPr lang="zh-CN" altLang="en-US" sz="3600" dirty="0">
                <a:latin typeface="+mj-lt"/>
              </a:rPr>
              <a:t> </a:t>
            </a:r>
            <a:r>
              <a:rPr lang="en-US" altLang="zh-CN" sz="3600" dirty="0">
                <a:latin typeface="+mj-lt"/>
              </a:rPr>
              <a:t>…</a:t>
            </a:r>
            <a:endParaRPr lang="en-US" alt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158208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F962F-275D-7D4D-92E8-779FBC95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Hash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lang="en-US" dirty="0"/>
          </a:p>
        </p:txBody>
      </p:sp>
      <p:pic>
        <p:nvPicPr>
          <p:cNvPr id="8" name="Picture 7" descr="Calendar&#10;&#10;Description automatically generated">
            <a:extLst>
              <a:ext uri="{FF2B5EF4-FFF2-40B4-BE49-F238E27FC236}">
                <a16:creationId xmlns:a16="http://schemas.microsoft.com/office/drawing/2014/main" id="{4DA08C39-D7F5-B94B-BA51-E350C2B388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200" y="2872804"/>
            <a:ext cx="1177704" cy="400799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8BE44C3-A3FE-1E40-94CD-4686C0667832}"/>
              </a:ext>
            </a:extLst>
          </p:cNvPr>
          <p:cNvSpPr/>
          <p:nvPr/>
        </p:nvSpPr>
        <p:spPr>
          <a:xfrm>
            <a:off x="3902561" y="3046009"/>
            <a:ext cx="306686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h:{0,1}→{0,1}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1E07F7DB-D725-D54E-AFFD-8E0A6E0FA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0" y="7696200"/>
            <a:ext cx="9779993" cy="1145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8001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indent="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100000"/>
            </a:pPr>
            <a:r>
              <a:rPr lang="en-US" altLang="zh-CN" sz="4400" dirty="0">
                <a:solidFill>
                  <a:srgbClr val="FF0000"/>
                </a:solidFill>
                <a:latin typeface="+mj-lt"/>
              </a:rPr>
              <a:t>Can</a:t>
            </a:r>
            <a:r>
              <a:rPr lang="zh-CN" altLang="en-US" sz="44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zh-CN" sz="4400" dirty="0">
                <a:solidFill>
                  <a:srgbClr val="FF0000"/>
                </a:solidFill>
                <a:latin typeface="+mj-lt"/>
              </a:rPr>
              <a:t>this</a:t>
            </a:r>
            <a:r>
              <a:rPr lang="zh-CN" altLang="en-US" sz="44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zh-CN" sz="4400" dirty="0">
                <a:solidFill>
                  <a:srgbClr val="FF0000"/>
                </a:solidFill>
                <a:latin typeface="+mj-lt"/>
              </a:rPr>
              <a:t>hash</a:t>
            </a:r>
            <a:r>
              <a:rPr lang="zh-CN" altLang="en-US" sz="44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zh-CN" sz="4400" dirty="0">
                <a:solidFill>
                  <a:srgbClr val="FF0000"/>
                </a:solidFill>
                <a:latin typeface="+mj-lt"/>
              </a:rPr>
              <a:t>function</a:t>
            </a:r>
            <a:r>
              <a:rPr lang="zh-CN" altLang="en-US" sz="44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zh-CN" sz="4400" dirty="0">
                <a:solidFill>
                  <a:srgbClr val="FF0000"/>
                </a:solidFill>
                <a:latin typeface="+mj-lt"/>
              </a:rPr>
              <a:t>defeat</a:t>
            </a:r>
            <a:r>
              <a:rPr lang="zh-CN" altLang="en-US" sz="44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zh-CN" sz="4400" dirty="0">
                <a:solidFill>
                  <a:srgbClr val="FF0000"/>
                </a:solidFill>
                <a:latin typeface="+mj-lt"/>
              </a:rPr>
              <a:t>manipulation?</a:t>
            </a:r>
            <a:endParaRPr lang="en-US" altLang="en-US" sz="44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6477692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BF8C-A663-8B4D-A462-5742E3430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dirty="0"/>
              <a:t>Desired</a:t>
            </a:r>
            <a:r>
              <a:rPr lang="zh-CN" altLang="en-US" sz="6000" dirty="0"/>
              <a:t> </a:t>
            </a:r>
            <a:r>
              <a:rPr lang="en-US" altLang="zh-CN" sz="6000" dirty="0"/>
              <a:t>Properties</a:t>
            </a:r>
            <a:r>
              <a:rPr lang="zh-CN" altLang="en-US" sz="6000" dirty="0"/>
              <a:t> </a:t>
            </a:r>
            <a:r>
              <a:rPr lang="en-US" altLang="zh-CN" sz="6000" dirty="0"/>
              <a:t>of</a:t>
            </a:r>
            <a:r>
              <a:rPr lang="zh-CN" altLang="en-US" sz="6000" dirty="0"/>
              <a:t> </a:t>
            </a:r>
            <a:r>
              <a:rPr lang="en-US" altLang="zh-CN" sz="6000" dirty="0"/>
              <a:t>Hash</a:t>
            </a:r>
            <a:r>
              <a:rPr lang="zh-CN" altLang="en-US" sz="6000" dirty="0"/>
              <a:t> </a:t>
            </a:r>
            <a:r>
              <a:rPr lang="en-US" altLang="zh-CN" sz="6000" dirty="0"/>
              <a:t>Functions</a:t>
            </a:r>
            <a:endParaRPr lang="en-US" sz="6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54D9FFB-28A3-C047-8B05-80E8E8CC63A5}"/>
                  </a:ext>
                </a:extLst>
              </p:cNvPr>
              <p:cNvSpPr/>
              <p:nvPr/>
            </p:nvSpPr>
            <p:spPr>
              <a:xfrm>
                <a:off x="355600" y="2209800"/>
                <a:ext cx="13004799" cy="66479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71500" indent="-571500" algn="l" fontAlgn="auto"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b="1" dirty="0">
                    <a:solidFill>
                      <a:schemeClr val="accent6"/>
                    </a:solidFill>
                  </a:rPr>
                  <a:t>Notation</a:t>
                </a:r>
                <a:r>
                  <a:rPr lang="en-US" altLang="zh-CN" b="1" dirty="0">
                    <a:solidFill>
                      <a:schemeClr val="accent6"/>
                    </a:solidFill>
                  </a:rPr>
                  <a:t>s</a:t>
                </a:r>
                <a:endParaRPr lang="en-US" b="1" dirty="0">
                  <a:solidFill>
                    <a:schemeClr val="accent6"/>
                  </a:solidFill>
                </a:endParaRPr>
              </a:p>
              <a:p>
                <a:pPr marL="1028700" lvl="1" indent="-571500" algn="l" fontAlgn="auto">
                  <a:spcAft>
                    <a:spcPts val="0"/>
                  </a:spcAft>
                  <a:buFontTx/>
                  <a:buChar char="-"/>
                  <a:defRPr/>
                </a:pPr>
                <a:r>
                  <a:rPr lang="en-US" altLang="zh-CN" sz="3600" dirty="0"/>
                  <a:t>Message</a:t>
                </a:r>
                <a:r>
                  <a:rPr lang="zh-CN" altLang="en-US" sz="3600" dirty="0"/>
                  <a:t> </a:t>
                </a:r>
                <a:r>
                  <a:rPr lang="en-US" altLang="zh-CN" sz="3600" dirty="0">
                    <a:solidFill>
                      <a:srgbClr val="FF0000"/>
                    </a:solidFill>
                  </a:rPr>
                  <a:t>X</a:t>
                </a:r>
                <a:endParaRPr lang="en-US" sz="3600" dirty="0">
                  <a:solidFill>
                    <a:srgbClr val="FF0000"/>
                  </a:solidFill>
                </a:endParaRPr>
              </a:p>
              <a:p>
                <a:pPr marL="1028700" lvl="1" indent="-571500" algn="l" fontAlgn="auto">
                  <a:spcAft>
                    <a:spcPts val="0"/>
                  </a:spcAft>
                  <a:buFontTx/>
                  <a:buChar char="-"/>
                  <a:defRPr/>
                </a:pPr>
                <a:r>
                  <a:rPr lang="en-US" altLang="zh-CN" sz="3600" dirty="0"/>
                  <a:t>Hash</a:t>
                </a:r>
                <a:r>
                  <a:rPr lang="en-US" sz="3600" dirty="0"/>
                  <a:t> function</a:t>
                </a:r>
                <a:r>
                  <a:rPr lang="zh-CN" altLang="en-US" sz="3600" dirty="0"/>
                  <a:t> </a:t>
                </a:r>
                <a:r>
                  <a:rPr lang="en-US" altLang="zh-CN" sz="3600" dirty="0">
                    <a:solidFill>
                      <a:srgbClr val="FF0000"/>
                    </a:solidFill>
                  </a:rPr>
                  <a:t>h</a:t>
                </a:r>
              </a:p>
              <a:p>
                <a:pPr marL="1028700" lvl="1" indent="-571500" algn="l" fontAlgn="auto">
                  <a:spcAft>
                    <a:spcPts val="0"/>
                  </a:spcAft>
                  <a:buFontTx/>
                  <a:buChar char="-"/>
                  <a:defRPr/>
                </a:pPr>
                <a:r>
                  <a:rPr lang="en-US" altLang="zh-CN" sz="3600" dirty="0"/>
                  <a:t>Hash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value</a:t>
                </a:r>
                <a:r>
                  <a:rPr lang="zh-CN" altLang="en-US" sz="3600" dirty="0"/>
                  <a:t> </a:t>
                </a:r>
                <a:r>
                  <a:rPr lang="en-US" altLang="zh-CN" sz="3600" dirty="0">
                    <a:solidFill>
                      <a:srgbClr val="FF0000"/>
                    </a:solidFill>
                  </a:rPr>
                  <a:t>Y</a:t>
                </a:r>
                <a:r>
                  <a:rPr lang="zh-CN" altLang="en-US" sz="36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3600" dirty="0">
                    <a:solidFill>
                      <a:srgbClr val="FF0000"/>
                    </a:solidFill>
                  </a:rPr>
                  <a:t>=</a:t>
                </a:r>
                <a:r>
                  <a:rPr lang="zh-CN" altLang="en-US" sz="36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3600" dirty="0">
                    <a:solidFill>
                      <a:srgbClr val="FF0000"/>
                    </a:solidFill>
                  </a:rPr>
                  <a:t>h</a:t>
                </a:r>
                <a:r>
                  <a:rPr lang="en-US" sz="3600" dirty="0">
                    <a:solidFill>
                      <a:srgbClr val="FF0000"/>
                    </a:solidFill>
                  </a:rPr>
                  <a:t>(</a:t>
                </a:r>
                <a:r>
                  <a:rPr lang="en-US" altLang="zh-CN" sz="3600" dirty="0">
                    <a:solidFill>
                      <a:srgbClr val="FF0000"/>
                    </a:solidFill>
                  </a:rPr>
                  <a:t>X</a:t>
                </a:r>
                <a:r>
                  <a:rPr lang="en-US" sz="3600" dirty="0">
                    <a:solidFill>
                      <a:srgbClr val="FF0000"/>
                    </a:solidFill>
                  </a:rPr>
                  <a:t>)</a:t>
                </a:r>
                <a:r>
                  <a:rPr lang="en-US" altLang="zh-CN" sz="3600" dirty="0">
                    <a:solidFill>
                      <a:schemeClr val="tx1"/>
                    </a:solidFill>
                  </a:rPr>
                  <a:t>;</a:t>
                </a:r>
                <a:r>
                  <a:rPr lang="zh-CN" altLang="en-US" sz="36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3600" dirty="0">
                    <a:solidFill>
                      <a:schemeClr val="tx1"/>
                    </a:solidFill>
                  </a:rPr>
                  <a:t>Fixed</a:t>
                </a:r>
                <a:r>
                  <a:rPr lang="zh-CN" altLang="en-US" sz="3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3600" dirty="0">
                    <a:solidFill>
                      <a:schemeClr val="tx1"/>
                    </a:solidFill>
                  </a:rPr>
                  <a:t>length </a:t>
                </a:r>
              </a:p>
              <a:p>
                <a:pPr marL="571500" indent="-571500" algn="l" fontAlgn="auto"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b="1" dirty="0">
                    <a:solidFill>
                      <a:schemeClr val="accent6"/>
                    </a:solidFill>
                  </a:rPr>
                  <a:t>Correctness</a:t>
                </a:r>
              </a:p>
              <a:p>
                <a:pPr marL="1028700" lvl="1" indent="-571500" algn="l" fontAlgn="auto">
                  <a:spcAft>
                    <a:spcPts val="0"/>
                  </a:spcAft>
                  <a:buFontTx/>
                  <a:buChar char="-"/>
                  <a:defRPr/>
                </a:pPr>
                <a:r>
                  <a:rPr lang="en-US" altLang="zh-CN" sz="3600" dirty="0"/>
                  <a:t>Hash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function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is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a</a:t>
                </a:r>
                <a:r>
                  <a:rPr lang="en-US" sz="3600" dirty="0"/>
                  <a:t> </a:t>
                </a:r>
                <a:r>
                  <a:rPr lang="en-US" altLang="zh-CN" sz="3600" dirty="0">
                    <a:solidFill>
                      <a:srgbClr val="FF0000"/>
                    </a:solidFill>
                  </a:rPr>
                  <a:t>many-to</a:t>
                </a:r>
                <a:r>
                  <a:rPr lang="en-US" sz="3600" dirty="0">
                    <a:solidFill>
                      <a:srgbClr val="FF0000"/>
                    </a:solidFill>
                  </a:rPr>
                  <a:t>-one mapping </a:t>
                </a:r>
                <a:r>
                  <a:rPr lang="en-US" sz="3600" dirty="0"/>
                  <a:t>on </a:t>
                </a:r>
                <a:r>
                  <a:rPr lang="en-US" altLang="zh-CN" sz="3600" dirty="0">
                    <a:solidFill>
                      <a:schemeClr val="accent2"/>
                    </a:solidFill>
                  </a:rPr>
                  <a:t>ALL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messages</a:t>
                </a:r>
                <a:endParaRPr lang="en-US" sz="3600" dirty="0"/>
              </a:p>
              <a:p>
                <a:pPr marL="1028700" lvl="1" indent="-571500" algn="l" fontAlgn="auto">
                  <a:spcAft>
                    <a:spcPts val="0"/>
                  </a:spcAft>
                  <a:buFontTx/>
                  <a:buChar char="-"/>
                  <a:defRPr/>
                </a:pPr>
                <a:r>
                  <a:rPr lang="en-US" altLang="zh-CN" sz="3600" dirty="0"/>
                  <a:t>Hash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the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same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message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produces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the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same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result:</a:t>
                </a:r>
                <a:r>
                  <a:rPr lang="zh-CN" altLang="en-US" sz="3600" dirty="0"/>
                  <a:t> </a:t>
                </a:r>
                <a:r>
                  <a:rPr lang="en-US" altLang="zh-CN" sz="3600" dirty="0">
                    <a:solidFill>
                      <a:srgbClr val="FF0000"/>
                    </a:solidFill>
                  </a:rPr>
                  <a:t>h</a:t>
                </a:r>
                <a:r>
                  <a:rPr lang="en-US" sz="3600" dirty="0">
                    <a:solidFill>
                      <a:srgbClr val="FF0000"/>
                    </a:solidFill>
                  </a:rPr>
                  <a:t>(</a:t>
                </a:r>
                <a:r>
                  <a:rPr lang="en-US" altLang="zh-CN" sz="3600" dirty="0">
                    <a:solidFill>
                      <a:srgbClr val="FF0000"/>
                    </a:solidFill>
                  </a:rPr>
                  <a:t>X</a:t>
                </a:r>
                <a:r>
                  <a:rPr lang="en-US" sz="3600" dirty="0">
                    <a:solidFill>
                      <a:srgbClr val="FF0000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CN" sz="3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zh-CN" altLang="en-US" sz="36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3600" dirty="0">
                    <a:solidFill>
                      <a:srgbClr val="FF0000"/>
                    </a:solidFill>
                  </a:rPr>
                  <a:t>Y</a:t>
                </a:r>
                <a:r>
                  <a:rPr lang="zh-CN" altLang="en-US" sz="3600" dirty="0">
                    <a:solidFill>
                      <a:srgbClr val="FF0000"/>
                    </a:solidFill>
                  </a:rPr>
                  <a:t> </a:t>
                </a:r>
                <a:endParaRPr lang="en-US" altLang="zh-CN" sz="3600" dirty="0">
                  <a:solidFill>
                    <a:srgbClr val="FF0000"/>
                  </a:solidFill>
                </a:endParaRPr>
              </a:p>
              <a:p>
                <a:pPr marL="571500" indent="-571500" algn="l" fontAlgn="auto"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b="1" dirty="0">
                    <a:solidFill>
                      <a:schemeClr val="accent6"/>
                    </a:solidFill>
                  </a:rPr>
                  <a:t>Efficiency</a:t>
                </a:r>
              </a:p>
              <a:p>
                <a:pPr lvl="1" algn="l" fontAlgn="auto">
                  <a:spcAft>
                    <a:spcPts val="0"/>
                  </a:spcAft>
                  <a:defRPr/>
                </a:pPr>
                <a:r>
                  <a:rPr lang="en-US" altLang="zh-CN" sz="3600" dirty="0"/>
                  <a:t>-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F</a:t>
                </a:r>
                <a:r>
                  <a:rPr lang="en-US" sz="3600" dirty="0"/>
                  <a:t>unctions </a:t>
                </a:r>
                <a:r>
                  <a:rPr lang="en-US" altLang="zh-CN" sz="3600" dirty="0">
                    <a:solidFill>
                      <a:srgbClr val="FF0000"/>
                    </a:solidFill>
                  </a:rPr>
                  <a:t>h </a:t>
                </a:r>
                <a:r>
                  <a:rPr lang="en-US" altLang="zh-CN" sz="3600" dirty="0">
                    <a:solidFill>
                      <a:schemeClr val="tx1"/>
                    </a:solidFill>
                  </a:rPr>
                  <a:t>should</a:t>
                </a:r>
                <a:r>
                  <a:rPr lang="zh-CN" altLang="en-US" sz="3600" dirty="0">
                    <a:solidFill>
                      <a:srgbClr val="FF0000"/>
                    </a:solidFill>
                  </a:rPr>
                  <a:t> </a:t>
                </a:r>
                <a:r>
                  <a:rPr lang="en-US" sz="3600" dirty="0"/>
                  <a:t>have efficient algorithms</a:t>
                </a:r>
              </a:p>
              <a:p>
                <a:pPr marL="571500" indent="-571500" algn="l" fontAlgn="auto">
                  <a:spcAft>
                    <a:spcPts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b="1" dirty="0">
                    <a:solidFill>
                      <a:schemeClr val="accent6"/>
                    </a:solidFill>
                  </a:rPr>
                  <a:t>Security</a:t>
                </a:r>
              </a:p>
              <a:p>
                <a:pPr lvl="1" algn="l" fontAlgn="auto">
                  <a:spcAft>
                    <a:spcPts val="0"/>
                  </a:spcAft>
                  <a:defRPr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-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Robust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against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common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attacks</a:t>
                </a: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54D9FFB-28A3-C047-8B05-80E8E8CC63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0" y="2209800"/>
                <a:ext cx="13004799" cy="6647974"/>
              </a:xfrm>
              <a:prstGeom prst="rect">
                <a:avLst/>
              </a:prstGeom>
              <a:blipFill>
                <a:blip r:embed="rId3"/>
                <a:stretch>
                  <a:fillRect l="-1559" t="-1908" b="-3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978157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>
            <a:extLst>
              <a:ext uri="{FF2B5EF4-FFF2-40B4-BE49-F238E27FC236}">
                <a16:creationId xmlns:a16="http://schemas.microsoft.com/office/drawing/2014/main" id="{BBE12CB0-B21E-524C-9CD5-079086FA5D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5689" dirty="0"/>
              <a:t>Security Requirements for Hash Functions</a:t>
            </a:r>
            <a:r>
              <a:rPr lang="zh-CN" altLang="en-US" sz="5689" dirty="0"/>
              <a:t> </a:t>
            </a:r>
            <a:r>
              <a:rPr lang="en-US" altLang="zh-CN" sz="5689" dirty="0"/>
              <a:t>(theoretical</a:t>
            </a:r>
            <a:r>
              <a:rPr lang="zh-CN" altLang="en-US" sz="5689" dirty="0"/>
              <a:t> </a:t>
            </a:r>
            <a:r>
              <a:rPr lang="en-US" altLang="zh-CN" sz="5689" dirty="0"/>
              <a:t>schemes)</a:t>
            </a:r>
            <a:endParaRPr lang="en-US" altLang="en-US" sz="5689" dirty="0"/>
          </a:p>
        </p:txBody>
      </p:sp>
      <p:sp>
        <p:nvSpPr>
          <p:cNvPr id="21510" name="Rectangle 3">
            <a:extLst>
              <a:ext uri="{FF2B5EF4-FFF2-40B4-BE49-F238E27FC236}">
                <a16:creationId xmlns:a16="http://schemas.microsoft.com/office/drawing/2014/main" id="{F7D6429D-1881-224E-B8AF-716C00C2DC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68400" y="2971800"/>
            <a:ext cx="11162453" cy="6177280"/>
          </a:xfrm>
        </p:spPr>
        <p:txBody>
          <a:bodyPr/>
          <a:lstStyle/>
          <a:p>
            <a:pPr eaLnBrk="1" hangingPunct="1">
              <a:spcBef>
                <a:spcPts val="1200"/>
              </a:spcBef>
              <a:buFont typeface="Times" pitchFamily="2" charset="0"/>
              <a:buNone/>
            </a:pPr>
            <a:r>
              <a:rPr lang="en-US" altLang="en-US" sz="3413" dirty="0"/>
              <a:t>Given a function </a:t>
            </a:r>
            <a:r>
              <a:rPr lang="en-US" altLang="zh-CN" sz="3413" dirty="0"/>
              <a:t>h</a:t>
            </a:r>
            <a:r>
              <a:rPr lang="en-US" altLang="en-US" sz="3413" dirty="0"/>
              <a:t>:</a:t>
            </a:r>
            <a:r>
              <a:rPr lang="zh-CN" altLang="en-US" sz="3413" dirty="0"/>
              <a:t> </a:t>
            </a:r>
            <a:r>
              <a:rPr lang="en-US" altLang="en-US" sz="3413" dirty="0"/>
              <a:t>X </a:t>
            </a:r>
            <a:r>
              <a:rPr lang="en-US" altLang="en-US" sz="3413" dirty="0">
                <a:sym typeface="Symbol" pitchFamily="2" charset="2"/>
              </a:rPr>
              <a:t></a:t>
            </a:r>
            <a:r>
              <a:rPr lang="en-US" altLang="en-US" sz="3413" dirty="0"/>
              <a:t>Y, then we say that h is: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3413" dirty="0">
                <a:solidFill>
                  <a:srgbClr val="CC0099"/>
                </a:solidFill>
              </a:rPr>
              <a:t>preimage resistant (one-way):</a:t>
            </a:r>
          </a:p>
          <a:p>
            <a:pPr marL="381000" lvl="1" indent="0">
              <a:spcBef>
                <a:spcPts val="1200"/>
              </a:spcBef>
              <a:buNone/>
            </a:pPr>
            <a:r>
              <a:rPr lang="en-US" altLang="zh-CN" sz="3413" dirty="0"/>
              <a:t>-</a:t>
            </a:r>
            <a:r>
              <a:rPr lang="zh-CN" altLang="en-US" sz="3413" dirty="0"/>
              <a:t> </a:t>
            </a:r>
            <a:r>
              <a:rPr lang="en-US" altLang="zh-CN" sz="3413" dirty="0"/>
              <a:t>i</a:t>
            </a:r>
            <a:r>
              <a:rPr lang="en-US" altLang="en-US" sz="3413" dirty="0"/>
              <a:t>f given y </a:t>
            </a:r>
            <a:r>
              <a:rPr lang="en-US" altLang="en-US" sz="3413" dirty="0">
                <a:sym typeface="Symbol" pitchFamily="2" charset="2"/>
              </a:rPr>
              <a:t></a:t>
            </a:r>
            <a:r>
              <a:rPr lang="en-US" altLang="en-US" sz="3413" dirty="0"/>
              <a:t>Y it is computationally infeasible to find a value x </a:t>
            </a:r>
            <a:r>
              <a:rPr lang="en-US" altLang="en-US" sz="3413" dirty="0">
                <a:sym typeface="Symbol" pitchFamily="2" charset="2"/>
              </a:rPr>
              <a:t></a:t>
            </a:r>
            <a:r>
              <a:rPr lang="en-US" altLang="en-US" sz="3413" dirty="0"/>
              <a:t>X </a:t>
            </a:r>
            <a:r>
              <a:rPr lang="en-US" altLang="en-US" sz="3413" dirty="0" err="1"/>
              <a:t>s.t.</a:t>
            </a:r>
            <a:r>
              <a:rPr lang="en-US" altLang="en-US" sz="3413" dirty="0"/>
              <a:t> h(x) = y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3413" dirty="0">
                <a:solidFill>
                  <a:srgbClr val="CC0099"/>
                </a:solidFill>
              </a:rPr>
              <a:t>2-nd preimage resistant (weak collision resistant):</a:t>
            </a:r>
          </a:p>
          <a:p>
            <a:pPr eaLnBrk="1" hangingPunct="1">
              <a:spcBef>
                <a:spcPts val="1200"/>
              </a:spcBef>
              <a:buFont typeface="Times" pitchFamily="2" charset="0"/>
              <a:buNone/>
            </a:pPr>
            <a:r>
              <a:rPr lang="en-US" altLang="en-US" sz="3413" dirty="0"/>
              <a:t>    </a:t>
            </a:r>
            <a:r>
              <a:rPr lang="en-US" altLang="zh-CN" sz="3413" dirty="0"/>
              <a:t>-</a:t>
            </a:r>
            <a:r>
              <a:rPr lang="zh-CN" altLang="en-US" sz="3413" dirty="0"/>
              <a:t> </a:t>
            </a:r>
            <a:r>
              <a:rPr lang="en-US" altLang="en-US" sz="3413" dirty="0"/>
              <a:t>if given x </a:t>
            </a:r>
            <a:r>
              <a:rPr lang="en-US" altLang="en-US" sz="3413" dirty="0">
                <a:sym typeface="Symbol" pitchFamily="2" charset="2"/>
              </a:rPr>
              <a:t></a:t>
            </a:r>
            <a:r>
              <a:rPr lang="en-US" altLang="en-US" sz="3413" dirty="0"/>
              <a:t> X it is computationally infeasible to find a value x’ </a:t>
            </a:r>
            <a:r>
              <a:rPr lang="en-US" altLang="en-US" sz="3413" dirty="0">
                <a:sym typeface="Symbol" pitchFamily="2" charset="2"/>
              </a:rPr>
              <a:t></a:t>
            </a:r>
            <a:r>
              <a:rPr lang="en-US" altLang="en-US" sz="3413" dirty="0"/>
              <a:t> X, </a:t>
            </a:r>
            <a:r>
              <a:rPr lang="en-US" altLang="en-US" sz="3413" dirty="0" err="1"/>
              <a:t>s.t.</a:t>
            </a:r>
            <a:r>
              <a:rPr lang="en-US" altLang="en-US" sz="3413" dirty="0"/>
              <a:t> </a:t>
            </a:r>
            <a:r>
              <a:rPr lang="en-US" altLang="en-US" sz="3413" dirty="0" err="1"/>
              <a:t>x’</a:t>
            </a:r>
            <a:r>
              <a:rPr lang="en-US" altLang="en-US" sz="3413" dirty="0" err="1">
                <a:sym typeface="Symbol" pitchFamily="2" charset="2"/>
              </a:rPr>
              <a:t>x</a:t>
            </a:r>
            <a:r>
              <a:rPr lang="en-US" altLang="en-US" sz="3413" dirty="0"/>
              <a:t> and h(x’) = h(x)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3413" dirty="0">
                <a:solidFill>
                  <a:srgbClr val="CC0099"/>
                </a:solidFill>
              </a:rPr>
              <a:t>collision resistant (strong collision resistant)</a:t>
            </a:r>
            <a:r>
              <a:rPr lang="en-US" altLang="en-US" sz="3413" dirty="0"/>
              <a:t>:</a:t>
            </a:r>
          </a:p>
          <a:p>
            <a:pPr eaLnBrk="1" hangingPunct="1">
              <a:spcBef>
                <a:spcPts val="1200"/>
              </a:spcBef>
              <a:buFont typeface="Times" pitchFamily="2" charset="0"/>
              <a:buNone/>
            </a:pPr>
            <a:r>
              <a:rPr lang="en-US" altLang="en-US" sz="3413" dirty="0"/>
              <a:t>    </a:t>
            </a:r>
            <a:r>
              <a:rPr lang="en-US" altLang="zh-CN" sz="3413" dirty="0"/>
              <a:t>-</a:t>
            </a:r>
            <a:r>
              <a:rPr lang="zh-CN" altLang="en-US" sz="3413" dirty="0"/>
              <a:t> </a:t>
            </a:r>
            <a:r>
              <a:rPr lang="en-US" altLang="en-US" sz="3413" dirty="0"/>
              <a:t>if it is computationally infeasible to find two distinct values </a:t>
            </a:r>
            <a:r>
              <a:rPr lang="en-US" altLang="en-US" sz="3413" dirty="0" err="1"/>
              <a:t>x’</a:t>
            </a:r>
            <a:r>
              <a:rPr lang="en-US" altLang="en-US" sz="3413" dirty="0" err="1">
                <a:sym typeface="Symbol" pitchFamily="2" charset="2"/>
              </a:rPr>
              <a:t>,x</a:t>
            </a:r>
            <a:r>
              <a:rPr lang="en-US" altLang="en-US" sz="3413" dirty="0">
                <a:sym typeface="Symbol" pitchFamily="2" charset="2"/>
              </a:rPr>
              <a:t>  X, </a:t>
            </a:r>
            <a:r>
              <a:rPr lang="en-US" altLang="en-US" sz="3413" dirty="0"/>
              <a:t> </a:t>
            </a:r>
            <a:r>
              <a:rPr lang="en-US" altLang="en-US" sz="3413" dirty="0" err="1"/>
              <a:t>s.t.</a:t>
            </a:r>
            <a:r>
              <a:rPr lang="en-US" altLang="en-US" sz="3413" dirty="0"/>
              <a:t> h(x’) = h(x) 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>
            <a:extLst>
              <a:ext uri="{FF2B5EF4-FFF2-40B4-BE49-F238E27FC236}">
                <a16:creationId xmlns:a16="http://schemas.microsoft.com/office/drawing/2014/main" id="{5399BCC0-A231-1845-992A-DFC57A4450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5689" dirty="0" err="1"/>
              <a:t>Bruteforce</a:t>
            </a:r>
            <a:r>
              <a:rPr lang="en-US" altLang="en-US" sz="5689" dirty="0"/>
              <a:t> Attacks on Hash Functions</a:t>
            </a:r>
          </a:p>
        </p:txBody>
      </p:sp>
      <p:sp>
        <p:nvSpPr>
          <p:cNvPr id="23558" name="Rectangle 3">
            <a:extLst>
              <a:ext uri="{FF2B5EF4-FFF2-40B4-BE49-F238E27FC236}">
                <a16:creationId xmlns:a16="http://schemas.microsoft.com/office/drawing/2014/main" id="{926B5FB0-DA97-084F-85DA-1AA07CF8031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58613" y="1950720"/>
            <a:ext cx="11270827" cy="661077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en-US" dirty="0"/>
              <a:t>Attacking one-</a:t>
            </a:r>
            <a:r>
              <a:rPr lang="en-US" altLang="en-US" dirty="0" err="1"/>
              <a:t>wayness</a:t>
            </a:r>
            <a:endParaRPr lang="en-US" altLang="en-US" dirty="0"/>
          </a:p>
          <a:p>
            <a:pPr lvl="1" eaLnBrk="1" hangingPunct="1">
              <a:spcBef>
                <a:spcPts val="1200"/>
              </a:spcBef>
            </a:pPr>
            <a:r>
              <a:rPr lang="en-US" altLang="en-US" dirty="0"/>
              <a:t>Goal: given </a:t>
            </a:r>
            <a:r>
              <a:rPr lang="en-US" altLang="en-US" dirty="0" err="1"/>
              <a:t>h:X</a:t>
            </a:r>
            <a:r>
              <a:rPr lang="en-US" altLang="en-US" dirty="0" err="1">
                <a:sym typeface="Symbol" pitchFamily="2" charset="2"/>
              </a:rPr>
              <a:t>Y</a:t>
            </a:r>
            <a:r>
              <a:rPr lang="en-US" altLang="en-US" dirty="0"/>
              <a:t>, </a:t>
            </a:r>
            <a:r>
              <a:rPr lang="en-US" altLang="en-US" dirty="0" err="1"/>
              <a:t>y</a:t>
            </a:r>
            <a:r>
              <a:rPr lang="en-US" altLang="en-US" dirty="0" err="1">
                <a:sym typeface="Symbol" pitchFamily="2" charset="2"/>
              </a:rPr>
              <a:t>Y</a:t>
            </a:r>
            <a:r>
              <a:rPr lang="en-US" altLang="en-US" dirty="0"/>
              <a:t>, find x such that h(x)=y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en-US" dirty="0"/>
              <a:t>Algorithm: </a:t>
            </a:r>
          </a:p>
          <a:p>
            <a:pPr lvl="2" eaLnBrk="1" hangingPunct="1">
              <a:spcBef>
                <a:spcPts val="1200"/>
              </a:spcBef>
            </a:pPr>
            <a:r>
              <a:rPr lang="en-US" altLang="en-US" sz="3413" dirty="0"/>
              <a:t>pick a random value x in X, check if h(x)=y, if h(x)=y, returns x; otherwise iterate</a:t>
            </a:r>
          </a:p>
          <a:p>
            <a:pPr lvl="2" eaLnBrk="1" hangingPunct="1">
              <a:spcBef>
                <a:spcPts val="1200"/>
              </a:spcBef>
            </a:pPr>
            <a:r>
              <a:rPr lang="en-US" altLang="en-US" sz="3413" dirty="0"/>
              <a:t>after failing </a:t>
            </a:r>
            <a:r>
              <a:rPr lang="en-US" altLang="en-US" sz="3413" i="1" dirty="0"/>
              <a:t>q</a:t>
            </a:r>
            <a:r>
              <a:rPr lang="en-US" altLang="en-US" sz="3413" dirty="0"/>
              <a:t> iterations, return fail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en-US" dirty="0"/>
              <a:t>The average-case success probability is 	</a:t>
            </a:r>
          </a:p>
          <a:p>
            <a:pPr lvl="1" eaLnBrk="1" hangingPunct="1">
              <a:spcBef>
                <a:spcPts val="1200"/>
              </a:spcBef>
              <a:buFontTx/>
              <a:buNone/>
            </a:pPr>
            <a:endParaRPr lang="en-US" altLang="en-US" dirty="0"/>
          </a:p>
          <a:p>
            <a:pPr lvl="1" eaLnBrk="1" hangingPunct="1">
              <a:spcBef>
                <a:spcPts val="1200"/>
              </a:spcBef>
            </a:pPr>
            <a:endParaRPr lang="en-US" altLang="en-US" dirty="0"/>
          </a:p>
          <a:p>
            <a:pPr lvl="1" eaLnBrk="1" hangingPunct="1">
              <a:spcBef>
                <a:spcPts val="1200"/>
              </a:spcBef>
            </a:pPr>
            <a:r>
              <a:rPr lang="en-US" altLang="en-US" dirty="0"/>
              <a:t>Let |Y|=2</a:t>
            </a:r>
            <a:r>
              <a:rPr lang="en-US" altLang="en-US" baseline="30000" dirty="0"/>
              <a:t>m</a:t>
            </a:r>
            <a:r>
              <a:rPr lang="en-US" altLang="en-US" dirty="0"/>
              <a:t>, to get </a:t>
            </a:r>
            <a:r>
              <a:rPr lang="en-US" altLang="en-US" dirty="0">
                <a:sym typeface="Symbol" pitchFamily="2" charset="2"/>
              </a:rPr>
              <a:t> to be close to 0.5, q 2</a:t>
            </a:r>
            <a:r>
              <a:rPr lang="en-US" altLang="en-US" baseline="30000" dirty="0">
                <a:sym typeface="Symbol" pitchFamily="2" charset="2"/>
              </a:rPr>
              <a:t>m-1</a:t>
            </a:r>
          </a:p>
          <a:p>
            <a:pPr lvl="1" eaLnBrk="1" hangingPunct="1">
              <a:spcBef>
                <a:spcPts val="1200"/>
              </a:spcBef>
              <a:buFontTx/>
              <a:buNone/>
            </a:pPr>
            <a:endParaRPr lang="en-US" altLang="en-US" baseline="30000" dirty="0">
              <a:sym typeface="Symbol" pitchFamily="2" charset="2"/>
            </a:endParaRPr>
          </a:p>
        </p:txBody>
      </p:sp>
      <p:graphicFrame>
        <p:nvGraphicFramePr>
          <p:cNvPr id="23559" name="Object 2">
            <a:extLst>
              <a:ext uri="{FF2B5EF4-FFF2-40B4-BE49-F238E27FC236}">
                <a16:creationId xmlns:a16="http://schemas.microsoft.com/office/drawing/2014/main" id="{B756C23D-DA87-304A-B993-87C1D63BE54F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62540663"/>
              </p:ext>
            </p:extLst>
          </p:nvPr>
        </p:nvGraphicFramePr>
        <p:xfrm>
          <a:off x="3378200" y="6781800"/>
          <a:ext cx="5201920" cy="1277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6" name="Equation" r:id="rId3" imgW="35699700" imgH="10236200" progId="Equation.3">
                  <p:embed/>
                </p:oleObj>
              </mc:Choice>
              <mc:Fallback>
                <p:oleObj name="Equation" r:id="rId3" imgW="35699700" imgH="10236200" progId="Equation.3">
                  <p:embed/>
                  <p:pic>
                    <p:nvPicPr>
                      <p:cNvPr id="23559" name="Object 2">
                        <a:extLst>
                          <a:ext uri="{FF2B5EF4-FFF2-40B4-BE49-F238E27FC236}">
                            <a16:creationId xmlns:a16="http://schemas.microsoft.com/office/drawing/2014/main" id="{B756C23D-DA87-304A-B993-87C1D63BE54F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8200" y="6781800"/>
                        <a:ext cx="5201920" cy="12779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 Light"/>
        <a:ea typeface=""/>
        <a:cs typeface="ヒラギノ角ゴ ProN W3"/>
      </a:majorFont>
      <a:minorFont>
        <a:latin typeface="Gill Sans Light"/>
        <a:ea typeface="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Bullets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Gill Sans Light"/>
        <a:ea typeface=""/>
        <a:cs typeface="ヒラギノ角ゴ ProN W3"/>
      </a:majorFont>
      <a:minorFont>
        <a:latin typeface="Gill Sans Light"/>
        <a:ea typeface="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Blank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 Light"/>
        <a:ea typeface=""/>
        <a:cs typeface="ヒラギノ角ゴ ProN W3"/>
      </a:majorFont>
      <a:minorFont>
        <a:latin typeface="Gill Sans Light"/>
        <a:ea typeface="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Blank - Plain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- Plain">
      <a:majorFont>
        <a:latin typeface="Gill Sans Light"/>
        <a:ea typeface=""/>
        <a:cs typeface="ヒラギノ角ゴ ProN W3"/>
      </a:majorFont>
      <a:minorFont>
        <a:latin typeface="Gill Sans Light"/>
        <a:ea typeface="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Blank - Plai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Title - Top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Gill Sans Light"/>
        <a:ea typeface=""/>
        <a:cs typeface="ヒラギノ角ゴ ProN W3"/>
      </a:majorFont>
      <a:minorFont>
        <a:latin typeface="Gill Sans Light"/>
        <a:ea typeface="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Title - Top - Medallion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 - Medallion">
      <a:majorFont>
        <a:latin typeface="Gill Sans Light"/>
        <a:ea typeface=""/>
        <a:cs typeface="ヒラギノ角ゴ ProN W3"/>
      </a:majorFont>
      <a:minorFont>
        <a:latin typeface="Gill Sans Light"/>
        <a:ea typeface="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- Top - Medall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hoto - Vertical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Gill Sans Light"/>
        <a:ea typeface=""/>
        <a:cs typeface="ヒラギノ角ゴ ProN W3"/>
      </a:majorFont>
      <a:minorFont>
        <a:latin typeface="Gill Sans Light"/>
        <a:ea typeface="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tle - Center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Gill Sans Light"/>
        <a:ea typeface=""/>
        <a:cs typeface="ヒラギノ角ゴ ProN W3"/>
      </a:majorFont>
      <a:minorFont>
        <a:latin typeface="Gill Sans Light"/>
        <a:ea typeface="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Photo - Horizontal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Gill Sans Light"/>
        <a:ea typeface=""/>
        <a:cs typeface="ヒラギノ角ゴ ProN W3"/>
      </a:majorFont>
      <a:minorFont>
        <a:latin typeface="Gill Sans Light"/>
        <a:ea typeface="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itle &amp; Bullets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 Light"/>
        <a:ea typeface=""/>
        <a:cs typeface="ヒラギノ角ゴ ProN W3"/>
      </a:majorFont>
      <a:minorFont>
        <a:latin typeface="Gill Sans Light"/>
        <a:ea typeface="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itle &amp; Bullets - Right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Gill Sans Light"/>
        <a:ea typeface=""/>
        <a:cs typeface="ヒラギノ角ゴ ProN W3"/>
      </a:majorFont>
      <a:minorFont>
        <a:latin typeface="Gill Sans Light"/>
        <a:ea typeface="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itle &amp; Bullets - 2 Column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Gill Sans Light"/>
        <a:ea typeface=""/>
        <a:cs typeface="ヒラギノ角ゴ ProN W3"/>
      </a:majorFont>
      <a:minorFont>
        <a:latin typeface="Gill Sans Light"/>
        <a:ea typeface="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Title &amp; Bullets - Left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Gill Sans Light"/>
        <a:ea typeface=""/>
        <a:cs typeface="ヒラギノ角ゴ ProN W3"/>
      </a:majorFont>
      <a:minorFont>
        <a:latin typeface="Gill Sans Light"/>
        <a:ea typeface="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Title, Bullets &amp; Photo">
  <a:themeElements>
    <a:clrScheme name="">
      <a:dk1>
        <a:srgbClr val="414141"/>
      </a:dk1>
      <a:lt1>
        <a:srgbClr val="FFFFFF"/>
      </a:lt1>
      <a:dk2>
        <a:srgbClr val="000000"/>
      </a:dk2>
      <a:lt2>
        <a:srgbClr val="808080"/>
      </a:lt2>
      <a:accent1>
        <a:srgbClr val="6C7472"/>
      </a:accent1>
      <a:accent2>
        <a:srgbClr val="333399"/>
      </a:accent2>
      <a:accent3>
        <a:srgbClr val="FFFFFF"/>
      </a:accent3>
      <a:accent4>
        <a:srgbClr val="363636"/>
      </a:accent4>
      <a:accent5>
        <a:srgbClr val="BABCB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Gill Sans Light"/>
        <a:ea typeface=""/>
        <a:cs typeface="ヒラギノ角ゴ ProN W3"/>
      </a:majorFont>
      <a:minorFont>
        <a:latin typeface="Gill Sans Light"/>
        <a:ea typeface="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C747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200" b="0" i="0" u="none" strike="noStrike" cap="none" normalizeH="0" baseline="0" smtClean="0">
            <a:ln>
              <a:noFill/>
            </a:ln>
            <a:solidFill>
              <a:srgbClr val="414141"/>
            </a:solidFill>
            <a:effectLst/>
            <a:latin typeface="Gill Sans Light" charset="0"/>
            <a:cs typeface="ヒラギノ角ゴ ProN W3" charset="0"/>
            <a:sym typeface="Gill Sans Light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</TotalTime>
  <Pages>0</Pages>
  <Words>1683</Words>
  <Characters>0</Characters>
  <Application>Microsoft Macintosh PowerPoint</Application>
  <PresentationFormat>Custom</PresentationFormat>
  <Lines>0</Lines>
  <Paragraphs>200</Paragraphs>
  <Slides>23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14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46" baseType="lpstr">
      <vt:lpstr>Arial</vt:lpstr>
      <vt:lpstr>Calibri</vt:lpstr>
      <vt:lpstr>Cambria Math</vt:lpstr>
      <vt:lpstr>Comic Sans MS</vt:lpstr>
      <vt:lpstr>Gill Sans Light</vt:lpstr>
      <vt:lpstr>Times</vt:lpstr>
      <vt:lpstr>Times New Roman</vt:lpstr>
      <vt:lpstr>Title &amp; Subtitle</vt:lpstr>
      <vt:lpstr>Photo - Vertical</vt:lpstr>
      <vt:lpstr>Title - Center</vt:lpstr>
      <vt:lpstr>Photo - Horizontal</vt:lpstr>
      <vt:lpstr>Title &amp; Bullets</vt:lpstr>
      <vt:lpstr>Title &amp; Bullets - Right</vt:lpstr>
      <vt:lpstr>Title &amp; Bullets - 2 Column</vt:lpstr>
      <vt:lpstr>Title &amp; Bullets - Left</vt:lpstr>
      <vt:lpstr>Title, Bullets &amp; Photo</vt:lpstr>
      <vt:lpstr>Bullets</vt:lpstr>
      <vt:lpstr>Blank</vt:lpstr>
      <vt:lpstr>Blank - Plain</vt:lpstr>
      <vt:lpstr>Title - Top</vt:lpstr>
      <vt:lpstr>Title - Top - Medallion</vt:lpstr>
      <vt:lpstr>Equation</vt:lpstr>
      <vt:lpstr>Microsoft Equation 3.0</vt:lpstr>
      <vt:lpstr>Communication Security:  Message Integrity + Hash Functions;  Message Authentication + MAC   CS-4440 - Introduction to Computer Security Spring 2022 Jun Xu  Slides adapted from Ninghui Li’s CS-526 at Purdue </vt:lpstr>
      <vt:lpstr>Threat Model of Secure Communication</vt:lpstr>
      <vt:lpstr>Encryption: Defeating Eavesdropping </vt:lpstr>
      <vt:lpstr>Hash Function</vt:lpstr>
      <vt:lpstr>Hash: Aiming to Defeat Manipulation </vt:lpstr>
      <vt:lpstr>Hash Function Example</vt:lpstr>
      <vt:lpstr>Desired Properties of Hash Functions</vt:lpstr>
      <vt:lpstr>Security Requirements for Hash Functions (theoretical schemes)</vt:lpstr>
      <vt:lpstr>Bruteforce Attacks on Hash Functions</vt:lpstr>
      <vt:lpstr>Bruteforce Attacks on Hash Functions</vt:lpstr>
      <vt:lpstr>Well Known (Cryptographic) Hash Functions</vt:lpstr>
      <vt:lpstr>Merkle-Damgard Construction for Hash Functions</vt:lpstr>
      <vt:lpstr>NIST SHA-3 Competition</vt:lpstr>
      <vt:lpstr>The Sponge Construction: Used by SHA-3</vt:lpstr>
      <vt:lpstr>Choosing the length of Hash outputs</vt:lpstr>
      <vt:lpstr>Limitation of Using Hash Functions</vt:lpstr>
      <vt:lpstr>How to Address This?</vt:lpstr>
      <vt:lpstr>Hash Function Family</vt:lpstr>
      <vt:lpstr>Message Authentication Code</vt:lpstr>
      <vt:lpstr>Security Requirements for MAC</vt:lpstr>
      <vt:lpstr>Constructing MAC from Hash Functions</vt:lpstr>
      <vt:lpstr>HMAC: Constructing MAC from Cryptographic Hash Functions</vt:lpstr>
      <vt:lpstr>HMAC Security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CS-4440 Introduction to Computer Security</dc:title>
  <dc:subject/>
  <dc:creator>jun</dc:creator>
  <cp:keywords/>
  <dc:description/>
  <cp:lastModifiedBy>Jun Xu</cp:lastModifiedBy>
  <cp:revision>353</cp:revision>
  <dcterms:modified xsi:type="dcterms:W3CDTF">2022-01-26T19:17:15Z</dcterms:modified>
</cp:coreProperties>
</file>