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0" r:id="rId2"/>
    <p:sldMasterId id="2147483651" r:id="rId3"/>
    <p:sldMasterId id="2147483652" r:id="rId4"/>
    <p:sldMasterId id="2147483653" r:id="rId5"/>
    <p:sldMasterId id="2147483654" r:id="rId6"/>
    <p:sldMasterId id="2147483655" r:id="rId7"/>
    <p:sldMasterId id="2147483656" r:id="rId8"/>
    <p:sldMasterId id="2147483657" r:id="rId9"/>
    <p:sldMasterId id="2147483658" r:id="rId10"/>
    <p:sldMasterId id="2147483659" r:id="rId11"/>
    <p:sldMasterId id="2147483660" r:id="rId12"/>
    <p:sldMasterId id="2147483661" r:id="rId13"/>
    <p:sldMasterId id="2147483662" r:id="rId14"/>
  </p:sldMasterIdLst>
  <p:notesMasterIdLst>
    <p:notesMasterId r:id="rId34"/>
  </p:notesMasterIdLst>
  <p:sldIdLst>
    <p:sldId id="256" r:id="rId15"/>
    <p:sldId id="285" r:id="rId16"/>
    <p:sldId id="356" r:id="rId17"/>
    <p:sldId id="347" r:id="rId18"/>
    <p:sldId id="348" r:id="rId19"/>
    <p:sldId id="299" r:id="rId20"/>
    <p:sldId id="300" r:id="rId21"/>
    <p:sldId id="301" r:id="rId22"/>
    <p:sldId id="302" r:id="rId23"/>
    <p:sldId id="355" r:id="rId24"/>
    <p:sldId id="357" r:id="rId25"/>
    <p:sldId id="358" r:id="rId26"/>
    <p:sldId id="359" r:id="rId27"/>
    <p:sldId id="360" r:id="rId28"/>
    <p:sldId id="290" r:id="rId29"/>
    <p:sldId id="291" r:id="rId30"/>
    <p:sldId id="292" r:id="rId31"/>
    <p:sldId id="294" r:id="rId32"/>
    <p:sldId id="295" r:id="rId33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+mn-ea"/>
        <a:cs typeface="ヒラギノ角ゴ ProN W3" charset="0"/>
        <a:sym typeface="Gill Sans Light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+mn-ea"/>
        <a:cs typeface="ヒラギノ角ゴ ProN W3" charset="0"/>
        <a:sym typeface="Gill Sans Light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+mn-ea"/>
        <a:cs typeface="ヒラギノ角ゴ ProN W3" charset="0"/>
        <a:sym typeface="Gill Sans Light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+mn-ea"/>
        <a:cs typeface="ヒラギノ角ゴ ProN W3" charset="0"/>
        <a:sym typeface="Gill Sans Light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+mn-ea"/>
        <a:cs typeface="ヒラギノ角ゴ ProN W3" charset="0"/>
        <a:sym typeface="Gill Sans Light" charset="0"/>
      </a:defRPr>
    </a:lvl5pPr>
    <a:lvl6pPr marL="22860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+mn-ea"/>
        <a:cs typeface="ヒラギノ角ゴ ProN W3" charset="0"/>
        <a:sym typeface="Gill Sans Light" charset="0"/>
      </a:defRPr>
    </a:lvl6pPr>
    <a:lvl7pPr marL="27432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+mn-ea"/>
        <a:cs typeface="ヒラギノ角ゴ ProN W3" charset="0"/>
        <a:sym typeface="Gill Sans Light" charset="0"/>
      </a:defRPr>
    </a:lvl7pPr>
    <a:lvl8pPr marL="32004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+mn-ea"/>
        <a:cs typeface="ヒラギノ角ゴ ProN W3" charset="0"/>
        <a:sym typeface="Gill Sans Light" charset="0"/>
      </a:defRPr>
    </a:lvl8pPr>
    <a:lvl9pPr marL="36576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+mn-ea"/>
        <a:cs typeface="ヒラギノ角ゴ ProN W3" charset="0"/>
        <a:sym typeface="Gill Sans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57"/>
    <p:restoredTop sz="70016"/>
  </p:normalViewPr>
  <p:slideViewPr>
    <p:cSldViewPr>
      <p:cViewPr varScale="1">
        <p:scale>
          <a:sx n="110" d="100"/>
          <a:sy n="110" d="100"/>
        </p:scale>
        <p:origin x="4312" y="18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21" Type="http://schemas.openxmlformats.org/officeDocument/2006/relationships/slide" Target="slides/slide7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0A548-725E-2745-96F0-082F497B371E}" type="datetimeFigureOut">
              <a:rPr lang="en-US" smtClean="0"/>
              <a:t>4/20/22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C8831-15C8-F24D-8E8F-54BC0623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47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C8831-15C8-F24D-8E8F-54BC062382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7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C158BA8F-FB3B-2C4B-8A3A-19EFAE40E323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fld id="{DA37131F-EB9B-7340-BCE1-ACC36B808D2A}" type="slidenum"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</a:rPr>
              <a:pPr defTabSz="914400"/>
              <a:t>14</a:t>
            </a:fld>
            <a:endParaRPr lang="en-US" altLang="zh-CN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F8B0C650-0183-4945-BFA9-95773EC5ED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7357734B-AA1F-0E4E-8FAA-296B7024A0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C8831-15C8-F24D-8E8F-54BC062382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59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C8831-15C8-F24D-8E8F-54BC062382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59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FB9B40A8-29A9-2343-B8C2-7FA974432D29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fld id="{733DCF46-27FB-0D4E-9A3A-0ADFEE4B954E}" type="slidenum"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</a:rPr>
              <a:pPr defTabSz="914400"/>
              <a:t>4</a:t>
            </a:fld>
            <a:endParaRPr lang="en-US" altLang="zh-CN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A1AF18DD-A14D-344E-BA2C-822AF4D70A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CBF3A3D2-4E95-1542-BF28-AD69ED1A3E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00BAB825-E37A-7249-AF61-90664D8654A8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fld id="{8DC2BD5D-D7FF-D348-98F0-D2FEE7544664}" type="slidenum"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</a:rPr>
              <a:pPr defTabSz="914400"/>
              <a:t>5</a:t>
            </a:fld>
            <a:endParaRPr lang="en-US" altLang="zh-CN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48B4E419-BF4B-9A40-97EE-C2E91ED8F5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6B24AD44-CAD2-F24A-8792-CBC8D3185B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C8831-15C8-F24D-8E8F-54BC062382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14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9AC60D5C-5947-C644-AE80-BB90EE8F11CE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fld id="{A11F2D08-71FE-8D47-9884-6BFA5539BD88}" type="slidenum"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</a:rPr>
              <a:pPr defTabSz="914400"/>
              <a:t>10</a:t>
            </a:fld>
            <a:endParaRPr lang="en-US" altLang="zh-CN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CFEFE66E-76CC-7E48-9F19-1150181A82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8AA77442-8526-164A-97CD-022D44C7BF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FE67A88F-450F-5549-93AF-0FCD0966216B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fld id="{AF508AB9-5921-DC4C-8464-584ADE8AE020}" type="slidenum"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</a:rPr>
              <a:pPr defTabSz="914400"/>
              <a:t>11</a:t>
            </a:fld>
            <a:endParaRPr lang="en-US" altLang="zh-CN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EA28D166-146F-0F40-806A-F4519CDA4E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96E69F84-8224-1C42-9772-343EFD657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7FFAE0F5-7EA6-964B-A4EE-7050B6E4897D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fld id="{40AD6B81-43B0-7A4C-B90E-E5FBCE975248}" type="slidenum"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</a:rPr>
              <a:pPr defTabSz="914400"/>
              <a:t>12</a:t>
            </a:fld>
            <a:endParaRPr lang="en-US" altLang="zh-CN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72163CC6-47B1-0F42-976A-1C7F8A57D9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7DCD7882-C608-2B4E-BDDB-3E953F6DDB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8AD81C8A-B1BE-CC4E-A8D7-D75ACFBCE675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fld id="{8A8C6CB9-22D1-B441-A170-52F0DB58450B}" type="slidenum"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</a:rPr>
              <a:pPr defTabSz="914400"/>
              <a:t>13</a:t>
            </a:fld>
            <a:endParaRPr lang="en-US" altLang="zh-CN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3EB2C0D8-B766-2B43-9DEE-F3B6511984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AAF44CC4-8895-BE4C-9C72-83F365DB56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5F7B7-E76C-4B3E-B9FC-745688679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0DEE0-DAFC-4937-8754-3BF6EE0CD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2416395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CB70C-8F88-451D-B83C-E5D0AFF3E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A94CB-C617-40F3-8194-A4E461019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0671366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0E5BF-724D-4CD1-8FAD-0D75BA5D3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D29B9-3A93-4992-B089-0846CC455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53317092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68863-8A10-4A06-AFCE-1BD02E46D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EF42A-6C13-40DC-8B25-6849D5330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0575903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1BED-61D3-47DF-B802-73D86AEBE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1DF88-D6AD-4D1A-9FD3-AD9E497C3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0251442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8868-75BE-4582-A52D-C01178D23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32DEA-DE6C-4E9D-A912-BAFEC63F50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698500"/>
            <a:ext cx="6070600" cy="878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337CD8-ECE8-46CF-826E-A27576DAB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698500"/>
            <a:ext cx="6070600" cy="878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842009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8E8F9-9A80-4EA5-B336-809B41FDE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F7402-BB46-472D-91EC-8E3B7CB99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636DB-8E33-42AE-849F-89B25ACBB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58598A-DBB9-40D6-931B-FCDD1AACA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F1412D-2C70-46B5-89BE-F05F48DB3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5252971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AD378-32F9-496F-AEB3-EC83F0A8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8272542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8022790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52031-2BBF-4C95-8F94-C3D673D85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819EF-80BA-4C68-B291-24E1B3468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B0DD0-D9F1-43F0-A5FA-08E60EC5C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3587916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6FDDF-F3D9-4929-8F17-E2852CC5F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C4833B-A7A9-4BB9-A936-04DECCA7C2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84582-50E5-4518-9EA0-0F2001BC2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350174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40AA-D4A4-4A3F-B061-4DF5937D4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6CE24-55E9-4837-9AB7-043A7DD6A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703662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EDDE33-B83A-400F-AD4E-D5CE3AEE6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75800" y="2044700"/>
            <a:ext cx="3073400" cy="452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9B506-2418-4745-81CF-780841545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5600" y="2044700"/>
            <a:ext cx="9067800" cy="452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706282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60981-BCC6-4A3A-BE57-16AE00AAA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75800" y="519113"/>
            <a:ext cx="3073400" cy="89677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28335-A7EA-45DA-B0CE-09DA868B4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5600" y="519113"/>
            <a:ext cx="9067800" cy="89677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5857749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6C2EA-D895-42B0-9358-70C385229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9513DE-D861-4D4E-A750-F8437FC72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83665505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D446E-9120-4E98-AD3A-F0BD82069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062D9-5915-45B0-8260-343FFB5EE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7692022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A7989-DD8A-4FE0-B585-F2C7E47B1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8159B-A4B0-456D-BC64-F57945AF6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2156628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C0E7-E674-4E7B-B073-5F4A3A1CA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C4231-1D35-4CA8-8EBF-59FEA79F76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3763" y="2597150"/>
            <a:ext cx="5532437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0E4B4-F279-431C-848C-FF483D7B5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2597150"/>
            <a:ext cx="5532438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6541422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9366-357F-4498-AD68-5067A707F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F3806-247E-46C8-867A-D8C382F1A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4EEE2-03DC-4C95-9DD7-A813B9DF5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C155D-C82C-489F-A5B7-5640AA0A7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8A9C97-DA45-43B4-87DA-090FA1515A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186593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C9A67-A7BA-4BB9-9246-B454854E6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4675024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2990993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9A02-2FF1-4AE7-95CD-975A7937A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2AE62-000C-45C7-8AB3-8D4D1DC49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217AE-2972-424B-B846-E7B47134F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1131238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FD9C-BEF1-49CC-ADB8-6870E24CE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BACB62-A6D5-44D6-8E30-DB8F9A6DB8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1785E-9FC5-4573-8BD1-2BFA6E93E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318883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3C7C-1F35-48B1-9164-34117A461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AEA52-BFA8-4265-9515-8852E86FD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55863547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4368C-7330-465B-9FBA-8D6CC2758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09678-7EEF-4864-B17B-C7BB017C1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3875851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DEF11A-334E-4D10-9D2D-17B0D5344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07513" y="519113"/>
            <a:ext cx="2803525" cy="826611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38E09-4598-4737-8AAB-6BC1E0F6D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3763" y="519113"/>
            <a:ext cx="8261350" cy="82661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8446071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984B0-2257-4A46-A625-80BCD75EA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B7064-2F8F-4333-94BF-F9AAB5D13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6747516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A7CD-1CF8-474E-9425-735A977F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330BB-EDB7-49B5-93CC-A3393452B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5518280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A2CED-CC3C-4D72-8065-6148B8E47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1AEC3-5C77-436F-A476-96302EFC8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5102345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971A3-D446-46E4-BBE9-890DB09B3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94505-99D1-4138-B2B1-12D4D5869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3763" y="2597150"/>
            <a:ext cx="5532437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111A2-617F-4368-AE5B-C16B7DDDE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2597150"/>
            <a:ext cx="5532438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1247992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7B7E-95B9-430C-8A9A-1E6819568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9FAEA-F5F7-4148-ADF5-4E4D4194E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591E1-F332-4124-8B00-BDCF0A024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0F6638-2228-4F9B-8D06-6CA44C2A3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65709D-F1E9-469C-ABB5-8CE3180CA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134210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A41F8-8DE0-4500-93AC-F11A92980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9643380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2330567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0A04A-B73C-4E9E-B40C-559E03B32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4D538-162C-49F5-8B1C-A4B184956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579BD-558C-43CD-83CD-C51D4D806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028372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0795B-7462-4BE4-8859-4894BA791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5AC8A-F38C-4A7A-931A-D5010EE7C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1045605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278D6-866C-498D-9561-17EFD5E52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35BBFD-0F79-4B3D-8DEC-B9DFB27805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9A156-8424-4597-A16C-E083E6B36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5587820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784AD-94F5-436A-AE20-B4A574E6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55AFA-C42C-4EF4-9D81-6EDC9382B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3014660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D0A391-EB2D-472E-A8D9-96EEA9DF8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07513" y="519113"/>
            <a:ext cx="2803525" cy="826611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6CD32-3E91-4759-8839-19D1CBF33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3763" y="519113"/>
            <a:ext cx="8261350" cy="82661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5843243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D246-8D23-4E45-A87B-051B84B30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00076-3B97-420F-B538-E6BCCC0BD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48222346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813F2-B2AE-4BB8-9070-8F59B86F0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C327B-464C-4815-A923-6C2498BEE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3124224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5B50-4BF2-4C72-BE42-BF9B393C1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CB7AF-A477-46B9-921F-D8E1DDDEA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5236141"/>
      </p:ext>
    </p:extLst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877BE-D5F5-412F-86C3-F6452062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B40CE-F461-4915-8A33-299FF1993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3763" y="2597150"/>
            <a:ext cx="5532437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8BC4D-D18C-4C0C-B23A-D1BE77F4A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2597150"/>
            <a:ext cx="5532438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9961645"/>
      </p:ext>
    </p:extLst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869A8-3909-452D-A0AD-D7741AFB6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7F33C-8DC1-4648-B111-35608BDDD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6F285-DE8B-46A1-859D-98B0DE3A1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F87E31-372A-4B37-A04A-F8936BD6D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686C9-DD3A-4338-8B95-75040C33AE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7884751"/>
      </p:ext>
    </p:extLst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ECB71-D2DF-4F69-B511-BF09A0A53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9677499"/>
      </p:ext>
    </p:extLst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256501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0487C-A807-4802-9404-199B06A28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78D98-9E17-4C3D-89AF-88A5F9344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1613428"/>
      </p:ext>
    </p:extLst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D01C7-F8D6-4DEF-9035-59CA06E80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89888-8A3E-4657-BFAC-294843A3A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7910F0-2D27-4DBB-BBFD-20F300CF6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4534743"/>
      </p:ext>
    </p:extLst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8E0F7-51F3-48AD-8C16-90DFB8BD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F7DA14-EA55-40B4-BA62-BBE0F42C3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30C6B-8663-4C9A-8C49-4173486DD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7910055"/>
      </p:ext>
    </p:extLst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9349D-5696-41C8-8C77-B2A006F2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671C8-8805-4C7A-BB9C-36A1BEF76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7934517"/>
      </p:ext>
    </p:extLst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24A8EA-074F-40C3-8F1D-479D12B61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75800" y="800100"/>
            <a:ext cx="3073400" cy="7985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22E12-815C-4E2A-BEA8-63089BA05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5600" y="800100"/>
            <a:ext cx="9067800" cy="79851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3545808"/>
      </p:ext>
    </p:extLst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BE7F2-408E-4577-82A5-BF883546F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F899F-CEEA-4FE2-BC5E-ABD2FA6FD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21582864"/>
      </p:ext>
    </p:extLst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70C03-F00F-448D-B389-9957E875D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E15E2-23B4-4119-B432-F3A294CD7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9574304"/>
      </p:ext>
    </p:extLst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3CA30-0B37-4C14-B043-E94E50809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46B1C-BC39-4035-A54F-807938D7F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5373963"/>
      </p:ext>
    </p:extLst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ED5C2-BD23-48AD-A86B-817868673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31994-47BA-4E74-BCBF-0B8AF61F6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3763" y="2597150"/>
            <a:ext cx="5532437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83F3C-4D7A-46A2-A287-A3D9A4237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2597150"/>
            <a:ext cx="5532438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0337820"/>
      </p:ext>
    </p:extLst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90504-DD00-403F-A775-ADAB6BA5E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5990F-6434-4DC2-A130-5C1E1C224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546E0-79FB-484F-8E4E-925AAFF46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072DFC-77F3-406B-A329-3255884239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9163B7-7523-4E32-818E-9F08C6EE7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7236303"/>
      </p:ext>
    </p:extLst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00A6B-8FF1-4B92-BA24-9BD6BEBE1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112287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936F8-8D90-405B-A23D-FD996D0B6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38ABD-3E75-4D65-9F27-718C368F3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4876800"/>
            <a:ext cx="2870200" cy="129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3B4E6-0D20-420F-A6E0-4B4BDFA59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78200" y="4876800"/>
            <a:ext cx="2870200" cy="129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1572421"/>
      </p:ext>
    </p:extLst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2046054"/>
      </p:ext>
    </p:extLst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A0CB0-2684-4E63-9F21-A3AB2E2C3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05AB3-6A76-401E-9818-BB02CD876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5D427-E7A8-408C-AB8B-9421A7AEB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9001537"/>
      </p:ext>
    </p:extLst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2F6B1-8A9C-471B-9CE3-064E3EC51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C67A9E-0B96-4E0F-B956-699C26BD7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23A00-D3F0-4947-8F90-FC8B6E6F3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4246319"/>
      </p:ext>
    </p:extLst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1FD40-96C6-4928-B328-F3C108564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F4D5F-9D68-4A70-B165-17DE9681D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771740"/>
      </p:ext>
    </p:extLst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5698FA-C172-46A4-A8A5-CC5ED2C22D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75800" y="254000"/>
            <a:ext cx="3073400" cy="8531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27DC2-FFDC-456E-BE75-7DA97D8BC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5600" y="254000"/>
            <a:ext cx="9067800" cy="85312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5266791"/>
      </p:ext>
    </p:extLst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3" y="325120"/>
            <a:ext cx="11054080" cy="1625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58613" y="2275840"/>
            <a:ext cx="5418667" cy="661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94027" y="2275840"/>
            <a:ext cx="5418667" cy="661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5255B-8441-8B4D-8BF2-E94097868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B3C00-0337-5C42-9DCD-0C377C217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Network Security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022C6-85F5-3649-B40B-E890BBAA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7-</a:t>
            </a:r>
            <a:fld id="{11E97A28-E9D0-1240-B133-2537C55346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1982865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50240" y="2384213"/>
            <a:ext cx="5743787" cy="639402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6719147" y="2384213"/>
            <a:ext cx="5743787" cy="63940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782CCDE-AE05-3A4C-B66B-125D4FCD927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EA411-EAFF-C34F-9ABD-6CAE788BF5D7}" type="datetime1">
              <a:rPr lang="en-US"/>
              <a:pPr>
                <a:defRPr/>
              </a:pPr>
              <a:t>4/20/22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297EAA2-BD74-E248-872E-DEAEF855085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Cryptography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5D7183C-8FFC-DB40-A550-E03A9B7AB8B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0AC9C1B8-8806-2E4A-8420-DC72C228180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55781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E0B6-ABE0-4D68-B7EA-12E3ABC71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F1388-E983-4031-AF42-5AE657FE9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50995-66AD-49BA-AF85-8B3805969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33C7AC-D102-4AAA-A17C-640EDEA59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931C76-E0C0-463E-935B-6E3AF52DE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788770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05EAD-7CD7-4CA2-BE06-142379E7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53766615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730962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A63D9-E4EC-412E-B48A-9056E93A2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50351-7007-4DB7-95FD-9A08056EE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CCE60-987D-47E4-99A8-4BF26B349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7417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F661B-D95F-41B2-A153-E0E60D56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66D78-DD89-42C3-AF77-E486AEE82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7569231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BE26-D9B7-4AD0-BD76-2042CFD5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ABB3D6-2A1F-4203-A659-41B442898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94F80-77CE-441D-9844-8F6DD187D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549111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26EF-94B7-4BA4-A874-182563157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F677E-05FD-4619-A661-CCBB2FF03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679243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EC365A-B795-42FE-BEC9-F40EF137F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775200" y="1384300"/>
            <a:ext cx="1473200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E25F2-8D73-44E3-BBE8-744368411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5600" y="1384300"/>
            <a:ext cx="4267200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8148273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1D5E1-F008-413E-B16A-C87500E33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E73B3-6017-457F-87B7-9A19A45DF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86627425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54F9A-74E3-4F06-82C3-F191F6AF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F1FAC-1A06-4D85-B5E6-885F2E8FB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6345596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0C4D8-5B1C-43EF-9E58-ACCCC7DD7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CB2F9-B5FD-4490-842E-F6730AC25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304261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E9BCA-19F4-40BA-BEE0-A2620ACF2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D7DDA-A357-43FD-B727-4CC6633465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3763" y="2597150"/>
            <a:ext cx="5532437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F764E-21C4-4B1B-8280-F5BB127C4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2597150"/>
            <a:ext cx="5532438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5797955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C005F-33E1-46D2-8BDE-3069491D3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65FEF-B5CA-4E75-B6D5-01CC05277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CFE07-188A-4124-96C7-BC9B0F6C0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41E50F-B4C1-439A-8F73-93216C424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926E67-E707-4CDC-AF1A-54AA0C602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574730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A1371-95A4-41D9-B521-70DB1E501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2115081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501178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FC2A-178A-44F6-ADB1-2835BF763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AC1BB-E313-4660-B1B4-6F78CA730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921781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7F12F-5716-46F3-8F0E-7AEED31E9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25869-C860-429C-AF34-956F6DE5F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E55D2-1652-4734-9036-F0CDC817A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9794050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70959-A66A-4AB1-BA53-5514CE820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05E50E-2BFF-4043-9DE2-776E51EE39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72D8E-31A6-4867-A534-E9C6EE304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5888870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444B5-556F-4EEC-933B-0296F9CB4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92565-6988-456F-A862-7C4E2D689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8730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ED8600-2F79-4BFC-BFAE-C7BD324599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75800" y="2597150"/>
            <a:ext cx="3073400" cy="6188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90C4A2-7FD5-4B1F-9817-63FF09CEC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5600" y="2597150"/>
            <a:ext cx="9067800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4977757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1A013-AA40-48B6-92D3-01A4F97E5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03B4A-103C-4EA2-AEA8-16ED96ACB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47519083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A951C-91C0-4BE8-8CDD-BE903D24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EA706-8266-4A4F-825E-03D0A8A1F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361579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21E37-74CE-4D52-AF2F-69E7F1B00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10D9D-D1DF-4EE8-A16D-3D701D194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791464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1DF57-81D9-45F7-B6DA-F2396AB9E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C5F6D-0C24-4401-97FD-0B82448CA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3763" y="2597150"/>
            <a:ext cx="5532437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4636C-3ED8-4668-8B8A-724FB5F9D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2597150"/>
            <a:ext cx="5532438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066249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51101-93A3-4727-A398-54F987F99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90FED-A5C2-4618-AE92-92C83ED12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7FCF1-2C1E-4AF1-9BDC-4CE240BAC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9CB3AB-5C4C-4A37-9818-F6FE5045A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13EF9E-9C3C-4F7D-BB51-B73D062C3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681009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7186-E7E4-428F-A255-F36F64A06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989721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2FE19-E699-4988-8311-2C3265D19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B4A37-CBA5-436E-9F05-DCCA75ACE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5270500"/>
            <a:ext cx="6070600" cy="129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22918-86C6-42B6-8CCE-F46B7222D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5270500"/>
            <a:ext cx="6070600" cy="129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3323798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6846464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8E97B-A6E2-4E59-A90E-4868F2468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F329B-96D9-4415-B028-824212B9F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3D157-7C5E-44CE-9FFB-3F63F28DD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688092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09D1D-5424-4857-9F7D-2A3001256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188A70-D3B8-47F1-A435-EF4ECDC96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B8BC4-6EF3-4A6D-A9F8-797D2BD5A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6976381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7A218-D43C-4DA5-87F0-647593A64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7567E-D12C-4C26-AA8A-80EE7E027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4445189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B32B0F-8016-4CDD-B325-A9F0BBE1C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75800" y="2597150"/>
            <a:ext cx="3073400" cy="6188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236AC-90D8-4383-B884-DACB1B6ED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5600" y="2597150"/>
            <a:ext cx="9067800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2318670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5FBF6-BDB3-4436-BEA6-18896C3CC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29B94-D4FA-45ED-AE5D-54B6E6764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58767340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E0D7-A0DB-4557-874C-8244490D9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CECC0-9482-4816-97DB-114F07D6F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5224588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92795-B08A-4FC8-A6B4-1963BC55B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712CC-CBA5-429D-87BC-857BC4AAE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1497643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B7C9-36F2-420C-B2F8-F7D211364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D52F6-D5FD-4B15-BCF5-FFC5993D2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3187700"/>
            <a:ext cx="6070600" cy="584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82BFB-64FD-40A1-9608-9882C5C00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3187700"/>
            <a:ext cx="6070600" cy="584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366385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6225A-C8C7-40C0-8D9F-7558ED3E6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0ADE6-D932-47B2-A006-98118E41B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BD209-3F98-42DD-B29A-E157E3677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9AF99-7B0C-40E2-9D41-02F3EEB78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690C3-C53D-45D8-AB2A-7CDB785E0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490112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F3B6-28D4-44F8-A0B8-031B8EA80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9C93D-88AA-4E64-8080-3BBF87D57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391A0-41A8-4151-806A-1D3372E59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4B5E3-F05D-4336-BC8D-3E31407B1A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554016-9E5E-498E-9CF6-873CD1597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3214425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4C197-1F87-4817-98A1-F9039EA1E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1081508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643204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0FD8D-64B4-414F-9C2A-7F6898B5E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00058-4CE1-459D-95DA-8404C0A87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9B4BA-1D9D-430C-8131-D3016B223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1314608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76815-CD47-4547-9562-10E8FA0A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91031-8C58-48C2-8BCF-6E61791FA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3A010-0ED7-4424-8528-AEA5B9728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01917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7A40C-F7F6-4707-A55B-4C34ED65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1A856-60F0-4EB8-9EFB-FF5EE2B13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5791788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07E12D-7EE0-4C01-9691-365D3EB0B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75800" y="800100"/>
            <a:ext cx="3073400" cy="822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E18509-1BEC-4851-B37D-F7E8A5716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5600" y="800100"/>
            <a:ext cx="9067800" cy="8229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314963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9C471-5967-46A5-AF34-B9A874ED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9DEAF-366B-4333-82CD-A394B56A2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73952749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760C2-A863-44F7-B16A-C0A7434DA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6F280-29B0-4B52-B9E9-878568451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9054386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6B4D8-24D4-4ABF-9448-EBF7AC0E9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B4B57-05E1-4098-9389-1F0D4B3C1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0182778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9CA6A-4463-4182-AF48-E95DED3AE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14059-CCF4-44F5-B266-54E68F9EDC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6400" y="3187700"/>
            <a:ext cx="2870200" cy="584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86833-1542-42C8-8ADD-94FCCE49F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79000" y="3187700"/>
            <a:ext cx="2870200" cy="584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865736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1286B-EA18-4F54-8A0D-F829A44E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2646364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504E-CA43-4E7E-93F5-1A8BD3FF5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0DC54-D6F2-48E5-9144-2CA2C8E94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029BA-AE43-442A-B86B-53CB36FBF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711AF-57C0-43FC-A220-637DA0B26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130265-4C58-4C0D-BD77-BCCD86B89D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5159355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4099-A758-4EC2-BD4B-28C9420D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9144090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8079907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24AA-9B32-4DFD-9AE0-2CBD49415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CD5A7-07EC-4D89-9B60-54C531431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4114B-6D50-4400-BB9C-3DCF9D8D6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4640330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B0CB-B350-4978-939C-D53618F3B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A3C1BD-4BDD-434A-8FB4-7198651DD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99F9B-BE79-44D4-87D4-79505D426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3866449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89BE3-F456-4569-86CF-BB7821D55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EA982-3578-4A58-9F91-350C0EECA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2580344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F2A6AB-96D5-4066-BC04-03B4D385F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75800" y="812800"/>
            <a:ext cx="3073400" cy="821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3C1E1-2528-4B32-A997-B3B6905AC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5600" y="812800"/>
            <a:ext cx="9067800" cy="8216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2623097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071DB-D2A0-43AD-AB39-F6555859E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E0D56-9EA3-40BB-A371-A3D5AF802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5716011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03A9-DFC5-46A2-9637-D94F08BB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A50E7-9C62-4EBE-9A08-F5A0A8731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510097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CC788-F87D-4E38-8DF8-C1A24C32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9689F-DFF3-4CD9-8D29-74D35B43F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107807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898284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55042-D616-462F-A3B6-82B77D43F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FF157-69BF-455E-8C5F-F7107A0B0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3187700"/>
            <a:ext cx="6070600" cy="584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93364-F72D-4A35-8561-896D1B917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3187700"/>
            <a:ext cx="6070600" cy="584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3833454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30590-46E9-467D-95F3-55B6F33F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441-EC55-43E5-9AC1-19EA4E664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34647-8E33-4CD1-9DBB-E0EA2DD4E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699B1-5D86-49DC-874F-E90D4E9A9A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C3F79-A261-4493-85D6-2CE9BE2D6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9018571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B9865-79E3-4C08-AC88-AEF66C71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7924034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988952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4E497-ACF9-4B6F-BC8B-5BE1A84A0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FD181-AF33-4986-A7C5-6761E4A4A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183C5-49A6-4EB9-8CE9-C57AA093A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1913592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3322E-D373-4F32-BA20-76EF93AC0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76DD0A-01F3-45D4-BE74-D7DEA375FE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BD087-D558-4347-BA11-47C07E30C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4584786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5305D-D337-453C-BFFA-8C217E4A3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6C04E-A8E4-4180-965B-BFC0CB489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5109224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718F58-0453-4417-9986-5534C7F36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75800" y="800100"/>
            <a:ext cx="3073400" cy="822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B8CB1A-2C0B-4E5E-85DE-0E3F55D63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5600" y="800100"/>
            <a:ext cx="9067800" cy="8229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6863268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EAD2-ADEF-4FFF-B8A7-D3532F903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7A88A-8088-4E8D-95E2-F553C5784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02246415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F9C6C-55E7-42CF-9245-B1BFFA88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52094-6974-4F15-9877-2907B78DC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25631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198B1-09D1-4407-BCD3-57EEE59B3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DF1D-C8D4-4C28-974C-E6A5B5917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94C4E-DAB2-41AC-AF64-99731F847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9596355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08B02-001D-4B9C-90A0-45E9D1BB5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76930-45E4-467E-8E5B-00E87D215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6671274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7785-C5ED-4414-90FA-EE4A56AD3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DD011-592E-4858-ADF9-6C57D7FAC0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3187700"/>
            <a:ext cx="2870200" cy="584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9BC03-C78C-4C87-8C6B-105266EF2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78200" y="3187700"/>
            <a:ext cx="2870200" cy="584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0956001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A1F5C-43C8-4494-A12E-BB146E7C6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535DE-5FA0-4399-8343-6120F045B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54566-03FE-46A3-ABC9-D73B5CF75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E2ABE-FE93-496E-8BCE-C296D6673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39A5F2-2271-4447-85DD-88830DE1B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2354107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0EDF3-9375-4AC8-8B4B-012CC259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7943235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8674335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C7450-BBFA-4513-80AA-3945AA679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6F83A-F82C-4FF5-ACA8-D7F6AE6B9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027DC-BE65-4306-A003-94E495315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2774432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C83B-2CE6-4785-9E75-0CBB95614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B1CE83-5559-448A-B4E3-E5BF9E1EE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98FD2-F955-4BA2-A68B-22A1640F1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7933121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3F2F-80FD-4C47-A9AF-AD6A5E612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C1E54-250D-4CCE-B718-C3363C819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8704309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A3B2B9-B14A-4202-8F14-8FE913119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75800" y="825500"/>
            <a:ext cx="3073400" cy="8204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CA667-BCED-4E83-B2E6-DDBD8F015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5600" y="825500"/>
            <a:ext cx="9067800" cy="8204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158750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B016E-06F2-407D-B74B-E2DFA6569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115C9-D533-4EAE-9110-FD4C60542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9142095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B0ABA-238E-40D2-8623-301CD4924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C946DA-559E-4968-8142-BD44F32B31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9BC48-147E-475F-9C91-A785F0D06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6045981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CDD0B-9096-475A-8DB7-B5B6A1A89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DF453-F272-4E71-BE24-2129AFAC1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4803419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1F042-872C-4DAF-AE2B-15BDC9D22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4B269-4CEA-4748-8A30-12E849FF0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3513197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AF4AB-263F-45C9-A837-E3717C7FA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309A2-900D-4ACF-945E-D389C7E3F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3187700"/>
            <a:ext cx="2870200" cy="584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2AEE2-53B6-46C9-A193-8C23C7839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78200" y="3187700"/>
            <a:ext cx="2870200" cy="584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837656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8C5D-AF6B-43FC-98B8-D06894227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603DE-32D8-481D-8A8C-CEF68688D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43362-F095-4DA7-BC0C-C120088B2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4F7484-2986-42C2-82A4-B67E8C089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7A0C0B-85F5-493A-88D3-DC22D1FF5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0223121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1BD1-5068-437E-86C8-F8CE610F7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4505630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0533653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86D4-6693-4D90-A73E-020829D74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138A7-BEFD-4826-A84C-BB4716F2E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9954A-60A2-4A9E-B228-367A5CE6D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5856510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12E0-BE97-4A3A-B0AF-3ABD3CC3B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64156C-F7E9-4852-A3E0-64B190B2BA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34218-E294-410D-A9C4-05F269BFA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8725873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F659D-E479-4A1D-BF0B-526F5D89D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9F964-662A-499F-9370-F701C961A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7097933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55244F-28A3-4381-9EE7-CFAC7E4ED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75800" y="812800"/>
            <a:ext cx="3073400" cy="821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E9440-6637-4AB4-B5A3-5C9C519DD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5600" y="812800"/>
            <a:ext cx="9067800" cy="8216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047673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image" Target="../media/image3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3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Relationship Id="rId14" Type="http://schemas.openxmlformats.org/officeDocument/2006/relationships/image" Target="../media/image5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3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slideLayout" Target="../slideLayouts/slideLayout156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45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Relationship Id="rId14" Type="http://schemas.openxmlformats.org/officeDocument/2006/relationships/theme" Target="../theme/theme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3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3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3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>
            <a:extLst>
              <a:ext uri="{FF2B5EF4-FFF2-40B4-BE49-F238E27FC236}">
                <a16:creationId xmlns:a16="http://schemas.microsoft.com/office/drawing/2014/main" id="{E69571E5-069E-4CA5-93F9-962DE6D45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>
            <a:extLst>
              <a:ext uri="{FF2B5EF4-FFF2-40B4-BE49-F238E27FC236}">
                <a16:creationId xmlns:a16="http://schemas.microsoft.com/office/drawing/2014/main" id="{62446373-F41C-42EF-93C1-9E1962DB3A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2044700"/>
            <a:ext cx="1229360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0775DA7-DFCB-4D44-931D-60A658622F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5270500"/>
            <a:ext cx="122936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Gill Sans Light" charset="0"/>
              </a:rPr>
              <a:t>Second level</a:t>
            </a:r>
          </a:p>
          <a:p>
            <a:pPr lvl="2"/>
            <a:r>
              <a:rPr lang="en-US" altLang="en-US">
                <a:sym typeface="Gill Sans Light" charset="0"/>
              </a:rPr>
              <a:t>Third level</a:t>
            </a:r>
          </a:p>
          <a:p>
            <a:pPr lvl="3"/>
            <a:r>
              <a:rPr lang="en-US" altLang="en-US">
                <a:sym typeface="Gill Sans Light" charset="0"/>
              </a:rPr>
              <a:t>Fourth level</a:t>
            </a:r>
          </a:p>
          <a:p>
            <a:pPr lvl="4"/>
            <a:r>
              <a:rPr lang="en-US" altLang="en-US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1">
            <a:extLst>
              <a:ext uri="{FF2B5EF4-FFF2-40B4-BE49-F238E27FC236}">
                <a16:creationId xmlns:a16="http://schemas.microsoft.com/office/drawing/2014/main" id="{F836E367-2BE1-4334-879C-2248A7DFD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2">
            <a:extLst>
              <a:ext uri="{FF2B5EF4-FFF2-40B4-BE49-F238E27FC236}">
                <a16:creationId xmlns:a16="http://schemas.microsoft.com/office/drawing/2014/main" id="{8B531720-2C9C-492F-BCBE-6033D6FC46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698500"/>
            <a:ext cx="12293600" cy="878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Gill Sans Light" charset="0"/>
              </a:rPr>
              <a:t>Second level</a:t>
            </a:r>
          </a:p>
          <a:p>
            <a:pPr lvl="2"/>
            <a:r>
              <a:rPr lang="en-US" altLang="en-US">
                <a:sym typeface="Gill Sans Light" charset="0"/>
              </a:rPr>
              <a:t>Third level</a:t>
            </a:r>
          </a:p>
          <a:p>
            <a:pPr lvl="3"/>
            <a:r>
              <a:rPr lang="en-US" altLang="en-US">
                <a:sym typeface="Gill Sans Light" charset="0"/>
              </a:rPr>
              <a:t>Fourth level</a:t>
            </a:r>
          </a:p>
          <a:p>
            <a:pPr lvl="4"/>
            <a:r>
              <a:rPr lang="en-US" altLang="en-US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rgbClr val="404140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1pPr>
      <a:lvl2pPr marL="6350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2pPr>
      <a:lvl3pPr marL="10160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3pPr>
      <a:lvl4pPr marL="13970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4pPr>
      <a:lvl5pPr marL="17780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>
            <a:extLst>
              <a:ext uri="{FF2B5EF4-FFF2-40B4-BE49-F238E27FC236}">
                <a16:creationId xmlns:a16="http://schemas.microsoft.com/office/drawing/2014/main" id="{A3F14E32-C185-49F4-8F08-DBBCD513C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85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66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447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828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>
            <a:extLst>
              <a:ext uri="{FF2B5EF4-FFF2-40B4-BE49-F238E27FC236}">
                <a16:creationId xmlns:a16="http://schemas.microsoft.com/office/drawing/2014/main" id="{194CBA0D-34D7-4533-835D-1E2857A1C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85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66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447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828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>
            <a:extLst>
              <a:ext uri="{FF2B5EF4-FFF2-40B4-BE49-F238E27FC236}">
                <a16:creationId xmlns:a16="http://schemas.microsoft.com/office/drawing/2014/main" id="{C81456A9-0560-4835-BCDA-7B6C0246D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Rectangle 2">
            <a:extLst>
              <a:ext uri="{FF2B5EF4-FFF2-40B4-BE49-F238E27FC236}">
                <a16:creationId xmlns:a16="http://schemas.microsoft.com/office/drawing/2014/main" id="{8294EDFC-C483-4CB2-AD2E-E9F91ECFFC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800100"/>
            <a:ext cx="12293600" cy="189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85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66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447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828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>
            <a:extLst>
              <a:ext uri="{FF2B5EF4-FFF2-40B4-BE49-F238E27FC236}">
                <a16:creationId xmlns:a16="http://schemas.microsoft.com/office/drawing/2014/main" id="{B111DC9D-9C11-4873-97D8-9F1C31A6F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>
            <a:extLst>
              <a:ext uri="{FF2B5EF4-FFF2-40B4-BE49-F238E27FC236}">
                <a16:creationId xmlns:a16="http://schemas.microsoft.com/office/drawing/2014/main" id="{CBD4ACB6-6DA3-43FA-B7E8-59AED09902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254000"/>
            <a:ext cx="12293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9" r:id="rId12"/>
    <p:sldLayoutId id="2147483830" r:id="rId13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85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66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447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828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>
            <a:extLst>
              <a:ext uri="{FF2B5EF4-FFF2-40B4-BE49-F238E27FC236}">
                <a16:creationId xmlns:a16="http://schemas.microsoft.com/office/drawing/2014/main" id="{8DAA099D-32E5-409A-B214-27348CA3C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>
            <a:extLst>
              <a:ext uri="{FF2B5EF4-FFF2-40B4-BE49-F238E27FC236}">
                <a16:creationId xmlns:a16="http://schemas.microsoft.com/office/drawing/2014/main" id="{C9183CAC-0540-4607-A0B2-6F4F23AA7F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1384300"/>
            <a:ext cx="58928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9C7C4F0-2588-4280-B319-4A3C3EF6C6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4876800"/>
            <a:ext cx="5892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Gill Sans Light" charset="0"/>
              </a:rPr>
              <a:t>Second level</a:t>
            </a:r>
          </a:p>
          <a:p>
            <a:pPr lvl="2"/>
            <a:r>
              <a:rPr lang="en-US" altLang="en-US">
                <a:sym typeface="Gill Sans Light" charset="0"/>
              </a:rPr>
              <a:t>Third level</a:t>
            </a:r>
          </a:p>
          <a:p>
            <a:pPr lvl="3"/>
            <a:r>
              <a:rPr lang="en-US" altLang="en-US">
                <a:sym typeface="Gill Sans Light" charset="0"/>
              </a:rPr>
              <a:t>Fourth level</a:t>
            </a:r>
          </a:p>
          <a:p>
            <a:pPr lvl="4"/>
            <a:r>
              <a:rPr lang="en-US" altLang="en-US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rgbClr val="404140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>
            <a:extLst>
              <a:ext uri="{FF2B5EF4-FFF2-40B4-BE49-F238E27FC236}">
                <a16:creationId xmlns:a16="http://schemas.microsoft.com/office/drawing/2014/main" id="{EF1D9A8D-8967-4161-A4B5-D4EBDE8C7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>
            <a:extLst>
              <a:ext uri="{FF2B5EF4-FFF2-40B4-BE49-F238E27FC236}">
                <a16:creationId xmlns:a16="http://schemas.microsoft.com/office/drawing/2014/main" id="{440D8033-3EA8-4F39-AC79-8989FD3FD6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3225800"/>
            <a:ext cx="122936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>
            <a:extLst>
              <a:ext uri="{FF2B5EF4-FFF2-40B4-BE49-F238E27FC236}">
                <a16:creationId xmlns:a16="http://schemas.microsoft.com/office/drawing/2014/main" id="{1C0A4378-936F-4807-B458-5A51EC135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>
            <a:extLst>
              <a:ext uri="{FF2B5EF4-FFF2-40B4-BE49-F238E27FC236}">
                <a16:creationId xmlns:a16="http://schemas.microsoft.com/office/drawing/2014/main" id="{783A56DE-02FA-4BBE-90A6-B52F67B9EF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7416800"/>
            <a:ext cx="1229360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>
            <a:extLst>
              <a:ext uri="{FF2B5EF4-FFF2-40B4-BE49-F238E27FC236}">
                <a16:creationId xmlns:a16="http://schemas.microsoft.com/office/drawing/2014/main" id="{FBD7E027-2EC5-4432-A893-0FBE3A432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Rectangle 2">
            <a:extLst>
              <a:ext uri="{FF2B5EF4-FFF2-40B4-BE49-F238E27FC236}">
                <a16:creationId xmlns:a16="http://schemas.microsoft.com/office/drawing/2014/main" id="{ACAFBD12-9BFE-4A5E-8574-FB219138F5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800100"/>
            <a:ext cx="12293600" cy="189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74B04FF-FF16-4CC4-BD5F-4BCD4A1224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3187700"/>
            <a:ext cx="12293600" cy="58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Gill Sans Light" charset="0"/>
              </a:rPr>
              <a:t>Second level</a:t>
            </a:r>
          </a:p>
          <a:p>
            <a:pPr lvl="2"/>
            <a:r>
              <a:rPr lang="en-US" altLang="en-US">
                <a:sym typeface="Gill Sans Light" charset="0"/>
              </a:rPr>
              <a:t>Third level</a:t>
            </a:r>
          </a:p>
          <a:p>
            <a:pPr lvl="3"/>
            <a:r>
              <a:rPr lang="en-US" altLang="en-US">
                <a:sym typeface="Gill Sans Light" charset="0"/>
              </a:rPr>
              <a:t>Fourth level</a:t>
            </a:r>
          </a:p>
          <a:p>
            <a:pPr lvl="4"/>
            <a:r>
              <a:rPr lang="en-US" altLang="en-US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35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16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397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778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03CA7DA-C4DE-4B28-B5AC-625FEEBC3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0" name="Rectangle 2">
            <a:extLst>
              <a:ext uri="{FF2B5EF4-FFF2-40B4-BE49-F238E27FC236}">
                <a16:creationId xmlns:a16="http://schemas.microsoft.com/office/drawing/2014/main" id="{708CF2CD-F74A-48E9-8A66-A604B90598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812800"/>
            <a:ext cx="12293600" cy="187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813694E-C8A8-4053-8BDD-76C8267F9C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56400" y="3187700"/>
            <a:ext cx="5892800" cy="58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Gill Sans Light" charset="0"/>
              </a:rPr>
              <a:t>Second level</a:t>
            </a:r>
          </a:p>
          <a:p>
            <a:pPr lvl="2"/>
            <a:r>
              <a:rPr lang="en-US" altLang="en-US">
                <a:sym typeface="Gill Sans Light" charset="0"/>
              </a:rPr>
              <a:t>Third level</a:t>
            </a:r>
          </a:p>
          <a:p>
            <a:pPr lvl="3"/>
            <a:r>
              <a:rPr lang="en-US" altLang="en-US">
                <a:sym typeface="Gill Sans Light" charset="0"/>
              </a:rPr>
              <a:t>Fourth level</a:t>
            </a:r>
          </a:p>
          <a:p>
            <a:pPr lvl="4"/>
            <a:r>
              <a:rPr lang="en-US" altLang="en-US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rgbClr val="404140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1pPr>
      <a:lvl2pPr marL="635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2pPr>
      <a:lvl3pPr marL="1016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3pPr>
      <a:lvl4pPr marL="1397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4pPr>
      <a:lvl5pPr marL="1778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>
            <a:extLst>
              <a:ext uri="{FF2B5EF4-FFF2-40B4-BE49-F238E27FC236}">
                <a16:creationId xmlns:a16="http://schemas.microsoft.com/office/drawing/2014/main" id="{510D1AC3-DCE4-42A1-AB01-B2468174E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>
            <a:extLst>
              <a:ext uri="{FF2B5EF4-FFF2-40B4-BE49-F238E27FC236}">
                <a16:creationId xmlns:a16="http://schemas.microsoft.com/office/drawing/2014/main" id="{0296BCC5-CF04-4338-8384-92A2D2568F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800100"/>
            <a:ext cx="12293600" cy="189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08ACCE9-2916-49A7-BD32-D84EA410E3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3187700"/>
            <a:ext cx="12293600" cy="58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Gill Sans Light" charset="0"/>
              </a:rPr>
              <a:t>Second level</a:t>
            </a:r>
          </a:p>
          <a:p>
            <a:pPr lvl="2"/>
            <a:r>
              <a:rPr lang="en-US" altLang="en-US">
                <a:sym typeface="Gill Sans Light" charset="0"/>
              </a:rPr>
              <a:t>Third level</a:t>
            </a:r>
          </a:p>
          <a:p>
            <a:pPr lvl="3"/>
            <a:r>
              <a:rPr lang="en-US" altLang="en-US">
                <a:sym typeface="Gill Sans Light" charset="0"/>
              </a:rPr>
              <a:t>Fourth level</a:t>
            </a:r>
          </a:p>
          <a:p>
            <a:pPr lvl="4"/>
            <a:r>
              <a:rPr lang="en-US" altLang="en-US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35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16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397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778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>
            <a:extLst>
              <a:ext uri="{FF2B5EF4-FFF2-40B4-BE49-F238E27FC236}">
                <a16:creationId xmlns:a16="http://schemas.microsoft.com/office/drawing/2014/main" id="{7E46E455-E539-43DE-8714-EFF37AEF2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D3413EE9-8F93-4B88-9B2B-3A91E0633A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825500"/>
            <a:ext cx="122936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ADA9205-86AA-49AB-8500-BB5C9AC90D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3187700"/>
            <a:ext cx="5892800" cy="58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Gill Sans Light" charset="0"/>
              </a:rPr>
              <a:t>Second level</a:t>
            </a:r>
          </a:p>
          <a:p>
            <a:pPr lvl="2"/>
            <a:r>
              <a:rPr lang="en-US" altLang="en-US">
                <a:sym typeface="Gill Sans Light" charset="0"/>
              </a:rPr>
              <a:t>Third level</a:t>
            </a:r>
          </a:p>
          <a:p>
            <a:pPr lvl="3"/>
            <a:r>
              <a:rPr lang="en-US" altLang="en-US">
                <a:sym typeface="Gill Sans Light" charset="0"/>
              </a:rPr>
              <a:t>Fourth level</a:t>
            </a:r>
          </a:p>
          <a:p>
            <a:pPr lvl="4"/>
            <a:r>
              <a:rPr lang="en-US" altLang="en-US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35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16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397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778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>
            <a:extLst>
              <a:ext uri="{FF2B5EF4-FFF2-40B4-BE49-F238E27FC236}">
                <a16:creationId xmlns:a16="http://schemas.microsoft.com/office/drawing/2014/main" id="{B378E72F-1359-4537-B5E9-D7AC1778C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2">
            <a:extLst>
              <a:ext uri="{FF2B5EF4-FFF2-40B4-BE49-F238E27FC236}">
                <a16:creationId xmlns:a16="http://schemas.microsoft.com/office/drawing/2014/main" id="{D90DAEFD-9101-400A-A2C7-A210302FC9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812800"/>
            <a:ext cx="12293600" cy="187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B5B8C57C-976F-4036-A6C4-8686EFDFDB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3187700"/>
            <a:ext cx="5892800" cy="58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Gill Sans Light" charset="0"/>
              </a:rPr>
              <a:t>Second level</a:t>
            </a:r>
          </a:p>
          <a:p>
            <a:pPr lvl="2"/>
            <a:r>
              <a:rPr lang="en-US" altLang="en-US">
                <a:sym typeface="Gill Sans Light" charset="0"/>
              </a:rPr>
              <a:t>Third level</a:t>
            </a:r>
          </a:p>
          <a:p>
            <a:pPr lvl="3"/>
            <a:r>
              <a:rPr lang="en-US" altLang="en-US">
                <a:sym typeface="Gill Sans Light" charset="0"/>
              </a:rPr>
              <a:t>Fourth level</a:t>
            </a:r>
          </a:p>
          <a:p>
            <a:pPr lvl="4"/>
            <a:r>
              <a:rPr lang="en-US" altLang="en-US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35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16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397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778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7.xml"/><Relationship Id="rId5" Type="http://schemas.openxmlformats.org/officeDocument/2006/relationships/image" Target="../media/image11.emf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AAE38EAB-16C4-487B-8E1D-922AC296CB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215900" y="5638800"/>
            <a:ext cx="13436600" cy="3238500"/>
          </a:xfrm>
          <a:ln/>
        </p:spPr>
        <p:txBody>
          <a:bodyPr/>
          <a:lstStyle/>
          <a:p>
            <a:r>
              <a:rPr lang="en-US" altLang="en-US" sz="4800" b="1" dirty="0"/>
              <a:t>Communication Security: </a:t>
            </a:r>
            <a:r>
              <a:rPr lang="en-US" altLang="zh-CN" sz="4800" b="1" dirty="0"/>
              <a:t>Key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Exchange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&amp;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Authentication</a:t>
            </a:r>
            <a:r>
              <a:rPr lang="zh-CN" altLang="en-US" sz="4800" b="1" dirty="0"/>
              <a:t> </a:t>
            </a:r>
            <a:r>
              <a:rPr lang="en-US" altLang="en-US" sz="4800" b="1" dirty="0"/>
              <a:t>&amp; </a:t>
            </a:r>
            <a:r>
              <a:rPr lang="en-US" altLang="zh-CN" sz="4800" b="1" dirty="0"/>
              <a:t>Public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Key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Encryption</a:t>
            </a:r>
            <a:br>
              <a:rPr lang="en-US" altLang="en-US" sz="4000" dirty="0"/>
            </a:br>
            <a:br>
              <a:rPr lang="en-US" altLang="en-US" sz="4000" dirty="0"/>
            </a:br>
            <a:r>
              <a:rPr lang="en-US" altLang="en-US" sz="3600" dirty="0"/>
              <a:t>CS-4440 - Introduction to Computer Security</a:t>
            </a:r>
            <a:br>
              <a:rPr lang="en-US" altLang="en-US" sz="3600" dirty="0"/>
            </a:br>
            <a:r>
              <a:rPr lang="en-US" altLang="en-US" sz="3600" dirty="0"/>
              <a:t>Spring 2022</a:t>
            </a:r>
            <a:br>
              <a:rPr lang="en-US" altLang="en-US" sz="3600" dirty="0"/>
            </a:br>
            <a:r>
              <a:rPr lang="en-US" altLang="zh-CN" sz="3600" dirty="0"/>
              <a:t>Jun</a:t>
            </a:r>
            <a:r>
              <a:rPr lang="zh-CN" altLang="en-US" sz="3600" dirty="0"/>
              <a:t> </a:t>
            </a:r>
            <a:r>
              <a:rPr lang="en-US" altLang="zh-CN" sz="3600" dirty="0"/>
              <a:t>Xu</a:t>
            </a:r>
            <a:br>
              <a:rPr lang="en-US" altLang="zh-CN" sz="3600" dirty="0"/>
            </a:br>
            <a:br>
              <a:rPr lang="en-US" altLang="zh-CN" sz="3600" dirty="0"/>
            </a:br>
            <a:r>
              <a:rPr lang="en-US" altLang="zh-CN" sz="3600" dirty="0"/>
              <a:t>Slides</a:t>
            </a:r>
            <a:r>
              <a:rPr lang="zh-CN" altLang="en-US" sz="3600" dirty="0"/>
              <a:t> </a:t>
            </a:r>
            <a:r>
              <a:rPr lang="en-US" altLang="zh-CN" sz="3600" dirty="0"/>
              <a:t>adapted</a:t>
            </a:r>
            <a:r>
              <a:rPr lang="zh-CN" altLang="en-US" sz="3600" dirty="0"/>
              <a:t> </a:t>
            </a:r>
            <a:r>
              <a:rPr lang="en-US" altLang="zh-CN" sz="3600" dirty="0"/>
              <a:t>from</a:t>
            </a:r>
            <a:r>
              <a:rPr lang="zh-CN" altLang="en-US" sz="3600" dirty="0"/>
              <a:t> </a:t>
            </a:r>
            <a:r>
              <a:rPr lang="en-US" altLang="zh-CN" sz="3600" dirty="0"/>
              <a:t>Cliff C. Zou’s</a:t>
            </a:r>
            <a:r>
              <a:rPr lang="zh-CN" altLang="en-US" sz="3600" dirty="0"/>
              <a:t> </a:t>
            </a:r>
            <a:r>
              <a:rPr lang="en-US" altLang="zh-CN" sz="3600" dirty="0"/>
              <a:t>CIS-3360</a:t>
            </a:r>
            <a:r>
              <a:rPr lang="zh-CN" altLang="en-US" sz="3600" dirty="0"/>
              <a:t> </a:t>
            </a:r>
            <a:r>
              <a:rPr lang="en-US" altLang="zh-CN" sz="3600" dirty="0"/>
              <a:t>at</a:t>
            </a:r>
            <a:r>
              <a:rPr lang="zh-CN" altLang="en-US" sz="3600" dirty="0"/>
              <a:t> </a:t>
            </a:r>
            <a:r>
              <a:rPr lang="en-US" altLang="zh-CN" sz="3600" dirty="0"/>
              <a:t>UCF</a:t>
            </a:r>
            <a:br>
              <a:rPr lang="en-US" altLang="en-US" sz="3600" dirty="0"/>
            </a:br>
            <a:endParaRPr lang="en-US" altLang="en-US" sz="36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>
            <a:extLst>
              <a:ext uri="{FF2B5EF4-FFF2-40B4-BE49-F238E27FC236}">
                <a16:creationId xmlns:a16="http://schemas.microsoft.com/office/drawing/2014/main" id="{BE99B137-9606-7244-A920-D42A4F1A9F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RSA: Choosing keys</a:t>
            </a:r>
          </a:p>
        </p:txBody>
      </p:sp>
      <p:sp>
        <p:nvSpPr>
          <p:cNvPr id="52229" name="Text Box 4">
            <a:extLst>
              <a:ext uri="{FF2B5EF4-FFF2-40B4-BE49-F238E27FC236}">
                <a16:creationId xmlns:a16="http://schemas.microsoft.com/office/drawing/2014/main" id="{53530F77-9B1F-7A41-B247-E6D0B08CA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151" y="2099734"/>
            <a:ext cx="8300669" cy="1069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413">
                <a:solidFill>
                  <a:schemeClr val="accent2"/>
                </a:solidFill>
                <a:latin typeface="Comic Sans MS" panose="030F0902030302020204" pitchFamily="66" charset="0"/>
              </a:rPr>
              <a:t>1.</a:t>
            </a:r>
            <a:r>
              <a:rPr lang="en-US" altLang="zh-CN" sz="3413">
                <a:solidFill>
                  <a:schemeClr val="tx1"/>
                </a:solidFill>
                <a:latin typeface="Comic Sans MS" panose="030F0902030302020204" pitchFamily="66" charset="0"/>
              </a:rPr>
              <a:t> Choose two large prime numbers </a:t>
            </a:r>
            <a:r>
              <a:rPr lang="en-US" altLang="zh-CN" sz="3413" i="1">
                <a:solidFill>
                  <a:schemeClr val="tx1"/>
                </a:solidFill>
                <a:latin typeface="Comic Sans MS" panose="030F0902030302020204" pitchFamily="66" charset="0"/>
              </a:rPr>
              <a:t>p, q.</a:t>
            </a:r>
            <a:r>
              <a:rPr lang="en-US" altLang="zh-CN" sz="3413">
                <a:solidFill>
                  <a:schemeClr val="tx1"/>
                </a:solidFill>
                <a:latin typeface="Comic Sans MS" panose="030F0902030302020204" pitchFamily="66" charset="0"/>
              </a:rPr>
              <a:t> </a:t>
            </a:r>
          </a:p>
          <a:p>
            <a:r>
              <a:rPr lang="en-US" altLang="zh-CN" sz="3413">
                <a:solidFill>
                  <a:schemeClr val="tx1"/>
                </a:solidFill>
                <a:latin typeface="Comic Sans MS" panose="030F0902030302020204" pitchFamily="66" charset="0"/>
              </a:rPr>
              <a:t>   (e.g., 1024 bits each)</a:t>
            </a:r>
          </a:p>
        </p:txBody>
      </p:sp>
      <p:sp>
        <p:nvSpPr>
          <p:cNvPr id="93189" name="Text Box 5">
            <a:extLst>
              <a:ext uri="{FF2B5EF4-FFF2-40B4-BE49-F238E27FC236}">
                <a16:creationId xmlns:a16="http://schemas.microsoft.com/office/drawing/2014/main" id="{1E16645F-9F1C-1543-9726-58EB279C0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456" y="3501814"/>
            <a:ext cx="6713696" cy="58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413">
                <a:solidFill>
                  <a:schemeClr val="accent2"/>
                </a:solidFill>
                <a:latin typeface="Comic Sans MS" panose="030F0902030302020204" pitchFamily="66" charset="0"/>
              </a:rPr>
              <a:t>2.</a:t>
            </a:r>
            <a:r>
              <a:rPr lang="en-US" altLang="zh-CN" sz="3413">
                <a:solidFill>
                  <a:schemeClr val="tx1"/>
                </a:solidFill>
                <a:latin typeface="Comic Sans MS" panose="030F0902030302020204" pitchFamily="66" charset="0"/>
              </a:rPr>
              <a:t> Compute </a:t>
            </a:r>
            <a:r>
              <a:rPr lang="en-US" altLang="zh-CN" sz="3413" i="1">
                <a:solidFill>
                  <a:srgbClr val="FF0000"/>
                </a:solidFill>
                <a:latin typeface="Comic Sans MS" panose="030F0902030302020204" pitchFamily="66" charset="0"/>
              </a:rPr>
              <a:t>n</a:t>
            </a:r>
            <a:r>
              <a:rPr lang="en-US" altLang="zh-CN" sz="3413" i="1">
                <a:solidFill>
                  <a:schemeClr val="tx1"/>
                </a:solidFill>
                <a:latin typeface="Comic Sans MS" panose="030F0902030302020204" pitchFamily="66" charset="0"/>
              </a:rPr>
              <a:t> = pq,  z = (p-1)(q-1</a:t>
            </a:r>
            <a:r>
              <a:rPr lang="en-US" altLang="zh-CN" sz="3413">
                <a:solidFill>
                  <a:schemeClr val="tx1"/>
                </a:solidFill>
                <a:latin typeface="Comic Sans MS" panose="030F0902030302020204" pitchFamily="66" charset="0"/>
              </a:rPr>
              <a:t>)</a:t>
            </a:r>
          </a:p>
        </p:txBody>
      </p:sp>
      <p:sp>
        <p:nvSpPr>
          <p:cNvPr id="93190" name="Text Box 6">
            <a:extLst>
              <a:ext uri="{FF2B5EF4-FFF2-40B4-BE49-F238E27FC236}">
                <a16:creationId xmlns:a16="http://schemas.microsoft.com/office/drawing/2014/main" id="{F09037C8-8EAF-4347-8993-1621AF879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305" y="4454597"/>
            <a:ext cx="10427855" cy="1069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413" dirty="0">
                <a:solidFill>
                  <a:schemeClr val="accent2"/>
                </a:solidFill>
                <a:latin typeface="Comic Sans MS" panose="030F0902030302020204" pitchFamily="66" charset="0"/>
              </a:rPr>
              <a:t>3.</a:t>
            </a:r>
            <a:r>
              <a:rPr lang="en-US" altLang="zh-CN" sz="3413" dirty="0">
                <a:solidFill>
                  <a:schemeClr val="tx1"/>
                </a:solidFill>
                <a:latin typeface="Comic Sans MS" panose="030F0902030302020204" pitchFamily="66" charset="0"/>
              </a:rPr>
              <a:t> Choose </a:t>
            </a:r>
            <a:r>
              <a:rPr lang="en-US" altLang="zh-CN" sz="3413" i="1" dirty="0">
                <a:solidFill>
                  <a:srgbClr val="FF0000"/>
                </a:solidFill>
                <a:latin typeface="Comic Sans MS" panose="030F0902030302020204" pitchFamily="66" charset="0"/>
              </a:rPr>
              <a:t>e</a:t>
            </a:r>
            <a:r>
              <a:rPr lang="en-US" altLang="zh-CN" sz="3413" i="1" dirty="0">
                <a:solidFill>
                  <a:schemeClr val="tx1"/>
                </a:solidFill>
                <a:latin typeface="Comic Sans MS" panose="030F0902030302020204" pitchFamily="66" charset="0"/>
              </a:rPr>
              <a:t> (</a:t>
            </a:r>
            <a:r>
              <a:rPr lang="en-US" altLang="zh-CN" sz="3413" dirty="0">
                <a:solidFill>
                  <a:schemeClr val="tx1"/>
                </a:solidFill>
                <a:latin typeface="Comic Sans MS" panose="030F0902030302020204" pitchFamily="66" charset="0"/>
              </a:rPr>
              <a:t>with</a:t>
            </a:r>
            <a:r>
              <a:rPr lang="en-US" altLang="zh-CN" sz="3413" i="1" dirty="0">
                <a:solidFill>
                  <a:schemeClr val="tx1"/>
                </a:solidFill>
                <a:latin typeface="Comic Sans MS" panose="030F0902030302020204" pitchFamily="66" charset="0"/>
              </a:rPr>
              <a:t> e&lt;n)</a:t>
            </a:r>
            <a:r>
              <a:rPr lang="en-US" altLang="zh-CN" sz="3413" dirty="0">
                <a:solidFill>
                  <a:schemeClr val="tx1"/>
                </a:solidFill>
                <a:latin typeface="Comic Sans MS" panose="030F0902030302020204" pitchFamily="66" charset="0"/>
              </a:rPr>
              <a:t> that has no common factors</a:t>
            </a:r>
          </a:p>
          <a:p>
            <a:r>
              <a:rPr lang="en-US" altLang="zh-CN" sz="3413" dirty="0">
                <a:solidFill>
                  <a:schemeClr val="tx1"/>
                </a:solidFill>
                <a:latin typeface="Comic Sans MS" panose="030F0902030302020204" pitchFamily="66" charset="0"/>
              </a:rPr>
              <a:t>    with z. (</a:t>
            </a:r>
            <a:r>
              <a:rPr lang="en-US" altLang="zh-CN" sz="3413" i="1" dirty="0">
                <a:solidFill>
                  <a:schemeClr val="tx1"/>
                </a:solidFill>
                <a:latin typeface="Comic Sans MS" panose="030F0902030302020204" pitchFamily="66" charset="0"/>
              </a:rPr>
              <a:t>e, z</a:t>
            </a:r>
            <a:r>
              <a:rPr lang="en-US" altLang="zh-CN" sz="3413" dirty="0">
                <a:solidFill>
                  <a:schemeClr val="tx1"/>
                </a:solidFill>
                <a:latin typeface="Comic Sans MS" panose="030F0902030302020204" pitchFamily="66" charset="0"/>
              </a:rPr>
              <a:t> are “relatively prime”).</a:t>
            </a:r>
          </a:p>
        </p:txBody>
      </p:sp>
      <p:sp>
        <p:nvSpPr>
          <p:cNvPr id="93191" name="Text Box 7">
            <a:extLst>
              <a:ext uri="{FF2B5EF4-FFF2-40B4-BE49-F238E27FC236}">
                <a16:creationId xmlns:a16="http://schemas.microsoft.com/office/drawing/2014/main" id="{A3564A3D-A7B0-A049-A780-A0AA8EF68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305" y="6020147"/>
            <a:ext cx="10727616" cy="1069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413" dirty="0">
                <a:solidFill>
                  <a:schemeClr val="accent2"/>
                </a:solidFill>
                <a:latin typeface="Comic Sans MS" panose="030F0902030302020204" pitchFamily="66" charset="0"/>
              </a:rPr>
              <a:t>4.</a:t>
            </a:r>
            <a:r>
              <a:rPr lang="en-US" altLang="zh-CN" sz="3413" dirty="0">
                <a:solidFill>
                  <a:schemeClr val="tx1"/>
                </a:solidFill>
                <a:latin typeface="Comic Sans MS" panose="030F0902030302020204" pitchFamily="66" charset="0"/>
              </a:rPr>
              <a:t> Choose </a:t>
            </a:r>
            <a:r>
              <a:rPr lang="en-US" altLang="zh-CN" sz="3413" i="1" dirty="0">
                <a:solidFill>
                  <a:srgbClr val="FF0000"/>
                </a:solidFill>
                <a:latin typeface="Comic Sans MS" panose="030F0902030302020204" pitchFamily="66" charset="0"/>
              </a:rPr>
              <a:t>d</a:t>
            </a:r>
            <a:r>
              <a:rPr lang="en-US" altLang="zh-CN" sz="3413" dirty="0">
                <a:solidFill>
                  <a:schemeClr val="tx1"/>
                </a:solidFill>
                <a:latin typeface="Comic Sans MS" panose="030F0902030302020204" pitchFamily="66" charset="0"/>
              </a:rPr>
              <a:t> such that </a:t>
            </a:r>
            <a:r>
              <a:rPr lang="en-US" altLang="zh-CN" sz="3413" i="1" dirty="0">
                <a:solidFill>
                  <a:schemeClr val="tx1"/>
                </a:solidFill>
                <a:latin typeface="Comic Sans MS" panose="030F0902030302020204" pitchFamily="66" charset="0"/>
              </a:rPr>
              <a:t>ed-1</a:t>
            </a:r>
            <a:r>
              <a:rPr lang="en-US" altLang="zh-CN" sz="3413" dirty="0">
                <a:solidFill>
                  <a:schemeClr val="tx1"/>
                </a:solidFill>
                <a:latin typeface="Comic Sans MS" panose="030F0902030302020204" pitchFamily="66" charset="0"/>
              </a:rPr>
              <a:t> is  exactly divisible by </a:t>
            </a:r>
            <a:r>
              <a:rPr lang="en-US" altLang="zh-CN" sz="3413" i="1" dirty="0">
                <a:solidFill>
                  <a:schemeClr val="tx1"/>
                </a:solidFill>
                <a:latin typeface="Comic Sans MS" panose="030F0902030302020204" pitchFamily="66" charset="0"/>
              </a:rPr>
              <a:t>z</a:t>
            </a:r>
            <a:r>
              <a:rPr lang="en-US" altLang="zh-CN" sz="3413" dirty="0">
                <a:solidFill>
                  <a:schemeClr val="tx1"/>
                </a:solidFill>
                <a:latin typeface="Comic Sans MS" panose="030F0902030302020204" pitchFamily="66" charset="0"/>
              </a:rPr>
              <a:t>.</a:t>
            </a:r>
          </a:p>
          <a:p>
            <a:r>
              <a:rPr lang="en-US" altLang="zh-CN" sz="3413" dirty="0">
                <a:solidFill>
                  <a:schemeClr val="tx1"/>
                </a:solidFill>
                <a:latin typeface="Comic Sans MS" panose="030F0902030302020204" pitchFamily="66" charset="0"/>
              </a:rPr>
              <a:t>    (in other words: </a:t>
            </a:r>
            <a:r>
              <a:rPr lang="en-US" altLang="zh-CN" sz="3413" i="1" dirty="0">
                <a:solidFill>
                  <a:schemeClr val="tx1"/>
                </a:solidFill>
                <a:latin typeface="Comic Sans MS" panose="030F0902030302020204" pitchFamily="66" charset="0"/>
              </a:rPr>
              <a:t>ed</a:t>
            </a:r>
            <a:r>
              <a:rPr lang="en-US" altLang="zh-CN" sz="3413" dirty="0">
                <a:solidFill>
                  <a:schemeClr val="tx1"/>
                </a:solidFill>
                <a:latin typeface="Comic Sans MS" panose="030F0902030302020204" pitchFamily="66" charset="0"/>
              </a:rPr>
              <a:t> mod </a:t>
            </a:r>
            <a:r>
              <a:rPr lang="en-US" altLang="zh-CN" sz="3413" i="1" dirty="0">
                <a:solidFill>
                  <a:schemeClr val="tx1"/>
                </a:solidFill>
                <a:latin typeface="Comic Sans MS" panose="030F0902030302020204" pitchFamily="66" charset="0"/>
              </a:rPr>
              <a:t>z  = 1 </a:t>
            </a:r>
            <a:r>
              <a:rPr lang="en-US" altLang="zh-CN" sz="3413" dirty="0">
                <a:solidFill>
                  <a:schemeClr val="tx1"/>
                </a:solidFill>
                <a:latin typeface="Comic Sans MS" panose="030F0902030302020204" pitchFamily="66" charset="0"/>
              </a:rPr>
              <a:t>).</a:t>
            </a:r>
          </a:p>
        </p:txBody>
      </p:sp>
      <p:sp>
        <p:nvSpPr>
          <p:cNvPr id="93192" name="Text Box 8">
            <a:extLst>
              <a:ext uri="{FF2B5EF4-FFF2-40B4-BE49-F238E27FC236}">
                <a16:creationId xmlns:a16="http://schemas.microsoft.com/office/drawing/2014/main" id="{CE7EE796-462D-BA4E-9A37-E8A367A12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860" y="7333262"/>
            <a:ext cx="8512266" cy="58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413">
                <a:solidFill>
                  <a:schemeClr val="accent2"/>
                </a:solidFill>
                <a:latin typeface="Comic Sans MS" panose="030F0902030302020204" pitchFamily="66" charset="0"/>
              </a:rPr>
              <a:t>5.</a:t>
            </a:r>
            <a:r>
              <a:rPr lang="en-US" altLang="zh-CN" sz="3413">
                <a:solidFill>
                  <a:schemeClr val="tx1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3413" i="1">
                <a:solidFill>
                  <a:schemeClr val="tx1"/>
                </a:solidFill>
                <a:latin typeface="Comic Sans MS" panose="030F0902030302020204" pitchFamily="66" charset="0"/>
              </a:rPr>
              <a:t>Public</a:t>
            </a:r>
            <a:r>
              <a:rPr lang="en-US" altLang="zh-CN" sz="3413">
                <a:solidFill>
                  <a:schemeClr val="tx1"/>
                </a:solidFill>
                <a:latin typeface="Comic Sans MS" panose="030F0902030302020204" pitchFamily="66" charset="0"/>
              </a:rPr>
              <a:t> key is </a:t>
            </a:r>
            <a:r>
              <a:rPr lang="en-US" altLang="zh-CN" sz="3413" i="1">
                <a:solidFill>
                  <a:schemeClr val="tx1"/>
                </a:solidFill>
                <a:latin typeface="Comic Sans MS" panose="030F0902030302020204" pitchFamily="66" charset="0"/>
              </a:rPr>
              <a:t>(</a:t>
            </a:r>
            <a:r>
              <a:rPr lang="en-US" altLang="zh-CN" sz="3413" i="1">
                <a:solidFill>
                  <a:srgbClr val="FF0000"/>
                </a:solidFill>
                <a:latin typeface="Comic Sans MS" panose="030F0902030302020204" pitchFamily="66" charset="0"/>
              </a:rPr>
              <a:t>n,e</a:t>
            </a:r>
            <a:r>
              <a:rPr lang="en-US" altLang="zh-CN" sz="3413" i="1">
                <a:solidFill>
                  <a:schemeClr val="tx1"/>
                </a:solidFill>
                <a:latin typeface="Comic Sans MS" panose="030F0902030302020204" pitchFamily="66" charset="0"/>
              </a:rPr>
              <a:t>).</a:t>
            </a:r>
            <a:r>
              <a:rPr lang="en-US" altLang="zh-CN" sz="3413">
                <a:solidFill>
                  <a:schemeClr val="tx1"/>
                </a:solidFill>
                <a:latin typeface="Comic Sans MS" panose="030F0902030302020204" pitchFamily="66" charset="0"/>
              </a:rPr>
              <a:t>  </a:t>
            </a:r>
            <a:r>
              <a:rPr lang="en-US" altLang="zh-CN" sz="3413" i="1">
                <a:solidFill>
                  <a:schemeClr val="tx1"/>
                </a:solidFill>
                <a:latin typeface="Comic Sans MS" panose="030F0902030302020204" pitchFamily="66" charset="0"/>
              </a:rPr>
              <a:t>Private</a:t>
            </a:r>
            <a:r>
              <a:rPr lang="en-US" altLang="zh-CN" sz="3413">
                <a:solidFill>
                  <a:schemeClr val="tx1"/>
                </a:solidFill>
                <a:latin typeface="Comic Sans MS" panose="030F0902030302020204" pitchFamily="66" charset="0"/>
              </a:rPr>
              <a:t> key is </a:t>
            </a:r>
            <a:r>
              <a:rPr lang="en-US" altLang="zh-CN" sz="3413" i="1">
                <a:solidFill>
                  <a:schemeClr val="tx1"/>
                </a:solidFill>
                <a:latin typeface="Comic Sans MS" panose="030F0902030302020204" pitchFamily="66" charset="0"/>
              </a:rPr>
              <a:t>(</a:t>
            </a:r>
            <a:r>
              <a:rPr lang="en-US" altLang="zh-CN" sz="3413" i="1">
                <a:solidFill>
                  <a:srgbClr val="FF0000"/>
                </a:solidFill>
                <a:latin typeface="Comic Sans MS" panose="030F0902030302020204" pitchFamily="66" charset="0"/>
              </a:rPr>
              <a:t>n,d</a:t>
            </a:r>
            <a:r>
              <a:rPr lang="en-US" altLang="zh-CN" sz="3413" i="1">
                <a:solidFill>
                  <a:schemeClr val="tx1"/>
                </a:solidFill>
                <a:latin typeface="Comic Sans MS" panose="030F0902030302020204" pitchFamily="66" charset="0"/>
              </a:rPr>
              <a:t>).</a:t>
            </a:r>
          </a:p>
        </p:txBody>
      </p:sp>
      <p:grpSp>
        <p:nvGrpSpPr>
          <p:cNvPr id="2" name="Group 13">
            <a:extLst>
              <a:ext uri="{FF2B5EF4-FFF2-40B4-BE49-F238E27FC236}">
                <a16:creationId xmlns:a16="http://schemas.microsoft.com/office/drawing/2014/main" id="{DBA50F1E-9285-C440-A2E2-8A4614A2AF1E}"/>
              </a:ext>
            </a:extLst>
          </p:cNvPr>
          <p:cNvGrpSpPr>
            <a:grpSpLocks/>
          </p:cNvGrpSpPr>
          <p:nvPr/>
        </p:nvGrpSpPr>
        <p:grpSpPr bwMode="auto">
          <a:xfrm>
            <a:off x="4413960" y="8069306"/>
            <a:ext cx="715717" cy="936979"/>
            <a:chOff x="1770" y="3628"/>
            <a:chExt cx="317" cy="415"/>
          </a:xfrm>
        </p:grpSpPr>
        <p:sp>
          <p:nvSpPr>
            <p:cNvPr id="52241" name="Text Box 10">
              <a:extLst>
                <a:ext uri="{FF2B5EF4-FFF2-40B4-BE49-F238E27FC236}">
                  <a16:creationId xmlns:a16="http://schemas.microsoft.com/office/drawing/2014/main" id="{2D62DF9F-496F-2E43-8D6A-512AE3E3A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0" y="3700"/>
              <a:ext cx="249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3413">
                  <a:solidFill>
                    <a:srgbClr val="FF0000"/>
                  </a:solidFill>
                  <a:latin typeface="Comic Sans MS" panose="030F0902030302020204" pitchFamily="66" charset="0"/>
                </a:rPr>
                <a:t>K</a:t>
              </a:r>
              <a:r>
                <a:rPr lang="en-US" altLang="zh-CN" sz="2844">
                  <a:solidFill>
                    <a:srgbClr val="FF0000"/>
                  </a:solidFill>
                  <a:latin typeface="Comic Sans MS" panose="030F0902030302020204" pitchFamily="66" charset="0"/>
                </a:rPr>
                <a:t> </a:t>
              </a:r>
            </a:p>
          </p:txBody>
        </p:sp>
        <p:sp>
          <p:nvSpPr>
            <p:cNvPr id="52242" name="Text Box 11">
              <a:extLst>
                <a:ext uri="{FF2B5EF4-FFF2-40B4-BE49-F238E27FC236}">
                  <a16:creationId xmlns:a16="http://schemas.microsoft.com/office/drawing/2014/main" id="{AFA485CB-7C58-974C-B2D5-D90EC7550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4" y="3822"/>
              <a:ext cx="18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2844">
                  <a:solidFill>
                    <a:srgbClr val="FF0000"/>
                  </a:solidFill>
                  <a:latin typeface="Comic Sans MS" panose="030F0902030302020204" pitchFamily="66" charset="0"/>
                </a:rPr>
                <a:t>B</a:t>
              </a:r>
            </a:p>
          </p:txBody>
        </p:sp>
        <p:sp>
          <p:nvSpPr>
            <p:cNvPr id="52243" name="Text Box 12">
              <a:extLst>
                <a:ext uri="{FF2B5EF4-FFF2-40B4-BE49-F238E27FC236}">
                  <a16:creationId xmlns:a16="http://schemas.microsoft.com/office/drawing/2014/main" id="{072BF541-1E5A-3149-985B-560F8DB6EE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7" y="3628"/>
              <a:ext cx="159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2844">
                  <a:solidFill>
                    <a:srgbClr val="FF0000"/>
                  </a:solidFill>
                  <a:latin typeface="Comic Sans MS" panose="030F0902030302020204" pitchFamily="66" charset="0"/>
                </a:rPr>
                <a:t>+</a:t>
              </a:r>
            </a:p>
          </p:txBody>
        </p:sp>
      </p:grpSp>
      <p:grpSp>
        <p:nvGrpSpPr>
          <p:cNvPr id="3" name="Group 14">
            <a:extLst>
              <a:ext uri="{FF2B5EF4-FFF2-40B4-BE49-F238E27FC236}">
                <a16:creationId xmlns:a16="http://schemas.microsoft.com/office/drawing/2014/main" id="{D2787296-9126-F446-BF50-F1712EDD35EA}"/>
              </a:ext>
            </a:extLst>
          </p:cNvPr>
          <p:cNvGrpSpPr>
            <a:grpSpLocks/>
          </p:cNvGrpSpPr>
          <p:nvPr/>
        </p:nvGrpSpPr>
        <p:grpSpPr bwMode="auto">
          <a:xfrm>
            <a:off x="8473439" y="8026409"/>
            <a:ext cx="715716" cy="936979"/>
            <a:chOff x="1770" y="3628"/>
            <a:chExt cx="317" cy="415"/>
          </a:xfrm>
        </p:grpSpPr>
        <p:sp>
          <p:nvSpPr>
            <p:cNvPr id="52238" name="Text Box 15">
              <a:extLst>
                <a:ext uri="{FF2B5EF4-FFF2-40B4-BE49-F238E27FC236}">
                  <a16:creationId xmlns:a16="http://schemas.microsoft.com/office/drawing/2014/main" id="{372B81C4-925A-6A4A-8F38-08C4B56B61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0" y="3700"/>
              <a:ext cx="249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3413">
                  <a:solidFill>
                    <a:srgbClr val="FF0000"/>
                  </a:solidFill>
                  <a:latin typeface="Comic Sans MS" panose="030F0902030302020204" pitchFamily="66" charset="0"/>
                </a:rPr>
                <a:t>K</a:t>
              </a:r>
              <a:r>
                <a:rPr lang="en-US" altLang="zh-CN" sz="2844">
                  <a:solidFill>
                    <a:srgbClr val="FF0000"/>
                  </a:solidFill>
                  <a:latin typeface="Comic Sans MS" panose="030F0902030302020204" pitchFamily="66" charset="0"/>
                </a:rPr>
                <a:t> </a:t>
              </a:r>
            </a:p>
          </p:txBody>
        </p:sp>
        <p:sp>
          <p:nvSpPr>
            <p:cNvPr id="52239" name="Text Box 16">
              <a:extLst>
                <a:ext uri="{FF2B5EF4-FFF2-40B4-BE49-F238E27FC236}">
                  <a16:creationId xmlns:a16="http://schemas.microsoft.com/office/drawing/2014/main" id="{2B35013D-C716-E44C-A3E1-D6C4DBA53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4" y="3822"/>
              <a:ext cx="18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2844">
                  <a:solidFill>
                    <a:srgbClr val="FF0000"/>
                  </a:solidFill>
                  <a:latin typeface="Comic Sans MS" panose="030F0902030302020204" pitchFamily="66" charset="0"/>
                </a:rPr>
                <a:t>B</a:t>
              </a:r>
            </a:p>
          </p:txBody>
        </p:sp>
        <p:sp>
          <p:nvSpPr>
            <p:cNvPr id="52240" name="Text Box 17">
              <a:extLst>
                <a:ext uri="{FF2B5EF4-FFF2-40B4-BE49-F238E27FC236}">
                  <a16:creationId xmlns:a16="http://schemas.microsoft.com/office/drawing/2014/main" id="{F7040DCD-DBA4-7C4F-B69D-37A2BB65E3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2" y="3628"/>
              <a:ext cx="149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2844">
                  <a:solidFill>
                    <a:srgbClr val="FF0000"/>
                  </a:solidFill>
                  <a:latin typeface="Comic Sans MS" panose="030F0902030302020204" pitchFamily="66" charset="0"/>
                </a:rPr>
                <a:t>-</a:t>
              </a:r>
            </a:p>
          </p:txBody>
        </p:sp>
      </p:grpSp>
      <p:sp>
        <p:nvSpPr>
          <p:cNvPr id="93203" name="AutoShape 19">
            <a:extLst>
              <a:ext uri="{FF2B5EF4-FFF2-40B4-BE49-F238E27FC236}">
                <a16:creationId xmlns:a16="http://schemas.microsoft.com/office/drawing/2014/main" id="{27A99591-376E-D146-807B-0D1AF2E659A7}"/>
              </a:ext>
            </a:extLst>
          </p:cNvPr>
          <p:cNvSpPr>
            <a:spLocks/>
          </p:cNvSpPr>
          <p:nvPr/>
        </p:nvSpPr>
        <p:spPr bwMode="auto">
          <a:xfrm rot="5400000">
            <a:off x="4482819" y="7605324"/>
            <a:ext cx="234809" cy="1081476"/>
          </a:xfrm>
          <a:prstGeom prst="rightBrace">
            <a:avLst>
              <a:gd name="adj1" fmla="val 38381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5973"/>
          </a:p>
        </p:txBody>
      </p:sp>
      <p:sp>
        <p:nvSpPr>
          <p:cNvPr id="93204" name="AutoShape 20">
            <a:extLst>
              <a:ext uri="{FF2B5EF4-FFF2-40B4-BE49-F238E27FC236}">
                <a16:creationId xmlns:a16="http://schemas.microsoft.com/office/drawing/2014/main" id="{3480D13F-D70A-6041-B51B-6C8588343000}"/>
              </a:ext>
            </a:extLst>
          </p:cNvPr>
          <p:cNvSpPr>
            <a:spLocks/>
          </p:cNvSpPr>
          <p:nvPr/>
        </p:nvSpPr>
        <p:spPr bwMode="auto">
          <a:xfrm rot="5400000">
            <a:off x="8621325" y="7562428"/>
            <a:ext cx="234809" cy="1081475"/>
          </a:xfrm>
          <a:prstGeom prst="rightBrace">
            <a:avLst>
              <a:gd name="adj1" fmla="val 38381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5973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9" grpId="0"/>
      <p:bldP spid="93190" grpId="0"/>
      <p:bldP spid="93191" grpId="0"/>
      <p:bldP spid="93192" grpId="0"/>
      <p:bldP spid="93203" grpId="0" animBg="1"/>
      <p:bldP spid="9320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>
            <a:extLst>
              <a:ext uri="{FF2B5EF4-FFF2-40B4-BE49-F238E27FC236}">
                <a16:creationId xmlns:a16="http://schemas.microsoft.com/office/drawing/2014/main" id="{67447393-1633-1146-A483-CE946FF45C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RSA: Encryption, decryption</a:t>
            </a:r>
          </a:p>
        </p:txBody>
      </p:sp>
      <p:sp>
        <p:nvSpPr>
          <p:cNvPr id="53253" name="Text Box 3">
            <a:extLst>
              <a:ext uri="{FF2B5EF4-FFF2-40B4-BE49-F238E27FC236}">
                <a16:creationId xmlns:a16="http://schemas.microsoft.com/office/drawing/2014/main" id="{5026AEB9-060C-4346-B1A6-ACCD72195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055" y="2701925"/>
            <a:ext cx="8834470" cy="58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413">
                <a:solidFill>
                  <a:schemeClr val="accent2"/>
                </a:solidFill>
                <a:latin typeface="Comic Sans MS" panose="030F0902030302020204" pitchFamily="66" charset="0"/>
              </a:rPr>
              <a:t>0.</a:t>
            </a:r>
            <a:r>
              <a:rPr lang="en-US" altLang="zh-CN" sz="3413">
                <a:solidFill>
                  <a:schemeClr val="tx1"/>
                </a:solidFill>
                <a:latin typeface="Comic Sans MS" panose="030F0902030302020204" pitchFamily="66" charset="0"/>
              </a:rPr>
              <a:t>  Given (</a:t>
            </a:r>
            <a:r>
              <a:rPr lang="en-US" altLang="zh-CN" sz="3413" i="1">
                <a:solidFill>
                  <a:schemeClr val="tx1"/>
                </a:solidFill>
                <a:latin typeface="Comic Sans MS" panose="030F0902030302020204" pitchFamily="66" charset="0"/>
              </a:rPr>
              <a:t>n,e</a:t>
            </a:r>
            <a:r>
              <a:rPr lang="en-US" altLang="zh-CN" sz="3413">
                <a:solidFill>
                  <a:schemeClr val="tx1"/>
                </a:solidFill>
                <a:latin typeface="Comic Sans MS" panose="030F0902030302020204" pitchFamily="66" charset="0"/>
              </a:rPr>
              <a:t>) and (</a:t>
            </a:r>
            <a:r>
              <a:rPr lang="en-US" altLang="zh-CN" sz="3413" i="1">
                <a:solidFill>
                  <a:schemeClr val="tx1"/>
                </a:solidFill>
                <a:latin typeface="Comic Sans MS" panose="030F0902030302020204" pitchFamily="66" charset="0"/>
              </a:rPr>
              <a:t>n,d</a:t>
            </a:r>
            <a:r>
              <a:rPr lang="en-US" altLang="zh-CN" sz="3413">
                <a:solidFill>
                  <a:schemeClr val="tx1"/>
                </a:solidFill>
                <a:latin typeface="Comic Sans MS" panose="030F0902030302020204" pitchFamily="66" charset="0"/>
              </a:rPr>
              <a:t>) as computed above</a:t>
            </a:r>
          </a:p>
        </p:txBody>
      </p:sp>
      <p:grpSp>
        <p:nvGrpSpPr>
          <p:cNvPr id="53254" name="Group 14">
            <a:extLst>
              <a:ext uri="{FF2B5EF4-FFF2-40B4-BE49-F238E27FC236}">
                <a16:creationId xmlns:a16="http://schemas.microsoft.com/office/drawing/2014/main" id="{95499C4D-F6F2-A940-9F19-BC4194CA82B9}"/>
              </a:ext>
            </a:extLst>
          </p:cNvPr>
          <p:cNvGrpSpPr>
            <a:grpSpLocks/>
          </p:cNvGrpSpPr>
          <p:nvPr/>
        </p:nvGrpSpPr>
        <p:grpSpPr bwMode="auto">
          <a:xfrm>
            <a:off x="1016000" y="3668252"/>
            <a:ext cx="11866881" cy="1302737"/>
            <a:chOff x="404" y="1521"/>
            <a:chExt cx="5256" cy="577"/>
          </a:xfrm>
        </p:grpSpPr>
        <p:sp>
          <p:nvSpPr>
            <p:cNvPr id="53270" name="Text Box 4">
              <a:extLst>
                <a:ext uri="{FF2B5EF4-FFF2-40B4-BE49-F238E27FC236}">
                  <a16:creationId xmlns:a16="http://schemas.microsoft.com/office/drawing/2014/main" id="{3914F858-2138-2B4C-A6EE-CD11C99C9B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" y="1521"/>
              <a:ext cx="3459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3413">
                  <a:solidFill>
                    <a:schemeClr val="accent2"/>
                  </a:solidFill>
                  <a:latin typeface="Comic Sans MS" panose="030F0902030302020204" pitchFamily="66" charset="0"/>
                </a:rPr>
                <a:t>1.</a:t>
              </a:r>
              <a:r>
                <a:rPr lang="en-US" altLang="zh-CN" sz="3413">
                  <a:solidFill>
                    <a:schemeClr val="tx1"/>
                  </a:solidFill>
                  <a:latin typeface="Comic Sans MS" panose="030F0902030302020204" pitchFamily="66" charset="0"/>
                </a:rPr>
                <a:t> To encrypt bit pattern, </a:t>
              </a:r>
              <a:r>
                <a:rPr lang="en-US" altLang="zh-CN" sz="3413" i="1">
                  <a:solidFill>
                    <a:schemeClr val="tx1"/>
                  </a:solidFill>
                  <a:latin typeface="Comic Sans MS" panose="030F0902030302020204" pitchFamily="66" charset="0"/>
                </a:rPr>
                <a:t>m</a:t>
              </a:r>
              <a:r>
                <a:rPr lang="en-US" altLang="zh-CN" sz="3413">
                  <a:solidFill>
                    <a:schemeClr val="tx1"/>
                  </a:solidFill>
                  <a:latin typeface="Comic Sans MS" panose="030F0902030302020204" pitchFamily="66" charset="0"/>
                </a:rPr>
                <a:t>, compute</a:t>
              </a:r>
            </a:p>
          </p:txBody>
        </p:sp>
        <p:grpSp>
          <p:nvGrpSpPr>
            <p:cNvPr id="53271" name="Group 13">
              <a:extLst>
                <a:ext uri="{FF2B5EF4-FFF2-40B4-BE49-F238E27FC236}">
                  <a16:creationId xmlns:a16="http://schemas.microsoft.com/office/drawing/2014/main" id="{B02668A7-E604-134D-91AE-40FFC93337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3" y="1768"/>
              <a:ext cx="1451" cy="330"/>
              <a:chOff x="1688" y="1812"/>
              <a:chExt cx="1451" cy="330"/>
            </a:xfrm>
          </p:grpSpPr>
          <p:sp>
            <p:nvSpPr>
              <p:cNvPr id="53275" name="Text Box 8">
                <a:extLst>
                  <a:ext uri="{FF2B5EF4-FFF2-40B4-BE49-F238E27FC236}">
                    <a16:creationId xmlns:a16="http://schemas.microsoft.com/office/drawing/2014/main" id="{41036853-7D44-384C-BF09-15635019B2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8" y="1885"/>
                <a:ext cx="1451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3413" i="1">
                    <a:solidFill>
                      <a:srgbClr val="FF0000"/>
                    </a:solidFill>
                    <a:latin typeface="Comic Sans MS" panose="030F0902030302020204" pitchFamily="66" charset="0"/>
                  </a:rPr>
                  <a:t>c = m   </a:t>
                </a:r>
                <a:r>
                  <a:rPr lang="en-US" altLang="zh-CN" sz="3413">
                    <a:solidFill>
                      <a:srgbClr val="FF0000"/>
                    </a:solidFill>
                    <a:latin typeface="Comic Sans MS" panose="030F0902030302020204" pitchFamily="66" charset="0"/>
                  </a:rPr>
                  <a:t>mod</a:t>
                </a:r>
                <a:r>
                  <a:rPr lang="en-US" altLang="zh-CN" sz="3413" i="1">
                    <a:solidFill>
                      <a:srgbClr val="FF0000"/>
                    </a:solidFill>
                    <a:latin typeface="Comic Sans MS" panose="030F0902030302020204" pitchFamily="66" charset="0"/>
                  </a:rPr>
                  <a:t>  n</a:t>
                </a:r>
              </a:p>
            </p:txBody>
          </p:sp>
          <p:sp>
            <p:nvSpPr>
              <p:cNvPr id="53276" name="Text Box 9">
                <a:extLst>
                  <a:ext uri="{FF2B5EF4-FFF2-40B4-BE49-F238E27FC236}">
                    <a16:creationId xmlns:a16="http://schemas.microsoft.com/office/drawing/2014/main" id="{A5BFDD1E-FB79-E84D-96E1-9BF9A90A02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41" y="1812"/>
                <a:ext cx="188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3413" i="1">
                    <a:solidFill>
                      <a:srgbClr val="FF0000"/>
                    </a:solidFill>
                    <a:latin typeface="Comic Sans MS" panose="030F0902030302020204" pitchFamily="66" charset="0"/>
                  </a:rPr>
                  <a:t>e</a:t>
                </a:r>
              </a:p>
            </p:txBody>
          </p:sp>
        </p:grpSp>
        <p:grpSp>
          <p:nvGrpSpPr>
            <p:cNvPr id="53272" name="Group 12">
              <a:extLst>
                <a:ext uri="{FF2B5EF4-FFF2-40B4-BE49-F238E27FC236}">
                  <a16:creationId xmlns:a16="http://schemas.microsoft.com/office/drawing/2014/main" id="{DCC1821A-90A4-8744-AEEC-D9EAFD3F87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1" y="1724"/>
              <a:ext cx="3699" cy="366"/>
              <a:chOff x="772" y="2538"/>
              <a:chExt cx="3699" cy="366"/>
            </a:xfrm>
          </p:grpSpPr>
          <p:sp>
            <p:nvSpPr>
              <p:cNvPr id="53273" name="Text Box 10">
                <a:extLst>
                  <a:ext uri="{FF2B5EF4-FFF2-40B4-BE49-F238E27FC236}">
                    <a16:creationId xmlns:a16="http://schemas.microsoft.com/office/drawing/2014/main" id="{CC4CFB4A-10C6-B242-A684-F2B25D5485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2" y="2647"/>
                <a:ext cx="3699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3413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(i.e., remainder when </a:t>
                </a:r>
                <a:r>
                  <a:rPr lang="en-US" altLang="zh-CN" sz="3413" i="1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m</a:t>
                </a:r>
                <a:r>
                  <a:rPr lang="en-US" altLang="zh-CN" sz="3413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   is divided by </a:t>
                </a:r>
                <a:r>
                  <a:rPr lang="en-US" altLang="zh-CN" sz="3413" i="1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n</a:t>
                </a:r>
                <a:r>
                  <a:rPr lang="en-US" altLang="zh-CN" sz="3413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)</a:t>
                </a:r>
              </a:p>
            </p:txBody>
          </p:sp>
          <p:sp>
            <p:nvSpPr>
              <p:cNvPr id="53274" name="Text Box 11">
                <a:extLst>
                  <a:ext uri="{FF2B5EF4-FFF2-40B4-BE49-F238E27FC236}">
                    <a16:creationId xmlns:a16="http://schemas.microsoft.com/office/drawing/2014/main" id="{7C237C18-0504-0B49-BA6D-C9941CAA81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62" y="2538"/>
                <a:ext cx="188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3413" i="1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e</a:t>
                </a:r>
                <a:endParaRPr lang="en-US" altLang="zh-CN" sz="3413" i="1">
                  <a:solidFill>
                    <a:srgbClr val="FF0000"/>
                  </a:solidFill>
                  <a:latin typeface="Comic Sans MS" panose="030F0902030302020204" pitchFamily="66" charset="0"/>
                </a:endParaRPr>
              </a:p>
            </p:txBody>
          </p:sp>
        </p:grpSp>
      </p:grpSp>
      <p:sp>
        <p:nvSpPr>
          <p:cNvPr id="53255" name="Text Box 16">
            <a:extLst>
              <a:ext uri="{FF2B5EF4-FFF2-40B4-BE49-F238E27FC236}">
                <a16:creationId xmlns:a16="http://schemas.microsoft.com/office/drawing/2014/main" id="{6EA132C1-3C86-1842-BA8E-91D5A6D35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581" y="5474476"/>
            <a:ext cx="9672840" cy="58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413">
                <a:solidFill>
                  <a:schemeClr val="accent2"/>
                </a:solidFill>
                <a:latin typeface="Comic Sans MS" panose="030F0902030302020204" pitchFamily="66" charset="0"/>
              </a:rPr>
              <a:t>2.</a:t>
            </a:r>
            <a:r>
              <a:rPr lang="en-US" altLang="zh-CN" sz="3413">
                <a:solidFill>
                  <a:schemeClr val="tx1"/>
                </a:solidFill>
                <a:latin typeface="Comic Sans MS" panose="030F0902030302020204" pitchFamily="66" charset="0"/>
              </a:rPr>
              <a:t> To decrypt received bit pattern, </a:t>
            </a:r>
            <a:r>
              <a:rPr lang="en-US" altLang="zh-CN" sz="3413" i="1">
                <a:solidFill>
                  <a:schemeClr val="tx1"/>
                </a:solidFill>
                <a:latin typeface="Comic Sans MS" panose="030F0902030302020204" pitchFamily="66" charset="0"/>
              </a:rPr>
              <a:t>c</a:t>
            </a:r>
            <a:r>
              <a:rPr lang="en-US" altLang="zh-CN" sz="3413">
                <a:solidFill>
                  <a:schemeClr val="tx1"/>
                </a:solidFill>
                <a:latin typeface="Comic Sans MS" panose="030F0902030302020204" pitchFamily="66" charset="0"/>
              </a:rPr>
              <a:t>, compute</a:t>
            </a:r>
          </a:p>
        </p:txBody>
      </p:sp>
      <p:grpSp>
        <p:nvGrpSpPr>
          <p:cNvPr id="53256" name="Group 17">
            <a:extLst>
              <a:ext uri="{FF2B5EF4-FFF2-40B4-BE49-F238E27FC236}">
                <a16:creationId xmlns:a16="http://schemas.microsoft.com/office/drawing/2014/main" id="{DB7B9D39-AC37-954D-B904-16A7DF645C19}"/>
              </a:ext>
            </a:extLst>
          </p:cNvPr>
          <p:cNvGrpSpPr>
            <a:grpSpLocks/>
          </p:cNvGrpSpPr>
          <p:nvPr/>
        </p:nvGrpSpPr>
        <p:grpSpPr bwMode="auto">
          <a:xfrm>
            <a:off x="1374987" y="6032151"/>
            <a:ext cx="3276036" cy="745068"/>
            <a:chOff x="1688" y="1812"/>
            <a:chExt cx="1451" cy="330"/>
          </a:xfrm>
        </p:grpSpPr>
        <p:sp>
          <p:nvSpPr>
            <p:cNvPr id="53268" name="Text Box 18">
              <a:extLst>
                <a:ext uri="{FF2B5EF4-FFF2-40B4-BE49-F238E27FC236}">
                  <a16:creationId xmlns:a16="http://schemas.microsoft.com/office/drawing/2014/main" id="{B2E39CC4-DD23-1D43-9D57-AF5CAB4201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8" y="1885"/>
              <a:ext cx="145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3413" i="1">
                  <a:solidFill>
                    <a:srgbClr val="FF0000"/>
                  </a:solidFill>
                  <a:latin typeface="Comic Sans MS" panose="030F0902030302020204" pitchFamily="66" charset="0"/>
                </a:rPr>
                <a:t>m = c   </a:t>
              </a:r>
              <a:r>
                <a:rPr lang="en-US" altLang="zh-CN" sz="3413">
                  <a:solidFill>
                    <a:srgbClr val="FF0000"/>
                  </a:solidFill>
                  <a:latin typeface="Comic Sans MS" panose="030F0902030302020204" pitchFamily="66" charset="0"/>
                </a:rPr>
                <a:t>mod</a:t>
              </a:r>
              <a:r>
                <a:rPr lang="en-US" altLang="zh-CN" sz="3413" i="1">
                  <a:solidFill>
                    <a:srgbClr val="FF0000"/>
                  </a:solidFill>
                  <a:latin typeface="Comic Sans MS" panose="030F0902030302020204" pitchFamily="66" charset="0"/>
                </a:rPr>
                <a:t>  n</a:t>
              </a:r>
            </a:p>
          </p:txBody>
        </p:sp>
        <p:sp>
          <p:nvSpPr>
            <p:cNvPr id="53269" name="Text Box 19">
              <a:extLst>
                <a:ext uri="{FF2B5EF4-FFF2-40B4-BE49-F238E27FC236}">
                  <a16:creationId xmlns:a16="http://schemas.microsoft.com/office/drawing/2014/main" id="{5B74A497-3331-C840-9A87-C7E6DBD81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7" y="1812"/>
              <a:ext cx="195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3413" i="1">
                  <a:solidFill>
                    <a:srgbClr val="FF0000"/>
                  </a:solidFill>
                  <a:latin typeface="Comic Sans MS" panose="030F0902030302020204" pitchFamily="66" charset="0"/>
                </a:rPr>
                <a:t>d</a:t>
              </a:r>
            </a:p>
          </p:txBody>
        </p:sp>
      </p:grpSp>
      <p:sp>
        <p:nvSpPr>
          <p:cNvPr id="53257" name="Text Box 21">
            <a:extLst>
              <a:ext uri="{FF2B5EF4-FFF2-40B4-BE49-F238E27FC236}">
                <a16:creationId xmlns:a16="http://schemas.microsoft.com/office/drawing/2014/main" id="{3E101E4C-932A-5C44-8691-5FC295F30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3859" y="6163097"/>
            <a:ext cx="8236550" cy="58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413" dirty="0">
                <a:solidFill>
                  <a:schemeClr val="tx1"/>
                </a:solidFill>
                <a:latin typeface="Comic Sans MS" panose="030F0902030302020204" pitchFamily="66" charset="0"/>
              </a:rPr>
              <a:t>(i.e., remainder when </a:t>
            </a:r>
            <a:r>
              <a:rPr lang="en-US" altLang="zh-CN" sz="3413" i="1" dirty="0">
                <a:solidFill>
                  <a:schemeClr val="tx1"/>
                </a:solidFill>
                <a:latin typeface="Comic Sans MS" panose="030F0902030302020204" pitchFamily="66" charset="0"/>
              </a:rPr>
              <a:t>c</a:t>
            </a:r>
            <a:r>
              <a:rPr lang="en-US" altLang="zh-CN" sz="3413" dirty="0">
                <a:solidFill>
                  <a:schemeClr val="tx1"/>
                </a:solidFill>
                <a:latin typeface="Comic Sans MS" panose="030F0902030302020204" pitchFamily="66" charset="0"/>
              </a:rPr>
              <a:t>   is divided by </a:t>
            </a:r>
            <a:r>
              <a:rPr lang="en-US" altLang="zh-CN" sz="3413" i="1" dirty="0">
                <a:solidFill>
                  <a:schemeClr val="tx1"/>
                </a:solidFill>
                <a:latin typeface="Comic Sans MS" panose="030F0902030302020204" pitchFamily="66" charset="0"/>
              </a:rPr>
              <a:t>n</a:t>
            </a:r>
            <a:r>
              <a:rPr lang="en-US" altLang="zh-CN" sz="3413" dirty="0">
                <a:solidFill>
                  <a:schemeClr val="tx1"/>
                </a:solidFill>
                <a:latin typeface="Comic Sans MS" panose="030F0902030302020204" pitchFamily="66" charset="0"/>
              </a:rPr>
              <a:t>)</a:t>
            </a:r>
          </a:p>
        </p:txBody>
      </p:sp>
      <p:sp>
        <p:nvSpPr>
          <p:cNvPr id="53258" name="Text Box 22">
            <a:extLst>
              <a:ext uri="{FF2B5EF4-FFF2-40B4-BE49-F238E27FC236}">
                <a16:creationId xmlns:a16="http://schemas.microsoft.com/office/drawing/2014/main" id="{F4274716-804B-5742-95E7-0E2D4D03F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5507" y="5966671"/>
            <a:ext cx="441146" cy="58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413" i="1">
                <a:solidFill>
                  <a:schemeClr val="tx1"/>
                </a:solidFill>
                <a:latin typeface="Comic Sans MS" panose="030F0902030302020204" pitchFamily="66" charset="0"/>
              </a:rPr>
              <a:t>d</a:t>
            </a:r>
            <a:endParaRPr lang="en-US" altLang="zh-CN" sz="3413" i="1">
              <a:solidFill>
                <a:srgbClr val="FF0000"/>
              </a:solidFill>
              <a:latin typeface="Comic Sans MS" panose="030F0902030302020204" pitchFamily="66" charset="0"/>
            </a:endParaRPr>
          </a:p>
        </p:txBody>
      </p:sp>
      <p:grpSp>
        <p:nvGrpSpPr>
          <p:cNvPr id="53259" name="Group 39">
            <a:extLst>
              <a:ext uri="{FF2B5EF4-FFF2-40B4-BE49-F238E27FC236}">
                <a16:creationId xmlns:a16="http://schemas.microsoft.com/office/drawing/2014/main" id="{2FD4B561-433A-E540-8E12-6E9A0BB058B0}"/>
              </a:ext>
            </a:extLst>
          </p:cNvPr>
          <p:cNvGrpSpPr>
            <a:grpSpLocks/>
          </p:cNvGrpSpPr>
          <p:nvPr/>
        </p:nvGrpSpPr>
        <p:grpSpPr bwMode="auto">
          <a:xfrm>
            <a:off x="4287521" y="7569701"/>
            <a:ext cx="5597032" cy="810543"/>
            <a:chOff x="868" y="3287"/>
            <a:chExt cx="2479" cy="359"/>
          </a:xfrm>
        </p:grpSpPr>
        <p:sp>
          <p:nvSpPr>
            <p:cNvPr id="53264" name="Text Box 26">
              <a:extLst>
                <a:ext uri="{FF2B5EF4-FFF2-40B4-BE49-F238E27FC236}">
                  <a16:creationId xmlns:a16="http://schemas.microsoft.com/office/drawing/2014/main" id="{A807F546-47A3-0142-BE07-5CEEAC02C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8" y="3388"/>
              <a:ext cx="1710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3413" i="1">
                  <a:solidFill>
                    <a:schemeClr val="tx1"/>
                  </a:solidFill>
                  <a:latin typeface="Comic Sans MS" panose="030F0902030302020204" pitchFamily="66" charset="0"/>
                </a:rPr>
                <a:t>m  =  (m   </a:t>
              </a:r>
              <a:r>
                <a:rPr lang="en-US" altLang="zh-CN" sz="3413">
                  <a:solidFill>
                    <a:schemeClr val="tx1"/>
                  </a:solidFill>
                  <a:latin typeface="Comic Sans MS" panose="030F0902030302020204" pitchFamily="66" charset="0"/>
                </a:rPr>
                <a:t>mod</a:t>
              </a:r>
              <a:r>
                <a:rPr lang="en-US" altLang="zh-CN" sz="3413" i="1">
                  <a:solidFill>
                    <a:schemeClr val="tx1"/>
                  </a:solidFill>
                  <a:latin typeface="Comic Sans MS" panose="030F0902030302020204" pitchFamily="66" charset="0"/>
                </a:rPr>
                <a:t>  n)</a:t>
              </a:r>
            </a:p>
          </p:txBody>
        </p:sp>
        <p:sp>
          <p:nvSpPr>
            <p:cNvPr id="53265" name="Text Box 27">
              <a:extLst>
                <a:ext uri="{FF2B5EF4-FFF2-40B4-BE49-F238E27FC236}">
                  <a16:creationId xmlns:a16="http://schemas.microsoft.com/office/drawing/2014/main" id="{8E3F3A4C-896D-2848-A219-1C85C82A1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4" y="3308"/>
              <a:ext cx="18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3413" i="1">
                  <a:solidFill>
                    <a:schemeClr val="tx1"/>
                  </a:solidFill>
                  <a:latin typeface="Comic Sans MS" panose="030F0902030302020204" pitchFamily="66" charset="0"/>
                </a:rPr>
                <a:t>e</a:t>
              </a:r>
            </a:p>
          </p:txBody>
        </p:sp>
        <p:sp>
          <p:nvSpPr>
            <p:cNvPr id="53266" name="Text Box 34">
              <a:extLst>
                <a:ext uri="{FF2B5EF4-FFF2-40B4-BE49-F238E27FC236}">
                  <a16:creationId xmlns:a16="http://schemas.microsoft.com/office/drawing/2014/main" id="{6B3833B9-D578-214E-AA49-6C16B84E2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3" y="3389"/>
              <a:ext cx="81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3413" i="1">
                  <a:solidFill>
                    <a:schemeClr val="tx1"/>
                  </a:solidFill>
                  <a:latin typeface="Comic Sans MS" panose="030F0902030302020204" pitchFamily="66" charset="0"/>
                </a:rPr>
                <a:t> </a:t>
              </a:r>
              <a:r>
                <a:rPr lang="en-US" altLang="zh-CN" sz="3413">
                  <a:solidFill>
                    <a:schemeClr val="tx1"/>
                  </a:solidFill>
                  <a:latin typeface="Comic Sans MS" panose="030F0902030302020204" pitchFamily="66" charset="0"/>
                </a:rPr>
                <a:t>mod</a:t>
              </a:r>
              <a:r>
                <a:rPr lang="en-US" altLang="zh-CN" sz="3413" i="1">
                  <a:solidFill>
                    <a:schemeClr val="tx1"/>
                  </a:solidFill>
                  <a:latin typeface="Comic Sans MS" panose="030F0902030302020204" pitchFamily="66" charset="0"/>
                </a:rPr>
                <a:t>  n</a:t>
              </a:r>
            </a:p>
          </p:txBody>
        </p:sp>
        <p:sp>
          <p:nvSpPr>
            <p:cNvPr id="53267" name="Text Box 35">
              <a:extLst>
                <a:ext uri="{FF2B5EF4-FFF2-40B4-BE49-F238E27FC236}">
                  <a16:creationId xmlns:a16="http://schemas.microsoft.com/office/drawing/2014/main" id="{F34B09A9-E037-FC44-9A82-749884AD6A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7" y="3287"/>
              <a:ext cx="195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3413" i="1">
                  <a:solidFill>
                    <a:schemeClr val="tx1"/>
                  </a:solidFill>
                  <a:latin typeface="Comic Sans MS" panose="030F0902030302020204" pitchFamily="66" charset="0"/>
                </a:rPr>
                <a:t>d</a:t>
              </a:r>
            </a:p>
          </p:txBody>
        </p:sp>
      </p:grpSp>
      <p:sp>
        <p:nvSpPr>
          <p:cNvPr id="53260" name="Text Box 40">
            <a:extLst>
              <a:ext uri="{FF2B5EF4-FFF2-40B4-BE49-F238E27FC236}">
                <a16:creationId xmlns:a16="http://schemas.microsoft.com/office/drawing/2014/main" id="{F7297901-CF50-2146-833A-94AE2A662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822" y="7551632"/>
            <a:ext cx="1917512" cy="1069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3413">
                <a:solidFill>
                  <a:schemeClr val="accent2"/>
                </a:solidFill>
                <a:latin typeface="Comic Sans MS" panose="030F0902030302020204" pitchFamily="66" charset="0"/>
              </a:rPr>
              <a:t>Magic</a:t>
            </a:r>
          </a:p>
          <a:p>
            <a:pPr algn="r"/>
            <a:r>
              <a:rPr lang="en-US" altLang="zh-CN" sz="3413">
                <a:solidFill>
                  <a:schemeClr val="accent2"/>
                </a:solidFill>
                <a:latin typeface="Comic Sans MS" panose="030F0902030302020204" pitchFamily="66" charset="0"/>
              </a:rPr>
              <a:t>happens!</a:t>
            </a:r>
            <a:endParaRPr lang="en-US" altLang="zh-CN" sz="3413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61" name="Rectangle 41">
            <a:extLst>
              <a:ext uri="{FF2B5EF4-FFF2-40B4-BE49-F238E27FC236}">
                <a16:creationId xmlns:a16="http://schemas.microsoft.com/office/drawing/2014/main" id="{796812C5-1D20-7348-9241-29C2A420C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614" y="7375525"/>
            <a:ext cx="8897902" cy="1803964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5973"/>
          </a:p>
        </p:txBody>
      </p:sp>
      <p:sp>
        <p:nvSpPr>
          <p:cNvPr id="53262" name="AutoShape 43">
            <a:extLst>
              <a:ext uri="{FF2B5EF4-FFF2-40B4-BE49-F238E27FC236}">
                <a16:creationId xmlns:a16="http://schemas.microsoft.com/office/drawing/2014/main" id="{3210007A-BB57-A14E-AA9F-21420C538EBF}"/>
              </a:ext>
            </a:extLst>
          </p:cNvPr>
          <p:cNvSpPr>
            <a:spLocks/>
          </p:cNvSpPr>
          <p:nvPr/>
        </p:nvSpPr>
        <p:spPr bwMode="auto">
          <a:xfrm rot="16200000">
            <a:off x="6738339" y="7658875"/>
            <a:ext cx="198684" cy="1740747"/>
          </a:xfrm>
          <a:prstGeom prst="leftBrace">
            <a:avLst>
              <a:gd name="adj1" fmla="val 73011"/>
              <a:gd name="adj2" fmla="val 529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5973"/>
          </a:p>
        </p:txBody>
      </p:sp>
      <p:sp>
        <p:nvSpPr>
          <p:cNvPr id="53263" name="Text Box 44">
            <a:extLst>
              <a:ext uri="{FF2B5EF4-FFF2-40B4-BE49-F238E27FC236}">
                <a16:creationId xmlns:a16="http://schemas.microsoft.com/office/drawing/2014/main" id="{BA3E2512-60C7-3F4E-8095-73AEDEB85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2054" y="8511186"/>
            <a:ext cx="620888" cy="58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413">
                <a:solidFill>
                  <a:schemeClr val="tx1"/>
                </a:solidFill>
                <a:latin typeface="Comic Sans MS" panose="030F0902030302020204" pitchFamily="66" charset="0"/>
              </a:rPr>
              <a:t>c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>
            <a:extLst>
              <a:ext uri="{FF2B5EF4-FFF2-40B4-BE49-F238E27FC236}">
                <a16:creationId xmlns:a16="http://schemas.microsoft.com/office/drawing/2014/main" id="{9710140D-9E6D-5B47-AE82-AA1F7E48FA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120"/>
              <a:t>RSA example:</a:t>
            </a:r>
            <a:endParaRPr lang="en-US" altLang="zh-CN"/>
          </a:p>
        </p:txBody>
      </p:sp>
      <p:sp>
        <p:nvSpPr>
          <p:cNvPr id="54277" name="Text Box 4">
            <a:extLst>
              <a:ext uri="{FF2B5EF4-FFF2-40B4-BE49-F238E27FC236}">
                <a16:creationId xmlns:a16="http://schemas.microsoft.com/office/drawing/2014/main" id="{DA7836F9-3E37-1D4C-A298-1DBA9FAF4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019" y="2492741"/>
            <a:ext cx="8384026" cy="58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413" dirty="0">
                <a:solidFill>
                  <a:schemeClr val="tx1"/>
                </a:solidFill>
                <a:latin typeface="Comic Sans MS" panose="030F0902030302020204" pitchFamily="66" charset="0"/>
              </a:rPr>
              <a:t>Bob chooses </a:t>
            </a:r>
            <a:r>
              <a:rPr lang="en-US" altLang="zh-CN" sz="3413" i="1" dirty="0">
                <a:solidFill>
                  <a:schemeClr val="tx1"/>
                </a:solidFill>
                <a:latin typeface="Comic Sans MS" panose="030F0902030302020204" pitchFamily="66" charset="0"/>
              </a:rPr>
              <a:t>p=5, q=7</a:t>
            </a:r>
            <a:r>
              <a:rPr lang="en-US" altLang="zh-CN" sz="3413" dirty="0">
                <a:solidFill>
                  <a:schemeClr val="tx1"/>
                </a:solidFill>
                <a:latin typeface="Comic Sans MS" panose="030F0902030302020204" pitchFamily="66" charset="0"/>
              </a:rPr>
              <a:t>.  Then </a:t>
            </a:r>
            <a:r>
              <a:rPr lang="en-US" altLang="zh-CN" sz="3413" i="1" dirty="0">
                <a:solidFill>
                  <a:schemeClr val="tx1"/>
                </a:solidFill>
                <a:latin typeface="Comic Sans MS" panose="030F0902030302020204" pitchFamily="66" charset="0"/>
              </a:rPr>
              <a:t>n=35, z=24</a:t>
            </a:r>
            <a:r>
              <a:rPr lang="en-US" altLang="zh-CN" sz="3413" dirty="0">
                <a:solidFill>
                  <a:schemeClr val="tx1"/>
                </a:solidFill>
                <a:latin typeface="Comic Sans MS" panose="030F0902030302020204" pitchFamily="66" charset="0"/>
              </a:rPr>
              <a:t>.</a:t>
            </a:r>
            <a:endParaRPr lang="en-US" altLang="zh-CN" sz="3413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78" name="Text Box 5">
            <a:extLst>
              <a:ext uri="{FF2B5EF4-FFF2-40B4-BE49-F238E27FC236}">
                <a16:creationId xmlns:a16="http://schemas.microsoft.com/office/drawing/2014/main" id="{56A4C550-3502-7F42-9BBF-FCFDAD766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9837" y="3095568"/>
            <a:ext cx="7768473" cy="1069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413" i="1" dirty="0">
                <a:solidFill>
                  <a:schemeClr val="tx1"/>
                </a:solidFill>
                <a:latin typeface="Comic Sans MS" panose="030F0902030302020204" pitchFamily="66" charset="0"/>
              </a:rPr>
              <a:t>e=5</a:t>
            </a:r>
            <a:r>
              <a:rPr lang="en-US" altLang="zh-CN" sz="3413" dirty="0">
                <a:solidFill>
                  <a:schemeClr val="tx1"/>
                </a:solidFill>
                <a:latin typeface="Comic Sans MS" panose="030F0902030302020204" pitchFamily="66" charset="0"/>
              </a:rPr>
              <a:t>  (so </a:t>
            </a:r>
            <a:r>
              <a:rPr lang="en-US" altLang="zh-CN" sz="3413" i="1" dirty="0">
                <a:solidFill>
                  <a:schemeClr val="tx1"/>
                </a:solidFill>
                <a:latin typeface="Comic Sans MS" panose="030F0902030302020204" pitchFamily="66" charset="0"/>
              </a:rPr>
              <a:t>e, z</a:t>
            </a:r>
            <a:r>
              <a:rPr lang="en-US" altLang="zh-CN" sz="3413" dirty="0">
                <a:solidFill>
                  <a:schemeClr val="tx1"/>
                </a:solidFill>
                <a:latin typeface="Comic Sans MS" panose="030F0902030302020204" pitchFamily="66" charset="0"/>
              </a:rPr>
              <a:t> relatively prime).</a:t>
            </a:r>
          </a:p>
          <a:p>
            <a:r>
              <a:rPr lang="en-US" altLang="zh-CN" sz="3413" i="1" dirty="0">
                <a:solidFill>
                  <a:schemeClr val="tx1"/>
                </a:solidFill>
                <a:latin typeface="Comic Sans MS" panose="030F0902030302020204" pitchFamily="66" charset="0"/>
              </a:rPr>
              <a:t>d=29</a:t>
            </a:r>
            <a:r>
              <a:rPr lang="en-US" altLang="zh-CN" sz="3413" dirty="0">
                <a:solidFill>
                  <a:schemeClr val="tx1"/>
                </a:solidFill>
                <a:latin typeface="Comic Sans MS" panose="030F0902030302020204" pitchFamily="66" charset="0"/>
              </a:rPr>
              <a:t> (so </a:t>
            </a:r>
            <a:r>
              <a:rPr lang="en-US" altLang="zh-CN" sz="3413" i="1" dirty="0">
                <a:solidFill>
                  <a:schemeClr val="tx1"/>
                </a:solidFill>
                <a:latin typeface="Comic Sans MS" panose="030F0902030302020204" pitchFamily="66" charset="0"/>
              </a:rPr>
              <a:t>ed-1</a:t>
            </a:r>
            <a:r>
              <a:rPr lang="en-US" altLang="zh-CN" sz="3413" dirty="0">
                <a:solidFill>
                  <a:schemeClr val="tx1"/>
                </a:solidFill>
                <a:latin typeface="Comic Sans MS" panose="030F0902030302020204" pitchFamily="66" charset="0"/>
              </a:rPr>
              <a:t> exactly divisible by z). </a:t>
            </a:r>
            <a:endParaRPr lang="en-US" altLang="zh-CN" sz="3413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79" name="Text Box 6">
            <a:extLst>
              <a:ext uri="{FF2B5EF4-FFF2-40B4-BE49-F238E27FC236}">
                <a16:creationId xmlns:a16="http://schemas.microsoft.com/office/drawing/2014/main" id="{3EE66E79-3E06-6047-A904-EEF7E6542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3089" y="4743592"/>
            <a:ext cx="1409360" cy="58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413" u="sng">
                <a:solidFill>
                  <a:schemeClr val="tx1"/>
                </a:solidFill>
                <a:latin typeface="Comic Sans MS" panose="030F0902030302020204" pitchFamily="66" charset="0"/>
              </a:rPr>
              <a:t>letter</a:t>
            </a:r>
            <a:endParaRPr lang="en-US" altLang="zh-CN" sz="3413" u="sng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80" name="Text Box 7">
            <a:extLst>
              <a:ext uri="{FF2B5EF4-FFF2-40B4-BE49-F238E27FC236}">
                <a16:creationId xmlns:a16="http://schemas.microsoft.com/office/drawing/2014/main" id="{B66D3347-00BE-0449-AE99-E4EA7DDCF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803" y="4709724"/>
            <a:ext cx="524503" cy="58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413" u="sng">
                <a:solidFill>
                  <a:schemeClr val="tx1"/>
                </a:solidFill>
                <a:latin typeface="Comic Sans MS" panose="030F0902030302020204" pitchFamily="66" charset="0"/>
              </a:rPr>
              <a:t>m</a:t>
            </a:r>
            <a:endParaRPr lang="en-US" altLang="zh-CN" sz="3413" u="sng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81" name="Text Box 8">
            <a:extLst>
              <a:ext uri="{FF2B5EF4-FFF2-40B4-BE49-F238E27FC236}">
                <a16:creationId xmlns:a16="http://schemas.microsoft.com/office/drawing/2014/main" id="{190CD304-2886-DD4D-820E-C8F9C1110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7963" y="4723271"/>
            <a:ext cx="524503" cy="58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413" u="sng">
                <a:solidFill>
                  <a:schemeClr val="tx1"/>
                </a:solidFill>
                <a:latin typeface="Comic Sans MS" panose="030F0902030302020204" pitchFamily="66" charset="0"/>
              </a:rPr>
              <a:t>m</a:t>
            </a:r>
            <a:endParaRPr lang="en-US" altLang="zh-CN" sz="3413" u="sng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82" name="Text Box 9">
            <a:extLst>
              <a:ext uri="{FF2B5EF4-FFF2-40B4-BE49-F238E27FC236}">
                <a16:creationId xmlns:a16="http://schemas.microsoft.com/office/drawing/2014/main" id="{88E3F75D-A56E-9040-B242-D6FFAB02A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4074" y="4522329"/>
            <a:ext cx="425116" cy="58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413">
                <a:solidFill>
                  <a:schemeClr val="tx1"/>
                </a:solidFill>
                <a:latin typeface="Comic Sans MS" panose="030F0902030302020204" pitchFamily="66" charset="0"/>
              </a:rPr>
              <a:t>e</a:t>
            </a:r>
            <a:endParaRPr lang="en-US" altLang="zh-CN" sz="3413" u="sng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4283" name="Group 12">
            <a:extLst>
              <a:ext uri="{FF2B5EF4-FFF2-40B4-BE49-F238E27FC236}">
                <a16:creationId xmlns:a16="http://schemas.microsoft.com/office/drawing/2014/main" id="{297ACB59-8C8C-C84B-B824-F7BCE5AB90F8}"/>
              </a:ext>
            </a:extLst>
          </p:cNvPr>
          <p:cNvGrpSpPr>
            <a:grpSpLocks/>
          </p:cNvGrpSpPr>
          <p:nvPr/>
        </p:nvGrpSpPr>
        <p:grpSpPr bwMode="auto">
          <a:xfrm>
            <a:off x="9261406" y="4538133"/>
            <a:ext cx="2817707" cy="763129"/>
            <a:chOff x="2731" y="1773"/>
            <a:chExt cx="1248" cy="338"/>
          </a:xfrm>
        </p:grpSpPr>
        <p:sp>
          <p:nvSpPr>
            <p:cNvPr id="54303" name="Text Box 10">
              <a:extLst>
                <a:ext uri="{FF2B5EF4-FFF2-40B4-BE49-F238E27FC236}">
                  <a16:creationId xmlns:a16="http://schemas.microsoft.com/office/drawing/2014/main" id="{FF44E568-8996-6A49-83AE-0515410028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1" y="1854"/>
              <a:ext cx="124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3413" u="sng">
                  <a:solidFill>
                    <a:schemeClr val="tx1"/>
                  </a:solidFill>
                  <a:latin typeface="Comic Sans MS" panose="030F0902030302020204" pitchFamily="66" charset="0"/>
                </a:rPr>
                <a:t>c = m  mod  n</a:t>
              </a:r>
              <a:endParaRPr lang="en-US" altLang="zh-CN" sz="3413" u="sng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304" name="Text Box 11">
              <a:extLst>
                <a:ext uri="{FF2B5EF4-FFF2-40B4-BE49-F238E27FC236}">
                  <a16:creationId xmlns:a16="http://schemas.microsoft.com/office/drawing/2014/main" id="{9F9C4E29-9332-2B46-96AA-F5ADF278B4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7" y="1773"/>
              <a:ext cx="18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3413">
                  <a:solidFill>
                    <a:schemeClr val="tx1"/>
                  </a:solidFill>
                  <a:latin typeface="Comic Sans MS" panose="030F0902030302020204" pitchFamily="66" charset="0"/>
                </a:rPr>
                <a:t>e</a:t>
              </a:r>
              <a:endParaRPr lang="en-US" altLang="zh-CN" sz="3413" u="sng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4284" name="Text Box 15">
            <a:extLst>
              <a:ext uri="{FF2B5EF4-FFF2-40B4-BE49-F238E27FC236}">
                <a16:creationId xmlns:a16="http://schemas.microsoft.com/office/drawing/2014/main" id="{CBFBA8F7-6476-E641-8260-3CBF6579B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4615" y="5418667"/>
            <a:ext cx="282450" cy="58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413">
                <a:solidFill>
                  <a:srgbClr val="FF0000"/>
                </a:solidFill>
              </a:rPr>
              <a:t>l</a:t>
            </a:r>
            <a:endParaRPr lang="en-US" altLang="zh-CN" sz="3413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85" name="Text Box 16">
            <a:extLst>
              <a:ext uri="{FF2B5EF4-FFF2-40B4-BE49-F238E27FC236}">
                <a16:creationId xmlns:a16="http://schemas.microsoft.com/office/drawing/2014/main" id="{44C5D1AD-3386-5544-B612-ABF6C7939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3007" y="5450275"/>
            <a:ext cx="671979" cy="58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413">
                <a:solidFill>
                  <a:srgbClr val="FF0000"/>
                </a:solidFill>
              </a:rPr>
              <a:t>12</a:t>
            </a:r>
            <a:endParaRPr lang="en-US" altLang="zh-CN" sz="3413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86" name="Text Box 17">
            <a:extLst>
              <a:ext uri="{FF2B5EF4-FFF2-40B4-BE49-F238E27FC236}">
                <a16:creationId xmlns:a16="http://schemas.microsoft.com/office/drawing/2014/main" id="{5C83710C-DB1E-E845-8214-43467A1D4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9599" y="5438987"/>
            <a:ext cx="1890261" cy="58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413">
                <a:solidFill>
                  <a:srgbClr val="FF0000"/>
                </a:solidFill>
              </a:rPr>
              <a:t>1524832</a:t>
            </a:r>
            <a:endParaRPr lang="en-US" altLang="zh-CN" sz="3413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87" name="Text Box 18">
            <a:extLst>
              <a:ext uri="{FF2B5EF4-FFF2-40B4-BE49-F238E27FC236}">
                <a16:creationId xmlns:a16="http://schemas.microsoft.com/office/drawing/2014/main" id="{EF19611D-AAF6-8F4B-A54E-4FA34DD3C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3594" y="5436729"/>
            <a:ext cx="671979" cy="58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413">
                <a:solidFill>
                  <a:srgbClr val="FF0000"/>
                </a:solidFill>
              </a:rPr>
              <a:t>17</a:t>
            </a:r>
            <a:endParaRPr lang="en-US" altLang="zh-CN" sz="3413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88" name="Text Box 21">
            <a:extLst>
              <a:ext uri="{FF2B5EF4-FFF2-40B4-BE49-F238E27FC236}">
                <a16:creationId xmlns:a16="http://schemas.microsoft.com/office/drawing/2014/main" id="{9E80F370-EB04-7D4A-816F-42F3E9260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8106" y="6730436"/>
            <a:ext cx="409086" cy="58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413" u="sng">
                <a:solidFill>
                  <a:schemeClr val="tx1"/>
                </a:solidFill>
                <a:latin typeface="Comic Sans MS" panose="030F0902030302020204" pitchFamily="66" charset="0"/>
              </a:rPr>
              <a:t>c</a:t>
            </a:r>
            <a:endParaRPr lang="en-US" altLang="zh-CN" sz="3413" u="sng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4289" name="Group 26">
            <a:extLst>
              <a:ext uri="{FF2B5EF4-FFF2-40B4-BE49-F238E27FC236}">
                <a16:creationId xmlns:a16="http://schemas.microsoft.com/office/drawing/2014/main" id="{73A2D8F8-FCD4-4344-A50D-DC0AB9B0E90D}"/>
              </a:ext>
            </a:extLst>
          </p:cNvPr>
          <p:cNvGrpSpPr>
            <a:grpSpLocks/>
          </p:cNvGrpSpPr>
          <p:nvPr/>
        </p:nvGrpSpPr>
        <p:grpSpPr bwMode="auto">
          <a:xfrm>
            <a:off x="8335717" y="6624320"/>
            <a:ext cx="2817707" cy="763129"/>
            <a:chOff x="2731" y="1773"/>
            <a:chExt cx="1248" cy="338"/>
          </a:xfrm>
        </p:grpSpPr>
        <p:sp>
          <p:nvSpPr>
            <p:cNvPr id="54301" name="Text Box 27">
              <a:extLst>
                <a:ext uri="{FF2B5EF4-FFF2-40B4-BE49-F238E27FC236}">
                  <a16:creationId xmlns:a16="http://schemas.microsoft.com/office/drawing/2014/main" id="{803B2281-D404-3A4C-B6C0-CC4BDF4FA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1" y="1854"/>
              <a:ext cx="124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3413" u="sng">
                  <a:solidFill>
                    <a:schemeClr val="tx1"/>
                  </a:solidFill>
                  <a:latin typeface="Comic Sans MS" panose="030F0902030302020204" pitchFamily="66" charset="0"/>
                </a:rPr>
                <a:t>m = c  mod  n</a:t>
              </a:r>
              <a:endParaRPr lang="en-US" altLang="zh-CN" sz="3413" u="sng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302" name="Text Box 28">
              <a:extLst>
                <a:ext uri="{FF2B5EF4-FFF2-40B4-BE49-F238E27FC236}">
                  <a16:creationId xmlns:a16="http://schemas.microsoft.com/office/drawing/2014/main" id="{3428456A-C3FE-B349-B4D4-4D2E544827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3" y="1773"/>
              <a:ext cx="195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3413">
                  <a:solidFill>
                    <a:schemeClr val="tx1"/>
                  </a:solidFill>
                  <a:latin typeface="Comic Sans MS" panose="030F0902030302020204" pitchFamily="66" charset="0"/>
                </a:rPr>
                <a:t>d</a:t>
              </a:r>
              <a:endParaRPr lang="en-US" altLang="zh-CN" sz="3413" u="sng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4290" name="Text Box 29">
            <a:extLst>
              <a:ext uri="{FF2B5EF4-FFF2-40B4-BE49-F238E27FC236}">
                <a16:creationId xmlns:a16="http://schemas.microsoft.com/office/drawing/2014/main" id="{619C027E-9A94-A844-8C2E-5317072AD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1994" y="7337778"/>
            <a:ext cx="671979" cy="58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413">
                <a:solidFill>
                  <a:srgbClr val="FF0000"/>
                </a:solidFill>
              </a:rPr>
              <a:t>17</a:t>
            </a:r>
            <a:endParaRPr lang="en-US" altLang="zh-CN" sz="3413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91" name="Text Box 30">
            <a:extLst>
              <a:ext uri="{FF2B5EF4-FFF2-40B4-BE49-F238E27FC236}">
                <a16:creationId xmlns:a16="http://schemas.microsoft.com/office/drawing/2014/main" id="{2D684747-B50C-474B-9B7C-EDF93A125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839" y="7493566"/>
            <a:ext cx="4554260" cy="336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707">
                <a:solidFill>
                  <a:srgbClr val="FF0000"/>
                </a:solidFill>
              </a:rPr>
              <a:t>481968572106750915091411825223071697</a:t>
            </a:r>
            <a:endParaRPr lang="en-US" altLang="zh-CN" sz="1707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92" name="Text Box 32">
            <a:extLst>
              <a:ext uri="{FF2B5EF4-FFF2-40B4-BE49-F238E27FC236}">
                <a16:creationId xmlns:a16="http://schemas.microsoft.com/office/drawing/2014/main" id="{97D1B5DD-DD76-3B42-9706-30B2CF7A0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5034" y="7355840"/>
            <a:ext cx="671979" cy="58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413">
                <a:solidFill>
                  <a:srgbClr val="FF0000"/>
                </a:solidFill>
              </a:rPr>
              <a:t>12</a:t>
            </a:r>
            <a:endParaRPr lang="en-US" altLang="zh-CN" sz="3413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4293" name="Group 34">
            <a:extLst>
              <a:ext uri="{FF2B5EF4-FFF2-40B4-BE49-F238E27FC236}">
                <a16:creationId xmlns:a16="http://schemas.microsoft.com/office/drawing/2014/main" id="{DA94148E-D935-5E42-A06B-265EBEF5E835}"/>
              </a:ext>
            </a:extLst>
          </p:cNvPr>
          <p:cNvGrpSpPr>
            <a:grpSpLocks/>
          </p:cNvGrpSpPr>
          <p:nvPr/>
        </p:nvGrpSpPr>
        <p:grpSpPr bwMode="auto">
          <a:xfrm>
            <a:off x="4675865" y="6524977"/>
            <a:ext cx="654756" cy="799254"/>
            <a:chOff x="3051" y="2876"/>
            <a:chExt cx="290" cy="354"/>
          </a:xfrm>
        </p:grpSpPr>
        <p:sp>
          <p:nvSpPr>
            <p:cNvPr id="54299" name="Text Box 22">
              <a:extLst>
                <a:ext uri="{FF2B5EF4-FFF2-40B4-BE49-F238E27FC236}">
                  <a16:creationId xmlns:a16="http://schemas.microsoft.com/office/drawing/2014/main" id="{0D90B1BD-2705-444F-A07C-1239A0DBE6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1" y="2973"/>
              <a:ext cx="181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3413" u="sng">
                  <a:solidFill>
                    <a:schemeClr val="tx1"/>
                  </a:solidFill>
                  <a:latin typeface="Comic Sans MS" panose="030F0902030302020204" pitchFamily="66" charset="0"/>
                </a:rPr>
                <a:t>c</a:t>
              </a:r>
              <a:endParaRPr lang="en-US" altLang="zh-CN" sz="3413" u="sng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300" name="Text Box 33">
              <a:extLst>
                <a:ext uri="{FF2B5EF4-FFF2-40B4-BE49-F238E27FC236}">
                  <a16:creationId xmlns:a16="http://schemas.microsoft.com/office/drawing/2014/main" id="{958C4D7F-1DE4-D84B-AF5B-891281E869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6" y="2876"/>
              <a:ext cx="195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3413">
                  <a:solidFill>
                    <a:schemeClr val="tx1"/>
                  </a:solidFill>
                  <a:latin typeface="Comic Sans MS" panose="030F0902030302020204" pitchFamily="66" charset="0"/>
                </a:rPr>
                <a:t>d</a:t>
              </a:r>
              <a:endParaRPr lang="en-US" altLang="zh-CN" sz="3413" u="sng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4294" name="Text Box 35">
            <a:extLst>
              <a:ext uri="{FF2B5EF4-FFF2-40B4-BE49-F238E27FC236}">
                <a16:creationId xmlns:a16="http://schemas.microsoft.com/office/drawing/2014/main" id="{D146B1A4-2347-8247-B4F9-BF017444E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19774" y="6782364"/>
            <a:ext cx="1409360" cy="58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413" u="sng">
                <a:solidFill>
                  <a:schemeClr val="tx1"/>
                </a:solidFill>
                <a:latin typeface="Comic Sans MS" panose="030F0902030302020204" pitchFamily="66" charset="0"/>
              </a:rPr>
              <a:t>letter</a:t>
            </a:r>
            <a:endParaRPr lang="en-US" altLang="zh-CN" sz="3413" u="sng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95" name="Text Box 36">
            <a:extLst>
              <a:ext uri="{FF2B5EF4-FFF2-40B4-BE49-F238E27FC236}">
                <a16:creationId xmlns:a16="http://schemas.microsoft.com/office/drawing/2014/main" id="{9B6180AC-CC31-1742-90DF-B1F3A3EC1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31299" y="7457441"/>
            <a:ext cx="282450" cy="58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413">
                <a:solidFill>
                  <a:srgbClr val="FF0000"/>
                </a:solidFill>
              </a:rPr>
              <a:t>l</a:t>
            </a:r>
            <a:endParaRPr lang="en-US" altLang="zh-CN" sz="3413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96" name="Text Box 37">
            <a:extLst>
              <a:ext uri="{FF2B5EF4-FFF2-40B4-BE49-F238E27FC236}">
                <a16:creationId xmlns:a16="http://schemas.microsoft.com/office/drawing/2014/main" id="{B3F08EA1-32B3-9940-AF59-74021F749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445" y="5125155"/>
            <a:ext cx="1888659" cy="58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413">
                <a:solidFill>
                  <a:schemeClr val="accent2"/>
                </a:solidFill>
                <a:latin typeface="Comic Sans MS" panose="030F0902030302020204" pitchFamily="66" charset="0"/>
              </a:rPr>
              <a:t>encrypt:</a:t>
            </a:r>
            <a:endParaRPr lang="en-US" altLang="zh-CN" sz="3413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97" name="Text Box 38">
            <a:extLst>
              <a:ext uri="{FF2B5EF4-FFF2-40B4-BE49-F238E27FC236}">
                <a16:creationId xmlns:a16="http://schemas.microsoft.com/office/drawing/2014/main" id="{CD54C6F6-A917-694E-AC8F-4913E5A28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99" y="6962987"/>
            <a:ext cx="1915909" cy="58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413">
                <a:solidFill>
                  <a:schemeClr val="accent2"/>
                </a:solidFill>
                <a:latin typeface="Comic Sans MS" panose="030F0902030302020204" pitchFamily="66" charset="0"/>
              </a:rPr>
              <a:t>decrypt:</a:t>
            </a:r>
            <a:endParaRPr lang="en-US" altLang="zh-CN" sz="3413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98" name="Text Box 39">
            <a:extLst>
              <a:ext uri="{FF2B5EF4-FFF2-40B4-BE49-F238E27FC236}">
                <a16:creationId xmlns:a16="http://schemas.microsoft.com/office/drawing/2014/main" id="{0BF03DB8-70AA-EF4A-89F4-57AB94607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6895" y="8347005"/>
            <a:ext cx="5101076" cy="58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413" dirty="0">
                <a:solidFill>
                  <a:srgbClr val="FF3300"/>
                </a:solidFill>
                <a:latin typeface="Times New Roman" panose="02020603050405020304" pitchFamily="18" charset="0"/>
              </a:rPr>
              <a:t>Computationally expensive 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>
            <a:extLst>
              <a:ext uri="{FF2B5EF4-FFF2-40B4-BE49-F238E27FC236}">
                <a16:creationId xmlns:a16="http://schemas.microsoft.com/office/drawing/2014/main" id="{2A9B17F9-9211-1B42-8C99-C6E429104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RSA: </a:t>
            </a:r>
            <a:r>
              <a:rPr lang="en-US" altLang="zh-CN" sz="4551"/>
              <a:t>Why is that</a:t>
            </a:r>
            <a:r>
              <a:rPr lang="en-US" altLang="zh-CN"/>
              <a:t> </a:t>
            </a:r>
          </a:p>
        </p:txBody>
      </p:sp>
      <p:grpSp>
        <p:nvGrpSpPr>
          <p:cNvPr id="55301" name="Group 19">
            <a:extLst>
              <a:ext uri="{FF2B5EF4-FFF2-40B4-BE49-F238E27FC236}">
                <a16:creationId xmlns:a16="http://schemas.microsoft.com/office/drawing/2014/main" id="{FECB3601-F84B-2F49-93CE-98D56302E76D}"/>
              </a:ext>
            </a:extLst>
          </p:cNvPr>
          <p:cNvGrpSpPr>
            <a:grpSpLocks/>
          </p:cNvGrpSpPr>
          <p:nvPr/>
        </p:nvGrpSpPr>
        <p:grpSpPr bwMode="auto">
          <a:xfrm>
            <a:off x="5435371" y="1077037"/>
            <a:ext cx="5597030" cy="810543"/>
            <a:chOff x="868" y="3287"/>
            <a:chExt cx="2479" cy="359"/>
          </a:xfrm>
        </p:grpSpPr>
        <p:sp>
          <p:nvSpPr>
            <p:cNvPr id="55326" name="Text Box 20">
              <a:extLst>
                <a:ext uri="{FF2B5EF4-FFF2-40B4-BE49-F238E27FC236}">
                  <a16:creationId xmlns:a16="http://schemas.microsoft.com/office/drawing/2014/main" id="{B0FDFB28-3605-434F-B012-2B6D20989A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8" y="3388"/>
              <a:ext cx="1710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3413" i="1">
                  <a:solidFill>
                    <a:schemeClr val="accent2"/>
                  </a:solidFill>
                  <a:latin typeface="Comic Sans MS" panose="030F0902030302020204" pitchFamily="66" charset="0"/>
                </a:rPr>
                <a:t>m  =  (m   </a:t>
              </a:r>
              <a:r>
                <a:rPr lang="en-US" altLang="zh-CN" sz="3413">
                  <a:solidFill>
                    <a:schemeClr val="accent2"/>
                  </a:solidFill>
                  <a:latin typeface="Comic Sans MS" panose="030F0902030302020204" pitchFamily="66" charset="0"/>
                </a:rPr>
                <a:t>mod</a:t>
              </a:r>
              <a:r>
                <a:rPr lang="en-US" altLang="zh-CN" sz="3413" i="1">
                  <a:solidFill>
                    <a:schemeClr val="accent2"/>
                  </a:solidFill>
                  <a:latin typeface="Comic Sans MS" panose="030F0902030302020204" pitchFamily="66" charset="0"/>
                </a:rPr>
                <a:t>  n)</a:t>
              </a:r>
            </a:p>
          </p:txBody>
        </p:sp>
        <p:sp>
          <p:nvSpPr>
            <p:cNvPr id="55327" name="Text Box 21">
              <a:extLst>
                <a:ext uri="{FF2B5EF4-FFF2-40B4-BE49-F238E27FC236}">
                  <a16:creationId xmlns:a16="http://schemas.microsoft.com/office/drawing/2014/main" id="{BCD22691-DFA5-4B42-93A8-E35D4452D8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4" y="3308"/>
              <a:ext cx="18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3413" i="1">
                  <a:solidFill>
                    <a:schemeClr val="accent2"/>
                  </a:solidFill>
                  <a:latin typeface="Comic Sans MS" panose="030F0902030302020204" pitchFamily="66" charset="0"/>
                </a:rPr>
                <a:t>e</a:t>
              </a:r>
            </a:p>
          </p:txBody>
        </p:sp>
        <p:sp>
          <p:nvSpPr>
            <p:cNvPr id="55328" name="Text Box 22">
              <a:extLst>
                <a:ext uri="{FF2B5EF4-FFF2-40B4-BE49-F238E27FC236}">
                  <a16:creationId xmlns:a16="http://schemas.microsoft.com/office/drawing/2014/main" id="{71C44169-068B-2B4A-B4DE-8E2C4EFB55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3" y="3389"/>
              <a:ext cx="81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3413" i="1">
                  <a:solidFill>
                    <a:schemeClr val="accent2"/>
                  </a:solidFill>
                  <a:latin typeface="Comic Sans MS" panose="030F0902030302020204" pitchFamily="66" charset="0"/>
                </a:rPr>
                <a:t> </a:t>
              </a:r>
              <a:r>
                <a:rPr lang="en-US" altLang="zh-CN" sz="3413">
                  <a:solidFill>
                    <a:schemeClr val="accent2"/>
                  </a:solidFill>
                  <a:latin typeface="Comic Sans MS" panose="030F0902030302020204" pitchFamily="66" charset="0"/>
                </a:rPr>
                <a:t>mod</a:t>
              </a:r>
              <a:r>
                <a:rPr lang="en-US" altLang="zh-CN" sz="3413" i="1">
                  <a:solidFill>
                    <a:schemeClr val="accent2"/>
                  </a:solidFill>
                  <a:latin typeface="Comic Sans MS" panose="030F0902030302020204" pitchFamily="66" charset="0"/>
                </a:rPr>
                <a:t>  n</a:t>
              </a:r>
            </a:p>
          </p:txBody>
        </p:sp>
        <p:sp>
          <p:nvSpPr>
            <p:cNvPr id="55329" name="Text Box 23">
              <a:extLst>
                <a:ext uri="{FF2B5EF4-FFF2-40B4-BE49-F238E27FC236}">
                  <a16:creationId xmlns:a16="http://schemas.microsoft.com/office/drawing/2014/main" id="{9D36E2DA-CA58-6842-AFE9-2F6E501425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7" y="3287"/>
              <a:ext cx="195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3413" i="1">
                  <a:solidFill>
                    <a:schemeClr val="accent2"/>
                  </a:solidFill>
                  <a:latin typeface="Comic Sans MS" panose="030F0902030302020204" pitchFamily="66" charset="0"/>
                </a:rPr>
                <a:t>d</a:t>
              </a:r>
            </a:p>
          </p:txBody>
        </p:sp>
      </p:grpSp>
      <p:grpSp>
        <p:nvGrpSpPr>
          <p:cNvPr id="3" name="Group 43">
            <a:extLst>
              <a:ext uri="{FF2B5EF4-FFF2-40B4-BE49-F238E27FC236}">
                <a16:creationId xmlns:a16="http://schemas.microsoft.com/office/drawing/2014/main" id="{B4693C43-C863-D449-8B03-CDFDEA8F9A48}"/>
              </a:ext>
            </a:extLst>
          </p:cNvPr>
          <p:cNvGrpSpPr>
            <a:grpSpLocks/>
          </p:cNvGrpSpPr>
          <p:nvPr/>
        </p:nvGrpSpPr>
        <p:grpSpPr bwMode="auto">
          <a:xfrm>
            <a:off x="873761" y="4781415"/>
            <a:ext cx="7209084" cy="830864"/>
            <a:chOff x="391" y="1580"/>
            <a:chExt cx="3193" cy="368"/>
          </a:xfrm>
        </p:grpSpPr>
        <p:sp>
          <p:nvSpPr>
            <p:cNvPr id="55321" name="Text Box 30">
              <a:extLst>
                <a:ext uri="{FF2B5EF4-FFF2-40B4-BE49-F238E27FC236}">
                  <a16:creationId xmlns:a16="http://schemas.microsoft.com/office/drawing/2014/main" id="{2DA8B373-B2C6-AF42-8640-A206C065A8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" y="1682"/>
              <a:ext cx="1200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3413" i="1">
                  <a:solidFill>
                    <a:schemeClr val="tx1"/>
                  </a:solidFill>
                  <a:latin typeface="Comic Sans MS" panose="030F0902030302020204" pitchFamily="66" charset="0"/>
                </a:rPr>
                <a:t>(m   </a:t>
              </a:r>
              <a:r>
                <a:rPr lang="en-US" altLang="zh-CN" sz="3413">
                  <a:solidFill>
                    <a:schemeClr val="tx1"/>
                  </a:solidFill>
                  <a:latin typeface="Comic Sans MS" panose="030F0902030302020204" pitchFamily="66" charset="0"/>
                </a:rPr>
                <a:t>mod</a:t>
              </a:r>
              <a:r>
                <a:rPr lang="en-US" altLang="zh-CN" sz="3413" i="1">
                  <a:solidFill>
                    <a:schemeClr val="tx1"/>
                  </a:solidFill>
                  <a:latin typeface="Comic Sans MS" panose="030F0902030302020204" pitchFamily="66" charset="0"/>
                </a:rPr>
                <a:t>  n)</a:t>
              </a:r>
            </a:p>
          </p:txBody>
        </p:sp>
        <p:sp>
          <p:nvSpPr>
            <p:cNvPr id="55322" name="Text Box 31">
              <a:extLst>
                <a:ext uri="{FF2B5EF4-FFF2-40B4-BE49-F238E27FC236}">
                  <a16:creationId xmlns:a16="http://schemas.microsoft.com/office/drawing/2014/main" id="{A154192F-EF4B-B546-BCAE-6C656D6A3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" y="1580"/>
              <a:ext cx="18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3413" i="1">
                  <a:solidFill>
                    <a:schemeClr val="tx1"/>
                  </a:solidFill>
                  <a:latin typeface="Comic Sans MS" panose="030F0902030302020204" pitchFamily="66" charset="0"/>
                </a:rPr>
                <a:t>e</a:t>
              </a:r>
            </a:p>
          </p:txBody>
        </p:sp>
        <p:sp>
          <p:nvSpPr>
            <p:cNvPr id="55323" name="Text Box 32">
              <a:extLst>
                <a:ext uri="{FF2B5EF4-FFF2-40B4-BE49-F238E27FC236}">
                  <a16:creationId xmlns:a16="http://schemas.microsoft.com/office/drawing/2014/main" id="{362EA18C-E923-D740-B86E-0FF3C48532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7" y="1691"/>
              <a:ext cx="200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3413" i="1">
                  <a:solidFill>
                    <a:schemeClr val="tx1"/>
                  </a:solidFill>
                  <a:latin typeface="Comic Sans MS" panose="030F0902030302020204" pitchFamily="66" charset="0"/>
                </a:rPr>
                <a:t> </a:t>
              </a:r>
              <a:r>
                <a:rPr lang="en-US" altLang="zh-CN" sz="3413">
                  <a:solidFill>
                    <a:schemeClr val="tx1"/>
                  </a:solidFill>
                  <a:latin typeface="Comic Sans MS" panose="030F0902030302020204" pitchFamily="66" charset="0"/>
                </a:rPr>
                <a:t>mod</a:t>
              </a:r>
              <a:r>
                <a:rPr lang="en-US" altLang="zh-CN" sz="3413" i="1">
                  <a:solidFill>
                    <a:schemeClr val="tx1"/>
                  </a:solidFill>
                  <a:latin typeface="Comic Sans MS" panose="030F0902030302020204" pitchFamily="66" charset="0"/>
                </a:rPr>
                <a:t>  n  =  m    </a:t>
              </a:r>
              <a:r>
                <a:rPr lang="en-US" altLang="zh-CN" sz="3413">
                  <a:solidFill>
                    <a:schemeClr val="tx1"/>
                  </a:solidFill>
                  <a:latin typeface="Comic Sans MS" panose="030F0902030302020204" pitchFamily="66" charset="0"/>
                </a:rPr>
                <a:t>mod</a:t>
              </a:r>
              <a:r>
                <a:rPr lang="en-US" altLang="zh-CN" sz="3413" i="1">
                  <a:solidFill>
                    <a:schemeClr val="tx1"/>
                  </a:solidFill>
                  <a:latin typeface="Comic Sans MS" panose="030F0902030302020204" pitchFamily="66" charset="0"/>
                </a:rPr>
                <a:t> n</a:t>
              </a:r>
            </a:p>
          </p:txBody>
        </p:sp>
        <p:sp>
          <p:nvSpPr>
            <p:cNvPr id="55324" name="Text Box 33">
              <a:extLst>
                <a:ext uri="{FF2B5EF4-FFF2-40B4-BE49-F238E27FC236}">
                  <a16:creationId xmlns:a16="http://schemas.microsoft.com/office/drawing/2014/main" id="{A51A4845-82C8-B548-ACCE-D87026EB8C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1" y="1589"/>
              <a:ext cx="195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3413" i="1">
                  <a:solidFill>
                    <a:schemeClr val="tx1"/>
                  </a:solidFill>
                  <a:latin typeface="Comic Sans MS" panose="030F0902030302020204" pitchFamily="66" charset="0"/>
                </a:rPr>
                <a:t>d</a:t>
              </a:r>
            </a:p>
          </p:txBody>
        </p:sp>
        <p:sp>
          <p:nvSpPr>
            <p:cNvPr id="55325" name="Text Box 36">
              <a:extLst>
                <a:ext uri="{FF2B5EF4-FFF2-40B4-BE49-F238E27FC236}">
                  <a16:creationId xmlns:a16="http://schemas.microsoft.com/office/drawing/2014/main" id="{F6F3E689-B802-EB47-AB5D-401F17689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8" y="1595"/>
              <a:ext cx="302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3413" i="1">
                  <a:solidFill>
                    <a:schemeClr val="tx1"/>
                  </a:solidFill>
                  <a:latin typeface="Comic Sans MS" panose="030F0902030302020204" pitchFamily="66" charset="0"/>
                </a:rPr>
                <a:t>ed</a:t>
              </a:r>
            </a:p>
          </p:txBody>
        </p:sp>
      </p:grpSp>
      <p:sp>
        <p:nvSpPr>
          <p:cNvPr id="55303" name="Text Box 38">
            <a:extLst>
              <a:ext uri="{FF2B5EF4-FFF2-40B4-BE49-F238E27FC236}">
                <a16:creationId xmlns:a16="http://schemas.microsoft.com/office/drawing/2014/main" id="{B973308E-E57D-164A-A564-E16C0CC5C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56" y="2240221"/>
            <a:ext cx="10747022" cy="1069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413" dirty="0">
                <a:solidFill>
                  <a:schemeClr val="accent2"/>
                </a:solidFill>
                <a:latin typeface="Comic Sans MS" panose="030F0902030302020204" pitchFamily="66" charset="0"/>
              </a:rPr>
              <a:t>Useful number theory result:</a:t>
            </a:r>
            <a:r>
              <a:rPr lang="en-US" altLang="zh-CN" sz="3413" dirty="0">
                <a:solidFill>
                  <a:schemeClr val="tx1"/>
                </a:solidFill>
                <a:latin typeface="Comic Sans MS" panose="030F0902030302020204" pitchFamily="66" charset="0"/>
              </a:rPr>
              <a:t> If </a:t>
            </a:r>
            <a:r>
              <a:rPr lang="en-US" altLang="zh-CN" sz="3413" i="1" dirty="0" err="1">
                <a:solidFill>
                  <a:schemeClr val="tx1"/>
                </a:solidFill>
                <a:latin typeface="Comic Sans MS" panose="030F0902030302020204" pitchFamily="66" charset="0"/>
              </a:rPr>
              <a:t>p,q</a:t>
            </a:r>
            <a:r>
              <a:rPr lang="en-US" altLang="zh-CN" sz="3413" dirty="0">
                <a:solidFill>
                  <a:schemeClr val="tx1"/>
                </a:solidFill>
                <a:latin typeface="Comic Sans MS" panose="030F0902030302020204" pitchFamily="66" charset="0"/>
              </a:rPr>
              <a:t>  prime and </a:t>
            </a:r>
          </a:p>
          <a:p>
            <a:r>
              <a:rPr lang="en-US" altLang="zh-CN" sz="3413" i="1" dirty="0">
                <a:solidFill>
                  <a:schemeClr val="tx1"/>
                </a:solidFill>
                <a:latin typeface="Comic Sans MS" panose="030F0902030302020204" pitchFamily="66" charset="0"/>
              </a:rPr>
              <a:t>n = </a:t>
            </a:r>
            <a:r>
              <a:rPr lang="en-US" altLang="zh-CN" sz="3413" i="1" dirty="0" err="1">
                <a:solidFill>
                  <a:schemeClr val="tx1"/>
                </a:solidFill>
                <a:latin typeface="Comic Sans MS" panose="030F0902030302020204" pitchFamily="66" charset="0"/>
              </a:rPr>
              <a:t>pq</a:t>
            </a:r>
            <a:r>
              <a:rPr lang="en-US" altLang="zh-CN" sz="3413" i="1" dirty="0">
                <a:solidFill>
                  <a:schemeClr val="tx1"/>
                </a:solidFill>
                <a:latin typeface="Comic Sans MS" panose="030F0902030302020204" pitchFamily="66" charset="0"/>
              </a:rPr>
              <a:t>, </a:t>
            </a:r>
            <a:r>
              <a:rPr lang="en-US" altLang="zh-CN" sz="3413" dirty="0">
                <a:solidFill>
                  <a:schemeClr val="tx1"/>
                </a:solidFill>
                <a:latin typeface="Comic Sans MS" panose="030F0902030302020204" pitchFamily="66" charset="0"/>
              </a:rPr>
              <a:t>then:</a:t>
            </a:r>
          </a:p>
        </p:txBody>
      </p:sp>
      <p:grpSp>
        <p:nvGrpSpPr>
          <p:cNvPr id="55304" name="Group 42">
            <a:extLst>
              <a:ext uri="{FF2B5EF4-FFF2-40B4-BE49-F238E27FC236}">
                <a16:creationId xmlns:a16="http://schemas.microsoft.com/office/drawing/2014/main" id="{DC77DC09-9C1A-9A42-8A44-6327B6A1A832}"/>
              </a:ext>
            </a:extLst>
          </p:cNvPr>
          <p:cNvGrpSpPr>
            <a:grpSpLocks/>
          </p:cNvGrpSpPr>
          <p:nvPr/>
        </p:nvGrpSpPr>
        <p:grpSpPr bwMode="auto">
          <a:xfrm>
            <a:off x="4819706" y="3366145"/>
            <a:ext cx="7373902" cy="862470"/>
            <a:chOff x="538" y="3263"/>
            <a:chExt cx="3266" cy="382"/>
          </a:xfrm>
        </p:grpSpPr>
        <p:sp>
          <p:nvSpPr>
            <p:cNvPr id="55318" name="Text Box 39">
              <a:extLst>
                <a:ext uri="{FF2B5EF4-FFF2-40B4-BE49-F238E27FC236}">
                  <a16:creationId xmlns:a16="http://schemas.microsoft.com/office/drawing/2014/main" id="{4FC6A797-2510-E14A-B95B-5EF2345590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" y="3388"/>
              <a:ext cx="3266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3413" i="1">
                  <a:solidFill>
                    <a:schemeClr val="tx1"/>
                  </a:solidFill>
                  <a:latin typeface="Comic Sans MS" panose="030F0902030302020204" pitchFamily="66" charset="0"/>
                </a:rPr>
                <a:t>x</a:t>
              </a:r>
              <a:r>
                <a:rPr lang="en-US" altLang="zh-CN" sz="3413">
                  <a:solidFill>
                    <a:schemeClr val="tx1"/>
                  </a:solidFill>
                  <a:latin typeface="Comic Sans MS" panose="030F0902030302020204" pitchFamily="66" charset="0"/>
                </a:rPr>
                <a:t>  mod </a:t>
              </a:r>
              <a:r>
                <a:rPr lang="en-US" altLang="zh-CN" sz="3413" i="1">
                  <a:solidFill>
                    <a:schemeClr val="tx1"/>
                  </a:solidFill>
                  <a:latin typeface="Comic Sans MS" panose="030F0902030302020204" pitchFamily="66" charset="0"/>
                </a:rPr>
                <a:t>n = x</a:t>
              </a:r>
              <a:r>
                <a:rPr lang="en-US" altLang="zh-CN" sz="3413">
                  <a:solidFill>
                    <a:schemeClr val="tx1"/>
                  </a:solidFill>
                  <a:latin typeface="Comic Sans MS" panose="030F0902030302020204" pitchFamily="66" charset="0"/>
                </a:rPr>
                <a:t>                           mod</a:t>
              </a:r>
              <a:r>
                <a:rPr lang="en-US" altLang="zh-CN" sz="3413" i="1">
                  <a:solidFill>
                    <a:schemeClr val="tx1"/>
                  </a:solidFill>
                  <a:latin typeface="Comic Sans MS" panose="030F0902030302020204" pitchFamily="66" charset="0"/>
                </a:rPr>
                <a:t> n</a:t>
              </a:r>
              <a:endParaRPr lang="en-US" altLang="zh-CN" sz="3413">
                <a:solidFill>
                  <a:schemeClr val="tx1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55319" name="Text Box 40">
              <a:extLst>
                <a:ext uri="{FF2B5EF4-FFF2-40B4-BE49-F238E27FC236}">
                  <a16:creationId xmlns:a16="http://schemas.microsoft.com/office/drawing/2014/main" id="{3D4C19E5-9286-4740-A984-0B6D7EC155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" y="3263"/>
              <a:ext cx="183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3413" i="1">
                  <a:solidFill>
                    <a:schemeClr val="tx1"/>
                  </a:solidFill>
                  <a:latin typeface="Comic Sans MS" panose="030F0902030302020204" pitchFamily="66" charset="0"/>
                </a:rPr>
                <a:t>y</a:t>
              </a:r>
              <a:endParaRPr lang="en-US" altLang="zh-CN" sz="3413">
                <a:solidFill>
                  <a:schemeClr val="tx1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55320" name="Text Box 41">
              <a:extLst>
                <a:ext uri="{FF2B5EF4-FFF2-40B4-BE49-F238E27FC236}">
                  <a16:creationId xmlns:a16="http://schemas.microsoft.com/office/drawing/2014/main" id="{5973CDFB-E235-E646-807E-B3B33E8E7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8" y="3263"/>
              <a:ext cx="1490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3413" i="1" dirty="0">
                  <a:solidFill>
                    <a:schemeClr val="tx1"/>
                  </a:solidFill>
                  <a:latin typeface="Comic Sans MS" panose="030F0902030302020204" pitchFamily="66" charset="0"/>
                </a:rPr>
                <a:t>y</a:t>
              </a:r>
              <a:r>
                <a:rPr lang="en-US" altLang="zh-CN" sz="3413" dirty="0">
                  <a:solidFill>
                    <a:schemeClr val="tx1"/>
                  </a:solidFill>
                  <a:latin typeface="Comic Sans MS" panose="030F0902030302020204" pitchFamily="66" charset="0"/>
                </a:rPr>
                <a:t> mod </a:t>
              </a:r>
              <a:r>
                <a:rPr lang="en-US" altLang="zh-CN" sz="3413" i="1" dirty="0">
                  <a:solidFill>
                    <a:schemeClr val="tx1"/>
                  </a:solidFill>
                  <a:latin typeface="Comic Sans MS" panose="030F0902030302020204" pitchFamily="66" charset="0"/>
                </a:rPr>
                <a:t>(p-1)(q-1)</a:t>
              </a:r>
              <a:endParaRPr lang="en-US" altLang="zh-CN" sz="3413" dirty="0">
                <a:solidFill>
                  <a:schemeClr val="tx1"/>
                </a:solidFill>
                <a:latin typeface="Comic Sans MS" panose="030F0902030302020204" pitchFamily="66" charset="0"/>
              </a:endParaRPr>
            </a:p>
          </p:txBody>
        </p:sp>
      </p:grpSp>
      <p:grpSp>
        <p:nvGrpSpPr>
          <p:cNvPr id="5" name="Group 51">
            <a:extLst>
              <a:ext uri="{FF2B5EF4-FFF2-40B4-BE49-F238E27FC236}">
                <a16:creationId xmlns:a16="http://schemas.microsoft.com/office/drawing/2014/main" id="{C0D1E073-C3F6-8345-8C89-56ACE99C714B}"/>
              </a:ext>
            </a:extLst>
          </p:cNvPr>
          <p:cNvGrpSpPr>
            <a:grpSpLocks/>
          </p:cNvGrpSpPr>
          <p:nvPr/>
        </p:nvGrpSpPr>
        <p:grpSpPr bwMode="auto">
          <a:xfrm>
            <a:off x="5285459" y="5783860"/>
            <a:ext cx="6105031" cy="844409"/>
            <a:chOff x="2665" y="2648"/>
            <a:chExt cx="2704" cy="374"/>
          </a:xfrm>
        </p:grpSpPr>
        <p:sp>
          <p:nvSpPr>
            <p:cNvPr id="55316" name="Text Box 48">
              <a:extLst>
                <a:ext uri="{FF2B5EF4-FFF2-40B4-BE49-F238E27FC236}">
                  <a16:creationId xmlns:a16="http://schemas.microsoft.com/office/drawing/2014/main" id="{94B40B77-EEB3-AE47-A097-8CC7E78344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5" y="2765"/>
              <a:ext cx="270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3413" i="1">
                  <a:solidFill>
                    <a:schemeClr val="tx1"/>
                  </a:solidFill>
                  <a:latin typeface="Comic Sans MS" panose="030F0902030302020204" pitchFamily="66" charset="0"/>
                </a:rPr>
                <a:t>=  m                             </a:t>
              </a:r>
              <a:r>
                <a:rPr lang="en-US" altLang="zh-CN" sz="3413">
                  <a:solidFill>
                    <a:schemeClr val="tx1"/>
                  </a:solidFill>
                  <a:latin typeface="Comic Sans MS" panose="030F0902030302020204" pitchFamily="66" charset="0"/>
                </a:rPr>
                <a:t>mod</a:t>
              </a:r>
              <a:r>
                <a:rPr lang="en-US" altLang="zh-CN" sz="3413" i="1">
                  <a:solidFill>
                    <a:schemeClr val="tx1"/>
                  </a:solidFill>
                  <a:latin typeface="Comic Sans MS" panose="030F0902030302020204" pitchFamily="66" charset="0"/>
                </a:rPr>
                <a:t> n</a:t>
              </a:r>
            </a:p>
          </p:txBody>
        </p:sp>
        <p:sp>
          <p:nvSpPr>
            <p:cNvPr id="55317" name="Text Box 50">
              <a:extLst>
                <a:ext uri="{FF2B5EF4-FFF2-40B4-BE49-F238E27FC236}">
                  <a16:creationId xmlns:a16="http://schemas.microsoft.com/office/drawing/2014/main" id="{C020AEBF-C333-8548-86B2-F0B5075AE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9" y="2648"/>
              <a:ext cx="1815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3413" i="1" dirty="0">
                  <a:solidFill>
                    <a:schemeClr val="tx1"/>
                  </a:solidFill>
                  <a:latin typeface="Comic Sans MS" panose="030F0902030302020204" pitchFamily="66" charset="0"/>
                </a:rPr>
                <a:t>ed  </a:t>
              </a:r>
              <a:r>
                <a:rPr lang="en-US" altLang="zh-CN" sz="3413" dirty="0">
                  <a:solidFill>
                    <a:schemeClr val="tx1"/>
                  </a:solidFill>
                  <a:latin typeface="Comic Sans MS" panose="030F0902030302020204" pitchFamily="66" charset="0"/>
                </a:rPr>
                <a:t>mod</a:t>
              </a:r>
              <a:r>
                <a:rPr lang="en-US" altLang="zh-CN" sz="3413" i="1" dirty="0">
                  <a:solidFill>
                    <a:schemeClr val="tx1"/>
                  </a:solidFill>
                  <a:latin typeface="Comic Sans MS" panose="030F0902030302020204" pitchFamily="66" charset="0"/>
                </a:rPr>
                <a:t> (p-1)(q-1)</a:t>
              </a:r>
            </a:p>
          </p:txBody>
        </p:sp>
      </p:grpSp>
      <p:grpSp>
        <p:nvGrpSpPr>
          <p:cNvPr id="6" name="Group 52">
            <a:extLst>
              <a:ext uri="{FF2B5EF4-FFF2-40B4-BE49-F238E27FC236}">
                <a16:creationId xmlns:a16="http://schemas.microsoft.com/office/drawing/2014/main" id="{7640C2E0-38A2-5A47-B719-B5B647D04B27}"/>
              </a:ext>
            </a:extLst>
          </p:cNvPr>
          <p:cNvGrpSpPr>
            <a:grpSpLocks/>
          </p:cNvGrpSpPr>
          <p:nvPr/>
        </p:nvGrpSpPr>
        <p:grpSpPr bwMode="auto">
          <a:xfrm>
            <a:off x="5296747" y="7156591"/>
            <a:ext cx="6105031" cy="844409"/>
            <a:chOff x="2665" y="2648"/>
            <a:chExt cx="2704" cy="374"/>
          </a:xfrm>
        </p:grpSpPr>
        <p:sp>
          <p:nvSpPr>
            <p:cNvPr id="55314" name="Text Box 53">
              <a:extLst>
                <a:ext uri="{FF2B5EF4-FFF2-40B4-BE49-F238E27FC236}">
                  <a16:creationId xmlns:a16="http://schemas.microsoft.com/office/drawing/2014/main" id="{E1962CF2-05C0-BA45-8D4A-785C4AF549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5" y="2765"/>
              <a:ext cx="270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3413" i="1">
                  <a:solidFill>
                    <a:schemeClr val="tx1"/>
                  </a:solidFill>
                  <a:latin typeface="Comic Sans MS" panose="030F0902030302020204" pitchFamily="66" charset="0"/>
                </a:rPr>
                <a:t>=  m   </a:t>
              </a:r>
              <a:r>
                <a:rPr lang="en-US" altLang="zh-CN" sz="3413">
                  <a:solidFill>
                    <a:schemeClr val="tx1"/>
                  </a:solidFill>
                  <a:latin typeface="Comic Sans MS" panose="030F0902030302020204" pitchFamily="66" charset="0"/>
                </a:rPr>
                <a:t>mod</a:t>
              </a:r>
              <a:r>
                <a:rPr lang="en-US" altLang="zh-CN" sz="3413" i="1">
                  <a:solidFill>
                    <a:schemeClr val="tx1"/>
                  </a:solidFill>
                  <a:latin typeface="Comic Sans MS" panose="030F0902030302020204" pitchFamily="66" charset="0"/>
                </a:rPr>
                <a:t> n</a:t>
              </a:r>
            </a:p>
          </p:txBody>
        </p:sp>
        <p:sp>
          <p:nvSpPr>
            <p:cNvPr id="55315" name="Text Box 54">
              <a:extLst>
                <a:ext uri="{FF2B5EF4-FFF2-40B4-BE49-F238E27FC236}">
                  <a16:creationId xmlns:a16="http://schemas.microsoft.com/office/drawing/2014/main" id="{3D4405F1-CA11-774A-AAF9-1F62D6D9DF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9" y="2648"/>
              <a:ext cx="1815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3413" i="1">
                  <a:solidFill>
                    <a:schemeClr val="tx1"/>
                  </a:solidFill>
                  <a:latin typeface="Comic Sans MS" panose="030F0902030302020204" pitchFamily="66" charset="0"/>
                </a:rPr>
                <a:t>1</a:t>
              </a:r>
            </a:p>
          </p:txBody>
        </p:sp>
      </p:grpSp>
      <p:grpSp>
        <p:nvGrpSpPr>
          <p:cNvPr id="7" name="Group 55">
            <a:extLst>
              <a:ext uri="{FF2B5EF4-FFF2-40B4-BE49-F238E27FC236}">
                <a16:creationId xmlns:a16="http://schemas.microsoft.com/office/drawing/2014/main" id="{DE562E3C-AD1A-B84D-AAE4-DC767C0FF065}"/>
              </a:ext>
            </a:extLst>
          </p:cNvPr>
          <p:cNvGrpSpPr>
            <a:grpSpLocks/>
          </p:cNvGrpSpPr>
          <p:nvPr/>
        </p:nvGrpSpPr>
        <p:grpSpPr bwMode="auto">
          <a:xfrm>
            <a:off x="5353192" y="8801852"/>
            <a:ext cx="6105031" cy="844409"/>
            <a:chOff x="2665" y="2648"/>
            <a:chExt cx="2704" cy="374"/>
          </a:xfrm>
        </p:grpSpPr>
        <p:sp>
          <p:nvSpPr>
            <p:cNvPr id="55312" name="Text Box 56">
              <a:extLst>
                <a:ext uri="{FF2B5EF4-FFF2-40B4-BE49-F238E27FC236}">
                  <a16:creationId xmlns:a16="http://schemas.microsoft.com/office/drawing/2014/main" id="{00F7EF61-5052-014D-A804-9E192DEF7A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5" y="2765"/>
              <a:ext cx="270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3413" i="1">
                  <a:solidFill>
                    <a:schemeClr val="tx1"/>
                  </a:solidFill>
                  <a:latin typeface="Comic Sans MS" panose="030F0902030302020204" pitchFamily="66" charset="0"/>
                </a:rPr>
                <a:t>=  m</a:t>
              </a:r>
            </a:p>
          </p:txBody>
        </p:sp>
        <p:sp>
          <p:nvSpPr>
            <p:cNvPr id="55313" name="Text Box 57">
              <a:extLst>
                <a:ext uri="{FF2B5EF4-FFF2-40B4-BE49-F238E27FC236}">
                  <a16:creationId xmlns:a16="http://schemas.microsoft.com/office/drawing/2014/main" id="{9F286E31-DCCE-AF4D-ABE5-6550A91F85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9" y="2648"/>
              <a:ext cx="1815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zh-CN" sz="3413" i="1">
                <a:solidFill>
                  <a:schemeClr val="tx1"/>
                </a:solidFill>
                <a:latin typeface="Comic Sans MS" panose="030F0902030302020204" pitchFamily="66" charset="0"/>
              </a:endParaRPr>
            </a:p>
          </p:txBody>
        </p:sp>
      </p:grpSp>
      <p:sp>
        <p:nvSpPr>
          <p:cNvPr id="97338" name="Text Box 58">
            <a:extLst>
              <a:ext uri="{FF2B5EF4-FFF2-40B4-BE49-F238E27FC236}">
                <a16:creationId xmlns:a16="http://schemas.microsoft.com/office/drawing/2014/main" id="{480319B1-2068-E149-B2CD-FB1EE8EC8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5494" y="6556024"/>
            <a:ext cx="6120586" cy="499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44">
                <a:solidFill>
                  <a:schemeClr val="tx1"/>
                </a:solidFill>
                <a:latin typeface="Comic Sans MS" panose="030F0902030302020204" pitchFamily="66" charset="0"/>
              </a:rPr>
              <a:t>(using number theory result above)</a:t>
            </a:r>
            <a:endParaRPr lang="en-US" altLang="zh-CN" sz="3413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7339" name="Text Box 59">
            <a:extLst>
              <a:ext uri="{FF2B5EF4-FFF2-40B4-BE49-F238E27FC236}">
                <a16:creationId xmlns:a16="http://schemas.microsoft.com/office/drawing/2014/main" id="{07A7C313-3E54-4244-BC4B-84379F100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0733" y="8093571"/>
            <a:ext cx="6354625" cy="906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44">
                <a:solidFill>
                  <a:schemeClr val="tx1"/>
                </a:solidFill>
                <a:latin typeface="Comic Sans MS" panose="030F0902030302020204" pitchFamily="66" charset="0"/>
              </a:rPr>
              <a:t>(since we </a:t>
            </a:r>
            <a:r>
              <a:rPr lang="en-US" altLang="zh-CN" sz="2844">
                <a:solidFill>
                  <a:schemeClr val="accent2"/>
                </a:solidFill>
                <a:latin typeface="Comic Sans MS" panose="030F0902030302020204" pitchFamily="66" charset="0"/>
              </a:rPr>
              <a:t>chose</a:t>
            </a:r>
            <a:r>
              <a:rPr lang="en-US" altLang="zh-CN" sz="2844">
                <a:solidFill>
                  <a:schemeClr val="tx1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2844" i="1">
                <a:solidFill>
                  <a:schemeClr val="tx1"/>
                </a:solidFill>
                <a:latin typeface="Comic Sans MS" panose="030F0902030302020204" pitchFamily="66" charset="0"/>
              </a:rPr>
              <a:t>ed</a:t>
            </a:r>
            <a:r>
              <a:rPr lang="en-US" altLang="zh-CN" sz="2844">
                <a:solidFill>
                  <a:schemeClr val="tx1"/>
                </a:solidFill>
                <a:latin typeface="Comic Sans MS" panose="030F0902030302020204" pitchFamily="66" charset="0"/>
              </a:rPr>
              <a:t> to be divisible by</a:t>
            </a:r>
          </a:p>
          <a:p>
            <a:r>
              <a:rPr lang="en-US" altLang="zh-CN" sz="2844" i="1">
                <a:solidFill>
                  <a:schemeClr val="tx1"/>
                </a:solidFill>
                <a:latin typeface="Comic Sans MS" panose="030F0902030302020204" pitchFamily="66" charset="0"/>
              </a:rPr>
              <a:t>(p-1)(q-1)</a:t>
            </a:r>
            <a:r>
              <a:rPr lang="en-US" altLang="zh-CN" sz="2844">
                <a:solidFill>
                  <a:schemeClr val="tx1"/>
                </a:solidFill>
                <a:latin typeface="Comic Sans MS" panose="030F0902030302020204" pitchFamily="66" charset="0"/>
              </a:rPr>
              <a:t> with remainder 1 )</a:t>
            </a:r>
            <a:endParaRPr lang="en-US" altLang="zh-CN" sz="3413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10" name="Line 62">
            <a:extLst>
              <a:ext uri="{FF2B5EF4-FFF2-40B4-BE49-F238E27FC236}">
                <a16:creationId xmlns:a16="http://schemas.microsoft.com/office/drawing/2014/main" id="{D91F74A1-60DC-D746-806A-4A40AAAE46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8250" y="1896602"/>
            <a:ext cx="5382542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5973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38" grpId="0"/>
      <p:bldP spid="973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9693C2AF-81F8-5B44-8641-1BE221903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GB"/>
            </a:defPPr>
            <a:lvl1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1200" kern="120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GB"/>
              <a:t>Cryptography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1F72C18-BFBD-934E-B86D-11765E34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 sz="1200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fld id="{B9979CD6-DAF5-4045-8067-74C62A0356DD}" type="slidenum">
              <a:rPr lang="en-GB" altLang="en-US" smtClean="0"/>
              <a:pPr/>
              <a:t>14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F0C626B6-4E8B-8943-BC0B-47F74DB6BB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120"/>
              <a:t>RSA: another important property</a:t>
            </a:r>
            <a:endParaRPr lang="en-US" altLang="zh-CN"/>
          </a:p>
        </p:txBody>
      </p:sp>
      <p:sp>
        <p:nvSpPr>
          <p:cNvPr id="56325" name="Text Box 11">
            <a:extLst>
              <a:ext uri="{FF2B5EF4-FFF2-40B4-BE49-F238E27FC236}">
                <a16:creationId xmlns:a16="http://schemas.microsoft.com/office/drawing/2014/main" id="{83EA772C-023C-E045-A730-25464596C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023" y="2436809"/>
            <a:ext cx="11548354" cy="662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982" dirty="0">
                <a:solidFill>
                  <a:schemeClr val="tx1"/>
                </a:solidFill>
                <a:latin typeface="Comic Sans MS" panose="030F0902030302020204" pitchFamily="66" charset="0"/>
              </a:rPr>
              <a:t>The following property will be </a:t>
            </a:r>
            <a:r>
              <a:rPr lang="en-US" altLang="zh-CN" sz="3982" i="1" dirty="0">
                <a:solidFill>
                  <a:schemeClr val="accent2"/>
                </a:solidFill>
                <a:latin typeface="Comic Sans MS" panose="030F0902030302020204" pitchFamily="66" charset="0"/>
              </a:rPr>
              <a:t>very</a:t>
            </a:r>
            <a:r>
              <a:rPr lang="en-US" altLang="zh-CN" sz="3982" dirty="0">
                <a:solidFill>
                  <a:schemeClr val="tx1"/>
                </a:solidFill>
                <a:latin typeface="Comic Sans MS" panose="030F0902030302020204" pitchFamily="66" charset="0"/>
              </a:rPr>
              <a:t> useful later:</a:t>
            </a:r>
            <a:endParaRPr lang="en-US" altLang="zh-CN" sz="3413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26" name="Text Box 41">
            <a:extLst>
              <a:ext uri="{FF2B5EF4-FFF2-40B4-BE49-F238E27FC236}">
                <a16:creationId xmlns:a16="http://schemas.microsoft.com/office/drawing/2014/main" id="{C6F8989C-E944-2D4A-B10C-EEB022697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4952" y="4960339"/>
            <a:ext cx="4149796" cy="1802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982">
                <a:solidFill>
                  <a:schemeClr val="tx1"/>
                </a:solidFill>
                <a:latin typeface="Comic Sans MS" panose="030F0902030302020204" pitchFamily="66" charset="0"/>
              </a:rPr>
              <a:t>use public key first, followed by private key </a:t>
            </a:r>
            <a:endParaRPr lang="en-US" altLang="zh-CN" sz="3413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27" name="Text Box 42">
            <a:extLst>
              <a:ext uri="{FF2B5EF4-FFF2-40B4-BE49-F238E27FC236}">
                <a16:creationId xmlns:a16="http://schemas.microsoft.com/office/drawing/2014/main" id="{C2D6F6EB-A480-B746-A600-F2210D046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1770" y="4949050"/>
            <a:ext cx="4149796" cy="1802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982">
                <a:solidFill>
                  <a:schemeClr val="tx1"/>
                </a:solidFill>
                <a:latin typeface="Comic Sans MS" panose="030F0902030302020204" pitchFamily="66" charset="0"/>
              </a:rPr>
              <a:t>use private key first, followed by public key </a:t>
            </a:r>
            <a:endParaRPr lang="en-US" altLang="zh-CN" sz="3413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28" name="AutoShape 45">
            <a:extLst>
              <a:ext uri="{FF2B5EF4-FFF2-40B4-BE49-F238E27FC236}">
                <a16:creationId xmlns:a16="http://schemas.microsoft.com/office/drawing/2014/main" id="{693C8E47-054C-034A-8B00-660D60EFEECA}"/>
              </a:ext>
            </a:extLst>
          </p:cNvPr>
          <p:cNvSpPr>
            <a:spLocks/>
          </p:cNvSpPr>
          <p:nvPr/>
        </p:nvSpPr>
        <p:spPr bwMode="auto">
          <a:xfrm rot="5400000">
            <a:off x="3528907" y="3569547"/>
            <a:ext cx="196426" cy="2147146"/>
          </a:xfrm>
          <a:prstGeom prst="rightBrace">
            <a:avLst>
              <a:gd name="adj1" fmla="val 910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5973"/>
          </a:p>
        </p:txBody>
      </p:sp>
      <p:sp>
        <p:nvSpPr>
          <p:cNvPr id="56329" name="AutoShape 46">
            <a:extLst>
              <a:ext uri="{FF2B5EF4-FFF2-40B4-BE49-F238E27FC236}">
                <a16:creationId xmlns:a16="http://schemas.microsoft.com/office/drawing/2014/main" id="{03C2E8A1-0476-EA48-A9BC-F612F0BFE59B}"/>
              </a:ext>
            </a:extLst>
          </p:cNvPr>
          <p:cNvSpPr>
            <a:spLocks/>
          </p:cNvSpPr>
          <p:nvPr/>
        </p:nvSpPr>
        <p:spPr bwMode="auto">
          <a:xfrm rot="5400000">
            <a:off x="8182188" y="3558259"/>
            <a:ext cx="196427" cy="2147147"/>
          </a:xfrm>
          <a:prstGeom prst="rightBrace">
            <a:avLst>
              <a:gd name="adj1" fmla="val 910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5973"/>
          </a:p>
        </p:txBody>
      </p:sp>
      <p:sp>
        <p:nvSpPr>
          <p:cNvPr id="56330" name="Text Box 48">
            <a:extLst>
              <a:ext uri="{FF2B5EF4-FFF2-40B4-BE49-F238E27FC236}">
                <a16:creationId xmlns:a16="http://schemas.microsoft.com/office/drawing/2014/main" id="{B6CEAAE4-6010-284C-B965-DC18C5536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769" y="7396480"/>
            <a:ext cx="4930987" cy="662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982" i="1">
                <a:solidFill>
                  <a:schemeClr val="accent2"/>
                </a:solidFill>
                <a:latin typeface="Comic Sans MS" panose="030F0902030302020204" pitchFamily="66" charset="0"/>
              </a:rPr>
              <a:t>Result is the same!</a:t>
            </a:r>
            <a:r>
              <a:rPr lang="en-US" altLang="zh-CN" sz="3982">
                <a:solidFill>
                  <a:schemeClr val="tx1"/>
                </a:solidFill>
                <a:latin typeface="Comic Sans MS" panose="030F0902030302020204" pitchFamily="66" charset="0"/>
              </a:rPr>
              <a:t> </a:t>
            </a:r>
            <a:endParaRPr lang="en-US" altLang="zh-CN" sz="3413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DECD54-81A0-054D-B9A9-F0A5DD165110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08854" y="3682902"/>
            <a:ext cx="9536853" cy="77195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en-US" sz="5973">
                <a:noFill/>
              </a:rPr>
              <a:t> 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F99FDB00-6BDD-9347-925D-D1F5DD5BE3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RSA Cryptosystem</a:t>
            </a:r>
          </a:p>
        </p:txBody>
      </p:sp>
      <p:sp>
        <p:nvSpPr>
          <p:cNvPr id="7170" name="Date Placeholder 3">
            <a:extLst>
              <a:ext uri="{FF2B5EF4-FFF2-40B4-BE49-F238E27FC236}">
                <a16:creationId xmlns:a16="http://schemas.microsoft.com/office/drawing/2014/main" id="{2B6C1339-292A-454B-BF50-04F9E7696F4A}"/>
              </a:ext>
            </a:extLst>
          </p:cNvPr>
          <p:cNvSpPr>
            <a:spLocks noGrp="1"/>
          </p:cNvSpPr>
          <p:nvPr>
            <p:ph type="dt" sz="quarter" idx="15"/>
          </p:nvPr>
        </p:nvSpPr>
        <p:spPr/>
        <p:txBody>
          <a:bodyPr/>
          <a:lstStyle/>
          <a:p>
            <a:pPr>
              <a:defRPr/>
            </a:pPr>
            <a:fld id="{EC8BF117-9595-4FCB-B17D-A6CA77EFE421}" type="datetime1">
              <a:rPr lang="en-US"/>
              <a:pPr>
                <a:defRPr/>
              </a:pPr>
              <a:t>4/20/22</a:t>
            </a:fld>
            <a:endParaRPr lang="en-US"/>
          </a:p>
        </p:txBody>
      </p:sp>
      <p:sp>
        <p:nvSpPr>
          <p:cNvPr id="7171" name="Footer Placeholder 4">
            <a:extLst>
              <a:ext uri="{FF2B5EF4-FFF2-40B4-BE49-F238E27FC236}">
                <a16:creationId xmlns:a16="http://schemas.microsoft.com/office/drawing/2014/main" id="{8ADBF184-F480-9345-8B7C-77F7D46E951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Cryptography</a:t>
            </a:r>
            <a:endParaRPr lang="en-US" dirty="0"/>
          </a:p>
        </p:txBody>
      </p:sp>
      <p:sp>
        <p:nvSpPr>
          <p:cNvPr id="7172" name="Slide Number Placeholder 5">
            <a:extLst>
              <a:ext uri="{FF2B5EF4-FFF2-40B4-BE49-F238E27FC236}">
                <a16:creationId xmlns:a16="http://schemas.microsoft.com/office/drawing/2014/main" id="{1501DAFC-CD9D-A140-8F21-51A691237CC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1056623" indent="-406394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625575" indent="-325115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2275804" indent="-325115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926034" indent="-325115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3576264" indent="-325115" defTabSz="65023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4226494" indent="-325115" defTabSz="65023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4876724" indent="-325115" defTabSz="65023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5526954" indent="-325115" defTabSz="65023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AEC7A565-79CE-424D-AD1D-582610217100}" type="slidenum">
              <a:rPr lang="en-US" altLang="en-US">
                <a:solidFill>
                  <a:srgbClr val="898989"/>
                </a:solidFill>
              </a:rPr>
              <a:pPr/>
              <a:t>15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717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0DF558B-2C15-3649-AC5F-E8AEA141E134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>
          <a:xfrm>
            <a:off x="650240" y="2384213"/>
            <a:ext cx="5418667" cy="6394027"/>
          </a:xfrm>
        </p:spPr>
        <p:txBody>
          <a:bodyPr rtlCol="0">
            <a:normAutofit fontScale="92500" lnSpcReduction="20000"/>
          </a:bodyPr>
          <a:lstStyle/>
          <a:p>
            <a:pPr marL="325115" indent="-325115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3413" dirty="0"/>
              <a:t>Setup:</a:t>
            </a:r>
          </a:p>
          <a:p>
            <a:pPr marL="812787" lvl="1" indent="-243836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844" b="1" i="1" dirty="0">
                <a:latin typeface="Times New Roman" pitchFamily="18" charset="0"/>
              </a:rPr>
              <a:t>n</a:t>
            </a:r>
            <a:r>
              <a:rPr lang="en-US" sz="2844" dirty="0">
                <a:latin typeface="Symbol" pitchFamily="18" charset="2"/>
              </a:rPr>
              <a:t> = </a:t>
            </a:r>
            <a:r>
              <a:rPr lang="en-US" sz="2844" b="1" i="1" dirty="0" err="1">
                <a:latin typeface="Times New Roman" pitchFamily="18" charset="0"/>
              </a:rPr>
              <a:t>pq</a:t>
            </a:r>
            <a:r>
              <a:rPr lang="en-US" sz="2844" dirty="0"/>
              <a:t>, with</a:t>
            </a:r>
            <a:r>
              <a:rPr lang="en-US" sz="2844" i="1" dirty="0"/>
              <a:t> </a:t>
            </a:r>
            <a:r>
              <a:rPr lang="en-US" sz="2844" b="1" i="1" dirty="0">
                <a:latin typeface="Times New Roman" pitchFamily="18" charset="0"/>
              </a:rPr>
              <a:t>p</a:t>
            </a:r>
            <a:r>
              <a:rPr lang="en-US" sz="2844" i="1" dirty="0"/>
              <a:t> </a:t>
            </a:r>
            <a:r>
              <a:rPr lang="en-US" sz="2844" dirty="0"/>
              <a:t>and</a:t>
            </a:r>
            <a:r>
              <a:rPr lang="en-US" sz="2844" i="1" dirty="0"/>
              <a:t> </a:t>
            </a:r>
            <a:r>
              <a:rPr lang="en-US" sz="2844" b="1" i="1" dirty="0">
                <a:latin typeface="Times New Roman" pitchFamily="18" charset="0"/>
              </a:rPr>
              <a:t>q</a:t>
            </a:r>
            <a:r>
              <a:rPr lang="en-US" sz="2844" i="1" dirty="0"/>
              <a:t> </a:t>
            </a:r>
            <a:r>
              <a:rPr lang="en-US" sz="2844" dirty="0"/>
              <a:t>primes</a:t>
            </a:r>
            <a:endParaRPr lang="en-US" sz="2844" dirty="0">
              <a:latin typeface="Symbol" pitchFamily="18" charset="2"/>
            </a:endParaRPr>
          </a:p>
          <a:p>
            <a:pPr marL="812787" lvl="1" indent="-243836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844" b="1" i="1" dirty="0">
                <a:latin typeface="Times New Roman" pitchFamily="18" charset="0"/>
              </a:rPr>
              <a:t>e</a:t>
            </a:r>
            <a:r>
              <a:rPr lang="en-US" sz="2844" dirty="0"/>
              <a:t> relatively prime to</a:t>
            </a:r>
            <a:br>
              <a:rPr lang="en-US" sz="2844" dirty="0"/>
            </a:br>
            <a:r>
              <a:rPr lang="en-US" sz="2844" b="1" dirty="0">
                <a:latin typeface="Symbol" pitchFamily="18" charset="2"/>
              </a:rPr>
              <a:t>f</a:t>
            </a:r>
            <a:r>
              <a:rPr lang="en-US" sz="2844" dirty="0">
                <a:latin typeface="Times New Roman" pitchFamily="18" charset="0"/>
              </a:rPr>
              <a:t>(</a:t>
            </a:r>
            <a:r>
              <a:rPr lang="en-US" sz="2844" i="1" dirty="0">
                <a:latin typeface="Times New Roman" pitchFamily="18" charset="0"/>
              </a:rPr>
              <a:t>n</a:t>
            </a:r>
            <a:r>
              <a:rPr lang="en-US" sz="2844" dirty="0">
                <a:latin typeface="Times New Roman" pitchFamily="18" charset="0"/>
              </a:rPr>
              <a:t>)</a:t>
            </a:r>
            <a:r>
              <a:rPr lang="en-US" sz="2844" dirty="0">
                <a:latin typeface="Symbol" pitchFamily="18" charset="2"/>
              </a:rPr>
              <a:t> = </a:t>
            </a:r>
            <a:r>
              <a:rPr lang="en-US" sz="2844" dirty="0">
                <a:latin typeface="Times New Roman" pitchFamily="18" charset="0"/>
              </a:rPr>
              <a:t>(</a:t>
            </a:r>
            <a:r>
              <a:rPr lang="en-US" sz="2844" b="1" i="1" dirty="0">
                <a:latin typeface="Times New Roman" pitchFamily="18" charset="0"/>
              </a:rPr>
              <a:t>p</a:t>
            </a:r>
            <a:r>
              <a:rPr lang="en-US" sz="2844" dirty="0">
                <a:latin typeface="Times New Roman" pitchFamily="18" charset="0"/>
              </a:rPr>
              <a:t> </a:t>
            </a:r>
            <a:r>
              <a:rPr lang="en-US" sz="2844" dirty="0">
                <a:latin typeface="Symbol" pitchFamily="18" charset="2"/>
              </a:rPr>
              <a:t>-</a:t>
            </a:r>
            <a:r>
              <a:rPr lang="en-US" sz="2844" dirty="0">
                <a:latin typeface="Times New Roman" pitchFamily="18" charset="0"/>
              </a:rPr>
              <a:t> 1) (</a:t>
            </a:r>
            <a:r>
              <a:rPr lang="en-US" sz="2844" b="1" i="1" dirty="0">
                <a:latin typeface="Times New Roman" pitchFamily="18" charset="0"/>
              </a:rPr>
              <a:t>q</a:t>
            </a:r>
            <a:r>
              <a:rPr lang="en-US" sz="2844" dirty="0">
                <a:latin typeface="Times New Roman" pitchFamily="18" charset="0"/>
              </a:rPr>
              <a:t> </a:t>
            </a:r>
            <a:r>
              <a:rPr lang="en-US" sz="2844" dirty="0">
                <a:latin typeface="Symbol" pitchFamily="18" charset="2"/>
              </a:rPr>
              <a:t>-</a:t>
            </a:r>
            <a:r>
              <a:rPr lang="en-US" sz="2844" dirty="0">
                <a:latin typeface="Times New Roman" pitchFamily="18" charset="0"/>
              </a:rPr>
              <a:t> 1)</a:t>
            </a:r>
            <a:r>
              <a:rPr lang="en-US" sz="2844" dirty="0"/>
              <a:t> </a:t>
            </a:r>
          </a:p>
          <a:p>
            <a:pPr marL="812787" lvl="1" indent="-243836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844" b="1" i="1" dirty="0">
                <a:latin typeface="Times New Roman" pitchFamily="18" charset="0"/>
              </a:rPr>
              <a:t>d</a:t>
            </a:r>
            <a:r>
              <a:rPr lang="en-US" sz="2844" i="1" dirty="0"/>
              <a:t> </a:t>
            </a:r>
            <a:r>
              <a:rPr lang="en-US" sz="2844" dirty="0"/>
              <a:t>inverse of </a:t>
            </a:r>
            <a:r>
              <a:rPr lang="en-US" sz="2844" b="1" i="1" dirty="0">
                <a:latin typeface="Times New Roman" pitchFamily="18" charset="0"/>
              </a:rPr>
              <a:t>e</a:t>
            </a:r>
            <a:r>
              <a:rPr lang="en-US" sz="2844" dirty="0"/>
              <a:t> in </a:t>
            </a:r>
            <a:r>
              <a:rPr lang="en-US" sz="2844" b="1" i="1" dirty="0" err="1">
                <a:latin typeface="Times New Roman" pitchFamily="18" charset="0"/>
              </a:rPr>
              <a:t>Z</a:t>
            </a:r>
            <a:r>
              <a:rPr lang="en-US" sz="2844" b="1" baseline="-25000" dirty="0" err="1">
                <a:latin typeface="Symbol" pitchFamily="18" charset="2"/>
              </a:rPr>
              <a:t>f</a:t>
            </a:r>
            <a:r>
              <a:rPr lang="en-US" sz="2844" baseline="-25000" dirty="0">
                <a:latin typeface="Times New Roman" pitchFamily="18" charset="0"/>
              </a:rPr>
              <a:t>(</a:t>
            </a:r>
            <a:r>
              <a:rPr lang="en-US" sz="2844" b="1" i="1" baseline="-25000" dirty="0">
                <a:latin typeface="Times New Roman" pitchFamily="18" charset="0"/>
              </a:rPr>
              <a:t>n</a:t>
            </a:r>
            <a:r>
              <a:rPr lang="en-US" sz="2844" baseline="-25000" dirty="0">
                <a:latin typeface="Times New Roman" pitchFamily="18" charset="0"/>
              </a:rPr>
              <a:t>)</a:t>
            </a:r>
          </a:p>
          <a:p>
            <a:pPr marL="1381738" lvl="2" indent="-243836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sz="2276" i="1" dirty="0" err="1">
                <a:latin typeface="Comic Sans MS" pitchFamily="66" charset="0"/>
              </a:rPr>
              <a:t>ed</a:t>
            </a:r>
            <a:r>
              <a:rPr lang="en-US" altLang="zh-CN" sz="2276" dirty="0">
                <a:latin typeface="Comic Sans MS" pitchFamily="66" charset="0"/>
              </a:rPr>
              <a:t> mod </a:t>
            </a:r>
            <a:r>
              <a:rPr lang="en-US" altLang="zh-CN" sz="2276" i="1" dirty="0">
                <a:latin typeface="Comic Sans MS" pitchFamily="66" charset="0"/>
              </a:rPr>
              <a:t>z  = 1</a:t>
            </a:r>
            <a:endParaRPr lang="en-US" sz="2276" dirty="0">
              <a:latin typeface="Times New Roman" pitchFamily="18" charset="0"/>
            </a:endParaRPr>
          </a:p>
          <a:p>
            <a:pPr marL="325115" indent="-325115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3413" dirty="0"/>
              <a:t>Keys:</a:t>
            </a:r>
          </a:p>
          <a:p>
            <a:pPr marL="812787" lvl="1" indent="-243836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844" dirty="0"/>
              <a:t>Public key: </a:t>
            </a:r>
            <a:r>
              <a:rPr lang="en-US" sz="2844" b="1" i="1" dirty="0">
                <a:latin typeface="Times New Roman" pitchFamily="18" charset="0"/>
              </a:rPr>
              <a:t>K</a:t>
            </a:r>
            <a:r>
              <a:rPr lang="en-US" sz="2844" b="1" i="1" baseline="-25000" dirty="0">
                <a:latin typeface="Times New Roman" pitchFamily="18" charset="0"/>
              </a:rPr>
              <a:t>E</a:t>
            </a:r>
            <a:r>
              <a:rPr lang="en-US" sz="2844" dirty="0">
                <a:latin typeface="Symbol" pitchFamily="18" charset="2"/>
              </a:rPr>
              <a:t> = </a:t>
            </a:r>
            <a:r>
              <a:rPr lang="en-US" sz="2844" dirty="0">
                <a:latin typeface="Times New Roman" pitchFamily="18" charset="0"/>
              </a:rPr>
              <a:t>(</a:t>
            </a:r>
            <a:r>
              <a:rPr lang="en-US" sz="2844" b="1" i="1" dirty="0">
                <a:latin typeface="Times New Roman" pitchFamily="18" charset="0"/>
              </a:rPr>
              <a:t>n</a:t>
            </a:r>
            <a:r>
              <a:rPr lang="en-US" sz="2844" b="1" dirty="0">
                <a:latin typeface="Times New Roman" pitchFamily="18" charset="0"/>
              </a:rPr>
              <a:t>, </a:t>
            </a:r>
            <a:r>
              <a:rPr lang="en-US" sz="2844" b="1" i="1" dirty="0">
                <a:latin typeface="Times New Roman" pitchFamily="18" charset="0"/>
              </a:rPr>
              <a:t>e</a:t>
            </a:r>
            <a:r>
              <a:rPr lang="en-US" sz="2844" dirty="0">
                <a:latin typeface="Times New Roman" pitchFamily="18" charset="0"/>
              </a:rPr>
              <a:t>)</a:t>
            </a:r>
          </a:p>
          <a:p>
            <a:pPr marL="812787" lvl="1" indent="-243836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844" dirty="0"/>
              <a:t>Private key: </a:t>
            </a:r>
            <a:r>
              <a:rPr lang="en-US" sz="2844" b="1" i="1" dirty="0">
                <a:latin typeface="Times New Roman" pitchFamily="18" charset="0"/>
              </a:rPr>
              <a:t>K</a:t>
            </a:r>
            <a:r>
              <a:rPr lang="en-US" sz="2844" b="1" i="1" baseline="-25000" dirty="0">
                <a:latin typeface="Times New Roman" pitchFamily="18" charset="0"/>
              </a:rPr>
              <a:t>D</a:t>
            </a:r>
            <a:r>
              <a:rPr lang="en-US" sz="2844" dirty="0">
                <a:latin typeface="Symbol" pitchFamily="18" charset="2"/>
              </a:rPr>
              <a:t> = </a:t>
            </a:r>
            <a:r>
              <a:rPr lang="en-US" sz="2844" b="1" i="1" dirty="0">
                <a:latin typeface="Times New Roman" pitchFamily="18" charset="0"/>
              </a:rPr>
              <a:t>d</a:t>
            </a:r>
            <a:endParaRPr lang="en-US" sz="2844" i="1" dirty="0"/>
          </a:p>
          <a:p>
            <a:pPr marL="325115" indent="-325115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3413" dirty="0"/>
              <a:t>Encryption:</a:t>
            </a:r>
          </a:p>
          <a:p>
            <a:pPr marL="812787" lvl="1" indent="-243836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844" dirty="0"/>
              <a:t>Plaintext </a:t>
            </a:r>
            <a:r>
              <a:rPr lang="en-US" sz="2844" b="1" i="1" dirty="0">
                <a:latin typeface="Times New Roman" pitchFamily="18" charset="0"/>
              </a:rPr>
              <a:t>M</a:t>
            </a:r>
            <a:r>
              <a:rPr lang="en-US" sz="2844" dirty="0"/>
              <a:t> in </a:t>
            </a:r>
            <a:r>
              <a:rPr lang="en-US" sz="2844" b="1" i="1" dirty="0">
                <a:latin typeface="Times New Roman" pitchFamily="18" charset="0"/>
              </a:rPr>
              <a:t>Z</a:t>
            </a:r>
            <a:r>
              <a:rPr lang="en-US" sz="2844" b="1" i="1" baseline="-25000" dirty="0">
                <a:latin typeface="Times New Roman" pitchFamily="18" charset="0"/>
              </a:rPr>
              <a:t>n</a:t>
            </a:r>
            <a:endParaRPr lang="en-US" sz="2844" dirty="0"/>
          </a:p>
          <a:p>
            <a:pPr marL="812787" lvl="1" indent="-243836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844" b="1" i="1" dirty="0">
                <a:latin typeface="Times New Roman" pitchFamily="18" charset="0"/>
              </a:rPr>
              <a:t>C</a:t>
            </a:r>
            <a:r>
              <a:rPr lang="en-US" sz="2844" i="1" dirty="0">
                <a:latin typeface="Times New Roman" pitchFamily="18" charset="0"/>
              </a:rPr>
              <a:t> </a:t>
            </a:r>
            <a:r>
              <a:rPr lang="en-US" sz="2844" dirty="0">
                <a:latin typeface="Times New Roman" pitchFamily="18" charset="0"/>
              </a:rPr>
              <a:t>=</a:t>
            </a:r>
            <a:r>
              <a:rPr lang="en-US" sz="2844" i="1" dirty="0">
                <a:latin typeface="Times New Roman" pitchFamily="18" charset="0"/>
              </a:rPr>
              <a:t> </a:t>
            </a:r>
            <a:r>
              <a:rPr lang="en-US" sz="2844" b="1" i="1" dirty="0">
                <a:latin typeface="Times New Roman" pitchFamily="18" charset="0"/>
              </a:rPr>
              <a:t>M</a:t>
            </a:r>
            <a:r>
              <a:rPr lang="en-US" sz="2844" b="1" i="1" baseline="30000" dirty="0">
                <a:latin typeface="Times New Roman" pitchFamily="18" charset="0"/>
              </a:rPr>
              <a:t>e</a:t>
            </a:r>
            <a:r>
              <a:rPr lang="en-US" sz="2844" i="1" dirty="0">
                <a:latin typeface="Times New Roman" pitchFamily="18" charset="0"/>
              </a:rPr>
              <a:t> </a:t>
            </a:r>
            <a:r>
              <a:rPr lang="en-US" sz="2844" dirty="0">
                <a:latin typeface="Times New Roman" pitchFamily="18" charset="0"/>
              </a:rPr>
              <a:t>mod</a:t>
            </a:r>
            <a:r>
              <a:rPr lang="en-US" sz="2844" i="1" dirty="0">
                <a:latin typeface="Times New Roman" pitchFamily="18" charset="0"/>
              </a:rPr>
              <a:t> </a:t>
            </a:r>
            <a:r>
              <a:rPr lang="en-US" sz="2844" b="1" i="1" dirty="0">
                <a:latin typeface="Times New Roman" pitchFamily="18" charset="0"/>
              </a:rPr>
              <a:t>n</a:t>
            </a:r>
          </a:p>
          <a:p>
            <a:pPr marL="325115" indent="-325115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3413" dirty="0"/>
              <a:t>Decryption:</a:t>
            </a:r>
          </a:p>
          <a:p>
            <a:pPr marL="812787" lvl="1" indent="-243836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844" b="1" i="1" dirty="0">
                <a:latin typeface="Times New Roman" pitchFamily="18" charset="0"/>
              </a:rPr>
              <a:t>M</a:t>
            </a:r>
            <a:r>
              <a:rPr lang="en-US" sz="2844" i="1" dirty="0">
                <a:latin typeface="Times New Roman" pitchFamily="18" charset="0"/>
              </a:rPr>
              <a:t> </a:t>
            </a:r>
            <a:r>
              <a:rPr lang="en-US" sz="2844" dirty="0">
                <a:latin typeface="Times New Roman" pitchFamily="18" charset="0"/>
              </a:rPr>
              <a:t>=</a:t>
            </a:r>
            <a:r>
              <a:rPr lang="en-US" sz="2844" i="1" dirty="0">
                <a:latin typeface="Times New Roman" pitchFamily="18" charset="0"/>
              </a:rPr>
              <a:t> </a:t>
            </a:r>
            <a:r>
              <a:rPr lang="en-US" sz="2844" b="1" i="1" dirty="0" err="1">
                <a:latin typeface="Times New Roman" pitchFamily="18" charset="0"/>
              </a:rPr>
              <a:t>C</a:t>
            </a:r>
            <a:r>
              <a:rPr lang="en-US" sz="2844" b="1" i="1" baseline="30000" dirty="0" err="1">
                <a:latin typeface="Times New Roman" pitchFamily="18" charset="0"/>
              </a:rPr>
              <a:t>d</a:t>
            </a:r>
            <a:r>
              <a:rPr lang="en-US" sz="2844" i="1" dirty="0">
                <a:latin typeface="Times New Roman" pitchFamily="18" charset="0"/>
              </a:rPr>
              <a:t> </a:t>
            </a:r>
            <a:r>
              <a:rPr lang="en-US" sz="2844" dirty="0">
                <a:latin typeface="Times New Roman" pitchFamily="18" charset="0"/>
              </a:rPr>
              <a:t>mod</a:t>
            </a:r>
            <a:r>
              <a:rPr lang="en-US" sz="2844" i="1" dirty="0">
                <a:latin typeface="Times New Roman" pitchFamily="18" charset="0"/>
              </a:rPr>
              <a:t> </a:t>
            </a:r>
            <a:r>
              <a:rPr lang="en-US" sz="2844" b="1" i="1" dirty="0">
                <a:latin typeface="Times New Roman" pitchFamily="18" charset="0"/>
              </a:rPr>
              <a:t>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80EC9F7-B080-BB4C-AAEB-672575302C9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02400" y="2384213"/>
            <a:ext cx="5743787" cy="6394027"/>
          </a:xfrm>
        </p:spPr>
        <p:txBody>
          <a:bodyPr rtlCol="0">
            <a:normAutofit fontScale="85000" lnSpcReduction="20000"/>
          </a:bodyPr>
          <a:lstStyle/>
          <a:p>
            <a:pPr marL="325115" indent="-325115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10000"/>
              <a:defRPr/>
            </a:pPr>
            <a:r>
              <a:rPr lang="en-US" dirty="0"/>
              <a:t>Example</a:t>
            </a:r>
          </a:p>
          <a:p>
            <a:pPr marL="894066" lvl="1" indent="-325115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44" dirty="0"/>
              <a:t>Setup: </a:t>
            </a:r>
          </a:p>
          <a:p>
            <a:pPr marL="1381738" lvl="2" indent="-243836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5000"/>
              <a:buFont typeface="Wingdings" pitchFamily="2" charset="2"/>
              <a:buChar char="w"/>
              <a:defRPr/>
            </a:pPr>
            <a:r>
              <a:rPr lang="en-US" sz="2560" b="1" i="1" dirty="0">
                <a:latin typeface="Times New Roman" pitchFamily="18" charset="0"/>
              </a:rPr>
              <a:t>p</a:t>
            </a:r>
            <a:r>
              <a:rPr lang="en-US" sz="2560" dirty="0">
                <a:latin typeface="Symbol" pitchFamily="18" charset="2"/>
              </a:rPr>
              <a:t> = </a:t>
            </a:r>
            <a:r>
              <a:rPr lang="en-US" sz="2560" dirty="0">
                <a:latin typeface="Times New Roman" pitchFamily="18" charset="0"/>
              </a:rPr>
              <a:t>7,  </a:t>
            </a:r>
            <a:r>
              <a:rPr lang="en-US" sz="2560" b="1" i="1" dirty="0">
                <a:latin typeface="Times New Roman" pitchFamily="18" charset="0"/>
              </a:rPr>
              <a:t>q</a:t>
            </a:r>
            <a:r>
              <a:rPr lang="en-US" sz="2560" dirty="0">
                <a:latin typeface="Symbol" pitchFamily="18" charset="2"/>
              </a:rPr>
              <a:t> = </a:t>
            </a:r>
            <a:r>
              <a:rPr lang="en-US" sz="2560" dirty="0">
                <a:latin typeface="Times New Roman" pitchFamily="18" charset="0"/>
              </a:rPr>
              <a:t>17</a:t>
            </a:r>
          </a:p>
          <a:p>
            <a:pPr marL="1381738" lvl="2" indent="-243836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5000"/>
              <a:buFont typeface="Wingdings" pitchFamily="2" charset="2"/>
              <a:buChar char="w"/>
              <a:defRPr/>
            </a:pPr>
            <a:r>
              <a:rPr lang="en-US" sz="2560" b="1" i="1" dirty="0">
                <a:latin typeface="Times New Roman" pitchFamily="18" charset="0"/>
              </a:rPr>
              <a:t>n</a:t>
            </a:r>
            <a:r>
              <a:rPr lang="en-US" sz="2560" dirty="0">
                <a:latin typeface="Symbol" pitchFamily="18" charset="2"/>
              </a:rPr>
              <a:t> = </a:t>
            </a:r>
            <a:r>
              <a:rPr lang="en-US" sz="2560" dirty="0">
                <a:latin typeface="Times New Roman" pitchFamily="18" charset="0"/>
              </a:rPr>
              <a:t>7</a:t>
            </a:r>
            <a:r>
              <a:rPr lang="en-US" sz="2560" dirty="0">
                <a:latin typeface="Symbol" pitchFamily="18" charset="2"/>
                <a:sym typeface="Symbol" pitchFamily="18" charset="2"/>
              </a:rPr>
              <a:t></a:t>
            </a:r>
            <a:r>
              <a:rPr lang="en-US" sz="2560" dirty="0">
                <a:latin typeface="Times New Roman" pitchFamily="18" charset="0"/>
              </a:rPr>
              <a:t>17</a:t>
            </a:r>
            <a:r>
              <a:rPr lang="en-US" sz="2560" dirty="0">
                <a:latin typeface="Symbol" pitchFamily="18" charset="2"/>
              </a:rPr>
              <a:t> = </a:t>
            </a:r>
            <a:r>
              <a:rPr lang="en-US" sz="2560" dirty="0">
                <a:latin typeface="Times New Roman" pitchFamily="18" charset="0"/>
              </a:rPr>
              <a:t>119</a:t>
            </a:r>
          </a:p>
          <a:p>
            <a:pPr marL="1381738" lvl="2" indent="-243836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5000"/>
              <a:buFont typeface="Wingdings" pitchFamily="2" charset="2"/>
              <a:buChar char="w"/>
              <a:defRPr/>
            </a:pPr>
            <a:r>
              <a:rPr lang="en-US" sz="2560" b="1" dirty="0">
                <a:latin typeface="Symbol" pitchFamily="18" charset="2"/>
              </a:rPr>
              <a:t>f</a:t>
            </a:r>
            <a:r>
              <a:rPr lang="en-US" sz="2560" dirty="0">
                <a:latin typeface="Times New Roman" pitchFamily="18" charset="0"/>
              </a:rPr>
              <a:t>(</a:t>
            </a:r>
            <a:r>
              <a:rPr lang="en-US" sz="2560" b="1" i="1" dirty="0">
                <a:latin typeface="Times New Roman" pitchFamily="18" charset="0"/>
              </a:rPr>
              <a:t>n</a:t>
            </a:r>
            <a:r>
              <a:rPr lang="en-US" sz="2560" dirty="0">
                <a:latin typeface="Times New Roman" pitchFamily="18" charset="0"/>
              </a:rPr>
              <a:t>)</a:t>
            </a:r>
            <a:r>
              <a:rPr lang="en-US" sz="2560" dirty="0">
                <a:latin typeface="Symbol" pitchFamily="18" charset="2"/>
              </a:rPr>
              <a:t> = </a:t>
            </a:r>
            <a:r>
              <a:rPr lang="en-US" sz="2560" dirty="0">
                <a:latin typeface="Times New Roman" pitchFamily="18" charset="0"/>
              </a:rPr>
              <a:t>6</a:t>
            </a:r>
            <a:r>
              <a:rPr lang="en-US" sz="2560" dirty="0">
                <a:latin typeface="Symbol" pitchFamily="18" charset="2"/>
                <a:sym typeface="Symbol" pitchFamily="18" charset="2"/>
              </a:rPr>
              <a:t></a:t>
            </a:r>
            <a:r>
              <a:rPr lang="en-US" sz="2560" dirty="0">
                <a:latin typeface="Times New Roman" pitchFamily="18" charset="0"/>
              </a:rPr>
              <a:t>16</a:t>
            </a:r>
            <a:r>
              <a:rPr lang="en-US" sz="2560" dirty="0">
                <a:latin typeface="Symbol" pitchFamily="18" charset="2"/>
              </a:rPr>
              <a:t> = </a:t>
            </a:r>
            <a:r>
              <a:rPr lang="en-US" sz="2560" dirty="0">
                <a:latin typeface="Times New Roman" pitchFamily="18" charset="0"/>
              </a:rPr>
              <a:t>96 </a:t>
            </a:r>
          </a:p>
          <a:p>
            <a:pPr marL="1381738" lvl="2" indent="-243836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5000"/>
              <a:buFont typeface="Wingdings" pitchFamily="2" charset="2"/>
              <a:buChar char="w"/>
              <a:defRPr/>
            </a:pPr>
            <a:r>
              <a:rPr lang="en-US" sz="2560" b="1" i="1" dirty="0">
                <a:latin typeface="Times New Roman" pitchFamily="18" charset="0"/>
              </a:rPr>
              <a:t>e</a:t>
            </a:r>
            <a:r>
              <a:rPr lang="en-US" sz="2560" dirty="0">
                <a:latin typeface="Symbol" pitchFamily="18" charset="2"/>
              </a:rPr>
              <a:t> = </a:t>
            </a:r>
            <a:r>
              <a:rPr lang="en-US" sz="2560" dirty="0">
                <a:latin typeface="Times New Roman" pitchFamily="18" charset="0"/>
              </a:rPr>
              <a:t>5</a:t>
            </a:r>
          </a:p>
          <a:p>
            <a:pPr marL="1381738" lvl="2" indent="-243836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5000"/>
              <a:buFont typeface="Wingdings" pitchFamily="2" charset="2"/>
              <a:buChar char="w"/>
              <a:defRPr/>
            </a:pPr>
            <a:r>
              <a:rPr lang="en-US" sz="2560" b="1" i="1" dirty="0">
                <a:latin typeface="Times New Roman" pitchFamily="18" charset="0"/>
              </a:rPr>
              <a:t>d</a:t>
            </a:r>
            <a:r>
              <a:rPr lang="en-US" sz="2560" dirty="0">
                <a:latin typeface="Symbol" pitchFamily="18" charset="2"/>
              </a:rPr>
              <a:t> = </a:t>
            </a:r>
            <a:r>
              <a:rPr lang="en-US" sz="2560" dirty="0">
                <a:latin typeface="Times New Roman" pitchFamily="18" charset="0"/>
              </a:rPr>
              <a:t>77</a:t>
            </a:r>
          </a:p>
          <a:p>
            <a:pPr marL="894066" lvl="1" indent="-325115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44" dirty="0"/>
              <a:t>Keys:</a:t>
            </a:r>
          </a:p>
          <a:p>
            <a:pPr marL="1381738" lvl="2" indent="-243836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5000"/>
              <a:buFont typeface="Wingdings" pitchFamily="2" charset="2"/>
              <a:buChar char="w"/>
              <a:defRPr/>
            </a:pPr>
            <a:r>
              <a:rPr lang="en-US" sz="2560" dirty="0"/>
              <a:t>public key: </a:t>
            </a:r>
            <a:r>
              <a:rPr lang="en-US" sz="2560" dirty="0">
                <a:latin typeface="Times New Roman" pitchFamily="18" charset="0"/>
              </a:rPr>
              <a:t>(119, 5)</a:t>
            </a:r>
            <a:endParaRPr lang="en-US" sz="2560" dirty="0"/>
          </a:p>
          <a:p>
            <a:pPr marL="1381738" lvl="2" indent="-243836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5000"/>
              <a:buFont typeface="Wingdings" pitchFamily="2" charset="2"/>
              <a:buChar char="w"/>
              <a:defRPr/>
            </a:pPr>
            <a:r>
              <a:rPr lang="en-US" sz="2560" dirty="0"/>
              <a:t>private key: </a:t>
            </a:r>
            <a:r>
              <a:rPr lang="en-US" sz="2560" dirty="0">
                <a:latin typeface="Times New Roman" pitchFamily="18" charset="0"/>
              </a:rPr>
              <a:t>77</a:t>
            </a:r>
            <a:endParaRPr lang="en-US" sz="2560" dirty="0"/>
          </a:p>
          <a:p>
            <a:pPr marL="894066" lvl="1" indent="-325115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44" dirty="0"/>
              <a:t>Encryption:</a:t>
            </a:r>
          </a:p>
          <a:p>
            <a:pPr marL="1381738" lvl="2" indent="-243836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5000"/>
              <a:buFont typeface="Wingdings" pitchFamily="2" charset="2"/>
              <a:buChar char="w"/>
              <a:defRPr/>
            </a:pPr>
            <a:r>
              <a:rPr lang="en-US" sz="2560" b="1" i="1" dirty="0">
                <a:latin typeface="Times New Roman" pitchFamily="18" charset="0"/>
              </a:rPr>
              <a:t>M</a:t>
            </a:r>
            <a:r>
              <a:rPr lang="en-US" sz="2560" dirty="0">
                <a:latin typeface="Symbol" pitchFamily="18" charset="2"/>
              </a:rPr>
              <a:t> = </a:t>
            </a:r>
            <a:r>
              <a:rPr lang="en-US" sz="2560" dirty="0">
                <a:latin typeface="Times New Roman" pitchFamily="18" charset="0"/>
              </a:rPr>
              <a:t>19</a:t>
            </a:r>
            <a:endParaRPr lang="en-US" sz="2560" dirty="0"/>
          </a:p>
          <a:p>
            <a:pPr marL="1381738" lvl="2" indent="-243836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5000"/>
              <a:buFont typeface="Wingdings" pitchFamily="2" charset="2"/>
              <a:buChar char="w"/>
              <a:defRPr/>
            </a:pPr>
            <a:r>
              <a:rPr lang="en-US" sz="2560" b="1" i="1" dirty="0">
                <a:latin typeface="Times New Roman" pitchFamily="18" charset="0"/>
              </a:rPr>
              <a:t>C</a:t>
            </a:r>
            <a:r>
              <a:rPr lang="en-US" sz="2560" dirty="0">
                <a:latin typeface="Symbol" pitchFamily="18" charset="2"/>
              </a:rPr>
              <a:t> = </a:t>
            </a:r>
            <a:r>
              <a:rPr lang="en-US" sz="2560" dirty="0">
                <a:latin typeface="Times New Roman" pitchFamily="18" charset="0"/>
              </a:rPr>
              <a:t>19</a:t>
            </a:r>
            <a:r>
              <a:rPr lang="en-US" sz="2560" baseline="30000" dirty="0">
                <a:latin typeface="Times New Roman" pitchFamily="18" charset="0"/>
              </a:rPr>
              <a:t>5</a:t>
            </a:r>
            <a:r>
              <a:rPr lang="en-US" sz="2560" dirty="0">
                <a:latin typeface="Times New Roman" pitchFamily="18" charset="0"/>
              </a:rPr>
              <a:t> mod 119 = 66</a:t>
            </a:r>
          </a:p>
          <a:p>
            <a:pPr marL="894066" lvl="1" indent="-325115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44" dirty="0"/>
              <a:t>Decryption:</a:t>
            </a:r>
          </a:p>
          <a:p>
            <a:pPr marL="1381738" lvl="2" indent="-243836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5000"/>
              <a:buFont typeface="Wingdings" pitchFamily="2" charset="2"/>
              <a:buChar char="w"/>
              <a:defRPr/>
            </a:pPr>
            <a:r>
              <a:rPr lang="en-US" sz="2560" b="1" i="1" dirty="0">
                <a:latin typeface="Times New Roman" pitchFamily="18" charset="0"/>
              </a:rPr>
              <a:t>C</a:t>
            </a:r>
            <a:r>
              <a:rPr lang="en-US" sz="2560" dirty="0">
                <a:latin typeface="Symbol" pitchFamily="18" charset="2"/>
              </a:rPr>
              <a:t> = </a:t>
            </a:r>
            <a:r>
              <a:rPr lang="en-US" sz="2560" dirty="0">
                <a:latin typeface="Times New Roman" pitchFamily="18" charset="0"/>
              </a:rPr>
              <a:t>66</a:t>
            </a:r>
            <a:r>
              <a:rPr lang="en-US" sz="2560" baseline="30000" dirty="0">
                <a:latin typeface="Times New Roman" pitchFamily="18" charset="0"/>
              </a:rPr>
              <a:t>77</a:t>
            </a:r>
            <a:r>
              <a:rPr lang="en-US" sz="2560" dirty="0">
                <a:latin typeface="Times New Roman" pitchFamily="18" charset="0"/>
              </a:rPr>
              <a:t> mod 119 = 19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26">
            <a:extLst>
              <a:ext uri="{FF2B5EF4-FFF2-40B4-BE49-F238E27FC236}">
                <a16:creationId xmlns:a16="http://schemas.microsoft.com/office/drawing/2014/main" id="{61226574-2A77-2743-BD6B-689962B3CF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Complete RSA Example</a:t>
            </a:r>
          </a:p>
        </p:txBody>
      </p:sp>
      <p:sp>
        <p:nvSpPr>
          <p:cNvPr id="1031" name="Rectangle 1029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E113D64-54F4-C942-9C62-EAA9BC75D3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50240" y="2275841"/>
            <a:ext cx="12029440" cy="6436925"/>
          </a:xfrm>
        </p:spPr>
        <p:txBody>
          <a:bodyPr rtlCol="0">
            <a:normAutofit/>
          </a:bodyPr>
          <a:lstStyle/>
          <a:p>
            <a:pPr marL="325115" indent="-325115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3413" dirty="0"/>
              <a:t>Setup: </a:t>
            </a:r>
          </a:p>
          <a:p>
            <a:pPr marL="812787" lvl="1" indent="-243836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844" b="1" i="1" dirty="0">
                <a:latin typeface="Times New Roman" pitchFamily="18" charset="0"/>
              </a:rPr>
              <a:t>p</a:t>
            </a:r>
            <a:r>
              <a:rPr lang="en-US" sz="2844" dirty="0">
                <a:latin typeface="Symbol" pitchFamily="18" charset="2"/>
              </a:rPr>
              <a:t> = </a:t>
            </a:r>
            <a:r>
              <a:rPr lang="en-US" sz="2844" dirty="0">
                <a:latin typeface="Times New Roman" pitchFamily="18" charset="0"/>
              </a:rPr>
              <a:t>5, </a:t>
            </a:r>
            <a:r>
              <a:rPr lang="en-US" sz="2844" b="1" i="1" dirty="0">
                <a:latin typeface="Times New Roman" pitchFamily="18" charset="0"/>
              </a:rPr>
              <a:t>q</a:t>
            </a:r>
            <a:r>
              <a:rPr lang="en-US" sz="2844" dirty="0">
                <a:latin typeface="Symbol" pitchFamily="18" charset="2"/>
              </a:rPr>
              <a:t> = </a:t>
            </a:r>
            <a:r>
              <a:rPr lang="en-US" sz="2844" dirty="0">
                <a:latin typeface="Times New Roman" pitchFamily="18" charset="0"/>
              </a:rPr>
              <a:t>11</a:t>
            </a:r>
          </a:p>
          <a:p>
            <a:pPr marL="812787" lvl="1" indent="-243836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844" b="1" i="1" dirty="0">
                <a:latin typeface="Times New Roman" pitchFamily="18" charset="0"/>
              </a:rPr>
              <a:t>n</a:t>
            </a:r>
            <a:r>
              <a:rPr lang="en-US" sz="2844" dirty="0">
                <a:latin typeface="Symbol" pitchFamily="18" charset="2"/>
              </a:rPr>
              <a:t> = </a:t>
            </a:r>
            <a:r>
              <a:rPr lang="en-US" sz="2844" dirty="0">
                <a:latin typeface="Times New Roman" pitchFamily="18" charset="0"/>
              </a:rPr>
              <a:t>5</a:t>
            </a:r>
            <a:r>
              <a:rPr lang="en-US" sz="2844" dirty="0">
                <a:latin typeface="Symbol" pitchFamily="18" charset="2"/>
                <a:sym typeface="Symbol" pitchFamily="18" charset="2"/>
              </a:rPr>
              <a:t></a:t>
            </a:r>
            <a:r>
              <a:rPr lang="en-US" sz="2844" dirty="0">
                <a:latin typeface="Times New Roman" pitchFamily="18" charset="0"/>
              </a:rPr>
              <a:t>11</a:t>
            </a:r>
            <a:r>
              <a:rPr lang="en-US" sz="2844" dirty="0">
                <a:latin typeface="Symbol" pitchFamily="18" charset="2"/>
              </a:rPr>
              <a:t> = </a:t>
            </a:r>
            <a:r>
              <a:rPr lang="en-US" sz="2844" dirty="0">
                <a:latin typeface="Times New Roman" pitchFamily="18" charset="0"/>
              </a:rPr>
              <a:t>55</a:t>
            </a:r>
          </a:p>
          <a:p>
            <a:pPr marL="812787" lvl="1" indent="-243836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844" b="1" dirty="0">
                <a:latin typeface="Symbol" pitchFamily="18" charset="2"/>
              </a:rPr>
              <a:t>f</a:t>
            </a:r>
            <a:r>
              <a:rPr lang="en-US" sz="2844" dirty="0">
                <a:latin typeface="Times New Roman" pitchFamily="18" charset="0"/>
              </a:rPr>
              <a:t>(</a:t>
            </a:r>
            <a:r>
              <a:rPr lang="en-US" sz="2844" b="1" i="1" dirty="0">
                <a:latin typeface="Times New Roman" pitchFamily="18" charset="0"/>
              </a:rPr>
              <a:t>n</a:t>
            </a:r>
            <a:r>
              <a:rPr lang="en-US" sz="2844" dirty="0">
                <a:latin typeface="Times New Roman" pitchFamily="18" charset="0"/>
              </a:rPr>
              <a:t>)</a:t>
            </a:r>
            <a:r>
              <a:rPr lang="en-US" sz="2844" dirty="0">
                <a:latin typeface="Symbol" pitchFamily="18" charset="2"/>
              </a:rPr>
              <a:t> = </a:t>
            </a:r>
            <a:r>
              <a:rPr lang="en-US" sz="2844" dirty="0">
                <a:latin typeface="Times New Roman" pitchFamily="18" charset="0"/>
              </a:rPr>
              <a:t>4</a:t>
            </a:r>
            <a:r>
              <a:rPr lang="en-US" sz="2844" dirty="0">
                <a:latin typeface="Symbol" pitchFamily="18" charset="2"/>
                <a:sym typeface="Symbol" pitchFamily="18" charset="2"/>
              </a:rPr>
              <a:t></a:t>
            </a:r>
            <a:r>
              <a:rPr lang="en-US" sz="2844" dirty="0">
                <a:latin typeface="Times New Roman" pitchFamily="18" charset="0"/>
              </a:rPr>
              <a:t>10</a:t>
            </a:r>
            <a:r>
              <a:rPr lang="en-US" sz="2844" dirty="0">
                <a:latin typeface="Symbol" pitchFamily="18" charset="2"/>
              </a:rPr>
              <a:t> = </a:t>
            </a:r>
            <a:r>
              <a:rPr lang="en-US" sz="2844" dirty="0">
                <a:latin typeface="Times New Roman" pitchFamily="18" charset="0"/>
              </a:rPr>
              <a:t>40 </a:t>
            </a:r>
          </a:p>
          <a:p>
            <a:pPr marL="812787" lvl="1" indent="-243836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844" b="1" i="1" dirty="0">
                <a:latin typeface="Times New Roman" pitchFamily="18" charset="0"/>
              </a:rPr>
              <a:t>e</a:t>
            </a:r>
            <a:r>
              <a:rPr lang="en-US" sz="2844" dirty="0">
                <a:latin typeface="Symbol" pitchFamily="18" charset="2"/>
              </a:rPr>
              <a:t> = </a:t>
            </a:r>
            <a:r>
              <a:rPr lang="en-US" sz="2844" dirty="0">
                <a:latin typeface="Times New Roman" pitchFamily="18" charset="0"/>
              </a:rPr>
              <a:t>3</a:t>
            </a:r>
          </a:p>
          <a:p>
            <a:pPr marL="812787" lvl="1" indent="-243836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844" b="1" i="1" dirty="0">
                <a:latin typeface="Times New Roman" pitchFamily="18" charset="0"/>
              </a:rPr>
              <a:t>d</a:t>
            </a:r>
            <a:r>
              <a:rPr lang="en-US" sz="2844" dirty="0">
                <a:latin typeface="Symbol" pitchFamily="18" charset="2"/>
              </a:rPr>
              <a:t> = </a:t>
            </a:r>
            <a:r>
              <a:rPr lang="en-US" sz="2844" dirty="0">
                <a:latin typeface="Times New Roman" pitchFamily="18" charset="0"/>
              </a:rPr>
              <a:t>27</a:t>
            </a:r>
            <a:r>
              <a:rPr lang="en-US" sz="2844" dirty="0">
                <a:latin typeface="Symbol" pitchFamily="18" charset="2"/>
              </a:rPr>
              <a:t> (</a:t>
            </a:r>
            <a:r>
              <a:rPr lang="en-US" sz="2844" dirty="0">
                <a:latin typeface="Times New Roman" pitchFamily="18" charset="0"/>
              </a:rPr>
              <a:t>3</a:t>
            </a:r>
            <a:r>
              <a:rPr lang="en-US" sz="2844" dirty="0">
                <a:latin typeface="Symbol" pitchFamily="18" charset="2"/>
                <a:sym typeface="Symbol" pitchFamily="18" charset="2"/>
              </a:rPr>
              <a:t></a:t>
            </a:r>
            <a:r>
              <a:rPr lang="en-US" sz="2844" dirty="0">
                <a:latin typeface="Times New Roman" pitchFamily="18" charset="0"/>
              </a:rPr>
              <a:t>27</a:t>
            </a:r>
            <a:r>
              <a:rPr lang="en-US" sz="2844" dirty="0">
                <a:latin typeface="Symbol" pitchFamily="18" charset="2"/>
              </a:rPr>
              <a:t> = </a:t>
            </a:r>
            <a:r>
              <a:rPr lang="en-US" sz="2844" dirty="0">
                <a:latin typeface="Times New Roman" pitchFamily="18" charset="0"/>
              </a:rPr>
              <a:t>81 </a:t>
            </a:r>
            <a:r>
              <a:rPr lang="en-US" sz="2844" dirty="0">
                <a:latin typeface="Symbol" pitchFamily="18" charset="2"/>
              </a:rPr>
              <a:t>= </a:t>
            </a:r>
            <a:r>
              <a:rPr lang="en-US" sz="2844" dirty="0">
                <a:latin typeface="Times New Roman" pitchFamily="18" charset="0"/>
              </a:rPr>
              <a:t>2</a:t>
            </a:r>
            <a:r>
              <a:rPr lang="en-US" sz="2844" dirty="0">
                <a:latin typeface="Symbol" pitchFamily="18" charset="2"/>
                <a:sym typeface="Symbol" pitchFamily="18" charset="2"/>
              </a:rPr>
              <a:t></a:t>
            </a:r>
            <a:r>
              <a:rPr lang="en-US" sz="2844" dirty="0">
                <a:latin typeface="Times New Roman" pitchFamily="18" charset="0"/>
              </a:rPr>
              <a:t>40 + 1)</a:t>
            </a:r>
          </a:p>
          <a:p>
            <a:pPr marL="243836" indent="-243836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3413" dirty="0">
                <a:latin typeface="Times New Roman" pitchFamily="18" charset="0"/>
              </a:rPr>
              <a:t>Pre-compute lookup table (size of n-1, M should not be 0) </a:t>
            </a:r>
            <a:r>
              <a:rPr lang="en-US" sz="3413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Why?</a:t>
            </a:r>
          </a:p>
        </p:txBody>
      </p:sp>
      <p:sp>
        <p:nvSpPr>
          <p:cNvPr id="1027" name="Date Placeholder 3">
            <a:extLst>
              <a:ext uri="{FF2B5EF4-FFF2-40B4-BE49-F238E27FC236}">
                <a16:creationId xmlns:a16="http://schemas.microsoft.com/office/drawing/2014/main" id="{8E87AD1C-E9EC-564D-BF08-3320EB9BCEE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GB"/>
            </a:defPPr>
            <a:lvl1pPr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1200" kern="120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B7C805E7-0E68-F149-9B1C-0EE87CC35B71}" type="datetime1">
              <a:rPr lang="en-US" smtClean="0"/>
              <a:pPr>
                <a:defRPr/>
              </a:pPr>
              <a:t>4/20/22</a:t>
            </a:fld>
            <a:endParaRPr lang="en-US"/>
          </a:p>
        </p:txBody>
      </p:sp>
      <p:sp>
        <p:nvSpPr>
          <p:cNvPr id="1028" name="Footer Placeholder 4">
            <a:extLst>
              <a:ext uri="{FF2B5EF4-FFF2-40B4-BE49-F238E27FC236}">
                <a16:creationId xmlns:a16="http://schemas.microsoft.com/office/drawing/2014/main" id="{1059D1E0-7E19-F446-86EC-DCB335E8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GB"/>
            </a:defPPr>
            <a:lvl1pPr algn="ct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1200" kern="120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GB"/>
              <a:t>Cryptography</a:t>
            </a:r>
            <a:endParaRPr lang="en-US"/>
          </a:p>
        </p:txBody>
      </p:sp>
      <p:sp>
        <p:nvSpPr>
          <p:cNvPr id="1029" name="Slide Number Placeholder 5">
            <a:extLst>
              <a:ext uri="{FF2B5EF4-FFF2-40B4-BE49-F238E27FC236}">
                <a16:creationId xmlns:a16="http://schemas.microsoft.com/office/drawing/2014/main" id="{6588F73F-77A4-DE4B-8C4B-1957FC2A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 sz="1200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fld id="{B9979CD6-DAF5-4045-8067-74C62A0356DD}" type="slidenum">
              <a:rPr lang="en-GB" altLang="en-US" smtClean="0"/>
              <a:pPr/>
              <a:t>16</a:t>
            </a:fld>
            <a:endParaRPr lang="en-US" altLang="en-US">
              <a:solidFill>
                <a:srgbClr val="898989"/>
              </a:solidFill>
            </a:endParaRPr>
          </a:p>
        </p:txBody>
      </p:sp>
      <p:graphicFrame>
        <p:nvGraphicFramePr>
          <p:cNvPr id="58375" name="Object 1028">
            <a:extLst>
              <a:ext uri="{FF2B5EF4-FFF2-40B4-BE49-F238E27FC236}">
                <a16:creationId xmlns:a16="http://schemas.microsoft.com/office/drawing/2014/main" id="{F4D36A6D-49CF-EA46-9BB0-E972C7D768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240" y="5831841"/>
          <a:ext cx="12029440" cy="2838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9" name="Worksheet" r:id="rId3" imgW="8293100" imgH="1816100" progId="Excel.Sheet.8">
                  <p:embed/>
                </p:oleObj>
              </mc:Choice>
              <mc:Fallback>
                <p:oleObj name="Worksheet" r:id="rId3" imgW="8293100" imgH="1816100" progId="Excel.Sheet.8">
                  <p:embed/>
                  <p:pic>
                    <p:nvPicPr>
                      <p:cNvPr id="58375" name="Object 1028">
                        <a:extLst>
                          <a:ext uri="{FF2B5EF4-FFF2-40B4-BE49-F238E27FC236}">
                            <a16:creationId xmlns:a16="http://schemas.microsoft.com/office/drawing/2014/main" id="{F4D36A6D-49CF-EA46-9BB0-E972C7D768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240" y="5831841"/>
                        <a:ext cx="12029440" cy="2838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6" name="Rectangle 1030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63E861E-5B49-DF41-9760-A6B531A03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4507" y="2275840"/>
            <a:ext cx="4226560" cy="3467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28650" indent="-1714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5973">
                <a:solidFill>
                  <a:schemeClr val="tx1"/>
                </a:solidFill>
              </a:rPr>
              <a:t>Encryption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en-US" sz="2844" b="1" i="1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2844">
                <a:solidFill>
                  <a:schemeClr val="tx1"/>
                </a:solidFill>
                <a:latin typeface="Symbol" pitchFamily="2" charset="2"/>
              </a:rPr>
              <a:t> = </a:t>
            </a:r>
            <a:r>
              <a:rPr lang="en-US" altLang="en-US" sz="2844" b="1" i="1">
                <a:solidFill>
                  <a:schemeClr val="tx1"/>
                </a:solidFill>
                <a:latin typeface="Times New Roman" panose="02020603050405020304" pitchFamily="18" charset="0"/>
              </a:rPr>
              <a:t>M</a:t>
            </a:r>
            <a:r>
              <a:rPr lang="en-US" altLang="en-US" sz="2844" baseline="3000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lang="en-US" altLang="en-US" sz="2844">
                <a:solidFill>
                  <a:schemeClr val="tx1"/>
                </a:solidFill>
                <a:latin typeface="Times New Roman" panose="02020603050405020304" pitchFamily="18" charset="0"/>
              </a:rPr>
              <a:t> mod 55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5973">
                <a:solidFill>
                  <a:schemeClr val="tx1"/>
                </a:solidFill>
              </a:rPr>
              <a:t>Decryption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en-US" sz="2844" b="1" i="1">
                <a:solidFill>
                  <a:schemeClr val="tx1"/>
                </a:solidFill>
                <a:latin typeface="Times New Roman" panose="02020603050405020304" pitchFamily="18" charset="0"/>
              </a:rPr>
              <a:t>M</a:t>
            </a:r>
            <a:r>
              <a:rPr lang="en-US" altLang="en-US" sz="2844">
                <a:solidFill>
                  <a:schemeClr val="tx1"/>
                </a:solidFill>
                <a:latin typeface="Symbol" pitchFamily="2" charset="2"/>
              </a:rPr>
              <a:t> = </a:t>
            </a:r>
            <a:r>
              <a:rPr lang="en-US" altLang="en-US" sz="2844" b="1" i="1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2844" baseline="30000">
                <a:solidFill>
                  <a:schemeClr val="tx1"/>
                </a:solidFill>
                <a:latin typeface="Times New Roman" panose="02020603050405020304" pitchFamily="18" charset="0"/>
              </a:rPr>
              <a:t>27</a:t>
            </a:r>
            <a:r>
              <a:rPr lang="en-US" altLang="en-US" sz="2844">
                <a:solidFill>
                  <a:schemeClr val="tx1"/>
                </a:solidFill>
                <a:latin typeface="Times New Roman" panose="02020603050405020304" pitchFamily="18" charset="0"/>
              </a:rPr>
              <a:t> mod 55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9D57687F-0102-0A41-985B-B0686BD1E1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</a:t>
            </a:r>
          </a:p>
        </p:txBody>
      </p:sp>
      <p:sp>
        <p:nvSpPr>
          <p:cNvPr id="8198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46E1A36-658C-E749-B131-33D46BFA356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161627" y="2168595"/>
            <a:ext cx="5418667" cy="7152640"/>
          </a:xfrm>
        </p:spPr>
        <p:txBody>
          <a:bodyPr rtlCol="0">
            <a:normAutofit fontScale="92500" lnSpcReduction="20000"/>
          </a:bodyPr>
          <a:lstStyle/>
          <a:p>
            <a:pPr marL="325115" indent="-325115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3413" dirty="0"/>
              <a:t>Security of RSA based on difficulty of factoring of </a:t>
            </a:r>
            <a:r>
              <a:rPr lang="en-US" sz="3413" i="1" dirty="0"/>
              <a:t>n=</a:t>
            </a:r>
            <a:r>
              <a:rPr lang="en-US" sz="3413" i="1" dirty="0" err="1"/>
              <a:t>pq</a:t>
            </a:r>
            <a:endParaRPr lang="en-US" sz="3413" i="1" dirty="0"/>
          </a:p>
          <a:p>
            <a:pPr marL="894066" lvl="1" indent="-325115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844" dirty="0"/>
              <a:t>Widely believed</a:t>
            </a:r>
          </a:p>
          <a:p>
            <a:pPr marL="894066" lvl="1" indent="-325115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844" dirty="0"/>
              <a:t>Best  known algorithm takes exponential time</a:t>
            </a:r>
          </a:p>
          <a:p>
            <a:pPr marL="325115" indent="-325115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3413" dirty="0"/>
              <a:t>RSA Security factoring challenge (discontinued)</a:t>
            </a:r>
          </a:p>
          <a:p>
            <a:pPr marL="325115" indent="-325115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3413" dirty="0"/>
              <a:t>In 1999, 512-bit challenge factored in 4 months using 35.7 CPU-years</a:t>
            </a:r>
          </a:p>
          <a:p>
            <a:pPr marL="894066" lvl="1" indent="-325115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844" dirty="0"/>
              <a:t>160 175-400 MHz SGI and Sun</a:t>
            </a:r>
          </a:p>
          <a:p>
            <a:pPr marL="894066" lvl="1" indent="-325115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844" dirty="0"/>
              <a:t> 8 250 MHz SGI Origin</a:t>
            </a:r>
          </a:p>
          <a:p>
            <a:pPr marL="894066" lvl="1" indent="-325115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844" dirty="0"/>
              <a:t>120 300-450 MHz Pentium II</a:t>
            </a:r>
          </a:p>
          <a:p>
            <a:pPr marL="894066" lvl="1" indent="-325115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844" dirty="0"/>
              <a:t> 4 500 MHz Digital/Compaq</a:t>
            </a:r>
          </a:p>
        </p:txBody>
      </p:sp>
      <p:sp>
        <p:nvSpPr>
          <p:cNvPr id="59396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E9907F1-7280-7B48-8C3A-BE8840C6AA3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6797040" y="2286000"/>
            <a:ext cx="5852160" cy="4664569"/>
          </a:xfrm>
        </p:spPr>
        <p:txBody>
          <a:bodyPr/>
          <a:lstStyle/>
          <a:p>
            <a:pPr marL="325115" indent="-325115">
              <a:spcBef>
                <a:spcPct val="5000"/>
              </a:spcBef>
            </a:pPr>
            <a:r>
              <a:rPr lang="en-US" altLang="en-US" sz="2844" dirty="0"/>
              <a:t>In 2005, a team of researchers factored the RSA-640 challenge number using 30 2.2GHz CPU years</a:t>
            </a:r>
          </a:p>
          <a:p>
            <a:pPr marL="325115" indent="-325115">
              <a:spcBef>
                <a:spcPct val="5000"/>
              </a:spcBef>
            </a:pPr>
            <a:r>
              <a:rPr lang="en-US" altLang="en-US" sz="2844" dirty="0"/>
              <a:t>In 2004, the prize for factoring RSA-2048 was $200,000</a:t>
            </a:r>
          </a:p>
          <a:p>
            <a:pPr marL="325115" indent="-325115">
              <a:spcBef>
                <a:spcPct val="5000"/>
              </a:spcBef>
            </a:pPr>
            <a:r>
              <a:rPr lang="en-US" altLang="en-US" sz="2844" dirty="0"/>
              <a:t>Current practice is 2,048-bit keys</a:t>
            </a:r>
          </a:p>
          <a:p>
            <a:pPr marL="325115" indent="-325115">
              <a:spcBef>
                <a:spcPct val="5000"/>
              </a:spcBef>
            </a:pPr>
            <a:r>
              <a:rPr lang="en-US" altLang="en-US" sz="2844" dirty="0"/>
              <a:t>Estimated resources needed to factor a number within one year </a:t>
            </a:r>
          </a:p>
        </p:txBody>
      </p:sp>
      <p:sp>
        <p:nvSpPr>
          <p:cNvPr id="8196" name="Slide Number Placeholder 6">
            <a:extLst>
              <a:ext uri="{FF2B5EF4-FFF2-40B4-BE49-F238E27FC236}">
                <a16:creationId xmlns:a16="http://schemas.microsoft.com/office/drawing/2014/main" id="{1B105416-FF9F-2E4A-8E43-2AF76D27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 sz="1200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fld id="{DDEEE415-7B37-C84B-9CA6-C5E12020A423}" type="slidenum">
              <a:rPr lang="en-US" altLang="en-US" smtClean="0"/>
              <a:pPr/>
              <a:t>17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9400" name="Rectangle 5">
            <a:extLst>
              <a:ext uri="{FF2B5EF4-FFF2-40B4-BE49-F238E27FC236}">
                <a16:creationId xmlns:a16="http://schemas.microsoft.com/office/drawing/2014/main" id="{C13651EA-BEFE-7649-8827-2DE78977F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507" y="4007556"/>
            <a:ext cx="13004800" cy="947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5973"/>
          </a:p>
        </p:txBody>
      </p:sp>
      <p:sp>
        <p:nvSpPr>
          <p:cNvPr id="59401" name="Rectangle 6">
            <a:extLst>
              <a:ext uri="{FF2B5EF4-FFF2-40B4-BE49-F238E27FC236}">
                <a16:creationId xmlns:a16="http://schemas.microsoft.com/office/drawing/2014/main" id="{224EA2EF-A374-B640-B744-386714B70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5814" y="4007556"/>
            <a:ext cx="6147930" cy="947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5973"/>
          </a:p>
        </p:txBody>
      </p:sp>
      <p:graphicFrame>
        <p:nvGraphicFramePr>
          <p:cNvPr id="228472" name="Group 120">
            <a:extLst>
              <a:ext uri="{FF2B5EF4-FFF2-40B4-BE49-F238E27FC236}">
                <a16:creationId xmlns:a16="http://schemas.microsoft.com/office/drawing/2014/main" id="{D30CFED6-117A-0640-B98D-D2763F31F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627663"/>
              </p:ext>
            </p:extLst>
          </p:nvPr>
        </p:nvGraphicFramePr>
        <p:xfrm>
          <a:off x="7230534" y="6286781"/>
          <a:ext cx="4876800" cy="302768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03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Length (bits)</a:t>
                      </a: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30048" marR="130048" marT="65024" marB="650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PCs</a:t>
                      </a: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30048" marR="130048" marT="65024" marB="650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Memory</a:t>
                      </a: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30048" marR="130048" marT="65024" marB="65024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430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30048" marR="130048" marT="65024" marB="650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30048" marR="130048" marT="65024" marB="650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128MB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30048" marR="130048" marT="65024" marB="65024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760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30048" marR="130048" marT="65024" marB="650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215,000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30048" marR="130048" marT="65024" marB="650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4GB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30048" marR="130048" marT="65024" marB="65024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1,020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30048" marR="130048" marT="65024" marB="650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342</a:t>
                      </a:r>
                      <a:r>
                        <a:rPr kumimoji="0" lang="en-US" sz="2600" u="none" strike="noStrike" cap="none" normalizeH="0" baseline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</a:t>
                      </a:r>
                      <a:r>
                        <a:rPr kumimoji="0" lang="en-US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r>
                        <a:rPr kumimoji="0" lang="en-US" sz="2600" u="none" strike="noStrike" cap="none" normalizeH="0" baseline="3000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26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30048" marR="130048" marT="65024" marB="650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170GB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30048" marR="130048" marT="65024" marB="65024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1,620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30048" marR="130048" marT="65024" marB="650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1.6</a:t>
                      </a:r>
                      <a:r>
                        <a:rPr kumimoji="0" lang="en-US" sz="2600" u="none" strike="noStrike" cap="none" normalizeH="0" baseline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</a:t>
                      </a:r>
                      <a:r>
                        <a:rPr kumimoji="0" lang="en-US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r>
                        <a:rPr kumimoji="0" lang="en-US" sz="2600" u="none" strike="noStrike" cap="none" normalizeH="0" baseline="3000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sz="26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30048" marR="130048" marT="65024" marB="650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120TB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30048" marR="130048" marT="65024" marB="65024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798F0D69-7BDD-9D44-BD18-99286201A6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Algorithmic Issues</a:t>
            </a:r>
          </a:p>
        </p:txBody>
      </p:sp>
      <p:sp>
        <p:nvSpPr>
          <p:cNvPr id="1024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F066F89-A11B-CE4E-B8C4-9DD2A7E6C37E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192107" y="2384214"/>
            <a:ext cx="5310293" cy="6610773"/>
          </a:xfrm>
        </p:spPr>
        <p:txBody>
          <a:bodyPr rtlCol="0">
            <a:normAutofit fontScale="92500" lnSpcReduction="20000"/>
          </a:bodyPr>
          <a:lstStyle/>
          <a:p>
            <a:pPr marL="325115" indent="-325115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3413" dirty="0"/>
              <a:t>The implementation of the RSA cryptosystem requires various algorithms</a:t>
            </a:r>
          </a:p>
          <a:p>
            <a:pPr marL="325115" indent="-325115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3413" dirty="0"/>
              <a:t>Overall</a:t>
            </a:r>
          </a:p>
          <a:p>
            <a:pPr marL="731509" lvl="1" indent="-162557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844" dirty="0"/>
              <a:t>Representation of integers of arbitrarily large size and arithmetic operations on them</a:t>
            </a:r>
          </a:p>
          <a:p>
            <a:pPr marL="325115" indent="-325115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3413" dirty="0"/>
              <a:t>Encryption</a:t>
            </a:r>
          </a:p>
          <a:p>
            <a:pPr marL="731509" lvl="1" indent="-162557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844" dirty="0">
                <a:solidFill>
                  <a:schemeClr val="accent6"/>
                </a:solidFill>
              </a:rPr>
              <a:t>Modular power</a:t>
            </a:r>
          </a:p>
          <a:p>
            <a:pPr marL="325115" indent="-325115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3413" dirty="0"/>
              <a:t>Decryption</a:t>
            </a:r>
          </a:p>
          <a:p>
            <a:pPr marL="731509" lvl="1" indent="-162557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844" dirty="0">
                <a:solidFill>
                  <a:schemeClr val="accent6"/>
                </a:solidFill>
              </a:rPr>
              <a:t>Modular power</a:t>
            </a:r>
          </a:p>
        </p:txBody>
      </p:sp>
      <p:sp>
        <p:nvSpPr>
          <p:cNvPr id="10247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20D3CA5-86EF-E943-B16D-AF2415CA078B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6827520" y="2384214"/>
            <a:ext cx="5418667" cy="6610773"/>
          </a:xfrm>
        </p:spPr>
        <p:txBody>
          <a:bodyPr rtlCol="0">
            <a:normAutofit fontScale="92500" lnSpcReduction="20000"/>
          </a:bodyPr>
          <a:lstStyle/>
          <a:p>
            <a:pPr marL="325115" indent="-325115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3413" dirty="0"/>
              <a:t>Setup</a:t>
            </a:r>
          </a:p>
          <a:p>
            <a:pPr marL="650230" lvl="1" indent="-162557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844" dirty="0"/>
              <a:t>Generation of </a:t>
            </a:r>
            <a:r>
              <a:rPr lang="en-US" sz="2844" dirty="0">
                <a:solidFill>
                  <a:schemeClr val="accent6"/>
                </a:solidFill>
              </a:rPr>
              <a:t>random numbers</a:t>
            </a:r>
            <a:r>
              <a:rPr lang="en-US" sz="2844" dirty="0"/>
              <a:t> with a given number of bits (to generate candidates </a:t>
            </a:r>
            <a:r>
              <a:rPr lang="en-US" sz="2844" b="1" i="1" dirty="0">
                <a:latin typeface="Times New Roman" pitchFamily="18" charset="0"/>
              </a:rPr>
              <a:t>p </a:t>
            </a:r>
            <a:r>
              <a:rPr lang="en-US" sz="2844" dirty="0"/>
              <a:t>and </a:t>
            </a:r>
            <a:r>
              <a:rPr lang="en-US" sz="2844" b="1" i="1" dirty="0">
                <a:latin typeface="Times New Roman" pitchFamily="18" charset="0"/>
              </a:rPr>
              <a:t>q</a:t>
            </a:r>
            <a:r>
              <a:rPr lang="en-US" sz="2844" dirty="0"/>
              <a:t>)</a:t>
            </a:r>
          </a:p>
          <a:p>
            <a:pPr marL="650230" lvl="1" indent="-162557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844" dirty="0">
                <a:solidFill>
                  <a:schemeClr val="accent6"/>
                </a:solidFill>
              </a:rPr>
              <a:t>Primality testing</a:t>
            </a:r>
            <a:r>
              <a:rPr lang="en-US" sz="2844" dirty="0"/>
              <a:t> (to check that candidates </a:t>
            </a:r>
            <a:r>
              <a:rPr lang="en-US" sz="2844" b="1" i="1" dirty="0">
                <a:latin typeface="Times New Roman" pitchFamily="18" charset="0"/>
              </a:rPr>
              <a:t>p </a:t>
            </a:r>
            <a:r>
              <a:rPr lang="en-US" sz="2844" dirty="0"/>
              <a:t>and </a:t>
            </a:r>
            <a:r>
              <a:rPr lang="en-US" sz="2844" b="1" i="1" dirty="0">
                <a:latin typeface="Times New Roman" pitchFamily="18" charset="0"/>
              </a:rPr>
              <a:t>q </a:t>
            </a:r>
            <a:r>
              <a:rPr lang="en-US" sz="2844" dirty="0"/>
              <a:t>are prime)</a:t>
            </a:r>
          </a:p>
          <a:p>
            <a:pPr marL="650230" lvl="1" indent="-162557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844" dirty="0"/>
              <a:t>Computation of the </a:t>
            </a:r>
            <a:r>
              <a:rPr lang="en-US" sz="2844" dirty="0">
                <a:solidFill>
                  <a:schemeClr val="accent6"/>
                </a:solidFill>
              </a:rPr>
              <a:t>GCD</a:t>
            </a:r>
            <a:r>
              <a:rPr lang="en-US" sz="2844" dirty="0"/>
              <a:t> (to verify that </a:t>
            </a:r>
            <a:r>
              <a:rPr lang="en-US" sz="2844" b="1" i="1" dirty="0">
                <a:latin typeface="Times New Roman" pitchFamily="18" charset="0"/>
              </a:rPr>
              <a:t>e </a:t>
            </a:r>
            <a:r>
              <a:rPr lang="en-US" sz="2844" dirty="0"/>
              <a:t>and </a:t>
            </a:r>
            <a:r>
              <a:rPr lang="en-US" sz="2844" b="1" dirty="0">
                <a:latin typeface="Symbol" pitchFamily="18" charset="2"/>
              </a:rPr>
              <a:t>f</a:t>
            </a:r>
            <a:r>
              <a:rPr lang="en-US" sz="2844" dirty="0">
                <a:latin typeface="Times New Roman" pitchFamily="18" charset="0"/>
              </a:rPr>
              <a:t>(</a:t>
            </a:r>
            <a:r>
              <a:rPr lang="en-US" sz="2844" b="1" i="1" dirty="0">
                <a:latin typeface="Times New Roman" pitchFamily="18" charset="0"/>
              </a:rPr>
              <a:t>n</a:t>
            </a:r>
            <a:r>
              <a:rPr lang="en-US" sz="2844" dirty="0">
                <a:latin typeface="Times New Roman" pitchFamily="18" charset="0"/>
              </a:rPr>
              <a:t>) </a:t>
            </a:r>
            <a:r>
              <a:rPr lang="en-US" sz="2844" dirty="0"/>
              <a:t>are relatively prime)</a:t>
            </a:r>
          </a:p>
          <a:p>
            <a:pPr marL="650230" lvl="1" indent="-162557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844" dirty="0"/>
              <a:t>Computation of the </a:t>
            </a:r>
            <a:r>
              <a:rPr lang="en-US" sz="2844" dirty="0">
                <a:solidFill>
                  <a:schemeClr val="accent6"/>
                </a:solidFill>
              </a:rPr>
              <a:t>multiplicative inverse</a:t>
            </a:r>
            <a:r>
              <a:rPr lang="en-US" sz="2844" dirty="0"/>
              <a:t> (to compute </a:t>
            </a:r>
            <a:r>
              <a:rPr lang="en-US" sz="2844" b="1" i="1" dirty="0">
                <a:latin typeface="Times New Roman" pitchFamily="18" charset="0"/>
              </a:rPr>
              <a:t>d</a:t>
            </a:r>
            <a:r>
              <a:rPr lang="en-US" sz="2844" dirty="0"/>
              <a:t> from </a:t>
            </a:r>
            <a:r>
              <a:rPr lang="en-US" sz="2844" b="1" i="1" dirty="0">
                <a:latin typeface="Times New Roman" pitchFamily="18" charset="0"/>
              </a:rPr>
              <a:t>e</a:t>
            </a:r>
            <a:r>
              <a:rPr lang="en-US" sz="2844" dirty="0"/>
              <a:t>)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2C58A8E8-CB3B-DC49-964B-A264B2921B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Modular Power</a:t>
            </a:r>
          </a:p>
        </p:txBody>
      </p:sp>
      <p:sp>
        <p:nvSpPr>
          <p:cNvPr id="6144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39AC2E7-0C45-194A-ADC8-96A1B143F75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070187" y="2181013"/>
            <a:ext cx="5635413" cy="6827520"/>
          </a:xfrm>
        </p:spPr>
        <p:txBody>
          <a:bodyPr/>
          <a:lstStyle/>
          <a:p>
            <a:pPr marL="325115" indent="-325115">
              <a:lnSpc>
                <a:spcPct val="90000"/>
              </a:lnSpc>
              <a:spcBef>
                <a:spcPts val="1200"/>
              </a:spcBef>
            </a:pPr>
            <a:r>
              <a:rPr lang="en-US" altLang="en-US" sz="2844" dirty="0"/>
              <a:t>The repeated squaring algorithm speeds up the computation of a modular power </a:t>
            </a:r>
            <a:r>
              <a:rPr lang="en-US" altLang="en-US" sz="2844" b="1" i="1" dirty="0">
                <a:latin typeface="Times New Roman" panose="02020603050405020304" pitchFamily="18" charset="0"/>
              </a:rPr>
              <a:t>a</a:t>
            </a:r>
            <a:r>
              <a:rPr lang="en-US" altLang="en-US" sz="2844" b="1" i="1" baseline="30000" dirty="0">
                <a:latin typeface="Times New Roman" panose="02020603050405020304" pitchFamily="18" charset="0"/>
              </a:rPr>
              <a:t>p</a:t>
            </a:r>
            <a:r>
              <a:rPr lang="en-US" altLang="en-US" sz="2844" dirty="0"/>
              <a:t> </a:t>
            </a:r>
            <a:r>
              <a:rPr lang="en-US" altLang="en-US" sz="2844" dirty="0">
                <a:latin typeface="Times New Roman" panose="02020603050405020304" pitchFamily="18" charset="0"/>
              </a:rPr>
              <a:t>mod </a:t>
            </a:r>
            <a:r>
              <a:rPr lang="en-US" altLang="en-US" sz="2844" b="1" i="1" dirty="0">
                <a:latin typeface="Times New Roman" panose="02020603050405020304" pitchFamily="18" charset="0"/>
              </a:rPr>
              <a:t>n</a:t>
            </a:r>
            <a:endParaRPr lang="en-US" altLang="en-US" sz="2844" dirty="0"/>
          </a:p>
          <a:p>
            <a:pPr marL="325115" indent="-325115">
              <a:lnSpc>
                <a:spcPct val="90000"/>
              </a:lnSpc>
              <a:spcBef>
                <a:spcPts val="1200"/>
              </a:spcBef>
            </a:pPr>
            <a:r>
              <a:rPr lang="en-US" altLang="en-US" sz="2844" dirty="0"/>
              <a:t>Write the exponent </a:t>
            </a:r>
            <a:r>
              <a:rPr lang="en-US" altLang="en-US" sz="2844" b="1" i="1" dirty="0">
                <a:latin typeface="Times New Roman" panose="02020603050405020304" pitchFamily="18" charset="0"/>
              </a:rPr>
              <a:t>p</a:t>
            </a:r>
            <a:r>
              <a:rPr lang="en-US" altLang="en-US" sz="2844" dirty="0"/>
              <a:t> in binary</a:t>
            </a:r>
          </a:p>
          <a:p>
            <a:pPr marL="650230" lvl="1" indent="-162557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altLang="en-US" sz="2844" b="1" i="1" dirty="0">
                <a:latin typeface="Times New Roman" panose="02020603050405020304" pitchFamily="18" charset="0"/>
              </a:rPr>
              <a:t>p</a:t>
            </a:r>
            <a:r>
              <a:rPr lang="en-US" altLang="en-US" sz="2844" dirty="0">
                <a:latin typeface="Times New Roman" panose="02020603050405020304" pitchFamily="18" charset="0"/>
              </a:rPr>
              <a:t> </a:t>
            </a:r>
            <a:r>
              <a:rPr lang="en-US" altLang="en-US" sz="2844" dirty="0">
                <a:latin typeface="Symbol" pitchFamily="2" charset="2"/>
              </a:rPr>
              <a:t>= </a:t>
            </a:r>
            <a:r>
              <a:rPr lang="en-US" altLang="en-US" sz="2844" b="1" i="1" dirty="0">
                <a:latin typeface="Times New Roman" panose="02020603050405020304" pitchFamily="18" charset="0"/>
              </a:rPr>
              <a:t>p</a:t>
            </a:r>
            <a:r>
              <a:rPr lang="en-US" altLang="en-US" sz="2844" b="1" i="1" baseline="-25000" dirty="0">
                <a:latin typeface="Times New Roman" panose="02020603050405020304" pitchFamily="18" charset="0"/>
              </a:rPr>
              <a:t>b</a:t>
            </a:r>
            <a:r>
              <a:rPr lang="en-US" altLang="en-US" sz="2844" baseline="-25000" dirty="0">
                <a:latin typeface="Symbol" pitchFamily="2" charset="2"/>
              </a:rPr>
              <a:t> - </a:t>
            </a:r>
            <a:r>
              <a:rPr lang="en-US" altLang="en-US" sz="2844" baseline="-25000" dirty="0">
                <a:latin typeface="Times New Roman" panose="02020603050405020304" pitchFamily="18" charset="0"/>
              </a:rPr>
              <a:t>1 </a:t>
            </a:r>
            <a:r>
              <a:rPr lang="en-US" altLang="en-US" sz="2844" b="1" i="1" dirty="0">
                <a:latin typeface="Times New Roman" panose="02020603050405020304" pitchFamily="18" charset="0"/>
              </a:rPr>
              <a:t>p</a:t>
            </a:r>
            <a:r>
              <a:rPr lang="en-US" altLang="en-US" sz="2844" b="1" i="1" baseline="-25000" dirty="0">
                <a:latin typeface="Times New Roman" panose="02020603050405020304" pitchFamily="18" charset="0"/>
              </a:rPr>
              <a:t>b</a:t>
            </a:r>
            <a:r>
              <a:rPr lang="en-US" altLang="en-US" sz="2844" baseline="-25000" dirty="0">
                <a:latin typeface="Symbol" pitchFamily="2" charset="2"/>
              </a:rPr>
              <a:t> - </a:t>
            </a:r>
            <a:r>
              <a:rPr lang="en-US" altLang="en-US" sz="2844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2844" dirty="0">
                <a:latin typeface="Times New Roman" panose="02020603050405020304" pitchFamily="18" charset="0"/>
              </a:rPr>
              <a:t> … </a:t>
            </a:r>
            <a:r>
              <a:rPr lang="en-US" altLang="en-US" sz="2844" b="1" i="1" dirty="0">
                <a:latin typeface="Times New Roman" panose="02020603050405020304" pitchFamily="18" charset="0"/>
              </a:rPr>
              <a:t>p</a:t>
            </a:r>
            <a:r>
              <a:rPr lang="en-US" altLang="en-US" sz="2844" baseline="-25000" dirty="0">
                <a:latin typeface="Times New Roman" panose="02020603050405020304" pitchFamily="18" charset="0"/>
              </a:rPr>
              <a:t>1 </a:t>
            </a:r>
            <a:r>
              <a:rPr lang="en-US" altLang="en-US" sz="2844" b="1" i="1" dirty="0">
                <a:latin typeface="Times New Roman" panose="02020603050405020304" pitchFamily="18" charset="0"/>
              </a:rPr>
              <a:t>p</a:t>
            </a:r>
            <a:r>
              <a:rPr lang="en-US" altLang="en-US" sz="2844" baseline="-25000" dirty="0">
                <a:latin typeface="Times New Roman" panose="02020603050405020304" pitchFamily="18" charset="0"/>
              </a:rPr>
              <a:t>0</a:t>
            </a:r>
            <a:endParaRPr lang="en-US" altLang="en-US" sz="2844" baseline="-25000" dirty="0"/>
          </a:p>
          <a:p>
            <a:pPr marL="325115" indent="-325115">
              <a:lnSpc>
                <a:spcPct val="90000"/>
              </a:lnSpc>
              <a:spcBef>
                <a:spcPts val="1200"/>
              </a:spcBef>
            </a:pPr>
            <a:r>
              <a:rPr lang="en-US" altLang="en-US" sz="2844" dirty="0"/>
              <a:t>Start with</a:t>
            </a:r>
          </a:p>
          <a:p>
            <a:pPr marL="650230" lvl="1" indent="-162557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altLang="en-US" sz="2844" b="1" i="1" dirty="0">
                <a:latin typeface="Times New Roman" panose="02020603050405020304" pitchFamily="18" charset="0"/>
              </a:rPr>
              <a:t>Q</a:t>
            </a:r>
            <a:r>
              <a:rPr lang="en-US" altLang="en-US" sz="2844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844" dirty="0">
                <a:latin typeface="Times New Roman" panose="02020603050405020304" pitchFamily="18" charset="0"/>
              </a:rPr>
              <a:t> </a:t>
            </a:r>
            <a:r>
              <a:rPr lang="en-US" altLang="en-US" sz="2844" dirty="0">
                <a:latin typeface="Symbol" pitchFamily="2" charset="2"/>
              </a:rPr>
              <a:t>= </a:t>
            </a:r>
            <a:r>
              <a:rPr lang="en-US" altLang="en-US" sz="2844" b="1" i="1" dirty="0" err="1">
                <a:latin typeface="Times New Roman" panose="02020603050405020304" pitchFamily="18" charset="0"/>
              </a:rPr>
              <a:t>a</a:t>
            </a:r>
            <a:r>
              <a:rPr lang="en-US" altLang="en-US" sz="2844" b="1" i="1" baseline="34000" dirty="0" err="1">
                <a:latin typeface="Times New Roman" panose="02020603050405020304" pitchFamily="18" charset="0"/>
              </a:rPr>
              <a:t>p</a:t>
            </a:r>
            <a:r>
              <a:rPr lang="en-US" altLang="en-US" sz="2560" b="1" i="1" baseline="16000" dirty="0" err="1">
                <a:latin typeface="Times New Roman" panose="02020603050405020304" pitchFamily="18" charset="0"/>
              </a:rPr>
              <a:t>b</a:t>
            </a:r>
            <a:r>
              <a:rPr lang="en-US" altLang="en-US" sz="2560" baseline="16000" dirty="0">
                <a:latin typeface="Symbol" pitchFamily="2" charset="2"/>
              </a:rPr>
              <a:t> - </a:t>
            </a:r>
            <a:r>
              <a:rPr lang="en-US" altLang="en-US" sz="2560" baseline="16000" dirty="0">
                <a:latin typeface="Times New Roman" panose="02020603050405020304" pitchFamily="18" charset="0"/>
              </a:rPr>
              <a:t>1</a:t>
            </a:r>
            <a:r>
              <a:rPr lang="en-US" altLang="en-US" sz="2844" dirty="0">
                <a:latin typeface="Times New Roman" panose="02020603050405020304" pitchFamily="18" charset="0"/>
              </a:rPr>
              <a:t> mod </a:t>
            </a:r>
            <a:r>
              <a:rPr lang="en-US" altLang="en-US" sz="2844" b="1" i="1" dirty="0">
                <a:latin typeface="Times New Roman" panose="02020603050405020304" pitchFamily="18" charset="0"/>
              </a:rPr>
              <a:t>n</a:t>
            </a:r>
          </a:p>
          <a:p>
            <a:pPr marL="325115" indent="-325115">
              <a:lnSpc>
                <a:spcPct val="90000"/>
              </a:lnSpc>
              <a:spcBef>
                <a:spcPts val="1200"/>
              </a:spcBef>
            </a:pPr>
            <a:r>
              <a:rPr lang="en-US" altLang="en-US" sz="2844" dirty="0"/>
              <a:t>Repeatedly compute</a:t>
            </a:r>
          </a:p>
          <a:p>
            <a:pPr marL="650230" lvl="1" indent="-162557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altLang="en-US" sz="2844" b="1" i="1" dirty="0">
                <a:latin typeface="Times New Roman" panose="02020603050405020304" pitchFamily="18" charset="0"/>
              </a:rPr>
              <a:t>Q</a:t>
            </a:r>
            <a:r>
              <a:rPr lang="en-US" altLang="en-US" sz="2844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en-US" sz="2844" dirty="0">
                <a:latin typeface="Times New Roman" panose="02020603050405020304" pitchFamily="18" charset="0"/>
              </a:rPr>
              <a:t> </a:t>
            </a:r>
            <a:r>
              <a:rPr lang="en-US" altLang="en-US" sz="2844" dirty="0">
                <a:latin typeface="Symbol" pitchFamily="2" charset="2"/>
              </a:rPr>
              <a:t>= </a:t>
            </a:r>
            <a:r>
              <a:rPr lang="en-US" altLang="en-US" sz="2844" dirty="0">
                <a:latin typeface="Times New Roman" panose="02020603050405020304" pitchFamily="18" charset="0"/>
              </a:rPr>
              <a:t>((</a:t>
            </a:r>
            <a:r>
              <a:rPr lang="en-US" altLang="en-US" sz="2844" b="1" i="1" dirty="0">
                <a:latin typeface="Times New Roman" panose="02020603050405020304" pitchFamily="18" charset="0"/>
              </a:rPr>
              <a:t>Q</a:t>
            </a:r>
            <a:r>
              <a:rPr lang="en-US" altLang="en-US" sz="2844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en-US" sz="2844" baseline="-25000" dirty="0">
                <a:latin typeface="Symbol" pitchFamily="2" charset="2"/>
              </a:rPr>
              <a:t> - </a:t>
            </a:r>
            <a:r>
              <a:rPr lang="en-US" altLang="en-US" sz="2844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844" dirty="0">
                <a:latin typeface="Times New Roman" panose="02020603050405020304" pitchFamily="18" charset="0"/>
              </a:rPr>
              <a:t>)</a:t>
            </a:r>
            <a:r>
              <a:rPr lang="en-US" altLang="en-US" sz="2844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sz="2844" dirty="0">
                <a:latin typeface="Times New Roman" panose="02020603050405020304" pitchFamily="18" charset="0"/>
              </a:rPr>
              <a:t> mod </a:t>
            </a:r>
            <a:r>
              <a:rPr lang="en-US" altLang="en-US" sz="2844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844" dirty="0">
                <a:latin typeface="Times New Roman" panose="02020603050405020304" pitchFamily="18" charset="0"/>
              </a:rPr>
              <a:t>)</a:t>
            </a:r>
            <a:r>
              <a:rPr lang="en-US" altLang="en-US" sz="2844" b="1" i="1" dirty="0" err="1">
                <a:latin typeface="Times New Roman" panose="02020603050405020304" pitchFamily="18" charset="0"/>
              </a:rPr>
              <a:t>a</a:t>
            </a:r>
            <a:r>
              <a:rPr lang="en-US" altLang="en-US" sz="2844" b="1" i="1" baseline="34000" dirty="0" err="1">
                <a:latin typeface="Times New Roman" panose="02020603050405020304" pitchFamily="18" charset="0"/>
              </a:rPr>
              <a:t>p</a:t>
            </a:r>
            <a:r>
              <a:rPr lang="en-US" altLang="en-US" sz="2560" b="1" i="1" baseline="16000" dirty="0" err="1">
                <a:latin typeface="Times New Roman" panose="02020603050405020304" pitchFamily="18" charset="0"/>
              </a:rPr>
              <a:t>b</a:t>
            </a:r>
            <a:r>
              <a:rPr lang="en-US" altLang="en-US" sz="2560" baseline="16000" dirty="0">
                <a:latin typeface="Symbol" pitchFamily="2" charset="2"/>
              </a:rPr>
              <a:t> - </a:t>
            </a:r>
            <a:r>
              <a:rPr lang="en-US" altLang="en-US" sz="2560" b="1" i="1" baseline="16000" dirty="0" err="1">
                <a:latin typeface="Times New Roman" panose="02020603050405020304" pitchFamily="18" charset="0"/>
              </a:rPr>
              <a:t>i</a:t>
            </a:r>
            <a:r>
              <a:rPr lang="en-US" altLang="en-US" sz="2844" dirty="0">
                <a:latin typeface="Times New Roman" panose="02020603050405020304" pitchFamily="18" charset="0"/>
              </a:rPr>
              <a:t> mod </a:t>
            </a:r>
            <a:r>
              <a:rPr lang="en-US" altLang="en-US" sz="2844" b="1" i="1" dirty="0">
                <a:latin typeface="Times New Roman" panose="02020603050405020304" pitchFamily="18" charset="0"/>
              </a:rPr>
              <a:t>n</a:t>
            </a:r>
          </a:p>
          <a:p>
            <a:pPr marL="325115" indent="-325115">
              <a:lnSpc>
                <a:spcPct val="90000"/>
              </a:lnSpc>
              <a:spcBef>
                <a:spcPts val="1200"/>
              </a:spcBef>
            </a:pPr>
            <a:r>
              <a:rPr lang="en-US" altLang="en-US" sz="2844" dirty="0"/>
              <a:t>We obtain</a:t>
            </a:r>
          </a:p>
          <a:p>
            <a:pPr marL="650230" lvl="1" indent="-162557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altLang="en-US" sz="2844" b="1" i="1" dirty="0" err="1">
                <a:latin typeface="Times New Roman" panose="02020603050405020304" pitchFamily="18" charset="0"/>
              </a:rPr>
              <a:t>Q</a:t>
            </a:r>
            <a:r>
              <a:rPr lang="en-US" altLang="en-US" sz="2844" b="1" i="1" baseline="-25000" dirty="0" err="1">
                <a:latin typeface="Times New Roman" panose="02020603050405020304" pitchFamily="18" charset="0"/>
              </a:rPr>
              <a:t>b</a:t>
            </a:r>
            <a:r>
              <a:rPr lang="en-US" altLang="en-US" sz="2844" dirty="0">
                <a:latin typeface="Times New Roman" panose="02020603050405020304" pitchFamily="18" charset="0"/>
              </a:rPr>
              <a:t> </a:t>
            </a:r>
            <a:r>
              <a:rPr lang="en-US" altLang="en-US" sz="2844" dirty="0">
                <a:latin typeface="Symbol" pitchFamily="2" charset="2"/>
              </a:rPr>
              <a:t>= </a:t>
            </a:r>
            <a:r>
              <a:rPr lang="en-US" altLang="en-US" sz="2844" b="1" i="1" dirty="0">
                <a:latin typeface="Times New Roman" panose="02020603050405020304" pitchFamily="18" charset="0"/>
              </a:rPr>
              <a:t>a</a:t>
            </a:r>
            <a:r>
              <a:rPr lang="en-US" altLang="en-US" sz="2844" b="1" i="1" baseline="30000" dirty="0">
                <a:latin typeface="Times New Roman" panose="02020603050405020304" pitchFamily="18" charset="0"/>
              </a:rPr>
              <a:t>p</a:t>
            </a:r>
            <a:r>
              <a:rPr lang="en-US" altLang="en-US" sz="2844" dirty="0"/>
              <a:t> </a:t>
            </a:r>
            <a:r>
              <a:rPr lang="en-US" altLang="en-US" sz="2844" dirty="0">
                <a:latin typeface="Times New Roman" panose="02020603050405020304" pitchFamily="18" charset="0"/>
              </a:rPr>
              <a:t>mod </a:t>
            </a:r>
            <a:r>
              <a:rPr lang="en-US" altLang="en-US" sz="2844" b="1" i="1" dirty="0">
                <a:latin typeface="Times New Roman" panose="02020603050405020304" pitchFamily="18" charset="0"/>
              </a:rPr>
              <a:t>n</a:t>
            </a:r>
          </a:p>
          <a:p>
            <a:pPr marL="325115" indent="-325115">
              <a:lnSpc>
                <a:spcPct val="90000"/>
              </a:lnSpc>
              <a:spcBef>
                <a:spcPts val="1200"/>
              </a:spcBef>
            </a:pPr>
            <a:r>
              <a:rPr lang="en-US" altLang="en-US" sz="2844" dirty="0"/>
              <a:t>The repeated squaring algorithm performs </a:t>
            </a:r>
            <a:r>
              <a:rPr lang="en-US" altLang="en-US" sz="2844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844" b="1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en-US" sz="2844" dirty="0">
                <a:latin typeface="Times New Roman" panose="02020603050405020304" pitchFamily="18" charset="0"/>
              </a:rPr>
              <a:t>(log </a:t>
            </a:r>
            <a:r>
              <a:rPr lang="en-US" altLang="en-US" sz="2844" b="1" i="1" dirty="0">
                <a:latin typeface="Times New Roman" panose="02020603050405020304" pitchFamily="18" charset="0"/>
              </a:rPr>
              <a:t>p</a:t>
            </a:r>
            <a:r>
              <a:rPr lang="en-US" altLang="en-US" sz="2844" dirty="0">
                <a:latin typeface="Times New Roman" panose="02020603050405020304" pitchFamily="18" charset="0"/>
              </a:rPr>
              <a:t>) </a:t>
            </a:r>
            <a:r>
              <a:rPr lang="en-US" altLang="en-US" sz="2844" dirty="0"/>
              <a:t>arithmetic operations</a:t>
            </a:r>
          </a:p>
        </p:txBody>
      </p:sp>
      <p:sp>
        <p:nvSpPr>
          <p:cNvPr id="61444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99FC03B-F769-B84F-B5EC-6AE33A422BE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6922347" y="2181014"/>
            <a:ext cx="5418667" cy="5513493"/>
          </a:xfrm>
        </p:spPr>
        <p:txBody>
          <a:bodyPr/>
          <a:lstStyle/>
          <a:p>
            <a:pPr marL="325115" indent="-325115">
              <a:spcBef>
                <a:spcPts val="1200"/>
              </a:spcBef>
            </a:pPr>
            <a:r>
              <a:rPr lang="en-US" altLang="en-US" sz="2844" dirty="0"/>
              <a:t>Example</a:t>
            </a:r>
          </a:p>
          <a:p>
            <a:pPr marL="650230" lvl="1" indent="-162557">
              <a:spcBef>
                <a:spcPts val="1200"/>
              </a:spcBef>
            </a:pPr>
            <a:r>
              <a:rPr lang="en-US" altLang="en-US" sz="2560" dirty="0">
                <a:latin typeface="Times New Roman" panose="02020603050405020304" pitchFamily="18" charset="0"/>
              </a:rPr>
              <a:t>3</a:t>
            </a:r>
            <a:r>
              <a:rPr lang="en-US" altLang="en-US" sz="2560" baseline="30000" dirty="0">
                <a:latin typeface="Times New Roman" panose="02020603050405020304" pitchFamily="18" charset="0"/>
              </a:rPr>
              <a:t>18</a:t>
            </a:r>
            <a:r>
              <a:rPr lang="en-US" altLang="en-US" sz="2560" dirty="0"/>
              <a:t> </a:t>
            </a:r>
            <a:r>
              <a:rPr lang="en-US" altLang="en-US" sz="2560" dirty="0">
                <a:latin typeface="Times New Roman" panose="02020603050405020304" pitchFamily="18" charset="0"/>
              </a:rPr>
              <a:t>mod 19 (18 </a:t>
            </a:r>
            <a:r>
              <a:rPr lang="en-US" altLang="en-US" sz="2560" dirty="0">
                <a:latin typeface="Symbol" pitchFamily="2" charset="2"/>
              </a:rPr>
              <a:t>= 10</a:t>
            </a:r>
            <a:r>
              <a:rPr lang="en-US" altLang="en-US" sz="2560" dirty="0">
                <a:latin typeface="Times New Roman" panose="02020603050405020304" pitchFamily="18" charset="0"/>
              </a:rPr>
              <a:t>010)</a:t>
            </a:r>
          </a:p>
          <a:p>
            <a:pPr marL="650230" lvl="1" indent="-162557">
              <a:spcBef>
                <a:spcPts val="1200"/>
              </a:spcBef>
            </a:pPr>
            <a:r>
              <a:rPr lang="en-US" altLang="en-US" sz="2560" b="1" i="1" dirty="0">
                <a:latin typeface="Times New Roman" panose="02020603050405020304" pitchFamily="18" charset="0"/>
              </a:rPr>
              <a:t>Q</a:t>
            </a:r>
            <a:r>
              <a:rPr lang="en-US" altLang="en-US" sz="2560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560" dirty="0">
                <a:latin typeface="Times New Roman" panose="02020603050405020304" pitchFamily="18" charset="0"/>
              </a:rPr>
              <a:t> </a:t>
            </a:r>
            <a:r>
              <a:rPr lang="en-US" altLang="en-US" sz="2560" dirty="0">
                <a:latin typeface="Symbol" pitchFamily="2" charset="2"/>
              </a:rPr>
              <a:t>= </a:t>
            </a:r>
            <a:r>
              <a:rPr lang="en-US" altLang="en-US" sz="2560" dirty="0">
                <a:latin typeface="Times New Roman" panose="02020603050405020304" pitchFamily="18" charset="0"/>
              </a:rPr>
              <a:t>3</a:t>
            </a:r>
            <a:r>
              <a:rPr lang="en-US" altLang="en-US" sz="2560" baseline="30000" dirty="0">
                <a:latin typeface="Times New Roman" panose="02020603050405020304" pitchFamily="18" charset="0"/>
              </a:rPr>
              <a:t>1</a:t>
            </a:r>
            <a:r>
              <a:rPr lang="en-US" altLang="en-US" sz="2560" dirty="0">
                <a:latin typeface="Times New Roman" panose="02020603050405020304" pitchFamily="18" charset="0"/>
              </a:rPr>
              <a:t> mod 19 </a:t>
            </a:r>
            <a:r>
              <a:rPr lang="en-US" altLang="en-US" sz="2560" dirty="0">
                <a:latin typeface="Symbol" pitchFamily="2" charset="2"/>
              </a:rPr>
              <a:t>= </a:t>
            </a:r>
            <a:r>
              <a:rPr lang="en-US" altLang="en-US" sz="2560" dirty="0">
                <a:latin typeface="Times New Roman" panose="02020603050405020304" pitchFamily="18" charset="0"/>
              </a:rPr>
              <a:t>3</a:t>
            </a:r>
          </a:p>
          <a:p>
            <a:pPr marL="650230" lvl="1" indent="-162557">
              <a:spcBef>
                <a:spcPts val="1200"/>
              </a:spcBef>
            </a:pPr>
            <a:r>
              <a:rPr lang="en-US" altLang="en-US" sz="2560" b="1" i="1" dirty="0">
                <a:latin typeface="Times New Roman" panose="02020603050405020304" pitchFamily="18" charset="0"/>
              </a:rPr>
              <a:t>Q</a:t>
            </a:r>
            <a:r>
              <a:rPr lang="en-US" altLang="en-US" sz="2560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2560" dirty="0">
                <a:latin typeface="Times New Roman" panose="02020603050405020304" pitchFamily="18" charset="0"/>
              </a:rPr>
              <a:t> </a:t>
            </a:r>
            <a:r>
              <a:rPr lang="en-US" altLang="en-US" sz="2560" dirty="0">
                <a:latin typeface="Symbol" pitchFamily="2" charset="2"/>
              </a:rPr>
              <a:t>= (</a:t>
            </a:r>
            <a:r>
              <a:rPr lang="en-US" altLang="en-US" sz="2560" dirty="0">
                <a:latin typeface="Times New Roman" panose="02020603050405020304" pitchFamily="18" charset="0"/>
              </a:rPr>
              <a:t>3</a:t>
            </a:r>
            <a:r>
              <a:rPr lang="en-US" altLang="en-US" sz="2560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sz="2560" dirty="0">
                <a:latin typeface="Times New Roman" panose="02020603050405020304" pitchFamily="18" charset="0"/>
              </a:rPr>
              <a:t> mod 19)3</a:t>
            </a:r>
            <a:r>
              <a:rPr lang="en-US" altLang="en-US" sz="2560" baseline="30000" dirty="0">
                <a:latin typeface="Times New Roman" panose="02020603050405020304" pitchFamily="18" charset="0"/>
              </a:rPr>
              <a:t>0</a:t>
            </a:r>
            <a:r>
              <a:rPr lang="en-US" altLang="en-US" sz="2560" dirty="0">
                <a:latin typeface="Times New Roman" panose="02020603050405020304" pitchFamily="18" charset="0"/>
              </a:rPr>
              <a:t> mod 19 = 9</a:t>
            </a:r>
            <a:endParaRPr lang="en-US" altLang="en-US" sz="2560" b="1" i="1" dirty="0">
              <a:latin typeface="Times New Roman" panose="02020603050405020304" pitchFamily="18" charset="0"/>
            </a:endParaRPr>
          </a:p>
          <a:p>
            <a:pPr marL="650230" lvl="1" indent="-162557">
              <a:spcBef>
                <a:spcPts val="1200"/>
              </a:spcBef>
            </a:pPr>
            <a:r>
              <a:rPr lang="en-US" altLang="en-US" sz="2560" b="1" i="1" dirty="0">
                <a:latin typeface="Times New Roman" panose="02020603050405020304" pitchFamily="18" charset="0"/>
              </a:rPr>
              <a:t>Q</a:t>
            </a:r>
            <a:r>
              <a:rPr lang="en-US" altLang="en-US" sz="2560" baseline="-25000" dirty="0">
                <a:latin typeface="Times New Roman" panose="02020603050405020304" pitchFamily="18" charset="0"/>
              </a:rPr>
              <a:t>3</a:t>
            </a:r>
            <a:r>
              <a:rPr lang="en-US" altLang="en-US" sz="2560" dirty="0">
                <a:latin typeface="Times New Roman" panose="02020603050405020304" pitchFamily="18" charset="0"/>
              </a:rPr>
              <a:t> </a:t>
            </a:r>
            <a:r>
              <a:rPr lang="en-US" altLang="en-US" sz="2560" dirty="0">
                <a:latin typeface="Symbol" pitchFamily="2" charset="2"/>
              </a:rPr>
              <a:t>= (</a:t>
            </a:r>
            <a:r>
              <a:rPr lang="en-US" altLang="en-US" sz="2560" dirty="0">
                <a:latin typeface="Times New Roman" panose="02020603050405020304" pitchFamily="18" charset="0"/>
              </a:rPr>
              <a:t>9</a:t>
            </a:r>
            <a:r>
              <a:rPr lang="en-US" altLang="en-US" sz="2560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sz="2560" dirty="0">
                <a:latin typeface="Times New Roman" panose="02020603050405020304" pitchFamily="18" charset="0"/>
              </a:rPr>
              <a:t> mod 19)3</a:t>
            </a:r>
            <a:r>
              <a:rPr lang="en-US" altLang="en-US" sz="2560" baseline="30000" dirty="0">
                <a:latin typeface="Times New Roman" panose="02020603050405020304" pitchFamily="18" charset="0"/>
              </a:rPr>
              <a:t>0</a:t>
            </a:r>
            <a:r>
              <a:rPr lang="en-US" altLang="en-US" sz="2560" dirty="0">
                <a:latin typeface="Times New Roman" panose="02020603050405020304" pitchFamily="18" charset="0"/>
              </a:rPr>
              <a:t> mod 19 = </a:t>
            </a:r>
            <a:br>
              <a:rPr lang="en-US" altLang="en-US" sz="2560" dirty="0">
                <a:latin typeface="Times New Roman" panose="02020603050405020304" pitchFamily="18" charset="0"/>
              </a:rPr>
            </a:br>
            <a:r>
              <a:rPr lang="en-US" altLang="en-US" sz="2560" dirty="0">
                <a:latin typeface="Times New Roman" panose="02020603050405020304" pitchFamily="18" charset="0"/>
              </a:rPr>
              <a:t>	81 mod 19  = 5</a:t>
            </a:r>
          </a:p>
          <a:p>
            <a:pPr marL="650230" lvl="1" indent="-162557">
              <a:spcBef>
                <a:spcPts val="1200"/>
              </a:spcBef>
            </a:pPr>
            <a:r>
              <a:rPr lang="en-US" altLang="en-US" sz="2560" b="1" i="1" dirty="0">
                <a:latin typeface="Times New Roman" panose="02020603050405020304" pitchFamily="18" charset="0"/>
              </a:rPr>
              <a:t>Q</a:t>
            </a:r>
            <a:r>
              <a:rPr lang="en-US" altLang="en-US" sz="2560" baseline="-25000" dirty="0">
                <a:latin typeface="Times New Roman" panose="02020603050405020304" pitchFamily="18" charset="0"/>
              </a:rPr>
              <a:t>4</a:t>
            </a:r>
            <a:r>
              <a:rPr lang="en-US" altLang="en-US" sz="2560" dirty="0">
                <a:latin typeface="Times New Roman" panose="02020603050405020304" pitchFamily="18" charset="0"/>
              </a:rPr>
              <a:t> </a:t>
            </a:r>
            <a:r>
              <a:rPr lang="en-US" altLang="en-US" sz="2560" dirty="0">
                <a:latin typeface="Symbol" pitchFamily="2" charset="2"/>
              </a:rPr>
              <a:t>= (</a:t>
            </a:r>
            <a:r>
              <a:rPr lang="en-US" altLang="en-US" sz="2560" dirty="0">
                <a:latin typeface="Times New Roman" panose="02020603050405020304" pitchFamily="18" charset="0"/>
              </a:rPr>
              <a:t>5</a:t>
            </a:r>
            <a:r>
              <a:rPr lang="en-US" altLang="en-US" sz="2560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sz="2560" dirty="0">
                <a:latin typeface="Times New Roman" panose="02020603050405020304" pitchFamily="18" charset="0"/>
              </a:rPr>
              <a:t> mod 19)3</a:t>
            </a:r>
            <a:r>
              <a:rPr lang="en-US" altLang="en-US" sz="2560" baseline="30000" dirty="0">
                <a:latin typeface="Times New Roman" panose="02020603050405020304" pitchFamily="18" charset="0"/>
              </a:rPr>
              <a:t>1</a:t>
            </a:r>
            <a:r>
              <a:rPr lang="en-US" altLang="en-US" sz="2560" dirty="0">
                <a:latin typeface="Times New Roman" panose="02020603050405020304" pitchFamily="18" charset="0"/>
              </a:rPr>
              <a:t> mod 19 =</a:t>
            </a:r>
            <a:br>
              <a:rPr lang="en-US" altLang="en-US" sz="2560" dirty="0">
                <a:latin typeface="Times New Roman" panose="02020603050405020304" pitchFamily="18" charset="0"/>
              </a:rPr>
            </a:br>
            <a:r>
              <a:rPr lang="en-US" altLang="en-US" sz="2560" dirty="0">
                <a:latin typeface="Times New Roman" panose="02020603050405020304" pitchFamily="18" charset="0"/>
              </a:rPr>
              <a:t>	(25 mod 19)3 mod 19 =</a:t>
            </a:r>
            <a:br>
              <a:rPr lang="en-US" altLang="en-US" sz="2560" dirty="0">
                <a:latin typeface="Times New Roman" panose="02020603050405020304" pitchFamily="18" charset="0"/>
              </a:rPr>
            </a:br>
            <a:r>
              <a:rPr lang="en-US" altLang="en-US" sz="2560" dirty="0">
                <a:latin typeface="Times New Roman" panose="02020603050405020304" pitchFamily="18" charset="0"/>
              </a:rPr>
              <a:t>	18 mod 19 = 18</a:t>
            </a:r>
          </a:p>
          <a:p>
            <a:pPr marL="650230" lvl="1" indent="-162557">
              <a:spcBef>
                <a:spcPts val="1200"/>
              </a:spcBef>
            </a:pPr>
            <a:r>
              <a:rPr lang="en-US" altLang="en-US" sz="2560" b="1" i="1" dirty="0">
                <a:latin typeface="Times New Roman" panose="02020603050405020304" pitchFamily="18" charset="0"/>
              </a:rPr>
              <a:t>Q</a:t>
            </a:r>
            <a:r>
              <a:rPr lang="en-US" altLang="en-US" sz="2560" baseline="-25000" dirty="0">
                <a:latin typeface="Times New Roman" panose="02020603050405020304" pitchFamily="18" charset="0"/>
              </a:rPr>
              <a:t>5</a:t>
            </a:r>
            <a:r>
              <a:rPr lang="en-US" altLang="en-US" sz="2560" dirty="0">
                <a:latin typeface="Times New Roman" panose="02020603050405020304" pitchFamily="18" charset="0"/>
              </a:rPr>
              <a:t> </a:t>
            </a:r>
            <a:r>
              <a:rPr lang="en-US" altLang="en-US" sz="2560" dirty="0">
                <a:latin typeface="Symbol" pitchFamily="2" charset="2"/>
              </a:rPr>
              <a:t>= (</a:t>
            </a:r>
            <a:r>
              <a:rPr lang="en-US" altLang="en-US" sz="2560" dirty="0">
                <a:latin typeface="Times New Roman" panose="02020603050405020304" pitchFamily="18" charset="0"/>
              </a:rPr>
              <a:t>18</a:t>
            </a:r>
            <a:r>
              <a:rPr lang="en-US" altLang="en-US" sz="2560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sz="2560" dirty="0">
                <a:latin typeface="Times New Roman" panose="02020603050405020304" pitchFamily="18" charset="0"/>
              </a:rPr>
              <a:t> mod 19)3</a:t>
            </a:r>
            <a:r>
              <a:rPr lang="en-US" altLang="en-US" sz="2560" baseline="30000" dirty="0">
                <a:latin typeface="Times New Roman" panose="02020603050405020304" pitchFamily="18" charset="0"/>
              </a:rPr>
              <a:t>0</a:t>
            </a:r>
            <a:r>
              <a:rPr lang="en-US" altLang="en-US" sz="2560" dirty="0">
                <a:latin typeface="Times New Roman" panose="02020603050405020304" pitchFamily="18" charset="0"/>
              </a:rPr>
              <a:t> mod 19 = </a:t>
            </a:r>
            <a:br>
              <a:rPr lang="en-US" altLang="en-US" sz="2560" dirty="0">
                <a:latin typeface="Times New Roman" panose="02020603050405020304" pitchFamily="18" charset="0"/>
              </a:rPr>
            </a:br>
            <a:r>
              <a:rPr lang="en-US" altLang="en-US" sz="2560" dirty="0">
                <a:latin typeface="Times New Roman" panose="02020603050405020304" pitchFamily="18" charset="0"/>
              </a:rPr>
              <a:t>	(324 mod 19) mod 19 = </a:t>
            </a:r>
            <a:br>
              <a:rPr lang="en-US" altLang="en-US" sz="2560" dirty="0">
                <a:latin typeface="Times New Roman" panose="02020603050405020304" pitchFamily="18" charset="0"/>
              </a:rPr>
            </a:br>
            <a:r>
              <a:rPr lang="en-US" altLang="en-US" sz="2560" dirty="0">
                <a:latin typeface="Times New Roman" panose="02020603050405020304" pitchFamily="18" charset="0"/>
              </a:rPr>
              <a:t>	(17</a:t>
            </a:r>
            <a:r>
              <a:rPr lang="en-US" altLang="en-US" sz="2560" dirty="0">
                <a:latin typeface="Times New Roman" panose="02020603050405020304" pitchFamily="18" charset="0"/>
                <a:sym typeface="Symbol" pitchFamily="2" charset="2"/>
              </a:rPr>
              <a:t></a:t>
            </a:r>
            <a:r>
              <a:rPr lang="en-US" altLang="en-US" sz="2560" dirty="0">
                <a:latin typeface="Times New Roman" panose="02020603050405020304" pitchFamily="18" charset="0"/>
              </a:rPr>
              <a:t>19 + 1) mod 19 = 1</a:t>
            </a:r>
          </a:p>
        </p:txBody>
      </p:sp>
      <p:sp>
        <p:nvSpPr>
          <p:cNvPr id="11268" name="Slide Number Placeholder 6">
            <a:extLst>
              <a:ext uri="{FF2B5EF4-FFF2-40B4-BE49-F238E27FC236}">
                <a16:creationId xmlns:a16="http://schemas.microsoft.com/office/drawing/2014/main" id="{63449879-DE56-5444-BE8A-884C75FFC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 sz="1200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fld id="{DDEEE415-7B37-C84B-9CA6-C5E12020A423}" type="slidenum">
              <a:rPr lang="en-US" altLang="en-US" smtClean="0"/>
              <a:pPr/>
              <a:t>19</a:t>
            </a:fld>
            <a:endParaRPr lang="en-US" altLang="en-US">
              <a:solidFill>
                <a:srgbClr val="898989"/>
              </a:solidFill>
            </a:endParaRPr>
          </a:p>
        </p:txBody>
      </p:sp>
      <p:graphicFrame>
        <p:nvGraphicFramePr>
          <p:cNvPr id="229455" name="Group 79">
            <a:extLst>
              <a:ext uri="{FF2B5EF4-FFF2-40B4-BE49-F238E27FC236}">
                <a16:creationId xmlns:a16="http://schemas.microsoft.com/office/drawing/2014/main" id="{21950FE4-BD3F-4F4A-BB8B-091F6F046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695155"/>
              </p:ext>
            </p:extLst>
          </p:nvPr>
        </p:nvGraphicFramePr>
        <p:xfrm>
          <a:off x="7816426" y="8029554"/>
          <a:ext cx="4118187" cy="157886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83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0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</a:t>
                      </a:r>
                      <a:r>
                        <a:rPr kumimoji="0" lang="en-US" sz="28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5 - </a:t>
                      </a:r>
                      <a:r>
                        <a:rPr kumimoji="0" lang="en-US" sz="2300" u="none" strike="noStrike" kern="1200" cap="none" spc="0" normalizeH="0" baseline="-2500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i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30048" marR="130048" marT="65024" marB="65024" horzOverflow="overflow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30048" marR="130048" marT="65024" marB="650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30048" marR="130048" marT="65024" marB="650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30048" marR="130048" marT="65024" marB="650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30048" marR="130048" marT="65024" marB="650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30048" marR="130048" marT="65024" marB="65024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0" lang="en-US" sz="2600" u="none" strike="noStrike" cap="none" normalizeH="0" baseline="34000" dirty="0">
                          <a:ln>
                            <a:noFill/>
                          </a:ln>
                          <a:effectLst/>
                        </a:rPr>
                        <a:t>p</a:t>
                      </a:r>
                      <a:r>
                        <a:rPr kumimoji="0" lang="en-US" sz="2300" u="none" strike="noStrike" cap="none" normalizeH="0" baseline="16000" dirty="0">
                          <a:ln>
                            <a:noFill/>
                          </a:ln>
                          <a:effectLst/>
                        </a:rPr>
                        <a:t>5 - </a:t>
                      </a:r>
                      <a:r>
                        <a:rPr kumimoji="0" lang="en-US" sz="2300" u="none" strike="noStrike" cap="none" normalizeH="0" baseline="16000" dirty="0" err="1">
                          <a:ln>
                            <a:noFill/>
                          </a:ln>
                          <a:effectLst/>
                        </a:rPr>
                        <a:t>i</a:t>
                      </a:r>
                      <a:endParaRPr kumimoji="0" lang="en-US" sz="2300" b="1" i="1" u="none" strike="noStrike" cap="none" normalizeH="0" baseline="16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30048" marR="130048" marT="65024" marB="65024" horzOverflow="overflow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30048" marR="130048" marT="65024" marB="650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30048" marR="130048" marT="65024" marB="650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30048" marR="130048" marT="65024" marB="650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30048" marR="130048" marT="65024" marB="650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30048" marR="130048" marT="65024" marB="65024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Q</a:t>
                      </a:r>
                      <a:r>
                        <a:rPr kumimoji="0" lang="en-US" sz="26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i</a:t>
                      </a:r>
                      <a:endParaRPr kumimoji="0" lang="en-US" sz="26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30048" marR="130048" marT="65024" marB="65024" horzOverflow="overflow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30048" marR="130048" marT="65024" marB="650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30048" marR="130048" marT="65024" marB="650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30048" marR="130048" marT="65024" marB="650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30048" marR="130048" marT="65024" marB="650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30048" marR="130048" marT="65024" marB="65024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F4ED-8B15-5B4A-8C2D-0CC3F53DD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8210" y="124086"/>
            <a:ext cx="13263010" cy="2438400"/>
          </a:xfrm>
        </p:spPr>
        <p:txBody>
          <a:bodyPr/>
          <a:lstStyle/>
          <a:p>
            <a:r>
              <a:rPr lang="en-US" altLang="zh-CN" sz="6000" dirty="0"/>
              <a:t>Threat</a:t>
            </a:r>
            <a:r>
              <a:rPr lang="zh-CN" altLang="en-US" sz="6000" dirty="0"/>
              <a:t> </a:t>
            </a:r>
            <a:r>
              <a:rPr lang="en-US" altLang="zh-CN" sz="6000" dirty="0"/>
              <a:t>Model</a:t>
            </a:r>
            <a:r>
              <a:rPr lang="zh-CN" altLang="en-US" sz="6000" dirty="0"/>
              <a:t> </a:t>
            </a:r>
            <a:r>
              <a:rPr lang="en-US" altLang="zh-CN" sz="6000" dirty="0"/>
              <a:t>of</a:t>
            </a:r>
            <a:r>
              <a:rPr lang="zh-CN" altLang="en-US" sz="6000" dirty="0"/>
              <a:t> </a:t>
            </a:r>
            <a:r>
              <a:rPr lang="en-US" altLang="zh-CN" sz="6000" dirty="0"/>
              <a:t>Secure</a:t>
            </a:r>
            <a:r>
              <a:rPr lang="zh-CN" altLang="en-US" sz="6000" dirty="0"/>
              <a:t> </a:t>
            </a:r>
            <a:r>
              <a:rPr lang="en-US" altLang="zh-CN" sz="6000" dirty="0"/>
              <a:t>Communication</a:t>
            </a:r>
            <a:endParaRPr lang="en-US" sz="6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6F3D61E-7EEC-AD47-B259-F8A7FB2A8384}"/>
              </a:ext>
            </a:extLst>
          </p:cNvPr>
          <p:cNvGrpSpPr/>
          <p:nvPr/>
        </p:nvGrpSpPr>
        <p:grpSpPr>
          <a:xfrm>
            <a:off x="177800" y="1785104"/>
            <a:ext cx="9731375" cy="6240472"/>
            <a:chOff x="1636712" y="3352800"/>
            <a:chExt cx="9731375" cy="624047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CB5E54F-B185-4B45-AFB2-C7532410EAB3}"/>
                </a:ext>
              </a:extLst>
            </p:cNvPr>
            <p:cNvGrpSpPr/>
            <p:nvPr/>
          </p:nvGrpSpPr>
          <p:grpSpPr>
            <a:xfrm>
              <a:off x="1636712" y="3352800"/>
              <a:ext cx="9731375" cy="4459559"/>
              <a:chOff x="504825" y="2852085"/>
              <a:chExt cx="8186738" cy="2169178"/>
            </a:xfrm>
          </p:grpSpPr>
          <p:pic>
            <p:nvPicPr>
              <p:cNvPr id="6" name="Picture 6" descr="Alice">
                <a:extLst>
                  <a:ext uri="{FF2B5EF4-FFF2-40B4-BE49-F238E27FC236}">
                    <a16:creationId xmlns:a16="http://schemas.microsoft.com/office/drawing/2014/main" id="{45EB910D-8C6B-2142-AF89-4B89EE4923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6346" y="3547243"/>
                <a:ext cx="756291" cy="557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" name="Picture 7" descr="Bob">
                <a:extLst>
                  <a:ext uri="{FF2B5EF4-FFF2-40B4-BE49-F238E27FC236}">
                    <a16:creationId xmlns:a16="http://schemas.microsoft.com/office/drawing/2014/main" id="{A1BBFA63-9D4B-A046-B240-0C3C005A70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00898" y="3547243"/>
                <a:ext cx="817563" cy="585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Rectangle 11">
                <a:extLst>
                  <a:ext uri="{FF2B5EF4-FFF2-40B4-BE49-F238E27FC236}">
                    <a16:creationId xmlns:a16="http://schemas.microsoft.com/office/drawing/2014/main" id="{A7A80295-4ED0-0544-B34A-8E10B42289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2638" y="4205288"/>
                <a:ext cx="1293812" cy="80327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" name="Text Box 12">
                <a:extLst>
                  <a:ext uri="{FF2B5EF4-FFF2-40B4-BE49-F238E27FC236}">
                    <a16:creationId xmlns:a16="http://schemas.microsoft.com/office/drawing/2014/main" id="{28AF46C4-024E-7349-B9CF-4A8909B006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71542" y="4167188"/>
                <a:ext cx="976629" cy="3790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zh-CN" sz="2400" dirty="0">
                  <a:latin typeface="Comic Sans MS" panose="030F0902030302020204" pitchFamily="66" charset="0"/>
                </a:endParaRPr>
              </a:p>
              <a:p>
                <a:r>
                  <a:rPr lang="en-US" altLang="zh-CN" sz="2400" dirty="0">
                    <a:latin typeface="Comic Sans MS" panose="030F0902030302020204" pitchFamily="66" charset="0"/>
                  </a:rPr>
                  <a:t>sender</a:t>
                </a:r>
              </a:p>
            </p:txBody>
          </p:sp>
          <p:sp>
            <p:nvSpPr>
              <p:cNvPr id="10" name="Rectangle 13">
                <a:extLst>
                  <a:ext uri="{FF2B5EF4-FFF2-40B4-BE49-F238E27FC236}">
                    <a16:creationId xmlns:a16="http://schemas.microsoft.com/office/drawing/2014/main" id="{A20CD078-885D-4F46-8CC6-042B4553E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0088" y="4217988"/>
                <a:ext cx="1293812" cy="80327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" name="Text Box 14">
                <a:extLst>
                  <a:ext uri="{FF2B5EF4-FFF2-40B4-BE49-F238E27FC236}">
                    <a16:creationId xmlns:a16="http://schemas.microsoft.com/office/drawing/2014/main" id="{27F99F2F-07AB-5B44-9D27-E9A0F7E0B6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8564" y="4194175"/>
                <a:ext cx="1160033" cy="3790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zh-CN" sz="2400" dirty="0">
                  <a:latin typeface="Comic Sans MS" panose="030F0902030302020204" pitchFamily="66" charset="0"/>
                </a:endParaRPr>
              </a:p>
              <a:p>
                <a:r>
                  <a:rPr lang="en-US" altLang="zh-CN" sz="2400" dirty="0">
                    <a:latin typeface="Comic Sans MS" panose="030F0902030302020204" pitchFamily="66" charset="0"/>
                  </a:rPr>
                  <a:t>receiver</a:t>
                </a:r>
              </a:p>
            </p:txBody>
          </p:sp>
          <p:sp>
            <p:nvSpPr>
              <p:cNvPr id="12" name="Text Box 18">
                <a:extLst>
                  <a:ext uri="{FF2B5EF4-FFF2-40B4-BE49-F238E27FC236}">
                    <a16:creationId xmlns:a16="http://schemas.microsoft.com/office/drawing/2014/main" id="{3834A009-B54A-7B49-990B-81E8342FB4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8571" y="3460750"/>
                <a:ext cx="1952988" cy="3790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48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channel</a:t>
                </a:r>
                <a:endParaRPr lang="en-US" altLang="zh-CN" sz="2400" dirty="0">
                  <a:solidFill>
                    <a:schemeClr val="tx1"/>
                  </a:solidFill>
                  <a:latin typeface="Comic Sans MS" panose="030F0902030302020204" pitchFamily="66" charset="0"/>
                </a:endParaRPr>
              </a:p>
            </p:txBody>
          </p:sp>
          <p:sp>
            <p:nvSpPr>
              <p:cNvPr id="13" name="Line 19">
                <a:extLst>
                  <a:ext uri="{FF2B5EF4-FFF2-40B4-BE49-F238E27FC236}">
                    <a16:creationId xmlns:a16="http://schemas.microsoft.com/office/drawing/2014/main" id="{F1DB4815-41CE-DD4D-8B3A-C6EA46583A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8725" y="3883025"/>
                <a:ext cx="238125" cy="4492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Rectangle 21">
                <a:extLst>
                  <a:ext uri="{FF2B5EF4-FFF2-40B4-BE49-F238E27FC236}">
                    <a16:creationId xmlns:a16="http://schemas.microsoft.com/office/drawing/2014/main" id="{DBF4260A-044D-B643-B1E7-3B6B2C779F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2163" y="4403725"/>
                <a:ext cx="2447925" cy="36671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" name="Line 17">
                <a:extLst>
                  <a:ext uri="{FF2B5EF4-FFF2-40B4-BE49-F238E27FC236}">
                    <a16:creationId xmlns:a16="http://schemas.microsoft.com/office/drawing/2014/main" id="{3887E14A-1E63-0344-95AD-3429BA52B2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75025" y="4616450"/>
                <a:ext cx="2460625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Text Box 23">
                <a:extLst>
                  <a:ext uri="{FF2B5EF4-FFF2-40B4-BE49-F238E27FC236}">
                    <a16:creationId xmlns:a16="http://schemas.microsoft.com/office/drawing/2014/main" id="{E36FCFC1-E15D-8E45-8D29-9C0F3FB343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0293" y="2852085"/>
                <a:ext cx="2381531" cy="7967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36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data, control messages</a:t>
                </a:r>
              </a:p>
            </p:txBody>
          </p:sp>
          <p:sp>
            <p:nvSpPr>
              <p:cNvPr id="17" name="Line 24">
                <a:extLst>
                  <a:ext uri="{FF2B5EF4-FFF2-40B4-BE49-F238E27FC236}">
                    <a16:creationId xmlns:a16="http://schemas.microsoft.com/office/drawing/2014/main" id="{10CC1111-1B9B-5A42-89C6-F95C4DF319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70499" y="3648801"/>
                <a:ext cx="565150" cy="9041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27">
                <a:extLst>
                  <a:ext uri="{FF2B5EF4-FFF2-40B4-BE49-F238E27FC236}">
                    <a16:creationId xmlns:a16="http://schemas.microsoft.com/office/drawing/2014/main" id="{5502966F-EF5A-194D-860D-9BBD88C015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79525" y="4586288"/>
                <a:ext cx="8143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Text Box 28">
                <a:extLst>
                  <a:ext uri="{FF2B5EF4-FFF2-40B4-BE49-F238E27FC236}">
                    <a16:creationId xmlns:a16="http://schemas.microsoft.com/office/drawing/2014/main" id="{3A4DB5EB-3FA6-AD42-87EC-483B3995AD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825" y="4316413"/>
                <a:ext cx="81756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240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data</a:t>
                </a:r>
              </a:p>
            </p:txBody>
          </p:sp>
          <p:sp>
            <p:nvSpPr>
              <p:cNvPr id="20" name="Line 29">
                <a:extLst>
                  <a:ext uri="{FF2B5EF4-FFF2-40B4-BE49-F238E27FC236}">
                    <a16:creationId xmlns:a16="http://schemas.microsoft.com/office/drawing/2014/main" id="{C15E4B8F-EC3E-2B43-AA68-14C931F895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086600" y="4556125"/>
                <a:ext cx="8143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Text Box 30">
                <a:extLst>
                  <a:ext uri="{FF2B5EF4-FFF2-40B4-BE49-F238E27FC236}">
                    <a16:creationId xmlns:a16="http://schemas.microsoft.com/office/drawing/2014/main" id="{07A5F3AF-3DEB-1C4F-B7A3-0E3D81ECD8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74000" y="4286250"/>
                <a:ext cx="81756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240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data</a:t>
                </a:r>
              </a:p>
            </p:txBody>
          </p:sp>
          <p:sp>
            <p:nvSpPr>
              <p:cNvPr id="22" name="Text Box 31">
                <a:extLst>
                  <a:ext uri="{FF2B5EF4-FFF2-40B4-BE49-F238E27FC236}">
                    <a16:creationId xmlns:a16="http://schemas.microsoft.com/office/drawing/2014/main" id="{08F23474-8610-DA42-BB9D-7DAC10E9EA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7862" y="3266255"/>
                <a:ext cx="90011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2400" dirty="0">
                    <a:solidFill>
                      <a:schemeClr val="accent2"/>
                    </a:solidFill>
                    <a:latin typeface="Comic Sans MS" panose="030F0902030302020204" pitchFamily="66" charset="0"/>
                  </a:rPr>
                  <a:t>Alice</a:t>
                </a:r>
              </a:p>
            </p:txBody>
          </p:sp>
          <p:sp>
            <p:nvSpPr>
              <p:cNvPr id="23" name="Text Box 32">
                <a:extLst>
                  <a:ext uri="{FF2B5EF4-FFF2-40B4-BE49-F238E27FC236}">
                    <a16:creationId xmlns:a16="http://schemas.microsoft.com/office/drawing/2014/main" id="{F11107C4-8FC8-854B-B738-123E0CF0DD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20782" y="3277369"/>
                <a:ext cx="7175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2400" dirty="0">
                    <a:solidFill>
                      <a:schemeClr val="accent2"/>
                    </a:solidFill>
                    <a:latin typeface="Comic Sans MS" panose="030F0902030302020204" pitchFamily="66" charset="0"/>
                  </a:rPr>
                  <a:t>Bob</a:t>
                </a:r>
              </a:p>
            </p:txBody>
          </p:sp>
        </p:grp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D3B92E0E-11B7-0B4C-A312-29A0EDB33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5124" y="7010400"/>
              <a:ext cx="1138899" cy="1200107"/>
            </a:xfrm>
            <a:custGeom>
              <a:avLst/>
              <a:gdLst>
                <a:gd name="T0" fmla="*/ 0 w 344"/>
                <a:gd name="T1" fmla="*/ 0 h 789"/>
                <a:gd name="T2" fmla="*/ 2147483647 w 344"/>
                <a:gd name="T3" fmla="*/ 2147483647 h 789"/>
                <a:gd name="T4" fmla="*/ 2147483647 w 344"/>
                <a:gd name="T5" fmla="*/ 2147483647 h 789"/>
                <a:gd name="T6" fmla="*/ 0 60000 65536"/>
                <a:gd name="T7" fmla="*/ 0 60000 65536"/>
                <a:gd name="T8" fmla="*/ 0 60000 65536"/>
                <a:gd name="T9" fmla="*/ 0 w 344"/>
                <a:gd name="T10" fmla="*/ 0 h 789"/>
                <a:gd name="T11" fmla="*/ 344 w 344"/>
                <a:gd name="T12" fmla="*/ 789 h 7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789">
                  <a:moveTo>
                    <a:pt x="0" y="0"/>
                  </a:moveTo>
                  <a:cubicBezTo>
                    <a:pt x="52" y="24"/>
                    <a:pt x="255" y="10"/>
                    <a:pt x="310" y="142"/>
                  </a:cubicBezTo>
                  <a:cubicBezTo>
                    <a:pt x="344" y="248"/>
                    <a:pt x="324" y="654"/>
                    <a:pt x="328" y="789"/>
                  </a:cubicBez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9A8996D0-4F69-FA49-B30D-03E3552FB3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30104" y="7010400"/>
              <a:ext cx="1138897" cy="1200107"/>
            </a:xfrm>
            <a:custGeom>
              <a:avLst/>
              <a:gdLst>
                <a:gd name="T0" fmla="*/ 0 w 344"/>
                <a:gd name="T1" fmla="*/ 0 h 789"/>
                <a:gd name="T2" fmla="*/ 2147483647 w 344"/>
                <a:gd name="T3" fmla="*/ 2147483647 h 789"/>
                <a:gd name="T4" fmla="*/ 2147483647 w 344"/>
                <a:gd name="T5" fmla="*/ 2147483647 h 789"/>
                <a:gd name="T6" fmla="*/ 0 60000 65536"/>
                <a:gd name="T7" fmla="*/ 0 60000 65536"/>
                <a:gd name="T8" fmla="*/ 0 60000 65536"/>
                <a:gd name="T9" fmla="*/ 0 w 344"/>
                <a:gd name="T10" fmla="*/ 0 h 789"/>
                <a:gd name="T11" fmla="*/ 344 w 344"/>
                <a:gd name="T12" fmla="*/ 789 h 7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789">
                  <a:moveTo>
                    <a:pt x="0" y="0"/>
                  </a:moveTo>
                  <a:cubicBezTo>
                    <a:pt x="52" y="24"/>
                    <a:pt x="255" y="10"/>
                    <a:pt x="310" y="142"/>
                  </a:cubicBezTo>
                  <a:cubicBezTo>
                    <a:pt x="344" y="248"/>
                    <a:pt x="324" y="654"/>
                    <a:pt x="328" y="789"/>
                  </a:cubicBez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7" name="Picture 9" descr="Eve">
              <a:extLst>
                <a:ext uri="{FF2B5EF4-FFF2-40B4-BE49-F238E27FC236}">
                  <a16:creationId xmlns:a16="http://schemas.microsoft.com/office/drawing/2014/main" id="{B65974B6-D8E3-0941-8B08-7A4C3268E4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258145" y="8297872"/>
              <a:ext cx="1082675" cy="1295400"/>
            </a:xfrm>
            <a:prstGeom prst="rect">
              <a:avLst/>
            </a:prstGeom>
          </p:spPr>
        </p:pic>
        <p:sp>
          <p:nvSpPr>
            <p:cNvPr id="28" name="Text Box 33">
              <a:extLst>
                <a:ext uri="{FF2B5EF4-FFF2-40B4-BE49-F238E27FC236}">
                  <a16:creationId xmlns:a16="http://schemas.microsoft.com/office/drawing/2014/main" id="{77661ACF-2EE1-3A41-8D91-29C1E2FF67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9464" y="8513097"/>
              <a:ext cx="693738" cy="43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2400" dirty="0">
                  <a:solidFill>
                    <a:schemeClr val="accent2"/>
                  </a:solidFill>
                  <a:latin typeface="Comic Sans MS" panose="030F0902030302020204" pitchFamily="66" charset="0"/>
                </a:rPr>
                <a:t>Eve</a:t>
              </a:r>
            </a:p>
          </p:txBody>
        </p:sp>
      </p:grp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3D56B80C-C40A-F54F-A920-2717E77B5113}"/>
              </a:ext>
            </a:extLst>
          </p:cNvPr>
          <p:cNvSpPr/>
          <p:nvPr/>
        </p:nvSpPr>
        <p:spPr bwMode="auto">
          <a:xfrm>
            <a:off x="5106921" y="7263657"/>
            <a:ext cx="7752250" cy="2438393"/>
          </a:xfrm>
          <a:prstGeom prst="wedgeRoundRectCallout">
            <a:avLst>
              <a:gd name="adj1" fmla="val -55018"/>
              <a:gd name="adj2" fmla="val -49165"/>
              <a:gd name="adj3" fmla="val 16667"/>
            </a:avLst>
          </a:prstGeom>
          <a:noFill/>
          <a:ln>
            <a:solidFill>
              <a:srgbClr val="002060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571500" indent="-571500" algn="l">
              <a:buFontTx/>
              <a:buChar char="-"/>
            </a:pPr>
            <a:r>
              <a:rPr lang="en-US" altLang="zh-CN" b="1" dirty="0">
                <a:latin typeface="+mj-lt"/>
              </a:rPr>
              <a:t>Eavesdropping:</a:t>
            </a:r>
            <a:r>
              <a:rPr lang="zh-CN" altLang="en-US" b="1" dirty="0">
                <a:latin typeface="+mj-lt"/>
              </a:rPr>
              <a:t> </a:t>
            </a:r>
            <a:r>
              <a:rPr lang="en-US" altLang="zh-CN" b="1" dirty="0">
                <a:latin typeface="+mj-lt"/>
              </a:rPr>
              <a:t>Encryption</a:t>
            </a:r>
          </a:p>
          <a:p>
            <a:pPr marL="571500" indent="-571500" algn="l">
              <a:buFontTx/>
              <a:buChar char="-"/>
            </a:pPr>
            <a:r>
              <a:rPr lang="en-US" altLang="zh-CN" b="1" dirty="0">
                <a:latin typeface="+mj-lt"/>
              </a:rPr>
              <a:t>Manipulating:</a:t>
            </a:r>
            <a:r>
              <a:rPr lang="zh-CN" altLang="en-US" b="1" dirty="0">
                <a:latin typeface="+mj-lt"/>
              </a:rPr>
              <a:t> </a:t>
            </a:r>
            <a:r>
              <a:rPr lang="en-US" altLang="zh-CN" b="1" dirty="0">
                <a:latin typeface="+mj-lt"/>
              </a:rPr>
              <a:t>HASH</a:t>
            </a:r>
          </a:p>
          <a:p>
            <a:pPr marL="571500" indent="-571500" algn="l">
              <a:buFontTx/>
              <a:buChar char="-"/>
            </a:pPr>
            <a:r>
              <a:rPr lang="en-US" altLang="zh-CN" b="1" dirty="0">
                <a:latin typeface="+mj-lt"/>
              </a:rPr>
              <a:t>Camouflaging:</a:t>
            </a:r>
            <a:r>
              <a:rPr lang="zh-CN" altLang="en-US" b="1" dirty="0">
                <a:latin typeface="+mj-lt"/>
              </a:rPr>
              <a:t> </a:t>
            </a:r>
            <a:r>
              <a:rPr lang="en-US" altLang="zh-CN" b="1" dirty="0">
                <a:latin typeface="+mj-lt"/>
              </a:rPr>
              <a:t>HMAC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latin typeface="+mj-lt"/>
              <a:cs typeface="ヒラギノ角ゴ ProN W3" charset="0"/>
              <a:sym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56308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F4ED-8B15-5B4A-8C2D-0CC3F53DD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8210" y="124086"/>
            <a:ext cx="13263010" cy="2438400"/>
          </a:xfrm>
        </p:spPr>
        <p:txBody>
          <a:bodyPr/>
          <a:lstStyle/>
          <a:p>
            <a:r>
              <a:rPr lang="en-US" altLang="zh-CN" sz="6000" dirty="0"/>
              <a:t>The</a:t>
            </a:r>
            <a:r>
              <a:rPr lang="zh-CN" altLang="en-US" sz="6000" dirty="0"/>
              <a:t> </a:t>
            </a:r>
            <a:r>
              <a:rPr lang="en-US" altLang="zh-CN" sz="6000" dirty="0"/>
              <a:t>Last</a:t>
            </a:r>
            <a:r>
              <a:rPr lang="zh-CN" altLang="en-US" sz="6000" dirty="0"/>
              <a:t> </a:t>
            </a:r>
            <a:r>
              <a:rPr lang="en-US" altLang="zh-CN" sz="6000" dirty="0"/>
              <a:t>but</a:t>
            </a:r>
            <a:r>
              <a:rPr lang="zh-CN" altLang="en-US" sz="6000" dirty="0"/>
              <a:t> </a:t>
            </a:r>
            <a:r>
              <a:rPr lang="en-US" altLang="zh-CN" sz="6000" dirty="0"/>
              <a:t>Key</a:t>
            </a:r>
            <a:r>
              <a:rPr lang="zh-CN" altLang="en-US" sz="6000" dirty="0"/>
              <a:t> </a:t>
            </a:r>
            <a:r>
              <a:rPr lang="en-US" altLang="zh-CN" sz="6000" dirty="0"/>
              <a:t>Question</a:t>
            </a:r>
            <a:endParaRPr lang="en-US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079D7-FEEA-4C46-BB8D-7C3E460BBC9D}"/>
              </a:ext>
            </a:extLst>
          </p:cNvPr>
          <p:cNvSpPr txBox="1"/>
          <p:nvPr/>
        </p:nvSpPr>
        <p:spPr>
          <a:xfrm>
            <a:off x="1234558" y="3307140"/>
            <a:ext cx="11760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How</a:t>
            </a:r>
            <a:r>
              <a:rPr lang="zh-CN" altLang="en-US" sz="4800" dirty="0"/>
              <a:t> </a:t>
            </a:r>
            <a:r>
              <a:rPr lang="en-US" altLang="zh-CN" sz="4800" dirty="0"/>
              <a:t>do</a:t>
            </a:r>
            <a:r>
              <a:rPr lang="zh-CN" altLang="en-US" sz="4800" dirty="0"/>
              <a:t> </a:t>
            </a:r>
            <a:r>
              <a:rPr lang="en-US" altLang="zh-CN" sz="4800" dirty="0"/>
              <a:t>Alice</a:t>
            </a:r>
            <a:r>
              <a:rPr lang="zh-CN" altLang="en-US" sz="4800" dirty="0"/>
              <a:t> </a:t>
            </a:r>
            <a:r>
              <a:rPr lang="en-US" altLang="zh-CN" sz="4800" dirty="0"/>
              <a:t>and</a:t>
            </a:r>
            <a:r>
              <a:rPr lang="zh-CN" altLang="en-US" sz="4800" dirty="0"/>
              <a:t> </a:t>
            </a:r>
            <a:r>
              <a:rPr lang="en-US" altLang="zh-CN" sz="4800" dirty="0"/>
              <a:t>Bob</a:t>
            </a:r>
            <a:r>
              <a:rPr lang="zh-CN" altLang="en-US" sz="4800" dirty="0"/>
              <a:t> </a:t>
            </a:r>
            <a:r>
              <a:rPr lang="en-US" altLang="zh-CN" sz="4800" dirty="0"/>
              <a:t>exchange</a:t>
            </a:r>
            <a:r>
              <a:rPr lang="zh-CN" altLang="en-US" sz="4800" dirty="0"/>
              <a:t> </a:t>
            </a:r>
            <a:r>
              <a:rPr lang="en-US" altLang="zh-CN" sz="4800" dirty="0"/>
              <a:t>keys</a:t>
            </a:r>
            <a:r>
              <a:rPr lang="zh-CN" altLang="en-US" sz="4800" dirty="0"/>
              <a:t> </a:t>
            </a:r>
            <a:r>
              <a:rPr lang="en-US" altLang="zh-CN" sz="4800" dirty="0"/>
              <a:t>…</a:t>
            </a:r>
            <a:r>
              <a:rPr lang="zh-CN" altLang="en-US" sz="4800" dirty="0"/>
              <a:t> </a:t>
            </a:r>
            <a:r>
              <a:rPr lang="en-US" altLang="zh-CN" sz="4800" dirty="0"/>
              <a:t>for</a:t>
            </a:r>
            <a:r>
              <a:rPr lang="zh-CN" altLang="en-US" sz="4800" dirty="0"/>
              <a:t> </a:t>
            </a:r>
            <a:r>
              <a:rPr lang="en-US" altLang="zh-CN" sz="4800" dirty="0"/>
              <a:t>data</a:t>
            </a:r>
            <a:r>
              <a:rPr lang="zh-CN" altLang="en-US" sz="4800" dirty="0"/>
              <a:t> </a:t>
            </a:r>
            <a:r>
              <a:rPr lang="en-US" altLang="zh-CN" sz="4800" dirty="0"/>
              <a:t>encryption</a:t>
            </a:r>
            <a:r>
              <a:rPr lang="zh-CN" altLang="en-US" sz="4800" dirty="0"/>
              <a:t> </a:t>
            </a:r>
            <a:r>
              <a:rPr lang="en-US" altLang="zh-CN" sz="4800" dirty="0"/>
              <a:t>and</a:t>
            </a:r>
            <a:r>
              <a:rPr lang="zh-CN" altLang="en-US" sz="4800" dirty="0"/>
              <a:t> </a:t>
            </a:r>
            <a:r>
              <a:rPr lang="en-US" altLang="zh-CN" sz="4800" dirty="0"/>
              <a:t>HMAC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0242608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7" name="Rectangle 5">
            <a:extLst>
              <a:ext uri="{FF2B5EF4-FFF2-40B4-BE49-F238E27FC236}">
                <a16:creationId xmlns:a16="http://schemas.microsoft.com/office/drawing/2014/main" id="{F0DDE013-F002-1741-BBBC-1F7CFCB93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134" y="2140374"/>
            <a:ext cx="6102773" cy="6762045"/>
          </a:xfrm>
          <a:prstGeom prst="rect">
            <a:avLst/>
          </a:prstGeom>
          <a:solidFill>
            <a:srgbClr val="CCFFFF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5973"/>
          </a:p>
        </p:txBody>
      </p:sp>
      <p:sp>
        <p:nvSpPr>
          <p:cNvPr id="46085" name="Rectangle 2">
            <a:extLst>
              <a:ext uri="{FF2B5EF4-FFF2-40B4-BE49-F238E27FC236}">
                <a16:creationId xmlns:a16="http://schemas.microsoft.com/office/drawing/2014/main" id="{0856B943-9333-FE4C-86AE-89453F31EE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120" dirty="0"/>
              <a:t>Public Key Cryptography</a:t>
            </a:r>
            <a:endParaRPr lang="en-US" altLang="zh-CN" dirty="0"/>
          </a:p>
        </p:txBody>
      </p:sp>
      <p:sp>
        <p:nvSpPr>
          <p:cNvPr id="46086" name="Rectangle 3">
            <a:extLst>
              <a:ext uri="{FF2B5EF4-FFF2-40B4-BE49-F238E27FC236}">
                <a16:creationId xmlns:a16="http://schemas.microsoft.com/office/drawing/2014/main" id="{94F45112-C3D0-104A-8B00-77E020FF9EF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/>
              <a:buNone/>
            </a:pPr>
            <a:r>
              <a:rPr lang="en-US" altLang="zh-CN" sz="3413" i="1" u="sng" dirty="0">
                <a:solidFill>
                  <a:srgbClr val="FF0000"/>
                </a:solidFill>
              </a:rPr>
              <a:t>symmetric</a:t>
            </a:r>
            <a:r>
              <a:rPr lang="en-US" altLang="zh-CN" sz="3413" u="sng" dirty="0">
                <a:solidFill>
                  <a:srgbClr val="FF0000"/>
                </a:solidFill>
              </a:rPr>
              <a:t> key crypto</a:t>
            </a:r>
            <a:endParaRPr lang="en-US" altLang="zh-CN" sz="3413" dirty="0"/>
          </a:p>
          <a:p>
            <a:r>
              <a:rPr lang="en-US" altLang="zh-CN" sz="3413" dirty="0"/>
              <a:t>requires sender, receiver know shared secret key</a:t>
            </a:r>
          </a:p>
          <a:p>
            <a:r>
              <a:rPr lang="en-US" altLang="zh-CN" sz="3413" dirty="0"/>
              <a:t>Q: how to agree on key in first place (particularly if never “met”)?</a:t>
            </a:r>
          </a:p>
          <a:p>
            <a:pPr lvl="1"/>
            <a:r>
              <a:rPr lang="en-US" altLang="zh-CN" sz="2844" dirty="0"/>
              <a:t>Typical chicken and egg dilemma.</a:t>
            </a:r>
          </a:p>
          <a:p>
            <a:endParaRPr lang="en-US" altLang="zh-CN" sz="3413" dirty="0"/>
          </a:p>
        </p:txBody>
      </p:sp>
      <p:sp>
        <p:nvSpPr>
          <p:cNvPr id="90116" name="Rectangle 4">
            <a:extLst>
              <a:ext uri="{FF2B5EF4-FFF2-40B4-BE49-F238E27FC236}">
                <a16:creationId xmlns:a16="http://schemas.microsoft.com/office/drawing/2014/main" id="{4E5C4897-5FC8-384A-8064-939304E1F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7894" y="2325511"/>
            <a:ext cx="5199662" cy="6610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altLang="zh-CN" sz="3200" i="1" u="sng" dirty="0">
                <a:solidFill>
                  <a:schemeClr val="tx1"/>
                </a:solidFill>
                <a:latin typeface="Comic Sans MS" panose="030F0902030302020204" pitchFamily="66" charset="0"/>
              </a:rPr>
              <a:t>public</a:t>
            </a:r>
            <a:r>
              <a:rPr lang="en-US" altLang="zh-CN" sz="3200" u="sng" dirty="0">
                <a:solidFill>
                  <a:schemeClr val="tx1"/>
                </a:solidFill>
                <a:latin typeface="Comic Sans MS" panose="030F0902030302020204" pitchFamily="66" charset="0"/>
              </a:rPr>
              <a:t> key cryptography</a:t>
            </a:r>
            <a:endParaRPr lang="en-US" altLang="zh-CN" sz="32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buChar char="r"/>
            </a:pPr>
            <a:r>
              <a:rPr lang="en-US" altLang="zh-CN" sz="3200" dirty="0">
                <a:solidFill>
                  <a:schemeClr val="tx1"/>
                </a:solidFill>
                <a:latin typeface="Comic Sans MS" panose="030F0902030302020204" pitchFamily="66" charset="0"/>
              </a:rPr>
              <a:t>radically different approach [Diffie-Hellman76, RSA78]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buChar char="r"/>
            </a:pPr>
            <a:r>
              <a:rPr lang="en-US" altLang="zh-CN" sz="3200" dirty="0">
                <a:solidFill>
                  <a:schemeClr val="tx1"/>
                </a:solidFill>
                <a:latin typeface="Comic Sans MS" panose="030F0902030302020204" pitchFamily="66" charset="0"/>
              </a:rPr>
              <a:t>sender, receiver do </a:t>
            </a:r>
            <a:r>
              <a:rPr lang="en-US" altLang="zh-CN" sz="3200" i="1" dirty="0">
                <a:solidFill>
                  <a:schemeClr val="tx1"/>
                </a:solidFill>
                <a:latin typeface="Comic Sans MS" panose="030F0902030302020204" pitchFamily="66" charset="0"/>
              </a:rPr>
              <a:t>not</a:t>
            </a:r>
            <a:r>
              <a:rPr lang="en-US" altLang="zh-CN" sz="3200" dirty="0">
                <a:solidFill>
                  <a:schemeClr val="tx1"/>
                </a:solidFill>
                <a:latin typeface="Comic Sans MS" panose="030F0902030302020204" pitchFamily="66" charset="0"/>
              </a:rPr>
              <a:t> share secret key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buChar char="r"/>
            </a:pPr>
            <a:r>
              <a:rPr lang="en-US" altLang="zh-CN" sz="3200" i="1" dirty="0">
                <a:solidFill>
                  <a:schemeClr val="tx1"/>
                </a:solidFill>
                <a:latin typeface="Comic Sans MS" panose="030F0902030302020204" pitchFamily="66" charset="0"/>
              </a:rPr>
              <a:t>public </a:t>
            </a:r>
            <a:r>
              <a:rPr lang="en-US" altLang="zh-CN" sz="3200" dirty="0">
                <a:solidFill>
                  <a:schemeClr val="tx1"/>
                </a:solidFill>
                <a:latin typeface="Comic Sans MS" panose="030F0902030302020204" pitchFamily="66" charset="0"/>
              </a:rPr>
              <a:t>encryption key </a:t>
            </a:r>
            <a:r>
              <a:rPr lang="en-US" altLang="zh-CN" sz="3200" i="1" dirty="0">
                <a:solidFill>
                  <a:schemeClr val="tx1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3200" dirty="0">
                <a:solidFill>
                  <a:schemeClr val="tx1"/>
                </a:solidFill>
                <a:latin typeface="Comic Sans MS" panose="030F0902030302020204" pitchFamily="66" charset="0"/>
              </a:rPr>
              <a:t>known to</a:t>
            </a:r>
            <a:r>
              <a:rPr lang="en-US" altLang="zh-CN" sz="3200" i="1" dirty="0">
                <a:solidFill>
                  <a:schemeClr val="tx1"/>
                </a:solidFill>
                <a:latin typeface="Comic Sans MS" panose="030F0902030302020204" pitchFamily="66" charset="0"/>
              </a:rPr>
              <a:t> all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buChar char="r"/>
            </a:pPr>
            <a:r>
              <a:rPr lang="en-US" altLang="zh-CN" sz="3200" i="1" dirty="0">
                <a:solidFill>
                  <a:schemeClr val="tx1"/>
                </a:solidFill>
                <a:latin typeface="Comic Sans MS" panose="030F0902030302020204" pitchFamily="66" charset="0"/>
              </a:rPr>
              <a:t>private</a:t>
            </a:r>
            <a:r>
              <a:rPr lang="en-US" altLang="zh-CN" sz="3200" dirty="0">
                <a:solidFill>
                  <a:schemeClr val="tx1"/>
                </a:solidFill>
                <a:latin typeface="Comic Sans MS" panose="030F0902030302020204" pitchFamily="66" charset="0"/>
              </a:rPr>
              <a:t> decryption key known only to receiver</a:t>
            </a:r>
            <a:endParaRPr lang="en-US" altLang="zh-CN" sz="18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buChar char="r"/>
            </a:pPr>
            <a:endParaRPr lang="en-US" altLang="zh-CN" sz="18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pic>
        <p:nvPicPr>
          <p:cNvPr id="90118" name="Picture 6" descr="j0078625[1]">
            <a:extLst>
              <a:ext uri="{FF2B5EF4-FFF2-40B4-BE49-F238E27FC236}">
                <a16:creationId xmlns:a16="http://schemas.microsoft.com/office/drawing/2014/main" id="{6C9ADD48-C78A-9349-8C0A-44672E30431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61423" y="2343574"/>
            <a:ext cx="801510" cy="243614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7" grpId="0" animBg="1"/>
      <p:bldP spid="901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>
            <a:extLst>
              <a:ext uri="{FF2B5EF4-FFF2-40B4-BE49-F238E27FC236}">
                <a16:creationId xmlns:a16="http://schemas.microsoft.com/office/drawing/2014/main" id="{3F2F0AC0-B80D-934B-A50C-80A41D4537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120"/>
              <a:t>Public key cryptography</a:t>
            </a:r>
            <a:endParaRPr lang="en-US" altLang="zh-CN"/>
          </a:p>
        </p:txBody>
      </p:sp>
      <p:sp>
        <p:nvSpPr>
          <p:cNvPr id="47109" name="Text Box 6">
            <a:extLst>
              <a:ext uri="{FF2B5EF4-FFF2-40B4-BE49-F238E27FC236}">
                <a16:creationId xmlns:a16="http://schemas.microsoft.com/office/drawing/2014/main" id="{6DF5B386-CF8A-DA46-969D-F30D9B2B7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147" y="5860938"/>
            <a:ext cx="2015295" cy="49936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44" dirty="0">
                <a:solidFill>
                  <a:srgbClr val="FF0000"/>
                </a:solidFill>
                <a:latin typeface="Comic Sans MS" panose="030F0902030302020204" pitchFamily="66" charset="0"/>
              </a:rPr>
              <a:t>plaintext P</a:t>
            </a:r>
          </a:p>
        </p:txBody>
      </p:sp>
      <p:sp>
        <p:nvSpPr>
          <p:cNvPr id="47110" name="Text Box 8">
            <a:extLst>
              <a:ext uri="{FF2B5EF4-FFF2-40B4-BE49-F238E27FC236}">
                <a16:creationId xmlns:a16="http://schemas.microsoft.com/office/drawing/2014/main" id="{D069D2BD-CE16-6646-A78C-5A2A2C5BA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166" y="5865454"/>
            <a:ext cx="2013692" cy="49936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44">
                <a:solidFill>
                  <a:srgbClr val="FF0000"/>
                </a:solidFill>
                <a:latin typeface="Comic Sans MS" panose="030F0902030302020204" pitchFamily="66" charset="0"/>
              </a:rPr>
              <a:t>ciphertext</a:t>
            </a:r>
          </a:p>
        </p:txBody>
      </p:sp>
      <p:pic>
        <p:nvPicPr>
          <p:cNvPr id="47111" name="Picture 12" descr="Alice">
            <a:extLst>
              <a:ext uri="{FF2B5EF4-FFF2-40B4-BE49-F238E27FC236}">
                <a16:creationId xmlns:a16="http://schemas.microsoft.com/office/drawing/2014/main" id="{95229A89-EBFC-1242-85EA-910BE4C1A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564" y="4793010"/>
            <a:ext cx="727004" cy="89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2" name="Rectangle 14">
            <a:extLst>
              <a:ext uri="{FF2B5EF4-FFF2-40B4-BE49-F238E27FC236}">
                <a16:creationId xmlns:a16="http://schemas.microsoft.com/office/drawing/2014/main" id="{D7D8449E-B7BD-BA4D-B99A-95DD88019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897" y="5788689"/>
            <a:ext cx="1980070" cy="11424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5973"/>
          </a:p>
        </p:txBody>
      </p:sp>
      <p:sp>
        <p:nvSpPr>
          <p:cNvPr id="47113" name="Text Box 15">
            <a:extLst>
              <a:ext uri="{FF2B5EF4-FFF2-40B4-BE49-F238E27FC236}">
                <a16:creationId xmlns:a16="http://schemas.microsoft.com/office/drawing/2014/main" id="{81464319-FE57-E240-9589-9B0A9A5A3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0109" y="5802235"/>
            <a:ext cx="1980029" cy="906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44">
                <a:latin typeface="Comic Sans MS" panose="030F0902030302020204" pitchFamily="66" charset="0"/>
              </a:rPr>
              <a:t>encryption</a:t>
            </a:r>
          </a:p>
          <a:p>
            <a:r>
              <a:rPr lang="en-US" altLang="zh-CN" sz="2844">
                <a:latin typeface="Comic Sans MS" panose="030F0902030302020204" pitchFamily="66" charset="0"/>
              </a:rPr>
              <a:t>algorithm</a:t>
            </a:r>
          </a:p>
        </p:txBody>
      </p:sp>
      <p:sp>
        <p:nvSpPr>
          <p:cNvPr id="47114" name="Rectangle 16">
            <a:extLst>
              <a:ext uri="{FF2B5EF4-FFF2-40B4-BE49-F238E27FC236}">
                <a16:creationId xmlns:a16="http://schemas.microsoft.com/office/drawing/2014/main" id="{0323CAAE-FD48-F744-B7A3-CD8D9BE98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1927" y="5806751"/>
            <a:ext cx="1959751" cy="11424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5973"/>
          </a:p>
        </p:txBody>
      </p:sp>
      <p:sp>
        <p:nvSpPr>
          <p:cNvPr id="47115" name="Text Box 17">
            <a:extLst>
              <a:ext uri="{FF2B5EF4-FFF2-40B4-BE49-F238E27FC236}">
                <a16:creationId xmlns:a16="http://schemas.microsoft.com/office/drawing/2014/main" id="{72FAB1A5-B772-2044-A209-E3BA6D857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514" y="5840618"/>
            <a:ext cx="2113078" cy="906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44">
                <a:latin typeface="Comic Sans MS" panose="030F0902030302020204" pitchFamily="66" charset="0"/>
              </a:rPr>
              <a:t>decryption </a:t>
            </a:r>
          </a:p>
          <a:p>
            <a:r>
              <a:rPr lang="en-US" altLang="zh-CN" sz="2844">
                <a:latin typeface="Comic Sans MS" panose="030F0902030302020204" pitchFamily="66" charset="0"/>
              </a:rPr>
              <a:t>algorithm</a:t>
            </a:r>
          </a:p>
        </p:txBody>
      </p:sp>
      <p:sp>
        <p:nvSpPr>
          <p:cNvPr id="47116" name="Line 18">
            <a:extLst>
              <a:ext uri="{FF2B5EF4-FFF2-40B4-BE49-F238E27FC236}">
                <a16:creationId xmlns:a16="http://schemas.microsoft.com/office/drawing/2014/main" id="{60E622D8-9255-A34B-BA24-1BDE34A20D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11607" y="6368938"/>
            <a:ext cx="2573867" cy="67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5973"/>
          </a:p>
        </p:txBody>
      </p:sp>
      <p:sp>
        <p:nvSpPr>
          <p:cNvPr id="47117" name="Text Box 24">
            <a:extLst>
              <a:ext uri="{FF2B5EF4-FFF2-40B4-BE49-F238E27FC236}">
                <a16:creationId xmlns:a16="http://schemas.microsoft.com/office/drawing/2014/main" id="{0E448A19-C7C1-2D46-AE13-EB0FEE1F5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043" y="2674679"/>
            <a:ext cx="2506133" cy="1008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dirty="0">
                <a:solidFill>
                  <a:schemeClr val="tx1"/>
                </a:solidFill>
                <a:latin typeface="Comic Sans MS" panose="030F0902030302020204" pitchFamily="66" charset="0"/>
              </a:rPr>
              <a:t>Bob’s </a:t>
            </a:r>
            <a:r>
              <a:rPr lang="en-US" altLang="zh-CN" sz="3200" u="sng" dirty="0">
                <a:solidFill>
                  <a:schemeClr val="tx1"/>
                </a:solidFill>
                <a:latin typeface="Comic Sans MS" panose="030F0902030302020204" pitchFamily="66" charset="0"/>
              </a:rPr>
              <a:t>public</a:t>
            </a:r>
            <a:r>
              <a:rPr lang="en-US" altLang="zh-CN" sz="3200" dirty="0">
                <a:solidFill>
                  <a:schemeClr val="tx1"/>
                </a:solidFill>
                <a:latin typeface="Comic Sans MS" panose="030F0902030302020204" pitchFamily="66" charset="0"/>
              </a:rPr>
              <a:t> </a:t>
            </a:r>
          </a:p>
          <a:p>
            <a:r>
              <a:rPr lang="en-US" altLang="zh-CN" sz="3200" dirty="0">
                <a:solidFill>
                  <a:schemeClr val="tx1"/>
                </a:solidFill>
                <a:latin typeface="Comic Sans MS" panose="030F0902030302020204" pitchFamily="66" charset="0"/>
              </a:rPr>
              <a:t>key </a:t>
            </a:r>
          </a:p>
        </p:txBody>
      </p:sp>
      <p:pic>
        <p:nvPicPr>
          <p:cNvPr id="47118" name="Picture 25" descr="Bob">
            <a:extLst>
              <a:ext uri="{FF2B5EF4-FFF2-40B4-BE49-F238E27FC236}">
                <a16:creationId xmlns:a16="http://schemas.microsoft.com/office/drawing/2014/main" id="{5DC34EEE-A9B0-FB43-B10A-5BA19A2DA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834" y="4817845"/>
            <a:ext cx="946008" cy="964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9" name="Line 29">
            <a:extLst>
              <a:ext uri="{FF2B5EF4-FFF2-40B4-BE49-F238E27FC236}">
                <a16:creationId xmlns:a16="http://schemas.microsoft.com/office/drawing/2014/main" id="{354F598A-7F3B-F542-A751-921C137AF8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1998" y="6411835"/>
            <a:ext cx="95955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5973"/>
          </a:p>
        </p:txBody>
      </p:sp>
      <p:sp>
        <p:nvSpPr>
          <p:cNvPr id="47120" name="Line 30">
            <a:extLst>
              <a:ext uri="{FF2B5EF4-FFF2-40B4-BE49-F238E27FC236}">
                <a16:creationId xmlns:a16="http://schemas.microsoft.com/office/drawing/2014/main" id="{4DB45B46-025C-EF4F-BE5F-02618C5DF833}"/>
              </a:ext>
            </a:extLst>
          </p:cNvPr>
          <p:cNvSpPr>
            <a:spLocks noChangeShapeType="1"/>
          </p:cNvSpPr>
          <p:nvPr/>
        </p:nvSpPr>
        <p:spPr bwMode="auto">
          <a:xfrm>
            <a:off x="9690380" y="6348617"/>
            <a:ext cx="95955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5973"/>
          </a:p>
        </p:txBody>
      </p:sp>
      <p:pic>
        <p:nvPicPr>
          <p:cNvPr id="47121" name="Picture 35" descr="BS00768_[1]">
            <a:extLst>
              <a:ext uri="{FF2B5EF4-FFF2-40B4-BE49-F238E27FC236}">
                <a16:creationId xmlns:a16="http://schemas.microsoft.com/office/drawing/2014/main" id="{812DEF99-EA33-7841-A5ED-6DF676FBE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936088" y="3027428"/>
            <a:ext cx="652497" cy="336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2" name="Text Box 37">
            <a:extLst>
              <a:ext uri="{FF2B5EF4-FFF2-40B4-BE49-F238E27FC236}">
                <a16:creationId xmlns:a16="http://schemas.microsoft.com/office/drawing/2014/main" id="{2831DD46-3A2F-024B-81AA-A3A7DD1E3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4500" y="5858681"/>
            <a:ext cx="2008883" cy="499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44" dirty="0">
                <a:solidFill>
                  <a:srgbClr val="FF0000"/>
                </a:solidFill>
                <a:latin typeface="Comic Sans MS" panose="030F0902030302020204" pitchFamily="66" charset="0"/>
              </a:rPr>
              <a:t>Plaintext P</a:t>
            </a:r>
          </a:p>
        </p:txBody>
      </p:sp>
      <p:sp>
        <p:nvSpPr>
          <p:cNvPr id="47123" name="Text Box 38">
            <a:extLst>
              <a:ext uri="{FF2B5EF4-FFF2-40B4-BE49-F238E27FC236}">
                <a16:creationId xmlns:a16="http://schemas.microsoft.com/office/drawing/2014/main" id="{937208CE-E62C-E345-98D5-F1F78CEE1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240" y="6454734"/>
            <a:ext cx="1494319" cy="499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44">
                <a:solidFill>
                  <a:srgbClr val="FF0000"/>
                </a:solidFill>
                <a:latin typeface="Comic Sans MS" panose="030F0902030302020204" pitchFamily="66" charset="0"/>
              </a:rPr>
              <a:t>C=E</a:t>
            </a:r>
            <a:r>
              <a:rPr lang="en-US" altLang="zh-CN" sz="2844" baseline="-25000">
                <a:solidFill>
                  <a:srgbClr val="FF0000"/>
                </a:solidFill>
                <a:latin typeface="Comic Sans MS" panose="030F0902030302020204" pitchFamily="66" charset="0"/>
              </a:rPr>
              <a:t>K </a:t>
            </a:r>
            <a:r>
              <a:rPr lang="en-US" altLang="zh-CN" sz="2844">
                <a:solidFill>
                  <a:srgbClr val="FF0000"/>
                </a:solidFill>
                <a:latin typeface="Comic Sans MS" panose="030F0902030302020204" pitchFamily="66" charset="0"/>
              </a:rPr>
              <a:t>(P)</a:t>
            </a:r>
          </a:p>
        </p:txBody>
      </p:sp>
      <p:sp>
        <p:nvSpPr>
          <p:cNvPr id="47124" name="Text Box 43">
            <a:extLst>
              <a:ext uri="{FF2B5EF4-FFF2-40B4-BE49-F238E27FC236}">
                <a16:creationId xmlns:a16="http://schemas.microsoft.com/office/drawing/2014/main" id="{30BF4759-D661-FB4A-8436-8C5F7C6DE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7070" y="2910023"/>
            <a:ext cx="516488" cy="499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44">
                <a:solidFill>
                  <a:srgbClr val="FF0000"/>
                </a:solidFill>
                <a:latin typeface="Comic Sans MS" panose="030F0902030302020204" pitchFamily="66" charset="0"/>
              </a:rPr>
              <a:t>K </a:t>
            </a:r>
          </a:p>
        </p:txBody>
      </p:sp>
      <p:sp>
        <p:nvSpPr>
          <p:cNvPr id="47125" name="Text Box 44">
            <a:extLst>
              <a:ext uri="{FF2B5EF4-FFF2-40B4-BE49-F238E27FC236}">
                <a16:creationId xmlns:a16="http://schemas.microsoft.com/office/drawing/2014/main" id="{2754E530-3B90-054B-960E-9791C8635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2887" y="3165152"/>
            <a:ext cx="369012" cy="41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276">
                <a:solidFill>
                  <a:srgbClr val="FF0000"/>
                </a:solidFill>
                <a:latin typeface="Comic Sans MS" panose="030F0902030302020204" pitchFamily="66" charset="0"/>
              </a:rPr>
              <a:t>B</a:t>
            </a:r>
          </a:p>
        </p:txBody>
      </p:sp>
      <p:sp>
        <p:nvSpPr>
          <p:cNvPr id="47126" name="Text Box 45">
            <a:extLst>
              <a:ext uri="{FF2B5EF4-FFF2-40B4-BE49-F238E27FC236}">
                <a16:creationId xmlns:a16="http://schemas.microsoft.com/office/drawing/2014/main" id="{31317109-BB62-734C-8293-BC614DD2F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4202" y="2767783"/>
            <a:ext cx="324128" cy="41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276">
                <a:solidFill>
                  <a:srgbClr val="FF0000"/>
                </a:solidFill>
                <a:latin typeface="Comic Sans MS" panose="030F0902030302020204" pitchFamily="66" charset="0"/>
              </a:rPr>
              <a:t>+</a:t>
            </a:r>
          </a:p>
        </p:txBody>
      </p:sp>
      <p:sp>
        <p:nvSpPr>
          <p:cNvPr id="47127" name="Text Box 50">
            <a:extLst>
              <a:ext uri="{FF2B5EF4-FFF2-40B4-BE49-F238E27FC236}">
                <a16:creationId xmlns:a16="http://schemas.microsoft.com/office/drawing/2014/main" id="{8FFEDBDD-544C-D445-BB1B-8839FF125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042" y="3811597"/>
            <a:ext cx="2506133" cy="89383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dirty="0">
                <a:solidFill>
                  <a:schemeClr val="tx1"/>
                </a:solidFill>
                <a:latin typeface="Comic Sans MS" panose="030F0902030302020204" pitchFamily="66" charset="0"/>
              </a:rPr>
              <a:t>Bob’s </a:t>
            </a:r>
            <a:r>
              <a:rPr lang="en-US" altLang="zh-CN" sz="2800" u="sng" dirty="0">
                <a:solidFill>
                  <a:schemeClr val="tx1"/>
                </a:solidFill>
                <a:latin typeface="Comic Sans MS" panose="030F0902030302020204" pitchFamily="66" charset="0"/>
              </a:rPr>
              <a:t>private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Comic Sans MS" panose="030F0902030302020204" pitchFamily="66" charset="0"/>
              </a:rPr>
              <a:t>key </a:t>
            </a:r>
          </a:p>
        </p:txBody>
      </p:sp>
      <p:pic>
        <p:nvPicPr>
          <p:cNvPr id="47128" name="Picture 51" descr="BS00768_[1]">
            <a:extLst>
              <a:ext uri="{FF2B5EF4-FFF2-40B4-BE49-F238E27FC236}">
                <a16:creationId xmlns:a16="http://schemas.microsoft.com/office/drawing/2014/main" id="{266DFA43-9B65-1C42-BE9C-1376D2B81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931573" y="3984725"/>
            <a:ext cx="772160" cy="39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9" name="Text Box 53">
            <a:extLst>
              <a:ext uri="{FF2B5EF4-FFF2-40B4-BE49-F238E27FC236}">
                <a16:creationId xmlns:a16="http://schemas.microsoft.com/office/drawing/2014/main" id="{0B49B767-8187-6A42-AF10-FAB7FB898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617" y="3892156"/>
            <a:ext cx="516488" cy="499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44">
                <a:solidFill>
                  <a:srgbClr val="FF0000"/>
                </a:solidFill>
                <a:latin typeface="Comic Sans MS" panose="030F0902030302020204" pitchFamily="66" charset="0"/>
              </a:rPr>
              <a:t>K </a:t>
            </a:r>
          </a:p>
        </p:txBody>
      </p:sp>
      <p:sp>
        <p:nvSpPr>
          <p:cNvPr id="47130" name="Text Box 54">
            <a:extLst>
              <a:ext uri="{FF2B5EF4-FFF2-40B4-BE49-F238E27FC236}">
                <a16:creationId xmlns:a16="http://schemas.microsoft.com/office/drawing/2014/main" id="{6885C188-3231-F347-91DD-048DA52EB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7966" y="4165348"/>
            <a:ext cx="346570" cy="37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>
                <a:solidFill>
                  <a:srgbClr val="FF0000"/>
                </a:solidFill>
                <a:latin typeface="Comic Sans MS" panose="030F0902030302020204" pitchFamily="66" charset="0"/>
              </a:rPr>
              <a:t>B</a:t>
            </a:r>
          </a:p>
        </p:txBody>
      </p:sp>
      <p:sp>
        <p:nvSpPr>
          <p:cNvPr id="47131" name="Text Box 55">
            <a:extLst>
              <a:ext uri="{FF2B5EF4-FFF2-40B4-BE49-F238E27FC236}">
                <a16:creationId xmlns:a16="http://schemas.microsoft.com/office/drawing/2014/main" id="{5E58EFD6-E49D-5A48-B4AB-62A6F5FF6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2961" y="3767979"/>
            <a:ext cx="292067" cy="37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>
                <a:solidFill>
                  <a:srgbClr val="FF0000"/>
                </a:solidFill>
                <a:latin typeface="Comic Sans MS" panose="030F0902030302020204" pitchFamily="66" charset="0"/>
              </a:rPr>
              <a:t>-</a:t>
            </a:r>
          </a:p>
        </p:txBody>
      </p:sp>
      <p:sp>
        <p:nvSpPr>
          <p:cNvPr id="47132" name="Text Box 57">
            <a:extLst>
              <a:ext uri="{FF2B5EF4-FFF2-40B4-BE49-F238E27FC236}">
                <a16:creationId xmlns:a16="http://schemas.microsoft.com/office/drawing/2014/main" id="{59EAC0E8-17E6-C144-AEFD-E1FB36B42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7661" y="6700831"/>
            <a:ext cx="184730" cy="58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endParaRPr lang="en-US" altLang="zh-CN" sz="3413">
              <a:solidFill>
                <a:srgbClr val="FF0000"/>
              </a:solidFill>
              <a:latin typeface="Comic Sans MS" panose="030F0902030302020204" pitchFamily="66" charset="0"/>
            </a:endParaRPr>
          </a:p>
        </p:txBody>
      </p:sp>
      <p:sp>
        <p:nvSpPr>
          <p:cNvPr id="47133" name="Freeform 65">
            <a:extLst>
              <a:ext uri="{FF2B5EF4-FFF2-40B4-BE49-F238E27FC236}">
                <a16:creationId xmlns:a16="http://schemas.microsoft.com/office/drawing/2014/main" id="{4E801942-E981-174F-944D-B8003B5604E0}"/>
              </a:ext>
            </a:extLst>
          </p:cNvPr>
          <p:cNvSpPr>
            <a:spLocks/>
          </p:cNvSpPr>
          <p:nvPr/>
        </p:nvSpPr>
        <p:spPr bwMode="auto">
          <a:xfrm>
            <a:off x="4359767" y="3217081"/>
            <a:ext cx="3404729" cy="2494844"/>
          </a:xfrm>
          <a:custGeom>
            <a:avLst/>
            <a:gdLst>
              <a:gd name="T0" fmla="*/ 2147483647 w 1508"/>
              <a:gd name="T1" fmla="*/ 0 h 1105"/>
              <a:gd name="T2" fmla="*/ 0 w 1508"/>
              <a:gd name="T3" fmla="*/ 0 h 1105"/>
              <a:gd name="T4" fmla="*/ 2147483647 w 1508"/>
              <a:gd name="T5" fmla="*/ 2147483647 h 1105"/>
              <a:gd name="T6" fmla="*/ 0 60000 65536"/>
              <a:gd name="T7" fmla="*/ 0 60000 65536"/>
              <a:gd name="T8" fmla="*/ 0 60000 65536"/>
              <a:gd name="T9" fmla="*/ 0 w 1508"/>
              <a:gd name="T10" fmla="*/ 0 h 1105"/>
              <a:gd name="T11" fmla="*/ 1508 w 1508"/>
              <a:gd name="T12" fmla="*/ 1105 h 1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08" h="1105">
                <a:moveTo>
                  <a:pt x="1508" y="0"/>
                </a:moveTo>
                <a:lnTo>
                  <a:pt x="0" y="0"/>
                </a:lnTo>
                <a:lnTo>
                  <a:pt x="5" y="1105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5973"/>
          </a:p>
        </p:txBody>
      </p:sp>
      <p:sp>
        <p:nvSpPr>
          <p:cNvPr id="47134" name="Freeform 66">
            <a:extLst>
              <a:ext uri="{FF2B5EF4-FFF2-40B4-BE49-F238E27FC236}">
                <a16:creationId xmlns:a16="http://schemas.microsoft.com/office/drawing/2014/main" id="{5522C08D-9574-6849-9F6C-C8D3BA247C06}"/>
              </a:ext>
            </a:extLst>
          </p:cNvPr>
          <p:cNvSpPr>
            <a:spLocks/>
          </p:cNvSpPr>
          <p:nvPr/>
        </p:nvSpPr>
        <p:spPr bwMode="auto">
          <a:xfrm>
            <a:off x="7836745" y="4174379"/>
            <a:ext cx="469618" cy="1528515"/>
          </a:xfrm>
          <a:custGeom>
            <a:avLst/>
            <a:gdLst>
              <a:gd name="T0" fmla="*/ 2147483647 w 184"/>
              <a:gd name="T1" fmla="*/ 0 h 1113"/>
              <a:gd name="T2" fmla="*/ 0 w 184"/>
              <a:gd name="T3" fmla="*/ 2147483647 h 1113"/>
              <a:gd name="T4" fmla="*/ 2147483647 w 184"/>
              <a:gd name="T5" fmla="*/ 2147483647 h 1113"/>
              <a:gd name="T6" fmla="*/ 0 60000 65536"/>
              <a:gd name="T7" fmla="*/ 0 60000 65536"/>
              <a:gd name="T8" fmla="*/ 0 60000 65536"/>
              <a:gd name="T9" fmla="*/ 0 w 184"/>
              <a:gd name="T10" fmla="*/ 0 h 1113"/>
              <a:gd name="T11" fmla="*/ 184 w 184"/>
              <a:gd name="T12" fmla="*/ 1113 h 1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" h="1113">
                <a:moveTo>
                  <a:pt x="184" y="0"/>
                </a:moveTo>
                <a:lnTo>
                  <a:pt x="0" y="8"/>
                </a:lnTo>
                <a:lnTo>
                  <a:pt x="5" y="1113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5973"/>
          </a:p>
        </p:txBody>
      </p:sp>
      <p:sp>
        <p:nvSpPr>
          <p:cNvPr id="47135" name="Text Box 61">
            <a:extLst>
              <a:ext uri="{FF2B5EF4-FFF2-40B4-BE49-F238E27FC236}">
                <a16:creationId xmlns:a16="http://schemas.microsoft.com/office/drawing/2014/main" id="{9E34DC6D-D1D9-584F-9F54-A6B80FC15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3553" y="6809204"/>
            <a:ext cx="276037" cy="255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138">
                <a:solidFill>
                  <a:srgbClr val="FF0000"/>
                </a:solidFill>
                <a:latin typeface="Comic Sans MS" panose="030F0902030302020204" pitchFamily="66" charset="0"/>
              </a:rPr>
              <a:t>B</a:t>
            </a:r>
          </a:p>
        </p:txBody>
      </p:sp>
      <p:sp>
        <p:nvSpPr>
          <p:cNvPr id="47136" name="Text Box 61">
            <a:extLst>
              <a:ext uri="{FF2B5EF4-FFF2-40B4-BE49-F238E27FC236}">
                <a16:creationId xmlns:a16="http://schemas.microsoft.com/office/drawing/2014/main" id="{20CAAD8D-7AFA-D74D-8489-9ED89884F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3812" y="6513436"/>
            <a:ext cx="255198" cy="255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138">
                <a:solidFill>
                  <a:srgbClr val="FF0000"/>
                </a:solidFill>
                <a:latin typeface="Comic Sans MS" panose="030F0902030302020204" pitchFamily="66" charset="0"/>
              </a:rPr>
              <a:t>+</a:t>
            </a:r>
          </a:p>
        </p:txBody>
      </p:sp>
      <p:sp>
        <p:nvSpPr>
          <p:cNvPr id="47137" name="Text Box 38">
            <a:extLst>
              <a:ext uri="{FF2B5EF4-FFF2-40B4-BE49-F238E27FC236}">
                <a16:creationId xmlns:a16="http://schemas.microsoft.com/office/drawing/2014/main" id="{9D7C36A2-C65C-A147-8024-32B4FFA57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4317" y="6508921"/>
            <a:ext cx="1529586" cy="499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44">
                <a:solidFill>
                  <a:srgbClr val="FF0000"/>
                </a:solidFill>
                <a:latin typeface="Comic Sans MS" panose="030F0902030302020204" pitchFamily="66" charset="0"/>
              </a:rPr>
              <a:t>P=D</a:t>
            </a:r>
            <a:r>
              <a:rPr lang="en-US" altLang="zh-CN" sz="2844" baseline="-25000">
                <a:solidFill>
                  <a:srgbClr val="FF0000"/>
                </a:solidFill>
                <a:latin typeface="Comic Sans MS" panose="030F0902030302020204" pitchFamily="66" charset="0"/>
              </a:rPr>
              <a:t>K </a:t>
            </a:r>
            <a:r>
              <a:rPr lang="en-US" altLang="zh-CN" sz="2844">
                <a:solidFill>
                  <a:srgbClr val="FF0000"/>
                </a:solidFill>
                <a:latin typeface="Comic Sans MS" panose="030F0902030302020204" pitchFamily="66" charset="0"/>
              </a:rPr>
              <a:t>(C)</a:t>
            </a:r>
          </a:p>
        </p:txBody>
      </p:sp>
      <p:sp>
        <p:nvSpPr>
          <p:cNvPr id="47138" name="Text Box 61">
            <a:extLst>
              <a:ext uri="{FF2B5EF4-FFF2-40B4-BE49-F238E27FC236}">
                <a16:creationId xmlns:a16="http://schemas.microsoft.com/office/drawing/2014/main" id="{69EAAA5B-424B-A446-931C-DCB5D60AC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13331" y="6863391"/>
            <a:ext cx="276037" cy="255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138">
                <a:solidFill>
                  <a:srgbClr val="FF0000"/>
                </a:solidFill>
                <a:latin typeface="Comic Sans MS" panose="030F0902030302020204" pitchFamily="66" charset="0"/>
              </a:rPr>
              <a:t>B</a:t>
            </a:r>
          </a:p>
        </p:txBody>
      </p:sp>
      <p:sp>
        <p:nvSpPr>
          <p:cNvPr id="47139" name="Text Box 61">
            <a:extLst>
              <a:ext uri="{FF2B5EF4-FFF2-40B4-BE49-F238E27FC236}">
                <a16:creationId xmlns:a16="http://schemas.microsoft.com/office/drawing/2014/main" id="{5DB5DD92-612C-8A4B-8B58-B8AB52DA4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13884" y="6567623"/>
            <a:ext cx="245580" cy="255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138">
                <a:solidFill>
                  <a:srgbClr val="FF0000"/>
                </a:solidFill>
                <a:latin typeface="Comic Sans MS" panose="030F0902030302020204" pitchFamily="66" charset="0"/>
              </a:rPr>
              <a:t>-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BE8BAC-C88F-C249-8312-BE3BE511F84B}"/>
              </a:ext>
            </a:extLst>
          </p:cNvPr>
          <p:cNvSpPr txBox="1"/>
          <p:nvPr/>
        </p:nvSpPr>
        <p:spPr>
          <a:xfrm>
            <a:off x="856147" y="7640202"/>
            <a:ext cx="11760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From</a:t>
            </a:r>
            <a:r>
              <a:rPr lang="zh-CN" altLang="en-US" sz="6000" dirty="0"/>
              <a:t> </a:t>
            </a:r>
            <a:r>
              <a:rPr lang="en-US" altLang="zh-CN" sz="6000" dirty="0"/>
              <a:t>now</a:t>
            </a:r>
            <a:r>
              <a:rPr lang="zh-CN" altLang="en-US" sz="6000" dirty="0"/>
              <a:t> </a:t>
            </a:r>
            <a:r>
              <a:rPr lang="en-US" altLang="zh-CN" sz="6000" dirty="0"/>
              <a:t>on,</a:t>
            </a:r>
            <a:r>
              <a:rPr lang="zh-CN" altLang="en-US" sz="6000" dirty="0"/>
              <a:t> </a:t>
            </a:r>
            <a:r>
              <a:rPr lang="en-US" altLang="zh-CN" sz="6000" dirty="0"/>
              <a:t>I</a:t>
            </a:r>
            <a:r>
              <a:rPr lang="zh-CN" altLang="en-US" sz="6000" dirty="0"/>
              <a:t> </a:t>
            </a:r>
            <a:r>
              <a:rPr lang="en-US" altLang="zh-CN" sz="6000" dirty="0"/>
              <a:t>will</a:t>
            </a:r>
            <a:r>
              <a:rPr lang="zh-CN" altLang="en-US" sz="6000" dirty="0"/>
              <a:t> </a:t>
            </a:r>
            <a:r>
              <a:rPr lang="en-US" altLang="zh-CN" sz="6000" dirty="0"/>
              <a:t>pretend</a:t>
            </a:r>
            <a:r>
              <a:rPr lang="zh-CN" altLang="en-US" sz="6000" dirty="0"/>
              <a:t> </a:t>
            </a:r>
            <a:r>
              <a:rPr lang="en-US" altLang="zh-CN" sz="6000" dirty="0"/>
              <a:t>to</a:t>
            </a:r>
            <a:r>
              <a:rPr lang="zh-CN" altLang="en-US" sz="6000" dirty="0"/>
              <a:t> </a:t>
            </a:r>
            <a:r>
              <a:rPr lang="en-US" altLang="zh-CN" sz="6000" dirty="0"/>
              <a:t>be</a:t>
            </a:r>
            <a:r>
              <a:rPr lang="zh-CN" altLang="en-US" sz="6000" dirty="0"/>
              <a:t> </a:t>
            </a:r>
            <a:r>
              <a:rPr lang="en-US" altLang="zh-CN" sz="6000" dirty="0"/>
              <a:t>a</a:t>
            </a:r>
            <a:r>
              <a:rPr lang="zh-CN" altLang="en-US" sz="6000" dirty="0"/>
              <a:t> </a:t>
            </a:r>
            <a:r>
              <a:rPr lang="en-US" altLang="zh-CN" sz="6000" dirty="0"/>
              <a:t>mathematician</a:t>
            </a:r>
            <a:endParaRPr lang="en-US" sz="6000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7C0736CB-6C50-F041-917E-DA3BF8F83A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Facts About Numbers</a:t>
            </a:r>
          </a:p>
        </p:txBody>
      </p:sp>
      <p:sp>
        <p:nvSpPr>
          <p:cNvPr id="19251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506615C-C887-F34D-B4E4-48EBDE0DD0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1441" y="2365744"/>
            <a:ext cx="12111038" cy="7391400"/>
          </a:xfrm>
        </p:spPr>
        <p:txBody>
          <a:bodyPr rtlCol="0">
            <a:noAutofit/>
          </a:bodyPr>
          <a:lstStyle/>
          <a:p>
            <a:pPr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800" dirty="0"/>
              <a:t>Prime number </a:t>
            </a:r>
            <a:r>
              <a:rPr lang="en-US" sz="2800" b="1" i="1" dirty="0">
                <a:latin typeface="Times New Roman" pitchFamily="18" charset="0"/>
              </a:rPr>
              <a:t>p</a:t>
            </a:r>
            <a:r>
              <a:rPr lang="en-US" sz="2800" dirty="0"/>
              <a:t>:</a:t>
            </a:r>
          </a:p>
          <a:p>
            <a:pPr lvl="1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800" b="1" i="1" dirty="0">
                <a:latin typeface="Times New Roman" pitchFamily="18" charset="0"/>
              </a:rPr>
              <a:t>p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>
                <a:sym typeface="Symbol" pitchFamily="18" charset="2"/>
              </a:rPr>
              <a:t>is an integer</a:t>
            </a:r>
            <a:endParaRPr lang="en-US" sz="2800" b="1" i="1" dirty="0">
              <a:latin typeface="Times New Roman" pitchFamily="18" charset="0"/>
            </a:endParaRPr>
          </a:p>
          <a:p>
            <a:pPr lvl="1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800" b="1" i="1" dirty="0">
                <a:latin typeface="Times New Roman" pitchFamily="18" charset="0"/>
              </a:rPr>
              <a:t>p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>
                <a:latin typeface="Symbol" pitchFamily="18" charset="2"/>
                <a:sym typeface="Symbol" pitchFamily="18" charset="2"/>
              </a:rPr>
              <a:t>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 2</a:t>
            </a:r>
            <a:endParaRPr lang="en-US" sz="2800" dirty="0">
              <a:sym typeface="Symbol" pitchFamily="18" charset="2"/>
            </a:endParaRPr>
          </a:p>
          <a:p>
            <a:pPr lvl="1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800" dirty="0">
                <a:sym typeface="Symbol" pitchFamily="18" charset="2"/>
              </a:rPr>
              <a:t>The only divisors of </a:t>
            </a:r>
            <a:r>
              <a:rPr lang="en-US" sz="2800" b="1" i="1" dirty="0">
                <a:latin typeface="Times New Roman" pitchFamily="18" charset="0"/>
                <a:sym typeface="Symbol" pitchFamily="18" charset="2"/>
              </a:rPr>
              <a:t>p</a:t>
            </a:r>
            <a:r>
              <a:rPr lang="en-US" sz="2800" dirty="0">
                <a:sym typeface="Symbol" pitchFamily="18" charset="2"/>
              </a:rPr>
              <a:t> are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1 </a:t>
            </a:r>
            <a:r>
              <a:rPr lang="en-US" sz="2800" dirty="0">
                <a:sym typeface="Symbol" pitchFamily="18" charset="2"/>
              </a:rPr>
              <a:t>and </a:t>
            </a:r>
            <a:r>
              <a:rPr lang="en-US" sz="2800" b="1" i="1" dirty="0">
                <a:latin typeface="Times New Roman" pitchFamily="18" charset="0"/>
                <a:sym typeface="Symbol" pitchFamily="18" charset="2"/>
              </a:rPr>
              <a:t>p</a:t>
            </a:r>
          </a:p>
          <a:p>
            <a:pPr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800" dirty="0">
                <a:sym typeface="Symbol" pitchFamily="18" charset="2"/>
              </a:rPr>
              <a:t>Examples</a:t>
            </a:r>
          </a:p>
          <a:p>
            <a:pPr lvl="1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</a:rPr>
              <a:t>2, 7, 19 </a:t>
            </a:r>
            <a:r>
              <a:rPr lang="en-US" sz="2800" dirty="0">
                <a:sym typeface="Symbol" pitchFamily="18" charset="2"/>
              </a:rPr>
              <a:t>are primes</a:t>
            </a:r>
          </a:p>
          <a:p>
            <a:pPr lvl="1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800" dirty="0">
                <a:latin typeface="Symbol" pitchFamily="18" charset="2"/>
                <a:sym typeface="Symbol" pitchFamily="18" charset="2"/>
              </a:rPr>
              <a:t>-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3, 0, 1, 6 </a:t>
            </a:r>
            <a:r>
              <a:rPr lang="en-US" sz="2800" dirty="0">
                <a:sym typeface="Symbol" pitchFamily="18" charset="2"/>
              </a:rPr>
              <a:t>are not primes</a:t>
            </a:r>
          </a:p>
          <a:p>
            <a:pPr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800" dirty="0">
                <a:sym typeface="Symbol" pitchFamily="18" charset="2"/>
              </a:rPr>
              <a:t>Prime decomposition of a positive integer </a:t>
            </a:r>
            <a:r>
              <a:rPr lang="en-US" sz="2800" b="1" i="1" dirty="0">
                <a:latin typeface="Times New Roman" pitchFamily="18" charset="0"/>
              </a:rPr>
              <a:t>n</a:t>
            </a:r>
            <a:r>
              <a:rPr lang="en-US" sz="2800" dirty="0">
                <a:sym typeface="Symbol" pitchFamily="18" charset="2"/>
              </a:rPr>
              <a:t>:</a:t>
            </a:r>
          </a:p>
          <a:p>
            <a:pPr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en-US" sz="2800" dirty="0">
                <a:sym typeface="Symbol" pitchFamily="18" charset="2"/>
              </a:rPr>
              <a:t>		</a:t>
            </a:r>
            <a:r>
              <a:rPr lang="en-US" sz="28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>
                <a:latin typeface="Symbol" pitchFamily="18" charset="2"/>
                <a:sym typeface="Symbol" pitchFamily="18" charset="2"/>
              </a:rPr>
              <a:t>=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b="1" i="1" dirty="0">
                <a:latin typeface="Times New Roman" pitchFamily="18" charset="0"/>
                <a:sym typeface="Symbol" pitchFamily="18" charset="2"/>
              </a:rPr>
              <a:t>p</a:t>
            </a:r>
            <a:r>
              <a:rPr lang="en-US" sz="2800" baseline="-25000" dirty="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sz="2800" b="1" i="1" baseline="30000" dirty="0"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sz="2800" b="1" i="1" baseline="30000" dirty="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>
                <a:latin typeface="Symbol" pitchFamily="18" charset="2"/>
                <a:sym typeface="Symbol" pitchFamily="18" charset="2"/>
              </a:rPr>
              <a:t>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 … </a:t>
            </a:r>
            <a:r>
              <a:rPr lang="en-US" sz="2800" dirty="0">
                <a:latin typeface="Symbol" pitchFamily="18" charset="2"/>
                <a:sym typeface="Symbol" pitchFamily="18" charset="2"/>
              </a:rPr>
              <a:t>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b="1" i="1" dirty="0" err="1">
                <a:latin typeface="Times New Roman" pitchFamily="18" charset="0"/>
                <a:sym typeface="Symbol" pitchFamily="18" charset="2"/>
              </a:rPr>
              <a:t>p</a:t>
            </a:r>
            <a:r>
              <a:rPr lang="en-US" sz="2800" b="1" i="1" baseline="-25000" dirty="0" err="1">
                <a:latin typeface="Times New Roman" pitchFamily="18" charset="0"/>
                <a:sym typeface="Symbol" pitchFamily="18" charset="2"/>
              </a:rPr>
              <a:t>k</a:t>
            </a:r>
            <a:r>
              <a:rPr lang="en-US" sz="2800" b="1" i="1" baseline="30000" dirty="0" err="1"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sz="2800" b="1" i="1" baseline="30000" dirty="0" err="1">
                <a:latin typeface="Times New Roman" pitchFamily="18" charset="0"/>
                <a:sym typeface="Symbol" pitchFamily="18" charset="2"/>
              </a:rPr>
              <a:t>k</a:t>
            </a:r>
            <a:endParaRPr lang="en-US" sz="2800" b="1" i="1" dirty="0">
              <a:latin typeface="Times New Roman" pitchFamily="18" charset="0"/>
              <a:sym typeface="Symbol" pitchFamily="18" charset="2"/>
            </a:endParaRPr>
          </a:p>
          <a:p>
            <a:pPr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800" dirty="0"/>
              <a:t>Example:</a:t>
            </a:r>
          </a:p>
          <a:p>
            <a:pPr lvl="1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</a:rPr>
              <a:t>200 </a:t>
            </a:r>
            <a:r>
              <a:rPr lang="en-US" sz="2800" dirty="0">
                <a:latin typeface="Symbol" pitchFamily="18" charset="2"/>
              </a:rPr>
              <a:t>=</a:t>
            </a:r>
            <a:r>
              <a:rPr lang="en-US" sz="2800" dirty="0">
                <a:latin typeface="Times New Roman" pitchFamily="18" charset="0"/>
              </a:rPr>
              <a:t> 2</a:t>
            </a:r>
            <a:r>
              <a:rPr lang="en-US" sz="2800" baseline="30000" dirty="0">
                <a:latin typeface="Times New Roman" pitchFamily="18" charset="0"/>
              </a:rPr>
              <a:t>3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 5</a:t>
            </a:r>
            <a:r>
              <a:rPr lang="en-US" sz="2800" baseline="30000" dirty="0">
                <a:latin typeface="Times New Roman" pitchFamily="18" charset="0"/>
                <a:sym typeface="Symbol" pitchFamily="18" charset="2"/>
              </a:rPr>
              <a:t>2</a:t>
            </a:r>
          </a:p>
          <a:p>
            <a:pPr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en-US" sz="2800" dirty="0">
                <a:solidFill>
                  <a:schemeClr val="tx2"/>
                </a:solidFill>
              </a:rPr>
              <a:t>Fundamental Theorem of Arithmetic</a:t>
            </a:r>
          </a:p>
          <a:p>
            <a:pPr lvl="1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en-US" sz="2800" dirty="0"/>
              <a:t>	The prime decomposition of a positive integer is unique 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CFDE5C5A-C1FC-354A-A88B-C63761D1F5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Greatest Common Divisor</a:t>
            </a:r>
          </a:p>
        </p:txBody>
      </p:sp>
      <p:sp>
        <p:nvSpPr>
          <p:cNvPr id="19353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9E5C7B0-90C7-E04B-8B0A-3A239EE93E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14462" y="2819400"/>
            <a:ext cx="11217275" cy="6188075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3413" dirty="0"/>
              <a:t>The </a:t>
            </a:r>
            <a:r>
              <a:rPr lang="en-US" sz="3413" dirty="0">
                <a:solidFill>
                  <a:schemeClr val="accent6"/>
                </a:solidFill>
              </a:rPr>
              <a:t>greatest common divisor</a:t>
            </a:r>
            <a:r>
              <a:rPr lang="en-US" sz="3413" dirty="0"/>
              <a:t> (GCD) of two positive integers </a:t>
            </a:r>
            <a:r>
              <a:rPr lang="en-US" sz="3413" b="1" i="1" dirty="0">
                <a:latin typeface="Times New Roman" pitchFamily="18" charset="0"/>
              </a:rPr>
              <a:t>a</a:t>
            </a:r>
            <a:r>
              <a:rPr lang="en-US" sz="3413" dirty="0"/>
              <a:t> and </a:t>
            </a:r>
            <a:r>
              <a:rPr lang="en-US" sz="3413" b="1" i="1" dirty="0">
                <a:latin typeface="Times New Roman" pitchFamily="18" charset="0"/>
              </a:rPr>
              <a:t>b</a:t>
            </a:r>
            <a:r>
              <a:rPr lang="en-US" sz="3413" dirty="0"/>
              <a:t>, denoted </a:t>
            </a:r>
            <a:r>
              <a:rPr lang="en-US" sz="3413" dirty="0" err="1">
                <a:latin typeface="Times New Roman" pitchFamily="18" charset="0"/>
              </a:rPr>
              <a:t>gcd</a:t>
            </a:r>
            <a:r>
              <a:rPr lang="en-US" sz="3413" dirty="0">
                <a:latin typeface="Times New Roman" pitchFamily="18" charset="0"/>
              </a:rPr>
              <a:t>(</a:t>
            </a:r>
            <a:r>
              <a:rPr lang="en-US" sz="3413" b="1" i="1" dirty="0">
                <a:latin typeface="Times New Roman" pitchFamily="18" charset="0"/>
              </a:rPr>
              <a:t>a</a:t>
            </a:r>
            <a:r>
              <a:rPr lang="en-US" sz="3413" dirty="0">
                <a:latin typeface="Times New Roman" pitchFamily="18" charset="0"/>
              </a:rPr>
              <a:t>, </a:t>
            </a:r>
            <a:r>
              <a:rPr lang="en-US" sz="3413" b="1" i="1" dirty="0">
                <a:latin typeface="Times New Roman" pitchFamily="18" charset="0"/>
              </a:rPr>
              <a:t>b</a:t>
            </a:r>
            <a:r>
              <a:rPr lang="en-US" sz="3413" dirty="0">
                <a:latin typeface="Times New Roman" pitchFamily="18" charset="0"/>
              </a:rPr>
              <a:t>)</a:t>
            </a:r>
            <a:r>
              <a:rPr lang="en-US" sz="3413" dirty="0"/>
              <a:t>, is the largest positive integer that divides both </a:t>
            </a:r>
            <a:r>
              <a:rPr lang="en-US" sz="3413" b="1" i="1" dirty="0">
                <a:latin typeface="Times New Roman" pitchFamily="18" charset="0"/>
              </a:rPr>
              <a:t>a</a:t>
            </a:r>
            <a:r>
              <a:rPr lang="en-US" sz="3413" dirty="0"/>
              <a:t> and </a:t>
            </a:r>
            <a:r>
              <a:rPr lang="en-US" sz="3413" b="1" i="1" dirty="0">
                <a:latin typeface="Times New Roman" pitchFamily="18" charset="0"/>
              </a:rPr>
              <a:t>b</a:t>
            </a:r>
          </a:p>
          <a:p>
            <a:pPr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3413" dirty="0"/>
              <a:t>The above definition is extended to arbitrary integers</a:t>
            </a:r>
          </a:p>
          <a:p>
            <a:pPr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3413" dirty="0"/>
              <a:t>Examples:</a:t>
            </a:r>
          </a:p>
          <a:p>
            <a:pPr lvl="1" fontAlgn="auto"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en-US" sz="2844" dirty="0"/>
              <a:t>	 </a:t>
            </a:r>
            <a:r>
              <a:rPr lang="en-US" sz="2844" dirty="0">
                <a:latin typeface="Times New Roman" pitchFamily="18" charset="0"/>
              </a:rPr>
              <a:t>	</a:t>
            </a:r>
            <a:r>
              <a:rPr lang="en-US" sz="2844" dirty="0" err="1">
                <a:latin typeface="Times New Roman" pitchFamily="18" charset="0"/>
              </a:rPr>
              <a:t>gcd</a:t>
            </a:r>
            <a:r>
              <a:rPr lang="en-US" sz="2844" dirty="0">
                <a:latin typeface="Times New Roman" pitchFamily="18" charset="0"/>
              </a:rPr>
              <a:t>(18, 30) </a:t>
            </a:r>
            <a:r>
              <a:rPr lang="en-US" sz="2844" dirty="0">
                <a:latin typeface="Symbol" pitchFamily="18" charset="2"/>
              </a:rPr>
              <a:t>=</a:t>
            </a:r>
            <a:r>
              <a:rPr lang="en-US" sz="2844" dirty="0">
                <a:latin typeface="Times New Roman" pitchFamily="18" charset="0"/>
              </a:rPr>
              <a:t> 6 		</a:t>
            </a:r>
            <a:r>
              <a:rPr lang="en-US" sz="2844" dirty="0" err="1">
                <a:latin typeface="Times New Roman" pitchFamily="18" charset="0"/>
              </a:rPr>
              <a:t>gcd</a:t>
            </a:r>
            <a:r>
              <a:rPr lang="en-US" sz="2844" dirty="0">
                <a:latin typeface="Times New Roman" pitchFamily="18" charset="0"/>
              </a:rPr>
              <a:t>(0, 20) </a:t>
            </a:r>
            <a:r>
              <a:rPr lang="en-US" sz="2844" dirty="0">
                <a:latin typeface="Symbol" pitchFamily="18" charset="2"/>
              </a:rPr>
              <a:t>=</a:t>
            </a:r>
            <a:r>
              <a:rPr lang="en-US" sz="2844" dirty="0">
                <a:latin typeface="Times New Roman" pitchFamily="18" charset="0"/>
              </a:rPr>
              <a:t> 20</a:t>
            </a:r>
            <a:br>
              <a:rPr lang="en-US" sz="2844" dirty="0">
                <a:latin typeface="Times New Roman" pitchFamily="18" charset="0"/>
              </a:rPr>
            </a:br>
            <a:r>
              <a:rPr lang="en-US" sz="2844" dirty="0">
                <a:latin typeface="Times New Roman" pitchFamily="18" charset="0"/>
              </a:rPr>
              <a:t>	</a:t>
            </a:r>
            <a:r>
              <a:rPr lang="en-US" sz="2844" dirty="0" err="1">
                <a:latin typeface="Times New Roman" pitchFamily="18" charset="0"/>
              </a:rPr>
              <a:t>gcd</a:t>
            </a:r>
            <a:r>
              <a:rPr lang="en-US" sz="2844" dirty="0">
                <a:latin typeface="Times New Roman" pitchFamily="18" charset="0"/>
              </a:rPr>
              <a:t>(</a:t>
            </a:r>
            <a:r>
              <a:rPr lang="en-US" sz="2844" dirty="0">
                <a:latin typeface="Symbol" pitchFamily="18" charset="2"/>
              </a:rPr>
              <a:t>-</a:t>
            </a:r>
            <a:r>
              <a:rPr lang="en-US" sz="2844" dirty="0">
                <a:latin typeface="Times New Roman" pitchFamily="18" charset="0"/>
              </a:rPr>
              <a:t>21, 49) </a:t>
            </a:r>
            <a:r>
              <a:rPr lang="en-US" sz="2844" dirty="0">
                <a:latin typeface="Symbol" pitchFamily="18" charset="2"/>
              </a:rPr>
              <a:t>=</a:t>
            </a:r>
            <a:r>
              <a:rPr lang="en-US" sz="2844" dirty="0">
                <a:latin typeface="Times New Roman" pitchFamily="18" charset="0"/>
              </a:rPr>
              <a:t> 7</a:t>
            </a:r>
          </a:p>
          <a:p>
            <a:pPr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3413" dirty="0"/>
              <a:t>Two integers a and b are said to be relatively prime if</a:t>
            </a:r>
          </a:p>
          <a:p>
            <a:pPr fontAlgn="auto"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en-US" sz="3413" dirty="0">
                <a:latin typeface="Times New Roman" pitchFamily="18" charset="0"/>
              </a:rPr>
              <a:t>			</a:t>
            </a:r>
            <a:r>
              <a:rPr lang="en-US" sz="3413" dirty="0" err="1">
                <a:latin typeface="Times New Roman" pitchFamily="18" charset="0"/>
              </a:rPr>
              <a:t>gcd</a:t>
            </a:r>
            <a:r>
              <a:rPr lang="en-US" sz="3413" dirty="0">
                <a:latin typeface="Times New Roman" pitchFamily="18" charset="0"/>
              </a:rPr>
              <a:t>(</a:t>
            </a:r>
            <a:r>
              <a:rPr lang="en-US" sz="3413" b="1" i="1" dirty="0">
                <a:latin typeface="Times New Roman" pitchFamily="18" charset="0"/>
              </a:rPr>
              <a:t>a</a:t>
            </a:r>
            <a:r>
              <a:rPr lang="en-US" sz="3413" dirty="0">
                <a:latin typeface="Times New Roman" pitchFamily="18" charset="0"/>
              </a:rPr>
              <a:t>, </a:t>
            </a:r>
            <a:r>
              <a:rPr lang="en-US" sz="3413" b="1" i="1" dirty="0">
                <a:latin typeface="Times New Roman" pitchFamily="18" charset="0"/>
              </a:rPr>
              <a:t>b</a:t>
            </a:r>
            <a:r>
              <a:rPr lang="en-US" sz="3413" dirty="0">
                <a:latin typeface="Times New Roman" pitchFamily="18" charset="0"/>
              </a:rPr>
              <a:t>) </a:t>
            </a:r>
            <a:r>
              <a:rPr lang="en-US" sz="3413" dirty="0">
                <a:latin typeface="Symbol" pitchFamily="18" charset="2"/>
              </a:rPr>
              <a:t>=</a:t>
            </a:r>
            <a:r>
              <a:rPr lang="en-US" sz="3413" dirty="0">
                <a:latin typeface="Times New Roman" pitchFamily="18" charset="0"/>
              </a:rPr>
              <a:t> 1</a:t>
            </a:r>
          </a:p>
          <a:p>
            <a:pPr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3413" dirty="0"/>
              <a:t>Example:</a:t>
            </a:r>
          </a:p>
          <a:p>
            <a:pPr lvl="1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844" dirty="0"/>
              <a:t>Integers 15 and 28 are relatively prime</a:t>
            </a:r>
          </a:p>
          <a:p>
            <a:pPr lvl="1" fontAlgn="auto">
              <a:spcBef>
                <a:spcPts val="1200"/>
              </a:spcBef>
              <a:spcAft>
                <a:spcPts val="0"/>
              </a:spcAft>
              <a:defRPr/>
            </a:pPr>
            <a:endParaRPr lang="en-US" sz="2844" dirty="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28E8D656-A997-E641-BEFB-6315BD8644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Modular Arithmetic</a:t>
            </a:r>
          </a:p>
        </p:txBody>
      </p:sp>
      <p:sp>
        <p:nvSpPr>
          <p:cNvPr id="5017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51990DE-0885-B545-B255-4DFC4FE2B4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25600" y="2057400"/>
            <a:ext cx="11704320" cy="693589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en-US" sz="2844" dirty="0"/>
              <a:t>Modulo operator for a positive integer </a:t>
            </a:r>
            <a:r>
              <a:rPr lang="en-US" altLang="en-US" sz="2844" b="1" i="1" dirty="0">
                <a:latin typeface="Times New Roman" panose="02020603050405020304" pitchFamily="18" charset="0"/>
              </a:rPr>
              <a:t>n</a:t>
            </a:r>
            <a:endParaRPr lang="en-US" altLang="en-US" sz="2844" dirty="0"/>
          </a:p>
          <a:p>
            <a:pPr>
              <a:lnSpc>
                <a:spcPct val="9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en-US" sz="2844" b="1" i="1" dirty="0">
                <a:latin typeface="Times New Roman" panose="02020603050405020304" pitchFamily="18" charset="0"/>
              </a:rPr>
              <a:t>			r</a:t>
            </a:r>
            <a:r>
              <a:rPr lang="en-US" altLang="en-US" sz="2844" dirty="0">
                <a:latin typeface="Times New Roman" panose="02020603050405020304" pitchFamily="18" charset="0"/>
              </a:rPr>
              <a:t> </a:t>
            </a:r>
            <a:r>
              <a:rPr lang="en-US" altLang="en-US" sz="2844" dirty="0">
                <a:latin typeface="Symbol" pitchFamily="2" charset="2"/>
              </a:rPr>
              <a:t>=</a:t>
            </a:r>
            <a:r>
              <a:rPr lang="en-US" altLang="en-US" sz="2844" dirty="0">
                <a:latin typeface="Times New Roman" panose="02020603050405020304" pitchFamily="18" charset="0"/>
              </a:rPr>
              <a:t> </a:t>
            </a:r>
            <a:r>
              <a:rPr lang="en-US" altLang="en-US" sz="2844" b="1" i="1" dirty="0">
                <a:latin typeface="Times New Roman" panose="02020603050405020304" pitchFamily="18" charset="0"/>
              </a:rPr>
              <a:t>a</a:t>
            </a:r>
            <a:r>
              <a:rPr lang="en-US" altLang="en-US" sz="2844" dirty="0">
                <a:latin typeface="Times New Roman" panose="02020603050405020304" pitchFamily="18" charset="0"/>
              </a:rPr>
              <a:t> mod </a:t>
            </a:r>
            <a:r>
              <a:rPr lang="en-US" altLang="en-US" sz="2844" b="1" i="1" dirty="0">
                <a:latin typeface="Times New Roman" panose="02020603050405020304" pitchFamily="18" charset="0"/>
              </a:rPr>
              <a:t>n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en-US" sz="2844" i="1" dirty="0"/>
              <a:t>	</a:t>
            </a:r>
            <a:r>
              <a:rPr lang="en-US" altLang="en-US" sz="2844" dirty="0"/>
              <a:t>equivalent to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en-US" sz="2844" dirty="0"/>
              <a:t>			</a:t>
            </a:r>
            <a:r>
              <a:rPr lang="en-US" altLang="en-US" sz="2844" b="1" i="1" dirty="0">
                <a:latin typeface="Times New Roman" panose="02020603050405020304" pitchFamily="18" charset="0"/>
              </a:rPr>
              <a:t>a</a:t>
            </a:r>
            <a:r>
              <a:rPr lang="en-US" altLang="en-US" sz="2844" dirty="0">
                <a:latin typeface="Times New Roman" panose="02020603050405020304" pitchFamily="18" charset="0"/>
              </a:rPr>
              <a:t> </a:t>
            </a:r>
            <a:r>
              <a:rPr lang="en-US" altLang="en-US" sz="2844" dirty="0">
                <a:latin typeface="Symbol" pitchFamily="2" charset="2"/>
              </a:rPr>
              <a:t>=</a:t>
            </a:r>
            <a:r>
              <a:rPr lang="en-US" altLang="en-US" sz="2844" dirty="0">
                <a:latin typeface="Times New Roman" panose="02020603050405020304" pitchFamily="18" charset="0"/>
              </a:rPr>
              <a:t> </a:t>
            </a:r>
            <a:r>
              <a:rPr lang="en-US" altLang="en-US" sz="2844" b="1" i="1" dirty="0">
                <a:latin typeface="Times New Roman" panose="02020603050405020304" pitchFamily="18" charset="0"/>
              </a:rPr>
              <a:t>r</a:t>
            </a:r>
            <a:r>
              <a:rPr lang="en-US" altLang="en-US" sz="2844" i="1" dirty="0">
                <a:latin typeface="Symbol" pitchFamily="2" charset="2"/>
              </a:rPr>
              <a:t> </a:t>
            </a:r>
            <a:r>
              <a:rPr lang="en-US" altLang="en-US" sz="2844" dirty="0">
                <a:latin typeface="Symbol" pitchFamily="2" charset="2"/>
              </a:rPr>
              <a:t>+ </a:t>
            </a:r>
            <a:r>
              <a:rPr lang="en-US" altLang="en-US" sz="2844" b="1" i="1" dirty="0" err="1">
                <a:latin typeface="Times New Roman" panose="02020603050405020304" pitchFamily="18" charset="0"/>
              </a:rPr>
              <a:t>kn</a:t>
            </a:r>
            <a:endParaRPr lang="en-US" altLang="en-US" sz="2844" b="1" dirty="0">
              <a:latin typeface="Times New Roman" panose="02020603050405020304" pitchFamily="18" charset="0"/>
              <a:sym typeface="Symbol" pitchFamily="2" charset="2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en-US" sz="2844" dirty="0">
                <a:sym typeface="Symbol" pitchFamily="2" charset="2"/>
              </a:rPr>
              <a:t>	and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en-US" sz="2844" b="1" i="1" dirty="0">
                <a:latin typeface="Times New Roman" panose="02020603050405020304" pitchFamily="18" charset="0"/>
              </a:rPr>
              <a:t>			r</a:t>
            </a:r>
            <a:r>
              <a:rPr lang="en-US" altLang="en-US" sz="2844" dirty="0">
                <a:latin typeface="Times New Roman" panose="02020603050405020304" pitchFamily="18" charset="0"/>
              </a:rPr>
              <a:t> </a:t>
            </a:r>
            <a:r>
              <a:rPr lang="en-US" altLang="en-US" sz="2844" dirty="0">
                <a:latin typeface="Symbol" pitchFamily="2" charset="2"/>
              </a:rPr>
              <a:t>=</a:t>
            </a:r>
            <a:r>
              <a:rPr lang="en-US" altLang="en-US" sz="2844" dirty="0">
                <a:latin typeface="Times New Roman" panose="02020603050405020304" pitchFamily="18" charset="0"/>
              </a:rPr>
              <a:t> </a:t>
            </a:r>
            <a:r>
              <a:rPr lang="en-US" altLang="en-US" sz="2844" b="1" i="1" dirty="0">
                <a:latin typeface="Times New Roman" panose="02020603050405020304" pitchFamily="18" charset="0"/>
              </a:rPr>
              <a:t>a</a:t>
            </a:r>
            <a:r>
              <a:rPr lang="en-US" altLang="en-US" sz="2844" i="1" dirty="0">
                <a:latin typeface="Times New Roman" panose="02020603050405020304" pitchFamily="18" charset="0"/>
              </a:rPr>
              <a:t> </a:t>
            </a:r>
            <a:r>
              <a:rPr lang="en-US" altLang="en-US" sz="2844" dirty="0">
                <a:latin typeface="Symbol" pitchFamily="2" charset="2"/>
              </a:rPr>
              <a:t>- </a:t>
            </a:r>
            <a:r>
              <a:rPr lang="en-US" altLang="en-US" sz="2844" dirty="0">
                <a:latin typeface="Symbol" pitchFamily="2" charset="2"/>
                <a:sym typeface="Symbol" pitchFamily="2" charset="2"/>
              </a:rPr>
              <a:t></a:t>
            </a:r>
            <a:r>
              <a:rPr lang="en-US" altLang="en-US" sz="2844" b="1" i="1" dirty="0">
                <a:latin typeface="Times New Roman" panose="02020603050405020304" pitchFamily="18" charset="0"/>
              </a:rPr>
              <a:t>a</a:t>
            </a:r>
            <a:r>
              <a:rPr lang="en-US" altLang="en-US" sz="2844" dirty="0">
                <a:latin typeface="Times New Roman" panose="02020603050405020304" pitchFamily="18" charset="0"/>
                <a:sym typeface="Symbol" pitchFamily="2" charset="2"/>
              </a:rPr>
              <a:t>/</a:t>
            </a:r>
            <a:r>
              <a:rPr lang="en-US" altLang="en-US" sz="2844" b="1" i="1" dirty="0">
                <a:latin typeface="Times New Roman" panose="02020603050405020304" pitchFamily="18" charset="0"/>
                <a:sym typeface="Symbol" pitchFamily="2" charset="2"/>
              </a:rPr>
              <a:t>n</a:t>
            </a:r>
            <a:r>
              <a:rPr lang="en-US" altLang="en-US" sz="2844" dirty="0">
                <a:latin typeface="Symbol" pitchFamily="2" charset="2"/>
                <a:sym typeface="Symbol" pitchFamily="2" charset="2"/>
              </a:rPr>
              <a:t></a:t>
            </a:r>
            <a:r>
              <a:rPr lang="en-US" altLang="en-US" sz="2844" dirty="0">
                <a:latin typeface="Times New Roman" panose="02020603050405020304" pitchFamily="18" charset="0"/>
                <a:sym typeface="Symbol" pitchFamily="2" charset="2"/>
              </a:rPr>
              <a:t> </a:t>
            </a:r>
            <a:r>
              <a:rPr lang="en-US" altLang="en-US" sz="2844" b="1" i="1" dirty="0">
                <a:latin typeface="Times New Roman" panose="02020603050405020304" pitchFamily="18" charset="0"/>
                <a:sym typeface="Symbol" pitchFamily="2" charset="2"/>
              </a:rPr>
              <a:t>n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en-US" sz="2844" dirty="0">
                <a:sym typeface="Symbol" pitchFamily="2" charset="2"/>
              </a:rPr>
              <a:t>Example: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en-US" sz="2560" dirty="0">
                <a:latin typeface="Times New Roman" panose="02020603050405020304" pitchFamily="18" charset="0"/>
              </a:rPr>
              <a:t>		29 mod 13 </a:t>
            </a:r>
            <a:r>
              <a:rPr lang="en-US" altLang="en-US" sz="2560" dirty="0">
                <a:latin typeface="Symbol" pitchFamily="2" charset="2"/>
              </a:rPr>
              <a:t>=</a:t>
            </a:r>
            <a:r>
              <a:rPr lang="en-US" altLang="en-US" sz="2560" dirty="0">
                <a:latin typeface="Times New Roman" panose="02020603050405020304" pitchFamily="18" charset="0"/>
              </a:rPr>
              <a:t> 3	13 mod 13  </a:t>
            </a:r>
            <a:r>
              <a:rPr lang="en-US" altLang="en-US" sz="2560" dirty="0">
                <a:latin typeface="Symbol" pitchFamily="2" charset="2"/>
              </a:rPr>
              <a:t>=</a:t>
            </a:r>
            <a:r>
              <a:rPr lang="en-US" altLang="en-US" sz="2560" dirty="0">
                <a:latin typeface="Times New Roman" panose="02020603050405020304" pitchFamily="18" charset="0"/>
              </a:rPr>
              <a:t> 0	</a:t>
            </a:r>
            <a:r>
              <a:rPr lang="en-US" altLang="en-US" sz="2560" dirty="0">
                <a:latin typeface="Symbol" pitchFamily="2" charset="2"/>
              </a:rPr>
              <a:t>-</a:t>
            </a:r>
            <a:r>
              <a:rPr lang="en-US" altLang="en-US" sz="2560" dirty="0">
                <a:latin typeface="Times New Roman" panose="02020603050405020304" pitchFamily="18" charset="0"/>
              </a:rPr>
              <a:t>1 mod 13  </a:t>
            </a:r>
            <a:r>
              <a:rPr lang="en-US" altLang="en-US" sz="2560" dirty="0">
                <a:latin typeface="Symbol" pitchFamily="2" charset="2"/>
              </a:rPr>
              <a:t>=</a:t>
            </a:r>
            <a:r>
              <a:rPr lang="en-US" altLang="en-US" sz="2560" dirty="0">
                <a:latin typeface="Times New Roman" panose="02020603050405020304" pitchFamily="18" charset="0"/>
              </a:rPr>
              <a:t> 12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en-US" sz="2560" dirty="0">
                <a:latin typeface="Times New Roman" panose="02020603050405020304" pitchFamily="18" charset="0"/>
              </a:rPr>
              <a:t>		29  </a:t>
            </a:r>
            <a:r>
              <a:rPr lang="en-US" altLang="en-US" sz="2560" dirty="0">
                <a:latin typeface="Symbol" pitchFamily="2" charset="2"/>
              </a:rPr>
              <a:t>= </a:t>
            </a:r>
            <a:r>
              <a:rPr lang="en-US" altLang="en-US" sz="2560" dirty="0">
                <a:latin typeface="Times New Roman" panose="02020603050405020304" pitchFamily="18" charset="0"/>
              </a:rPr>
              <a:t>3 </a:t>
            </a:r>
            <a:r>
              <a:rPr lang="en-US" altLang="en-US" sz="2560" dirty="0">
                <a:latin typeface="Symbol" pitchFamily="2" charset="2"/>
              </a:rPr>
              <a:t>+</a:t>
            </a:r>
            <a:r>
              <a:rPr lang="en-US" altLang="en-US" sz="2560" dirty="0">
                <a:latin typeface="Times New Roman" panose="02020603050405020304" pitchFamily="18" charset="0"/>
              </a:rPr>
              <a:t> 2</a:t>
            </a:r>
            <a:r>
              <a:rPr lang="en-US" altLang="en-US" sz="2560" dirty="0">
                <a:latin typeface="Symbol" pitchFamily="2" charset="2"/>
                <a:sym typeface="Symbol" pitchFamily="2" charset="2"/>
              </a:rPr>
              <a:t></a:t>
            </a:r>
            <a:r>
              <a:rPr lang="en-US" altLang="en-US" sz="2560" dirty="0">
                <a:latin typeface="Times New Roman" panose="02020603050405020304" pitchFamily="18" charset="0"/>
              </a:rPr>
              <a:t>13	13 </a:t>
            </a:r>
            <a:r>
              <a:rPr lang="en-US" altLang="en-US" sz="2560" dirty="0">
                <a:latin typeface="Symbol" pitchFamily="2" charset="2"/>
              </a:rPr>
              <a:t>= </a:t>
            </a:r>
            <a:r>
              <a:rPr lang="en-US" altLang="en-US" sz="2560" dirty="0">
                <a:latin typeface="Times New Roman" panose="02020603050405020304" pitchFamily="18" charset="0"/>
              </a:rPr>
              <a:t>0 </a:t>
            </a:r>
            <a:r>
              <a:rPr lang="en-US" altLang="en-US" sz="2560" dirty="0">
                <a:latin typeface="Symbol" pitchFamily="2" charset="2"/>
              </a:rPr>
              <a:t>+</a:t>
            </a:r>
            <a:r>
              <a:rPr lang="en-US" altLang="en-US" sz="2560" dirty="0">
                <a:latin typeface="Times New Roman" panose="02020603050405020304" pitchFamily="18" charset="0"/>
              </a:rPr>
              <a:t> 1</a:t>
            </a:r>
            <a:r>
              <a:rPr lang="en-US" altLang="en-US" sz="2560" dirty="0">
                <a:latin typeface="Symbol" pitchFamily="2" charset="2"/>
                <a:sym typeface="Symbol" pitchFamily="2" charset="2"/>
              </a:rPr>
              <a:t></a:t>
            </a:r>
            <a:r>
              <a:rPr lang="en-US" altLang="en-US" sz="2560" dirty="0">
                <a:latin typeface="Times New Roman" panose="02020603050405020304" pitchFamily="18" charset="0"/>
              </a:rPr>
              <a:t>13	12 </a:t>
            </a:r>
            <a:r>
              <a:rPr lang="en-US" altLang="en-US" sz="2560" dirty="0">
                <a:latin typeface="Symbol" pitchFamily="2" charset="2"/>
              </a:rPr>
              <a:t>= -</a:t>
            </a:r>
            <a:r>
              <a:rPr lang="en-US" altLang="en-US" sz="2560" dirty="0">
                <a:latin typeface="Times New Roman" panose="02020603050405020304" pitchFamily="18" charset="0"/>
              </a:rPr>
              <a:t>1 </a:t>
            </a:r>
            <a:r>
              <a:rPr lang="en-US" altLang="en-US" sz="2560" dirty="0">
                <a:latin typeface="Symbol" pitchFamily="2" charset="2"/>
              </a:rPr>
              <a:t>+</a:t>
            </a:r>
            <a:r>
              <a:rPr lang="en-US" altLang="en-US" sz="2560" dirty="0">
                <a:latin typeface="Times New Roman" panose="02020603050405020304" pitchFamily="18" charset="0"/>
              </a:rPr>
              <a:t> 1</a:t>
            </a:r>
            <a:r>
              <a:rPr lang="en-US" altLang="en-US" sz="2560" dirty="0">
                <a:latin typeface="Symbol" pitchFamily="2" charset="2"/>
                <a:sym typeface="Symbol" pitchFamily="2" charset="2"/>
              </a:rPr>
              <a:t></a:t>
            </a:r>
            <a:r>
              <a:rPr lang="en-US" altLang="en-US" sz="2560" dirty="0">
                <a:latin typeface="Times New Roman" panose="02020603050405020304" pitchFamily="18" charset="0"/>
              </a:rPr>
              <a:t>13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en-US" sz="2560" dirty="0">
                <a:solidFill>
                  <a:srgbClr val="0070C0"/>
                </a:solidFill>
                <a:sym typeface="Symbol" pitchFamily="2" charset="2"/>
              </a:rPr>
              <a:t>For a&lt;0, we first add a large </a:t>
            </a:r>
            <a:r>
              <a:rPr lang="en-US" altLang="en-US" sz="2560" dirty="0" err="1">
                <a:solidFill>
                  <a:srgbClr val="0070C0"/>
                </a:solidFill>
                <a:sym typeface="Symbol" pitchFamily="2" charset="2"/>
              </a:rPr>
              <a:t>kn</a:t>
            </a:r>
            <a:r>
              <a:rPr lang="en-US" altLang="en-US" sz="2560" dirty="0">
                <a:solidFill>
                  <a:srgbClr val="0070C0"/>
                </a:solidFill>
                <a:sym typeface="Symbol" pitchFamily="2" charset="2"/>
              </a:rPr>
              <a:t> to a such that it becomes positive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en-US" sz="2844" dirty="0">
                <a:sym typeface="Symbol" pitchFamily="2" charset="2"/>
              </a:rPr>
              <a:t>Modulo and GCD: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en-US" sz="2844" dirty="0" err="1">
                <a:latin typeface="Times New Roman" panose="02020603050405020304" pitchFamily="18" charset="0"/>
              </a:rPr>
              <a:t>gcd</a:t>
            </a:r>
            <a:r>
              <a:rPr lang="en-US" altLang="en-US" sz="2844" dirty="0">
                <a:latin typeface="Times New Roman" panose="02020603050405020304" pitchFamily="18" charset="0"/>
              </a:rPr>
              <a:t>(</a:t>
            </a:r>
            <a:r>
              <a:rPr lang="en-US" altLang="en-US" sz="2844" b="1" i="1" dirty="0">
                <a:latin typeface="Times New Roman" panose="02020603050405020304" pitchFamily="18" charset="0"/>
              </a:rPr>
              <a:t>a</a:t>
            </a:r>
            <a:r>
              <a:rPr lang="en-US" altLang="en-US" sz="2844" dirty="0">
                <a:latin typeface="Times New Roman" panose="02020603050405020304" pitchFamily="18" charset="0"/>
              </a:rPr>
              <a:t>, </a:t>
            </a:r>
            <a:r>
              <a:rPr lang="en-US" altLang="en-US" sz="2844" b="1" i="1" dirty="0">
                <a:latin typeface="Times New Roman" panose="02020603050405020304" pitchFamily="18" charset="0"/>
              </a:rPr>
              <a:t>b</a:t>
            </a:r>
            <a:r>
              <a:rPr lang="en-US" altLang="en-US" sz="2844" dirty="0">
                <a:latin typeface="Times New Roman" panose="02020603050405020304" pitchFamily="18" charset="0"/>
              </a:rPr>
              <a:t>) </a:t>
            </a:r>
            <a:r>
              <a:rPr lang="en-US" altLang="en-US" sz="2844" dirty="0">
                <a:latin typeface="Symbol" pitchFamily="2" charset="2"/>
              </a:rPr>
              <a:t>=</a:t>
            </a:r>
            <a:r>
              <a:rPr lang="en-US" altLang="en-US" sz="2844" dirty="0">
                <a:latin typeface="Times New Roman" panose="02020603050405020304" pitchFamily="18" charset="0"/>
              </a:rPr>
              <a:t> </a:t>
            </a:r>
            <a:r>
              <a:rPr lang="en-US" altLang="en-US" sz="2844" dirty="0" err="1">
                <a:latin typeface="Times New Roman" panose="02020603050405020304" pitchFamily="18" charset="0"/>
              </a:rPr>
              <a:t>gcd</a:t>
            </a:r>
            <a:r>
              <a:rPr lang="en-US" altLang="en-US" sz="2844" dirty="0">
                <a:latin typeface="Times New Roman" panose="02020603050405020304" pitchFamily="18" charset="0"/>
              </a:rPr>
              <a:t>(</a:t>
            </a:r>
            <a:r>
              <a:rPr lang="en-US" altLang="en-US" sz="2844" b="1" i="1" dirty="0">
                <a:latin typeface="Times New Roman" panose="02020603050405020304" pitchFamily="18" charset="0"/>
              </a:rPr>
              <a:t>b</a:t>
            </a:r>
            <a:r>
              <a:rPr lang="en-US" altLang="en-US" sz="2844" dirty="0">
                <a:latin typeface="Times New Roman" panose="02020603050405020304" pitchFamily="18" charset="0"/>
              </a:rPr>
              <a:t>, </a:t>
            </a:r>
            <a:r>
              <a:rPr lang="en-US" altLang="en-US" sz="2844" b="1" i="1" dirty="0">
                <a:latin typeface="Times New Roman" panose="02020603050405020304" pitchFamily="18" charset="0"/>
              </a:rPr>
              <a:t>a</a:t>
            </a:r>
            <a:r>
              <a:rPr lang="en-US" altLang="en-US" sz="2844" dirty="0">
                <a:latin typeface="Times New Roman" panose="02020603050405020304" pitchFamily="18" charset="0"/>
              </a:rPr>
              <a:t> mod </a:t>
            </a:r>
            <a:r>
              <a:rPr lang="en-US" altLang="en-US" sz="2844" b="1" i="1" dirty="0">
                <a:latin typeface="Times New Roman" panose="02020603050405020304" pitchFamily="18" charset="0"/>
              </a:rPr>
              <a:t>b</a:t>
            </a:r>
            <a:r>
              <a:rPr lang="en-US" altLang="en-US" sz="2844" dirty="0"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en-US" sz="2844" dirty="0">
                <a:sym typeface="Symbol" pitchFamily="2" charset="2"/>
              </a:rPr>
              <a:t>Example: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en-US" sz="2560" dirty="0">
                <a:latin typeface="Times New Roman" panose="02020603050405020304" pitchFamily="18" charset="0"/>
              </a:rPr>
              <a:t>		 </a:t>
            </a:r>
            <a:r>
              <a:rPr lang="en-US" altLang="en-US" sz="2560" dirty="0" err="1">
                <a:latin typeface="Times New Roman" panose="02020603050405020304" pitchFamily="18" charset="0"/>
              </a:rPr>
              <a:t>gcd</a:t>
            </a:r>
            <a:r>
              <a:rPr lang="en-US" altLang="en-US" sz="2560" dirty="0">
                <a:latin typeface="Times New Roman" panose="02020603050405020304" pitchFamily="18" charset="0"/>
              </a:rPr>
              <a:t>(21, 12) </a:t>
            </a:r>
            <a:r>
              <a:rPr lang="en-US" altLang="en-US" sz="2560" dirty="0">
                <a:latin typeface="Symbol" pitchFamily="2" charset="2"/>
              </a:rPr>
              <a:t>=</a:t>
            </a:r>
            <a:r>
              <a:rPr lang="en-US" altLang="en-US" sz="2560" dirty="0">
                <a:latin typeface="Times New Roman" panose="02020603050405020304" pitchFamily="18" charset="0"/>
              </a:rPr>
              <a:t> 3	</a:t>
            </a:r>
            <a:r>
              <a:rPr lang="en-US" altLang="en-US" sz="2560" dirty="0" err="1">
                <a:latin typeface="Times New Roman" panose="02020603050405020304" pitchFamily="18" charset="0"/>
              </a:rPr>
              <a:t>gcd</a:t>
            </a:r>
            <a:r>
              <a:rPr lang="en-US" altLang="en-US" sz="2560" dirty="0">
                <a:latin typeface="Times New Roman" panose="02020603050405020304" pitchFamily="18" charset="0"/>
              </a:rPr>
              <a:t>(12, 21 mod 12) </a:t>
            </a:r>
            <a:r>
              <a:rPr lang="en-US" altLang="en-US" sz="2560" dirty="0">
                <a:latin typeface="Symbol" pitchFamily="2" charset="2"/>
              </a:rPr>
              <a:t>=</a:t>
            </a:r>
            <a:r>
              <a:rPr lang="en-US" altLang="en-US" sz="2560" dirty="0">
                <a:latin typeface="Times New Roman" panose="02020603050405020304" pitchFamily="18" charset="0"/>
              </a:rPr>
              <a:t> </a:t>
            </a:r>
            <a:r>
              <a:rPr lang="en-US" altLang="en-US" sz="2560" dirty="0" err="1">
                <a:latin typeface="Times New Roman" panose="02020603050405020304" pitchFamily="18" charset="0"/>
              </a:rPr>
              <a:t>gcd</a:t>
            </a:r>
            <a:r>
              <a:rPr lang="en-US" altLang="en-US" sz="2560" dirty="0">
                <a:latin typeface="Times New Roman" panose="02020603050405020304" pitchFamily="18" charset="0"/>
              </a:rPr>
              <a:t>(12, 9) </a:t>
            </a:r>
            <a:r>
              <a:rPr lang="en-US" altLang="en-US" sz="2560" dirty="0">
                <a:latin typeface="Symbol" pitchFamily="2" charset="2"/>
              </a:rPr>
              <a:t>=</a:t>
            </a:r>
            <a:r>
              <a:rPr lang="en-US" altLang="en-US" sz="2560" dirty="0">
                <a:latin typeface="Times New Roman" panose="02020603050405020304" pitchFamily="18" charset="0"/>
              </a:rPr>
              <a:t> 3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90F5E6AA-87D8-CE41-90A3-1AFDF7CC87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Euclid’s GCD Algorithm</a:t>
            </a:r>
          </a:p>
        </p:txBody>
      </p:sp>
      <p:sp>
        <p:nvSpPr>
          <p:cNvPr id="5120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6C998A8-8466-FC44-9CFD-3F457321901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975360" y="2275840"/>
            <a:ext cx="5635413" cy="4226560"/>
          </a:xfrm>
        </p:spPr>
        <p:txBody>
          <a:bodyPr/>
          <a:lstStyle/>
          <a:p>
            <a:r>
              <a:rPr lang="en-US" altLang="en-US" sz="3413"/>
              <a:t>Euclid’s algorithm for computing the GCD repeatedly applies the formula</a:t>
            </a:r>
          </a:p>
          <a:p>
            <a:pPr algn="ctr">
              <a:buFont typeface="Wingdings" pitchFamily="2" charset="2"/>
              <a:buNone/>
            </a:pPr>
            <a:r>
              <a:rPr lang="en-US" altLang="en-US" sz="3413">
                <a:latin typeface="Times New Roman" panose="02020603050405020304" pitchFamily="18" charset="0"/>
              </a:rPr>
              <a:t>	gcd(</a:t>
            </a:r>
            <a:r>
              <a:rPr lang="en-US" altLang="en-US" sz="3413" b="1" i="1">
                <a:latin typeface="Times New Roman" panose="02020603050405020304" pitchFamily="18" charset="0"/>
              </a:rPr>
              <a:t>a</a:t>
            </a:r>
            <a:r>
              <a:rPr lang="en-US" altLang="en-US" sz="3413">
                <a:latin typeface="Times New Roman" panose="02020603050405020304" pitchFamily="18" charset="0"/>
              </a:rPr>
              <a:t>, </a:t>
            </a:r>
            <a:r>
              <a:rPr lang="en-US" altLang="en-US" sz="3413" b="1" i="1">
                <a:latin typeface="Times New Roman" panose="02020603050405020304" pitchFamily="18" charset="0"/>
              </a:rPr>
              <a:t>b</a:t>
            </a:r>
            <a:r>
              <a:rPr lang="en-US" altLang="en-US" sz="3413">
                <a:latin typeface="Times New Roman" panose="02020603050405020304" pitchFamily="18" charset="0"/>
              </a:rPr>
              <a:t>) </a:t>
            </a:r>
            <a:r>
              <a:rPr lang="en-US" altLang="en-US" sz="3413">
                <a:latin typeface="Symbol" pitchFamily="2" charset="2"/>
              </a:rPr>
              <a:t>=</a:t>
            </a:r>
            <a:r>
              <a:rPr lang="en-US" altLang="en-US" sz="3413">
                <a:latin typeface="Times New Roman" panose="02020603050405020304" pitchFamily="18" charset="0"/>
              </a:rPr>
              <a:t> gcd(</a:t>
            </a:r>
            <a:r>
              <a:rPr lang="en-US" altLang="en-US" sz="3413" b="1" i="1">
                <a:latin typeface="Times New Roman" panose="02020603050405020304" pitchFamily="18" charset="0"/>
              </a:rPr>
              <a:t>b</a:t>
            </a:r>
            <a:r>
              <a:rPr lang="en-US" altLang="en-US" sz="3413">
                <a:latin typeface="Times New Roman" panose="02020603050405020304" pitchFamily="18" charset="0"/>
              </a:rPr>
              <a:t>, </a:t>
            </a:r>
            <a:r>
              <a:rPr lang="en-US" altLang="en-US" sz="3413" b="1" i="1">
                <a:latin typeface="Times New Roman" panose="02020603050405020304" pitchFamily="18" charset="0"/>
              </a:rPr>
              <a:t>a</a:t>
            </a:r>
            <a:r>
              <a:rPr lang="en-US" altLang="en-US" sz="3413">
                <a:latin typeface="Times New Roman" panose="02020603050405020304" pitchFamily="18" charset="0"/>
              </a:rPr>
              <a:t> mod </a:t>
            </a:r>
            <a:r>
              <a:rPr lang="en-US" altLang="en-US" sz="3413" b="1" i="1">
                <a:latin typeface="Times New Roman" panose="02020603050405020304" pitchFamily="18" charset="0"/>
              </a:rPr>
              <a:t>b</a:t>
            </a:r>
            <a:r>
              <a:rPr lang="en-US" altLang="en-US" sz="3413">
                <a:latin typeface="Times New Roman" panose="02020603050405020304" pitchFamily="18" charset="0"/>
              </a:rPr>
              <a:t>)</a:t>
            </a:r>
          </a:p>
          <a:p>
            <a:r>
              <a:rPr lang="en-US" altLang="en-US" sz="3413"/>
              <a:t>Example</a:t>
            </a:r>
          </a:p>
          <a:p>
            <a:pPr marL="894066" lvl="1" indent="-243836"/>
            <a:r>
              <a:rPr lang="en-US" altLang="en-US" sz="2844">
                <a:latin typeface="Times New Roman" panose="02020603050405020304" pitchFamily="18" charset="0"/>
              </a:rPr>
              <a:t>gcd(412, 260) </a:t>
            </a:r>
            <a:r>
              <a:rPr lang="en-US" altLang="en-US" sz="2844">
                <a:latin typeface="Symbol" pitchFamily="2" charset="2"/>
              </a:rPr>
              <a:t>=</a:t>
            </a:r>
            <a:r>
              <a:rPr lang="en-US" altLang="en-US" sz="2844">
                <a:latin typeface="Times New Roman" panose="02020603050405020304" pitchFamily="18" charset="0"/>
              </a:rPr>
              <a:t> 4</a:t>
            </a:r>
          </a:p>
        </p:txBody>
      </p:sp>
      <p:sp>
        <p:nvSpPr>
          <p:cNvPr id="51207" name="Rectangle 5">
            <a:extLst>
              <a:ext uri="{FF2B5EF4-FFF2-40B4-BE49-F238E27FC236}">
                <a16:creationId xmlns:a16="http://schemas.microsoft.com/office/drawing/2014/main" id="{92B01B78-EC24-EE43-A293-AA4110254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347" y="7802880"/>
            <a:ext cx="105122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533400" indent="-5334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itchFamily="2" charset="2"/>
              <a:buNone/>
            </a:pPr>
            <a:endParaRPr lang="en-US" altLang="en-US" sz="3982">
              <a:latin typeface="Times New Roman" panose="02020603050405020304" pitchFamily="18" charset="0"/>
            </a:endParaRPr>
          </a:p>
        </p:txBody>
      </p:sp>
      <p:graphicFrame>
        <p:nvGraphicFramePr>
          <p:cNvPr id="195620" name="Group 36">
            <a:extLst>
              <a:ext uri="{FF2B5EF4-FFF2-40B4-BE49-F238E27FC236}">
                <a16:creationId xmlns:a16="http://schemas.microsoft.com/office/drawing/2014/main" id="{21D58537-9377-A746-9751-E608CDD76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605868"/>
              </p:ext>
            </p:extLst>
          </p:nvPr>
        </p:nvGraphicFramePr>
        <p:xfrm>
          <a:off x="2519682" y="7477759"/>
          <a:ext cx="8669864" cy="155335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83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3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3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3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37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37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37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37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766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3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3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30048" marR="130048" marT="65024" marB="650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3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412</a:t>
                      </a:r>
                      <a:endParaRPr kumimoji="0" lang="en-US" sz="3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30048" marR="130048" marT="65024" marB="650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3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260</a:t>
                      </a:r>
                      <a:endParaRPr kumimoji="0" lang="en-US" sz="3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30048" marR="130048" marT="65024" marB="650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3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152</a:t>
                      </a:r>
                      <a:endParaRPr kumimoji="0" lang="en-US" sz="3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30048" marR="130048" marT="65024" marB="650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3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108</a:t>
                      </a:r>
                      <a:endParaRPr kumimoji="0" lang="en-US" sz="3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30048" marR="130048" marT="65024" marB="650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3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44</a:t>
                      </a:r>
                      <a:endParaRPr kumimoji="0" lang="en-US" sz="3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30048" marR="130048" marT="65024" marB="650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3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sz="3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30048" marR="130048" marT="65024" marB="650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3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3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30048" marR="130048" marT="65024" marB="65024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66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3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sz="34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30048" marR="130048" marT="65024" marB="650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3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260</a:t>
                      </a:r>
                      <a:endParaRPr kumimoji="0" lang="en-US" sz="3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30048" marR="130048" marT="65024" marB="650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3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152</a:t>
                      </a:r>
                      <a:endParaRPr kumimoji="0" lang="en-US" sz="3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30048" marR="130048" marT="65024" marB="650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3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108</a:t>
                      </a:r>
                      <a:endParaRPr kumimoji="0" lang="en-US" sz="3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30048" marR="130048" marT="65024" marB="650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3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44</a:t>
                      </a:r>
                      <a:endParaRPr kumimoji="0" lang="en-US" sz="3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30048" marR="130048" marT="65024" marB="650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3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sz="3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30048" marR="130048" marT="65024" marB="650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3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3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30048" marR="130048" marT="65024" marB="6502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sz="3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3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30048" marR="130048" marT="65024" marB="65024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5622" name="Text Box 38">
            <a:extLst>
              <a:ext uri="{FF2B5EF4-FFF2-40B4-BE49-F238E27FC236}">
                <a16:creationId xmlns:a16="http://schemas.microsoft.com/office/drawing/2014/main" id="{E74C84B3-FFC7-1A41-A67A-8D46ECA28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0489" y="2635979"/>
            <a:ext cx="5635413" cy="350628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25115" eaLnBrk="0" hangingPunct="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en-US" sz="2844" b="1" dirty="0">
                <a:solidFill>
                  <a:srgbClr val="000000"/>
                </a:solidFill>
                <a:latin typeface="Times New Roman" pitchFamily="18" charset="0"/>
                <a:cs typeface="+mn-cs"/>
              </a:rPr>
              <a:t>Algorithm</a:t>
            </a:r>
            <a:r>
              <a:rPr lang="en-US" sz="2844" dirty="0">
                <a:latin typeface="Times New Roman" pitchFamily="18" charset="0"/>
                <a:cs typeface="+mn-cs"/>
              </a:rPr>
              <a:t> </a:t>
            </a:r>
            <a:r>
              <a:rPr lang="en-US" sz="2844" b="1" i="1" dirty="0" err="1">
                <a:solidFill>
                  <a:schemeClr val="accent2"/>
                </a:solidFill>
                <a:latin typeface="Times New Roman" pitchFamily="18" charset="0"/>
                <a:cs typeface="+mn-cs"/>
              </a:rPr>
              <a:t>EuclidGCD</a:t>
            </a:r>
            <a:r>
              <a:rPr lang="en-US" sz="2844" dirty="0">
                <a:solidFill>
                  <a:schemeClr val="accent2"/>
                </a:solidFill>
                <a:latin typeface="Times New Roman" pitchFamily="18" charset="0"/>
                <a:cs typeface="+mn-cs"/>
              </a:rPr>
              <a:t>(</a:t>
            </a:r>
            <a:r>
              <a:rPr lang="en-US" sz="2844" b="1" i="1" dirty="0">
                <a:solidFill>
                  <a:schemeClr val="accent2"/>
                </a:solidFill>
                <a:latin typeface="Times New Roman" pitchFamily="18" charset="0"/>
                <a:cs typeface="+mn-cs"/>
              </a:rPr>
              <a:t>a, b</a:t>
            </a:r>
            <a:r>
              <a:rPr lang="en-US" sz="2844" dirty="0">
                <a:solidFill>
                  <a:schemeClr val="accent2"/>
                </a:solidFill>
                <a:latin typeface="Times New Roman" pitchFamily="18" charset="0"/>
                <a:cs typeface="+mn-cs"/>
              </a:rPr>
              <a:t>)</a:t>
            </a:r>
          </a:p>
          <a:p>
            <a:pPr defTabSz="325115" eaLnBrk="0" hangingPunct="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en-US" sz="2844" b="1" dirty="0">
                <a:solidFill>
                  <a:srgbClr val="000000"/>
                </a:solidFill>
                <a:latin typeface="Times New Roman" pitchFamily="18" charset="0"/>
                <a:cs typeface="+mn-cs"/>
              </a:rPr>
              <a:t>	Input</a:t>
            </a:r>
            <a:r>
              <a:rPr lang="en-US" sz="2844" dirty="0">
                <a:latin typeface="Times New Roman" pitchFamily="18" charset="0"/>
                <a:cs typeface="+mn-cs"/>
              </a:rPr>
              <a:t> </a:t>
            </a:r>
            <a:r>
              <a:rPr lang="en-US" sz="2844" dirty="0">
                <a:solidFill>
                  <a:schemeClr val="accent2"/>
                </a:solidFill>
                <a:latin typeface="Times New Roman" pitchFamily="18" charset="0"/>
                <a:cs typeface="+mn-cs"/>
              </a:rPr>
              <a:t>integers </a:t>
            </a:r>
            <a:r>
              <a:rPr lang="en-US" sz="2844" b="1" i="1" dirty="0">
                <a:solidFill>
                  <a:schemeClr val="accent2"/>
                </a:solidFill>
                <a:latin typeface="Times New Roman" pitchFamily="18" charset="0"/>
                <a:cs typeface="+mn-cs"/>
              </a:rPr>
              <a:t>a</a:t>
            </a:r>
            <a:r>
              <a:rPr lang="en-US" sz="2844" dirty="0">
                <a:solidFill>
                  <a:schemeClr val="accent2"/>
                </a:solidFill>
                <a:latin typeface="Times New Roman" pitchFamily="18" charset="0"/>
                <a:cs typeface="+mn-cs"/>
              </a:rPr>
              <a:t> and </a:t>
            </a:r>
            <a:r>
              <a:rPr lang="en-US" sz="2844" b="1" i="1" dirty="0">
                <a:solidFill>
                  <a:schemeClr val="accent2"/>
                </a:solidFill>
                <a:latin typeface="Times New Roman" pitchFamily="18" charset="0"/>
                <a:cs typeface="+mn-cs"/>
              </a:rPr>
              <a:t>b</a:t>
            </a:r>
            <a:endParaRPr lang="en-US" sz="2844" dirty="0">
              <a:solidFill>
                <a:schemeClr val="tx2"/>
              </a:solidFill>
              <a:latin typeface="Times New Roman" pitchFamily="18" charset="0"/>
              <a:cs typeface="+mn-cs"/>
            </a:endParaRPr>
          </a:p>
          <a:p>
            <a:pPr defTabSz="325115" eaLnBrk="0" hangingPunct="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en-US" sz="2844" b="1" dirty="0">
                <a:solidFill>
                  <a:srgbClr val="000000"/>
                </a:solidFill>
                <a:latin typeface="Times New Roman" pitchFamily="18" charset="0"/>
                <a:cs typeface="+mn-cs"/>
              </a:rPr>
              <a:t>	Output </a:t>
            </a:r>
            <a:r>
              <a:rPr lang="en-US" sz="2844" dirty="0" err="1">
                <a:solidFill>
                  <a:schemeClr val="accent2"/>
                </a:solidFill>
                <a:latin typeface="Times New Roman" pitchFamily="18" charset="0"/>
                <a:cs typeface="+mn-cs"/>
              </a:rPr>
              <a:t>gcd</a:t>
            </a:r>
            <a:r>
              <a:rPr lang="en-US" sz="2844" dirty="0">
                <a:solidFill>
                  <a:schemeClr val="accent2"/>
                </a:solidFill>
                <a:latin typeface="Times New Roman" pitchFamily="18" charset="0"/>
                <a:cs typeface="+mn-cs"/>
              </a:rPr>
              <a:t>(</a:t>
            </a:r>
            <a:r>
              <a:rPr lang="en-US" sz="2844" b="1" i="1" dirty="0">
                <a:solidFill>
                  <a:schemeClr val="accent2"/>
                </a:solidFill>
                <a:latin typeface="Times New Roman" pitchFamily="18" charset="0"/>
                <a:cs typeface="+mn-cs"/>
              </a:rPr>
              <a:t>a</a:t>
            </a:r>
            <a:r>
              <a:rPr lang="en-US" sz="2844" dirty="0">
                <a:solidFill>
                  <a:schemeClr val="accent2"/>
                </a:solidFill>
                <a:latin typeface="Times New Roman" pitchFamily="18" charset="0"/>
                <a:cs typeface="+mn-cs"/>
              </a:rPr>
              <a:t>, </a:t>
            </a:r>
            <a:r>
              <a:rPr lang="en-US" sz="2844" b="1" i="1" dirty="0">
                <a:solidFill>
                  <a:schemeClr val="accent2"/>
                </a:solidFill>
                <a:latin typeface="Times New Roman" pitchFamily="18" charset="0"/>
                <a:cs typeface="+mn-cs"/>
              </a:rPr>
              <a:t>b</a:t>
            </a:r>
            <a:r>
              <a:rPr lang="en-US" sz="2844" dirty="0">
                <a:solidFill>
                  <a:schemeClr val="accent2"/>
                </a:solidFill>
                <a:latin typeface="Times New Roman" pitchFamily="18" charset="0"/>
                <a:cs typeface="+mn-cs"/>
              </a:rPr>
              <a:t>)</a:t>
            </a:r>
          </a:p>
          <a:p>
            <a:pPr defTabSz="325115" eaLnBrk="0" hangingPunct="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endParaRPr lang="en-US" sz="2844" dirty="0">
              <a:solidFill>
                <a:schemeClr val="tx2"/>
              </a:solidFill>
              <a:latin typeface="Times New Roman" pitchFamily="18" charset="0"/>
              <a:cs typeface="+mn-cs"/>
            </a:endParaRPr>
          </a:p>
          <a:p>
            <a:pPr defTabSz="325115" eaLnBrk="0" hangingPunct="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en-US" sz="2844" dirty="0">
                <a:solidFill>
                  <a:schemeClr val="tx2"/>
                </a:solidFill>
                <a:latin typeface="Times New Roman" pitchFamily="18" charset="0"/>
                <a:cs typeface="+mn-cs"/>
              </a:rPr>
              <a:t>	</a:t>
            </a:r>
            <a:r>
              <a:rPr lang="en-US" sz="2844" b="1" dirty="0">
                <a:solidFill>
                  <a:srgbClr val="000000"/>
                </a:solidFill>
                <a:latin typeface="Times New Roman" pitchFamily="18" charset="0"/>
                <a:cs typeface="+mn-cs"/>
              </a:rPr>
              <a:t>if </a:t>
            </a:r>
            <a:r>
              <a:rPr lang="en-US" sz="2844" b="1" i="1" dirty="0">
                <a:solidFill>
                  <a:schemeClr val="accent2"/>
                </a:solidFill>
                <a:latin typeface="Times New Roman" pitchFamily="18" charset="0"/>
                <a:cs typeface="+mn-cs"/>
              </a:rPr>
              <a:t>b </a:t>
            </a:r>
            <a:r>
              <a:rPr lang="en-US" sz="2844" dirty="0">
                <a:solidFill>
                  <a:srgbClr val="000000"/>
                </a:solidFill>
                <a:latin typeface="Times New Roman" pitchFamily="18" charset="0"/>
                <a:cs typeface="+mn-cs"/>
                <a:sym typeface="Symbol" pitchFamily="18" charset="2"/>
              </a:rPr>
              <a:t>=</a:t>
            </a:r>
            <a:r>
              <a:rPr lang="en-US" sz="2844" b="1" i="1" dirty="0">
                <a:solidFill>
                  <a:schemeClr val="accent2"/>
                </a:solidFill>
                <a:latin typeface="Times New Roman" pitchFamily="18" charset="0"/>
                <a:cs typeface="+mn-cs"/>
                <a:sym typeface="Symbol" pitchFamily="18" charset="2"/>
              </a:rPr>
              <a:t> </a:t>
            </a:r>
            <a:r>
              <a:rPr lang="en-US" sz="2844" dirty="0">
                <a:solidFill>
                  <a:schemeClr val="accent2"/>
                </a:solidFill>
                <a:latin typeface="Times New Roman" pitchFamily="18" charset="0"/>
                <a:cs typeface="+mn-cs"/>
              </a:rPr>
              <a:t>0</a:t>
            </a:r>
            <a:endParaRPr lang="en-US" sz="2844" dirty="0">
              <a:solidFill>
                <a:schemeClr val="tx2"/>
              </a:solidFill>
              <a:latin typeface="Times New Roman" pitchFamily="18" charset="0"/>
              <a:cs typeface="+mn-cs"/>
            </a:endParaRPr>
          </a:p>
          <a:p>
            <a:pPr defTabSz="325115" eaLnBrk="0" hangingPunct="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en-US" sz="2844" b="1" dirty="0">
                <a:solidFill>
                  <a:srgbClr val="000000"/>
                </a:solidFill>
                <a:latin typeface="Times New Roman" pitchFamily="18" charset="0"/>
                <a:cs typeface="+mn-cs"/>
              </a:rPr>
              <a:t>	</a:t>
            </a:r>
            <a:r>
              <a:rPr lang="en-US" sz="2844" dirty="0">
                <a:solidFill>
                  <a:schemeClr val="accent2"/>
                </a:solidFill>
                <a:latin typeface="Times New Roman" pitchFamily="18" charset="0"/>
                <a:cs typeface="+mn-cs"/>
              </a:rPr>
              <a:t>	</a:t>
            </a:r>
            <a:r>
              <a:rPr lang="en-US" sz="2844" b="1" dirty="0">
                <a:solidFill>
                  <a:srgbClr val="000000"/>
                </a:solidFill>
                <a:latin typeface="Times New Roman" pitchFamily="18" charset="0"/>
                <a:cs typeface="+mn-cs"/>
              </a:rPr>
              <a:t>return </a:t>
            </a:r>
            <a:r>
              <a:rPr lang="en-US" sz="2844" b="1" i="1" dirty="0">
                <a:solidFill>
                  <a:schemeClr val="accent2"/>
                </a:solidFill>
                <a:latin typeface="Times New Roman" pitchFamily="18" charset="0"/>
                <a:cs typeface="+mn-cs"/>
              </a:rPr>
              <a:t>a</a:t>
            </a:r>
          </a:p>
          <a:p>
            <a:pPr defTabSz="325115" eaLnBrk="0" hangingPunct="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en-US" sz="2844" b="1" i="1" dirty="0">
                <a:solidFill>
                  <a:schemeClr val="accent2"/>
                </a:solidFill>
                <a:latin typeface="Times New Roman" pitchFamily="18" charset="0"/>
                <a:cs typeface="+mn-cs"/>
              </a:rPr>
              <a:t>	</a:t>
            </a:r>
            <a:r>
              <a:rPr lang="en-US" sz="2844" b="1" dirty="0">
                <a:solidFill>
                  <a:srgbClr val="000000"/>
                </a:solidFill>
                <a:latin typeface="Times New Roman" pitchFamily="18" charset="0"/>
                <a:cs typeface="+mn-cs"/>
              </a:rPr>
              <a:t>else</a:t>
            </a:r>
          </a:p>
          <a:p>
            <a:pPr defTabSz="325115" eaLnBrk="0" hangingPunct="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en-US" sz="2844" b="1" dirty="0">
                <a:solidFill>
                  <a:srgbClr val="000000"/>
                </a:solidFill>
                <a:latin typeface="Times New Roman" pitchFamily="18" charset="0"/>
                <a:cs typeface="+mn-cs"/>
              </a:rPr>
              <a:t>		return </a:t>
            </a:r>
            <a:r>
              <a:rPr lang="en-US" sz="2844" b="1" i="1" dirty="0" err="1">
                <a:solidFill>
                  <a:schemeClr val="accent2"/>
                </a:solidFill>
                <a:latin typeface="Times New Roman" pitchFamily="18" charset="0"/>
                <a:cs typeface="+mn-cs"/>
              </a:rPr>
              <a:t>EuclidGCD</a:t>
            </a:r>
            <a:r>
              <a:rPr lang="en-US" sz="2844" dirty="0">
                <a:solidFill>
                  <a:schemeClr val="accent2"/>
                </a:solidFill>
                <a:latin typeface="Times New Roman" pitchFamily="18" charset="0"/>
                <a:cs typeface="+mn-cs"/>
              </a:rPr>
              <a:t>(</a:t>
            </a:r>
            <a:r>
              <a:rPr lang="en-US" sz="2844" b="1" i="1" dirty="0">
                <a:solidFill>
                  <a:schemeClr val="accent2"/>
                </a:solidFill>
                <a:latin typeface="Times New Roman" pitchFamily="18" charset="0"/>
                <a:cs typeface="+mn-cs"/>
              </a:rPr>
              <a:t>b, a </a:t>
            </a:r>
            <a:r>
              <a:rPr lang="en-US" sz="2844" dirty="0">
                <a:solidFill>
                  <a:schemeClr val="accent2"/>
                </a:solidFill>
                <a:latin typeface="Times New Roman" pitchFamily="18" charset="0"/>
                <a:cs typeface="+mn-cs"/>
              </a:rPr>
              <a:t>mod </a:t>
            </a:r>
            <a:r>
              <a:rPr lang="en-US" sz="2844" b="1" i="1" dirty="0">
                <a:solidFill>
                  <a:schemeClr val="accent2"/>
                </a:solidFill>
                <a:latin typeface="Times New Roman" pitchFamily="18" charset="0"/>
                <a:cs typeface="+mn-cs"/>
              </a:rPr>
              <a:t>b</a:t>
            </a:r>
            <a:r>
              <a:rPr lang="en-US" sz="2844" dirty="0">
                <a:solidFill>
                  <a:schemeClr val="accent2"/>
                </a:solidFill>
                <a:latin typeface="Times New Roman" pitchFamily="18" charset="0"/>
                <a:cs typeface="+mn-cs"/>
              </a:rPr>
              <a:t>)</a:t>
            </a:r>
            <a:endParaRPr lang="en-US" sz="2844" b="1" i="1" baseline="-25000" dirty="0">
              <a:solidFill>
                <a:schemeClr val="accent2"/>
              </a:solidFill>
              <a:latin typeface="Times New Roman" pitchFamily="18" charset="0"/>
              <a:cs typeface="+mn-cs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itle &amp; Subtitle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Bullets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Blank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Blank - Plain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- Plain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Blank - Plai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Title - Top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Title - Top - Medallion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 - Medallion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- Top - Medall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hoto - Vertical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le - Center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Photo - Horizontal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itle &amp; Bullets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itle &amp; Bullets - Right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itle &amp; Bullets - 2 Column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itle &amp; Bullets - Left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itle, Bullets &amp; Photo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Pages>0</Pages>
  <Words>1753</Words>
  <Characters>0</Characters>
  <Application>Microsoft Macintosh PowerPoint</Application>
  <PresentationFormat>Custom</PresentationFormat>
  <Lines>0</Lines>
  <Paragraphs>350</Paragraphs>
  <Slides>19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42" baseType="lpstr">
      <vt:lpstr>ZapfDingbats</vt:lpstr>
      <vt:lpstr>Arial</vt:lpstr>
      <vt:lpstr>Calibri</vt:lpstr>
      <vt:lpstr>Comic Sans MS</vt:lpstr>
      <vt:lpstr>Gill Sans Light</vt:lpstr>
      <vt:lpstr>Symbol</vt:lpstr>
      <vt:lpstr>Times New Roman</vt:lpstr>
      <vt:lpstr>Wingdings</vt:lpstr>
      <vt:lpstr>Title &amp; Subtitle</vt:lpstr>
      <vt:lpstr>Photo - Vertical</vt:lpstr>
      <vt:lpstr>Title - Center</vt:lpstr>
      <vt:lpstr>Photo - Horizontal</vt:lpstr>
      <vt:lpstr>Title &amp; Bullets</vt:lpstr>
      <vt:lpstr>Title &amp; Bullets - Right</vt:lpstr>
      <vt:lpstr>Title &amp; Bullets - 2 Column</vt:lpstr>
      <vt:lpstr>Title &amp; Bullets - Left</vt:lpstr>
      <vt:lpstr>Title, Bullets &amp; Photo</vt:lpstr>
      <vt:lpstr>Bullets</vt:lpstr>
      <vt:lpstr>Blank</vt:lpstr>
      <vt:lpstr>Blank - Plain</vt:lpstr>
      <vt:lpstr>Title - Top</vt:lpstr>
      <vt:lpstr>Title - Top - Medallion</vt:lpstr>
      <vt:lpstr>Worksheet</vt:lpstr>
      <vt:lpstr>Communication Security: Key Exchange &amp; Authentication &amp; Public Key Encryption  CS-4440 - Introduction to Computer Security Spring 2022 Jun Xu  Slides adapted from Cliff C. Zou’s CIS-3360 at UCF </vt:lpstr>
      <vt:lpstr>Threat Model of Secure Communication</vt:lpstr>
      <vt:lpstr>The Last but Key Question</vt:lpstr>
      <vt:lpstr>Public Key Cryptography</vt:lpstr>
      <vt:lpstr>Public key cryptography</vt:lpstr>
      <vt:lpstr>Facts About Numbers</vt:lpstr>
      <vt:lpstr>Greatest Common Divisor</vt:lpstr>
      <vt:lpstr>Modular Arithmetic</vt:lpstr>
      <vt:lpstr>Euclid’s GCD Algorithm</vt:lpstr>
      <vt:lpstr>RSA: Choosing keys</vt:lpstr>
      <vt:lpstr>RSA: Encryption, decryption</vt:lpstr>
      <vt:lpstr>RSA example:</vt:lpstr>
      <vt:lpstr>RSA: Why is that </vt:lpstr>
      <vt:lpstr>RSA: another important property</vt:lpstr>
      <vt:lpstr>RSA Cryptosystem</vt:lpstr>
      <vt:lpstr>Complete RSA Example</vt:lpstr>
      <vt:lpstr>Security</vt:lpstr>
      <vt:lpstr>Algorithmic Issues</vt:lpstr>
      <vt:lpstr>Modular Power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CS-4440 Introduction to Computer Security</dc:title>
  <dc:subject/>
  <dc:creator>jun</dc:creator>
  <cp:keywords/>
  <dc:description/>
  <cp:lastModifiedBy>Jun Xu</cp:lastModifiedBy>
  <cp:revision>311</cp:revision>
  <dcterms:modified xsi:type="dcterms:W3CDTF">2022-04-20T19:33:51Z</dcterms:modified>
</cp:coreProperties>
</file>