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50" r:id="rId2"/>
    <p:sldMasterId id="2147483651" r:id="rId3"/>
    <p:sldMasterId id="2147483652" r:id="rId4"/>
    <p:sldMasterId id="2147483653" r:id="rId5"/>
    <p:sldMasterId id="2147483654" r:id="rId6"/>
    <p:sldMasterId id="2147483655" r:id="rId7"/>
    <p:sldMasterId id="2147483656" r:id="rId8"/>
    <p:sldMasterId id="2147483657" r:id="rId9"/>
    <p:sldMasterId id="2147483658" r:id="rId10"/>
    <p:sldMasterId id="2147483659" r:id="rId11"/>
    <p:sldMasterId id="2147483660" r:id="rId12"/>
    <p:sldMasterId id="2147483661" r:id="rId13"/>
    <p:sldMasterId id="2147483662" r:id="rId14"/>
  </p:sldMasterIdLst>
  <p:notesMasterIdLst>
    <p:notesMasterId r:id="rId48"/>
  </p:notesMasterIdLst>
  <p:sldIdLst>
    <p:sldId id="256" r:id="rId15"/>
    <p:sldId id="1427" r:id="rId16"/>
    <p:sldId id="972" r:id="rId17"/>
    <p:sldId id="362" r:id="rId18"/>
    <p:sldId id="1384" r:id="rId19"/>
    <p:sldId id="1385" r:id="rId20"/>
    <p:sldId id="1389" r:id="rId21"/>
    <p:sldId id="1390" r:id="rId22"/>
    <p:sldId id="1394" r:id="rId23"/>
    <p:sldId id="1416" r:id="rId24"/>
    <p:sldId id="1400" r:id="rId25"/>
    <p:sldId id="1417" r:id="rId26"/>
    <p:sldId id="1402" r:id="rId27"/>
    <p:sldId id="1403" r:id="rId28"/>
    <p:sldId id="1406" r:id="rId29"/>
    <p:sldId id="1407" r:id="rId30"/>
    <p:sldId id="1409" r:id="rId31"/>
    <p:sldId id="1410" r:id="rId32"/>
    <p:sldId id="1411" r:id="rId33"/>
    <p:sldId id="1412" r:id="rId34"/>
    <p:sldId id="1413" r:id="rId35"/>
    <p:sldId id="1414" r:id="rId36"/>
    <p:sldId id="1415" r:id="rId37"/>
    <p:sldId id="1418" r:id="rId38"/>
    <p:sldId id="1005" r:id="rId39"/>
    <p:sldId id="1421" r:id="rId40"/>
    <p:sldId id="1419" r:id="rId41"/>
    <p:sldId id="1420" r:id="rId42"/>
    <p:sldId id="1422" r:id="rId43"/>
    <p:sldId id="1423" r:id="rId44"/>
    <p:sldId id="1424" r:id="rId45"/>
    <p:sldId id="1425" r:id="rId46"/>
    <p:sldId id="1426" r:id="rId47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+mn-ea"/>
        <a:cs typeface="ヒラギノ角ゴ ProN W3" charset="0"/>
        <a:sym typeface="Gill Sans Light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+mn-ea"/>
        <a:cs typeface="ヒラギノ角ゴ ProN W3" charset="0"/>
        <a:sym typeface="Gill Sans Light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+mn-ea"/>
        <a:cs typeface="ヒラギノ角ゴ ProN W3" charset="0"/>
        <a:sym typeface="Gill Sans Light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+mn-ea"/>
        <a:cs typeface="ヒラギノ角ゴ ProN W3" charset="0"/>
        <a:sym typeface="Gill Sans Light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+mn-ea"/>
        <a:cs typeface="ヒラギノ角ゴ ProN W3" charset="0"/>
        <a:sym typeface="Gill Sans Light" charset="0"/>
      </a:defRPr>
    </a:lvl5pPr>
    <a:lvl6pPr marL="22860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+mn-ea"/>
        <a:cs typeface="ヒラギノ角ゴ ProN W3" charset="0"/>
        <a:sym typeface="Gill Sans Light" charset="0"/>
      </a:defRPr>
    </a:lvl6pPr>
    <a:lvl7pPr marL="27432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+mn-ea"/>
        <a:cs typeface="ヒラギノ角ゴ ProN W3" charset="0"/>
        <a:sym typeface="Gill Sans Light" charset="0"/>
      </a:defRPr>
    </a:lvl7pPr>
    <a:lvl8pPr marL="32004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+mn-ea"/>
        <a:cs typeface="ヒラギノ角ゴ ProN W3" charset="0"/>
        <a:sym typeface="Gill Sans Light" charset="0"/>
      </a:defRPr>
    </a:lvl8pPr>
    <a:lvl9pPr marL="36576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+mn-ea"/>
        <a:cs typeface="ヒラギノ角ゴ ProN W3" charset="0"/>
        <a:sym typeface="Gill Sans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43"/>
    <p:restoredTop sz="70000"/>
  </p:normalViewPr>
  <p:slideViewPr>
    <p:cSldViewPr>
      <p:cViewPr varScale="1">
        <p:scale>
          <a:sx n="61" d="100"/>
          <a:sy n="61" d="100"/>
        </p:scale>
        <p:origin x="2160" y="224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9" Type="http://schemas.openxmlformats.org/officeDocument/2006/relationships/slide" Target="slides/slide25.xml"/><Relationship Id="rId21" Type="http://schemas.openxmlformats.org/officeDocument/2006/relationships/slide" Target="slides/slide7.xml"/><Relationship Id="rId34" Type="http://schemas.openxmlformats.org/officeDocument/2006/relationships/slide" Target="slides/slide20.xml"/><Relationship Id="rId42" Type="http://schemas.openxmlformats.org/officeDocument/2006/relationships/slide" Target="slides/slide28.xml"/><Relationship Id="rId47" Type="http://schemas.openxmlformats.org/officeDocument/2006/relationships/slide" Target="slides/slide33.xml"/><Relationship Id="rId50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9" Type="http://schemas.openxmlformats.org/officeDocument/2006/relationships/slide" Target="slides/slide15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32" Type="http://schemas.openxmlformats.org/officeDocument/2006/relationships/slide" Target="slides/slide18.xml"/><Relationship Id="rId37" Type="http://schemas.openxmlformats.org/officeDocument/2006/relationships/slide" Target="slides/slide23.xml"/><Relationship Id="rId40" Type="http://schemas.openxmlformats.org/officeDocument/2006/relationships/slide" Target="slides/slide26.xml"/><Relationship Id="rId45" Type="http://schemas.openxmlformats.org/officeDocument/2006/relationships/slide" Target="slides/slide3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slide" Target="slides/slide22.xml"/><Relationship Id="rId49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31" Type="http://schemas.openxmlformats.org/officeDocument/2006/relationships/slide" Target="slides/slide17.xml"/><Relationship Id="rId44" Type="http://schemas.openxmlformats.org/officeDocument/2006/relationships/slide" Target="slides/slide3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slide" Target="slides/slide21.xml"/><Relationship Id="rId43" Type="http://schemas.openxmlformats.org/officeDocument/2006/relationships/slide" Target="slides/slide29.xml"/><Relationship Id="rId48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slide" Target="slides/slide19.xml"/><Relationship Id="rId38" Type="http://schemas.openxmlformats.org/officeDocument/2006/relationships/slide" Target="slides/slide24.xml"/><Relationship Id="rId46" Type="http://schemas.openxmlformats.org/officeDocument/2006/relationships/slide" Target="slides/slide32.xml"/><Relationship Id="rId20" Type="http://schemas.openxmlformats.org/officeDocument/2006/relationships/slide" Target="slides/slide6.xml"/><Relationship Id="rId41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60A548-725E-2745-96F0-082F497B371E}" type="datetimeFigureOut">
              <a:rPr lang="en-US" smtClean="0"/>
              <a:t>2/7/22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C8831-15C8-F24D-8E8F-54BC0623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47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2E545834-13FA-304A-85CB-73B3EA7435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fld id="{B8F99D87-9648-6F41-8D4C-A394E23F7298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3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B34B1489-C581-6243-A220-3F9AB3CAADA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519113" y="177800"/>
            <a:ext cx="5948362" cy="4462463"/>
          </a:xfrm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AC65A73B-BF86-1548-BB66-10D2D9BB85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7813" y="4725988"/>
            <a:ext cx="6427787" cy="4192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9CEF3AE9-45B5-3E43-82C3-6274E9A126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fld id="{CB44DAB9-2B89-5C41-92CE-93D619FE6126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15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21FB0402-2BE4-394D-AD9A-F252152245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41850" cy="3481387"/>
          </a:xfrm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6BD10DE4-DF22-154D-AB36-55DA8A4159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408488"/>
            <a:ext cx="5588000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0E69CADE-1CFA-6C43-BE55-4201C40A84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fld id="{42D6ABC8-1B6A-3246-9AEF-7ED1513398A1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16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7B3E21FF-D6D3-DD4F-A519-7D5D5C1F98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41850" cy="3481387"/>
          </a:xfrm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DB279BDE-61D6-034D-91BD-800148859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408488"/>
            <a:ext cx="5588000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C8831-15C8-F24D-8E8F-54BC062382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856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C8831-15C8-F24D-8E8F-54BC062382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3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8D5B37AF-74F4-AA4F-A047-13D5462865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fld id="{0B6BDA64-613F-CA42-AAE6-9260DF934B65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20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243A5209-A48D-C542-814A-0E70C91C2B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41850" cy="3481387"/>
          </a:xfrm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B13BA91B-A358-7241-8377-C4472DFCE0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408488"/>
            <a:ext cx="5588000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CBFBC953-BD1F-9A47-A22F-918AD8F290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fld id="{D4086D75-C994-0446-B2B7-01F43CBE3D46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21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0E0FDA29-4AD7-4244-87AF-6AC0C43A47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41850" cy="3481387"/>
          </a:xfrm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00EE9E39-8A7B-464A-BE2E-C1A92123EE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408488"/>
            <a:ext cx="5588000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22479225-580E-BB4E-837B-F8E5C4676C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fld id="{D921B99E-593E-284F-842B-1915D8CD868A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22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82C8EE91-ECE9-1C4D-BE4F-9D7B117FED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41850" cy="3481387"/>
          </a:xfrm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2267AE3D-475A-474D-8E41-87BE3185BD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408488"/>
            <a:ext cx="5588000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44A5B78B-426F-1A48-9E9C-DB1A6FFC2C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fld id="{56758616-0987-2048-A704-F361E770B580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23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2A7DE2F2-E0D4-B245-A8FA-445FDAE5CD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41850" cy="3481387"/>
          </a:xfrm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20C98A4A-3AC9-E54A-9CD6-728E92FB81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408488"/>
            <a:ext cx="5588000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C8831-15C8-F24D-8E8F-54BC062382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40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C8831-15C8-F24D-8E8F-54BC0623827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59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C8831-15C8-F24D-8E8F-54BC062382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05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41D99570-97B6-7A40-A2D0-1A4A68F956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fld id="{B9A6EC66-CC08-9B49-9EE4-3DE54F80D42B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5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BE1C9744-6404-C941-A883-E0AE75A3EF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6913"/>
            <a:ext cx="4638675" cy="3479800"/>
          </a:xfrm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EE38661B-D6DE-2F49-A233-644A707A26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63D2579E-512E-C046-9623-04065DEA80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fld id="{4E1212D0-703C-904B-8981-12F0F4E2D4BC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7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01AFDA8E-FA17-6F44-A32B-7085CAA4C8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6913"/>
            <a:ext cx="4638675" cy="3479800"/>
          </a:xfrm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34B0B8FD-750A-F941-BC8F-655EFE0897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95266059-CFB5-9A4D-832C-465BCA1FE2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fld id="{0203CDAC-238A-9442-B391-50BA4051F7DD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8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56D3794F-CEC8-0C44-8CAC-7400D688ED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96913"/>
            <a:ext cx="4638675" cy="3479800"/>
          </a:xfrm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91366564-A395-0F45-BB12-AB3A63E0CD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E8B32068-C5E7-2645-B32D-C73BCF570A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fld id="{AC0D00A6-7DF4-564F-971D-1FC06CADDE5A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9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CECBEF74-2269-5A4B-A83A-E477228CD2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41850" cy="3481387"/>
          </a:xfrm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74E7F4F3-FFE8-5B49-9896-6F4714E74C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408488"/>
            <a:ext cx="5588000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E8B32068-C5E7-2645-B32D-C73BCF570A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fld id="{AC0D00A6-7DF4-564F-971D-1FC06CADDE5A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10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CECBEF74-2269-5A4B-A83A-E477228CD2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41850" cy="3481387"/>
          </a:xfrm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74E7F4F3-FFE8-5B49-9896-6F4714E74C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408488"/>
            <a:ext cx="5588000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1157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C8831-15C8-F24D-8E8F-54BC062382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33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1B5B8DE4-DCB1-514F-8A54-3E779CDAAC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fld id="{7F13C3CF-FC34-C047-93CD-875348F0FD31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13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21F80DCA-66DA-D24E-B619-52C761BEFC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41850" cy="3481387"/>
          </a:xfrm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C0F94BBE-80DE-A345-AB44-C69011B423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408488"/>
            <a:ext cx="5588000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5F7B7-E76C-4B3E-B9FC-745688679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60DEE0-DAFC-4937-8754-3BF6EE0CD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2416395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CB70C-8F88-451D-B83C-E5D0AFF3E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A94CB-C617-40F3-8194-A4E461019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0671366"/>
      </p:ext>
    </p:extLst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0E5BF-724D-4CD1-8FAD-0D75BA5D3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D29B9-3A93-4992-B089-0846CC455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53317092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68863-8A10-4A06-AFCE-1BD02E46D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EF42A-6C13-40DC-8B25-6849D5330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0575903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61BED-61D3-47DF-B802-73D86AEBE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1DF88-D6AD-4D1A-9FD3-AD9E497C3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0251442"/>
      </p:ext>
    </p:extLst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F8868-75BE-4582-A52D-C01178D23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32DEA-DE6C-4E9D-A912-BAFEC63F50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5600" y="698500"/>
            <a:ext cx="6070600" cy="878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337CD8-ECE8-46CF-826E-A27576DAB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8600" y="698500"/>
            <a:ext cx="6070600" cy="878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842009"/>
      </p:ext>
    </p:extLst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8E8F9-9A80-4EA5-B336-809B41FDE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F7402-BB46-472D-91EC-8E3B7CB99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636DB-8E33-42AE-849F-89B25ACBB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58598A-DBB9-40D6-931B-FCDD1AACA9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F1412D-2C70-46B5-89BE-F05F48DB31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5252971"/>
      </p:ext>
    </p:extLst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AD378-32F9-496F-AEB3-EC83F0A8C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8272542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8022790"/>
      </p:ext>
    </p:extLst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52031-2BBF-4C95-8F94-C3D673D85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819EF-80BA-4C68-B291-24E1B3468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B0DD0-D9F1-43F0-A5FA-08E60EC5C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3587916"/>
      </p:ext>
    </p:extLst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6FDDF-F3D9-4929-8F17-E2852CC5F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C4833B-A7A9-4BB9-A936-04DECCA7C2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984582-50E5-4518-9EA0-0F2001BC2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350174"/>
      </p:ext>
    </p:extLst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040AA-D4A4-4A3F-B061-4DF5937D4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6CE24-55E9-4837-9AB7-043A7DD6A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703662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EDDE33-B83A-400F-AD4E-D5CE3AEE6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75800" y="2044700"/>
            <a:ext cx="3073400" cy="452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29B506-2418-4745-81CF-780841545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55600" y="2044700"/>
            <a:ext cx="9067800" cy="452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5706282"/>
      </p:ext>
    </p:extLst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A60981-BCC6-4A3A-BE57-16AE00AAA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75800" y="519113"/>
            <a:ext cx="3073400" cy="896778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28335-A7EA-45DA-B0CE-09DA868B4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55600" y="519113"/>
            <a:ext cx="9067800" cy="89677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05857749"/>
      </p:ext>
    </p:extLst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6C2EA-D895-42B0-9358-70C385229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9513DE-D861-4D4E-A750-F8437FC72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83665505"/>
      </p:ext>
    </p:extLst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D446E-9120-4E98-AD3A-F0BD82069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062D9-5915-45B0-8260-343FFB5EE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7692022"/>
      </p:ext>
    </p:extLst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A7989-DD8A-4FE0-B585-F2C7E47B1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8159B-A4B0-456D-BC64-F57945AF6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2156628"/>
      </p:ext>
    </p:extLst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6C0E7-E674-4E7B-B073-5F4A3A1CA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C4231-1D35-4CA8-8EBF-59FEA79F76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3763" y="2597150"/>
            <a:ext cx="5532437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0E4B4-F279-431C-848C-FF483D7B5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8600" y="2597150"/>
            <a:ext cx="5532438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6541422"/>
      </p:ext>
    </p:extLst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19366-357F-4498-AD68-5067A707F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F3806-247E-46C8-867A-D8C382F1A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4EEE2-03DC-4C95-9DD7-A813B9DF5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FC155D-C82C-489F-A5B7-5640AA0A7A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8A9C97-DA45-43B4-87DA-090FA1515A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186593"/>
      </p:ext>
    </p:extLst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C9A67-A7BA-4BB9-9246-B454854E6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4675024"/>
      </p:ext>
    </p:extLst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2990993"/>
      </p:ext>
    </p:extLst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E9A02-2FF1-4AE7-95CD-975A7937A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2AE62-000C-45C7-8AB3-8D4D1DC49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217AE-2972-424B-B846-E7B47134F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1131238"/>
      </p:ext>
    </p:extLst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FD9C-BEF1-49CC-ADB8-6870E24CE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BACB62-A6D5-44D6-8E30-DB8F9A6DB8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1785E-9FC5-4573-8BD1-2BFA6E93E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318883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53C7C-1F35-48B1-9164-34117A461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1AEA52-BFA8-4265-9515-8852E86FD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55863547"/>
      </p:ext>
    </p:extLst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4368C-7330-465B-9FBA-8D6CC2758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509678-7EEF-4864-B17B-C7BB017C1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23875851"/>
      </p:ext>
    </p:extLst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DEF11A-334E-4D10-9D2D-17B0D53449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07513" y="519113"/>
            <a:ext cx="2803525" cy="826611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438E09-4598-4737-8AAB-6BC1E0F6D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93763" y="519113"/>
            <a:ext cx="8261350" cy="82661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8446071"/>
      </p:ext>
    </p:extLst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984B0-2257-4A46-A625-80BCD75EA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B7064-2F8F-4333-94BF-F9AAB5D13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06747516"/>
      </p:ext>
    </p:extLst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4A7CD-1CF8-474E-9425-735A977F6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330BB-EDB7-49B5-93CC-A3393452B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5518280"/>
      </p:ext>
    </p:extLst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A2CED-CC3C-4D72-8065-6148B8E47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1AEC3-5C77-436F-A476-96302EFC8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5102345"/>
      </p:ext>
    </p:extLst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971A3-D446-46E4-BBE9-890DB09B3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94505-99D1-4138-B2B1-12D4D5869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3763" y="2597150"/>
            <a:ext cx="5532437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6111A2-617F-4368-AE5B-C16B7DDDE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8600" y="2597150"/>
            <a:ext cx="5532438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1247992"/>
      </p:ext>
    </p:extLst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7B7E-95B9-430C-8A9A-1E6819568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9FAEA-F5F7-4148-ADF5-4E4D4194E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9591E1-F332-4124-8B00-BDCF0A024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0F6638-2228-4F9B-8D06-6CA44C2A31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65709D-F1E9-469C-ABB5-8CE3180CA7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134210"/>
      </p:ext>
    </p:extLst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A41F8-8DE0-4500-93AC-F11A92980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9643380"/>
      </p:ext>
    </p:extLst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2330567"/>
      </p:ext>
    </p:extLst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0A04A-B73C-4E9E-B40C-559E03B32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4D538-162C-49F5-8B1C-A4B184956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579BD-558C-43CD-83CD-C51D4D806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028372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0795B-7462-4BE4-8859-4894BA791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5AC8A-F38C-4A7A-931A-D5010EE7C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1045605"/>
      </p:ext>
    </p:extLst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278D6-866C-498D-9561-17EFD5E52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35BBFD-0F79-4B3D-8DEC-B9DFB27805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79A156-8424-4597-A16C-E083E6B36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5587820"/>
      </p:ext>
    </p:extLst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784AD-94F5-436A-AE20-B4A574E6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755AFA-C42C-4EF4-9D81-6EDC9382B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3014660"/>
      </p:ext>
    </p:extLst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D0A391-EB2D-472E-A8D9-96EEA9DF8E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07513" y="519113"/>
            <a:ext cx="2803525" cy="826611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6CD32-3E91-4759-8839-19D1CBF33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93763" y="519113"/>
            <a:ext cx="8261350" cy="82661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5843243"/>
      </p:ext>
    </p:extLst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D246-8D23-4E45-A87B-051B84B30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100076-3B97-420F-B538-E6BCCC0BD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48222346"/>
      </p:ext>
    </p:extLst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813F2-B2AE-4BB8-9070-8F59B86F0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C327B-464C-4815-A923-6C2498BEE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3124224"/>
      </p:ext>
    </p:extLst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5B50-4BF2-4C72-BE42-BF9B393C1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CB7AF-A477-46B9-921F-D8E1DDDEA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5236141"/>
      </p:ext>
    </p:extLst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877BE-D5F5-412F-86C3-F6452062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B40CE-F461-4915-8A33-299FF19936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3763" y="2597150"/>
            <a:ext cx="5532437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8BC4D-D18C-4C0C-B23A-D1BE77F4A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8600" y="2597150"/>
            <a:ext cx="5532438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9961645"/>
      </p:ext>
    </p:extLst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869A8-3909-452D-A0AD-D7741AFB6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7F33C-8DC1-4648-B111-35608BDDD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6F285-DE8B-46A1-859D-98B0DE3A1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F87E31-372A-4B37-A04A-F8936BD6D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E686C9-DD3A-4338-8B95-75040C33AE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7884751"/>
      </p:ext>
    </p:extLst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ECB71-D2DF-4F69-B511-BF09A0A53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9677499"/>
      </p:ext>
    </p:extLst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2565019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0487C-A807-4802-9404-199B06A28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78D98-9E17-4C3D-89AF-88A5F9344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1613428"/>
      </p:ext>
    </p:extLst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D01C7-F8D6-4DEF-9035-59CA06E80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89888-8A3E-4657-BFAC-294843A3A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7910F0-2D27-4DBB-BBFD-20F300CF6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4534743"/>
      </p:ext>
    </p:extLst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8E0F7-51F3-48AD-8C16-90DFB8BD8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F7DA14-EA55-40B4-BA62-BBE0F42C39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30C6B-8663-4C9A-8C49-4173486DD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7910055"/>
      </p:ext>
    </p:extLst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9349D-5696-41C8-8C77-B2A006F24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3671C8-8805-4C7A-BB9C-36A1BEF76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7934517"/>
      </p:ext>
    </p:extLst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24A8EA-074F-40C3-8F1D-479D12B61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75800" y="800100"/>
            <a:ext cx="3073400" cy="79851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A22E12-815C-4E2A-BEA8-63089BA05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55600" y="800100"/>
            <a:ext cx="9067800" cy="79851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3545808"/>
      </p:ext>
    </p:extLst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BE7F2-408E-4577-82A5-BF883546F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6F899F-CEEA-4FE2-BC5E-ABD2FA6FD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21582864"/>
      </p:ext>
    </p:extLst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70C03-F00F-448D-B389-9957E875D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E15E2-23B4-4119-B432-F3A294CD7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9574304"/>
      </p:ext>
    </p:extLst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3CA30-0B37-4C14-B043-E94E50809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46B1C-BC39-4035-A54F-807938D7F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5373963"/>
      </p:ext>
    </p:extLst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ED5C2-BD23-48AD-A86B-817868673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31994-47BA-4E74-BCBF-0B8AF61F60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3763" y="2597150"/>
            <a:ext cx="5532437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83F3C-4D7A-46A2-A287-A3D9A4237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8600" y="2597150"/>
            <a:ext cx="5532438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0337820"/>
      </p:ext>
    </p:extLst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90504-DD00-403F-A775-ADAB6BA5E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5990F-6434-4DC2-A130-5C1E1C224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546E0-79FB-484F-8E4E-925AAFF46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072DFC-77F3-406B-A329-3255884239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9163B7-7523-4E32-818E-9F08C6EE7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7236303"/>
      </p:ext>
    </p:extLst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00A6B-8FF1-4B92-BA24-9BD6BEBE1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112287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936F8-8D90-405B-A23D-FD996D0B6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38ABD-3E75-4D65-9F27-718C368F3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5600" y="4876800"/>
            <a:ext cx="2870200" cy="129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3B4E6-0D20-420F-A6E0-4B4BDFA59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78200" y="4876800"/>
            <a:ext cx="2870200" cy="129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1572421"/>
      </p:ext>
    </p:extLst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2046054"/>
      </p:ext>
    </p:extLst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A0CB0-2684-4E63-9F21-A3AB2E2C3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05AB3-6A76-401E-9818-BB02CD876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5D427-E7A8-408C-AB8B-9421A7AEB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9001537"/>
      </p:ext>
    </p:extLst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2F6B1-8A9C-471B-9CE3-064E3EC51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C67A9E-0B96-4E0F-B956-699C26BD72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123A00-D3F0-4947-8F90-FC8B6E6F3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4246319"/>
      </p:ext>
    </p:extLst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1FD40-96C6-4928-B328-F3C108564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F4D5F-9D68-4A70-B165-17DE9681D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771740"/>
      </p:ext>
    </p:extLst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5698FA-C172-46A4-A8A5-CC5ED2C22D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75800" y="254000"/>
            <a:ext cx="3073400" cy="85312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27DC2-FFDC-456E-BE75-7DA97D8BC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55600" y="254000"/>
            <a:ext cx="9067800" cy="85312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5266791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E0B6-ABE0-4D68-B7EA-12E3ABC71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F1388-E983-4031-AF42-5AE657FE9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50995-66AD-49BA-AF85-8B3805969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33C7AC-D102-4AAA-A17C-640EDEA59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931C76-E0C0-463E-935B-6E3AF52DE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788770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05EAD-7CD7-4CA2-BE06-142379E77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53766615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7309628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A63D9-E4EC-412E-B48A-9056E93A2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50351-7007-4DB7-95FD-9A08056EE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CCE60-987D-47E4-99A8-4BF26B349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7417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F661B-D95F-41B2-A153-E0E60D56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66D78-DD89-42C3-AF77-E486AEE82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7569231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4BE26-D9B7-4AD0-BD76-2042CFD5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ABB3D6-2A1F-4203-A659-41B4428982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A94F80-77CE-441D-9844-8F6DD187D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549111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326EF-94B7-4BA4-A874-182563157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F677E-05FD-4619-A661-CCBB2FF03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679243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EC365A-B795-42FE-BEC9-F40EF137F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775200" y="1384300"/>
            <a:ext cx="1473200" cy="4787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1E25F2-8D73-44E3-BBE8-744368411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55600" y="1384300"/>
            <a:ext cx="4267200" cy="4787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8148273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1D5E1-F008-413E-B16A-C87500E33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9E73B3-6017-457F-87B7-9A19A45DF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86627425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54F9A-74E3-4F06-82C3-F191F6AF0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F1FAC-1A06-4D85-B5E6-885F2E8FB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6345596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0C4D8-5B1C-43EF-9E58-ACCCC7DD7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CB2F9-B5FD-4490-842E-F6730AC25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304261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E9BCA-19F4-40BA-BEE0-A2620ACF2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D7DDA-A357-43FD-B727-4CC6633465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3763" y="2597150"/>
            <a:ext cx="5532437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BF764E-21C4-4B1B-8280-F5BB127C4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8600" y="2597150"/>
            <a:ext cx="5532438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5797955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C005F-33E1-46D2-8BDE-3069491D3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65FEF-B5CA-4E75-B6D5-01CC05277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CFE07-188A-4124-96C7-BC9B0F6C0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41E50F-B4C1-439A-8F73-93216C424B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926E67-E707-4CDC-AF1A-54AA0C602B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574730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A1371-95A4-41D9-B521-70DB1E501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2115081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501178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FC2A-178A-44F6-ADB1-2835BF763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AC1BB-E313-4660-B1B4-6F78CA730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9217810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7F12F-5716-46F3-8F0E-7AEED31E9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25869-C860-429C-AF34-956F6DE5F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E55D2-1652-4734-9036-F0CDC817A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9794050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70959-A66A-4AB1-BA53-5514CE820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05E50E-2BFF-4043-9DE2-776E51EE39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C72D8E-31A6-4867-A534-E9C6EE304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5888870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444B5-556F-4EEC-933B-0296F9CB4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92565-6988-456F-A862-7C4E2D689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87305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ED8600-2F79-4BFC-BFAE-C7BD324599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75800" y="2597150"/>
            <a:ext cx="3073400" cy="6188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90C4A2-7FD5-4B1F-9817-63FF09CEC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55600" y="2597150"/>
            <a:ext cx="9067800" cy="6188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84977757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1A013-AA40-48B6-92D3-01A4F97E5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03B4A-103C-4EA2-AEA8-16ED96ACB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47519083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A951C-91C0-4BE8-8CDD-BE903D248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EA706-8266-4A4F-825E-03D0A8A1F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361579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21E37-74CE-4D52-AF2F-69E7F1B00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10D9D-D1DF-4EE8-A16D-3D701D194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791464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1DF57-81D9-45F7-B6DA-F2396AB9E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C5F6D-0C24-4401-97FD-0B82448CA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3763" y="2597150"/>
            <a:ext cx="5532437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4636C-3ED8-4668-8B8A-724FB5F9D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8600" y="2597150"/>
            <a:ext cx="5532438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066249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51101-93A3-4727-A398-54F987F99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90FED-A5C2-4618-AE92-92C83ED12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7FCF1-2C1E-4AF1-9BDC-4CE240BAC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9CB3AB-5C4C-4A37-9818-F6FE5045AC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13EF9E-9C3C-4F7D-BB51-B73D062C3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681009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07186-E7E4-428F-A255-F36F64A06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989721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2FE19-E699-4988-8311-2C3265D19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B4A37-CBA5-436E-9F05-DCCA75ACE6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5600" y="5270500"/>
            <a:ext cx="6070600" cy="129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A22918-86C6-42B6-8CCE-F46B7222D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8600" y="5270500"/>
            <a:ext cx="6070600" cy="129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3323798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6846464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8E97B-A6E2-4E59-A90E-4868F2468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F329B-96D9-4415-B028-824212B9F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3D157-7C5E-44CE-9FFB-3F63F28DD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688092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09D1D-5424-4857-9F7D-2A3001256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188A70-D3B8-47F1-A435-EF4ECDC96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B8BC4-6EF3-4A6D-A9F8-797D2BD5A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6976381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7A218-D43C-4DA5-87F0-647593A64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7567E-D12C-4C26-AA8A-80EE7E027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4445189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B32B0F-8016-4CDD-B325-A9F0BBE1C4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75800" y="2597150"/>
            <a:ext cx="3073400" cy="6188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236AC-90D8-4383-B884-DACB1B6ED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55600" y="2597150"/>
            <a:ext cx="9067800" cy="6188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2318670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5FBF6-BDB3-4436-BEA6-18896C3CC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F29B94-D4FA-45ED-AE5D-54B6E6764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58767340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DE0D7-A0DB-4557-874C-8244490D9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CECC0-9482-4816-97DB-114F07D6F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5224588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92795-B08A-4FC8-A6B4-1963BC55B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712CC-CBA5-429D-87BC-857BC4AAE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1497643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B7C9-36F2-420C-B2F8-F7D211364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D52F6-D5FD-4B15-BCF5-FFC5993D26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5600" y="3187700"/>
            <a:ext cx="6070600" cy="584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82BFB-64FD-40A1-9608-9882C5C00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8600" y="3187700"/>
            <a:ext cx="6070600" cy="584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366385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6225A-C8C7-40C0-8D9F-7558ED3E6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0ADE6-D932-47B2-A006-98118E41B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4BD209-3F98-42DD-B29A-E157E3677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D9AF99-7B0C-40E2-9D41-02F3EEB78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8690C3-C53D-45D8-AB2A-7CDB785E07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490112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9F3B6-28D4-44F8-A0B8-031B8EA80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9C93D-88AA-4E64-8080-3BBF87D57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391A0-41A8-4151-806A-1D3372E59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4B5E3-F05D-4336-BC8D-3E31407B1A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554016-9E5E-498E-9CF6-873CD1597F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3214425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4C197-1F87-4817-98A1-F9039EA1E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1081508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643204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0FD8D-64B4-414F-9C2A-7F6898B5E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00058-4CE1-459D-95DA-8404C0A87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9B4BA-1D9D-430C-8131-D3016B223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1314608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76815-CD47-4547-9562-10E8FA0AB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91031-8C58-48C2-8BCF-6E61791FA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3A010-0ED7-4424-8528-AEA5B9728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01917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7A40C-F7F6-4707-A55B-4C34ED65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71A856-60F0-4EB8-9EFB-FF5EE2B13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5791788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07E12D-7EE0-4C01-9691-365D3EB0B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75800" y="800100"/>
            <a:ext cx="3073400" cy="8229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E18509-1BEC-4851-B37D-F7E8A5716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55600" y="800100"/>
            <a:ext cx="9067800" cy="8229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314963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9C471-5967-46A5-AF34-B9A874ED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9DEAF-366B-4333-82CD-A394B56A2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73952749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760C2-A863-44F7-B16A-C0A7434DA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6F280-29B0-4B52-B9E9-878568451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9054386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6B4D8-24D4-4ABF-9448-EBF7AC0E9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B4B57-05E1-4098-9389-1F0D4B3C1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0182778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9CA6A-4463-4182-AF48-E95DED3AE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14059-CCF4-44F5-B266-54E68F9EDC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56400" y="3187700"/>
            <a:ext cx="2870200" cy="584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86833-1542-42C8-8ADD-94FCCE49F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779000" y="3187700"/>
            <a:ext cx="2870200" cy="584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865736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1286B-EA18-4F54-8A0D-F829A44E7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2646364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504E-CA43-4E7E-93F5-1A8BD3FF5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0DC54-D6F2-48E5-9144-2CA2C8E94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D029BA-AE43-442A-B86B-53CB36FBF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5711AF-57C0-43FC-A220-637DA0B268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130265-4C58-4C0D-BD77-BCCD86B89D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5159355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4099-A758-4EC2-BD4B-28C9420DA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9144090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8079907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A24AA-9B32-4DFD-9AE0-2CBD49415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CD5A7-07EC-4D89-9B60-54C531431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14114B-6D50-4400-BB9C-3DCF9D8D6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4640330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B0CB-B350-4978-939C-D53618F3B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A3C1BD-4BDD-434A-8FB4-7198651DD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099F9B-BE79-44D4-87D4-79505D426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3866449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89BE3-F456-4569-86CF-BB7821D55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DEA982-3578-4A58-9F91-350C0EECA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2580344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F2A6AB-96D5-4066-BC04-03B4D385F1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75800" y="812800"/>
            <a:ext cx="3073400" cy="8216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C3C1E1-2528-4B32-A997-B3B6905AC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55600" y="812800"/>
            <a:ext cx="9067800" cy="8216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2623097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071DB-D2A0-43AD-AB39-F6555859E1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CE0D56-9EA3-40BB-A371-A3D5AF802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65716011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B03A9-DFC5-46A2-9637-D94F08BB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A50E7-9C62-4EBE-9A08-F5A0A8731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510097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CC788-F87D-4E38-8DF8-C1A24C32D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9689F-DFF3-4CD9-8D29-74D35B43F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107807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6898284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55042-D616-462F-A3B6-82B77D43F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FF157-69BF-455E-8C5F-F7107A0B0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5600" y="3187700"/>
            <a:ext cx="6070600" cy="584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93364-F72D-4A35-8561-896D1B917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8600" y="3187700"/>
            <a:ext cx="6070600" cy="584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3833454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30590-46E9-467D-95F3-55B6F33FC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441-EC55-43E5-9AC1-19EA4E664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34647-8E33-4CD1-9DBB-E0EA2DD4E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699B1-5D86-49DC-874F-E90D4E9A9A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DC3F79-A261-4493-85D6-2CE9BE2D69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9018571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B9865-79E3-4C08-AC88-AEF66C715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7924034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8988952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4E497-ACF9-4B6F-BC8B-5BE1A84A0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FD181-AF33-4986-A7C5-6761E4A4A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4183C5-49A6-4EB9-8CE9-C57AA093A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1913592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3322E-D373-4F32-BA20-76EF93AC0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76DD0A-01F3-45D4-BE74-D7DEA375FE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BD087-D558-4347-BA11-47C07E30C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4584786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5305D-D337-453C-BFFA-8C217E4A3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F6C04E-A8E4-4180-965B-BFC0CB489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5109224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718F58-0453-4417-9986-5534C7F36C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75800" y="800100"/>
            <a:ext cx="3073400" cy="8229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B8CB1A-2C0B-4E5E-85DE-0E3F55D63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55600" y="800100"/>
            <a:ext cx="9067800" cy="8229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6863268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FEAD2-ADEF-4FFF-B8A7-D3532F903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7A88A-8088-4E8D-95E2-F553C5784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02246415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F9C6C-55E7-42CF-9245-B1BFFA886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52094-6974-4F15-9877-2907B78DC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256311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198B1-09D1-4407-BCD3-57EEE59B3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EDF1D-C8D4-4C28-974C-E6A5B5917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94C4E-DAB2-41AC-AF64-99731F847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9596355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08B02-001D-4B9C-90A0-45E9D1BB5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76930-45E4-467E-8E5B-00E87D215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6671274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E7785-C5ED-4414-90FA-EE4A56AD3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DD011-592E-4858-ADF9-6C57D7FAC0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5600" y="3187700"/>
            <a:ext cx="2870200" cy="584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D9BC03-C78C-4C87-8C6B-105266EF2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78200" y="3187700"/>
            <a:ext cx="2870200" cy="584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0956001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A1F5C-43C8-4494-A12E-BB146E7C6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535DE-5FA0-4399-8343-6120F045B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54566-03FE-46A3-ABC9-D73B5CF75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1E2ABE-FE93-496E-8BCE-C296D6673A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39A5F2-2271-4447-85DD-88830DE1B2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2354107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0EDF3-9375-4AC8-8B4B-012CC2593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07943235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8674335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C7450-BBFA-4513-80AA-3945AA679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6F83A-F82C-4FF5-ACA8-D7F6AE6B9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027DC-BE65-4306-A003-94E495315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2774432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FC83B-2CE6-4785-9E75-0CBB95614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B1CE83-5559-448A-B4E3-E5BF9E1EEA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98FD2-F955-4BA2-A68B-22A1640F1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7933121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A3F2F-80FD-4C47-A9AF-AD6A5E612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5C1E54-250D-4CCE-B718-C3363C819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8704309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A3B2B9-B14A-4202-8F14-8FE9131191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75800" y="825500"/>
            <a:ext cx="3073400" cy="8204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ACA667-BCED-4E83-B2E6-DDBD8F015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55600" y="825500"/>
            <a:ext cx="9067800" cy="8204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158750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B016E-06F2-407D-B74B-E2DFA6569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6115C9-D533-4EAE-9110-FD4C60542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9142095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B0ABA-238E-40D2-8623-301CD4924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C946DA-559E-4968-8142-BD44F32B31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9BC48-147E-475F-9C91-A785F0D06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6045981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CDD0B-9096-475A-8DB7-B5B6A1A89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DF453-F272-4E71-BE24-2129AFAC1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4803419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1F042-872C-4DAF-AE2B-15BDC9D22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4B269-4CEA-4748-8A30-12E849FF0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3513197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AF4AB-263F-45C9-A837-E3717C7FA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309A2-900D-4ACF-945E-D389C7E3FF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5600" y="3187700"/>
            <a:ext cx="2870200" cy="584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82AEE2-53B6-46C9-A193-8C23C7839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78200" y="3187700"/>
            <a:ext cx="2870200" cy="584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837656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68C5D-AF6B-43FC-98B8-D06894227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603DE-32D8-481D-8A8C-CEF68688D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43362-F095-4DA7-BC0C-C120088B2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4F7484-2986-42C2-82A4-B67E8C0891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7A0C0B-85F5-493A-88D3-DC22D1FF5B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0223121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61BD1-5068-437E-86C8-F8CE610F7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4505630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0533653"/>
      </p:ext>
    </p:extLst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E86D4-6693-4D90-A73E-020829D74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138A7-BEFD-4826-A84C-BB4716F2E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9954A-60A2-4A9E-B228-367A5CE6D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5856510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112E0-BE97-4A3A-B0AF-3ABD3CC3B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64156C-F7E9-4852-A3E0-64B190B2BA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34218-E294-410D-A9C4-05F269BFA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8725873"/>
      </p:ext>
    </p:extLst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F659D-E479-4A1D-BF0B-526F5D89D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9F964-662A-499F-9370-F701C961A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7097933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55244F-28A3-4381-9EE7-CFAC7E4ED5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75800" y="812800"/>
            <a:ext cx="3073400" cy="8216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E9440-6637-4AB4-B5A3-5C9C519DD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55600" y="812800"/>
            <a:ext cx="9067800" cy="8216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047673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Relationship Id="rId14" Type="http://schemas.openxmlformats.org/officeDocument/2006/relationships/image" Target="../media/image3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Relationship Id="rId14" Type="http://schemas.openxmlformats.org/officeDocument/2006/relationships/image" Target="../media/image3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Relationship Id="rId14" Type="http://schemas.openxmlformats.org/officeDocument/2006/relationships/image" Target="../media/image5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Relationship Id="rId14" Type="http://schemas.openxmlformats.org/officeDocument/2006/relationships/image" Target="../media/image3.pn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Relationship Id="rId14" Type="http://schemas.openxmlformats.org/officeDocument/2006/relationships/image" Target="../media/image6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3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3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3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>
            <a:extLst>
              <a:ext uri="{FF2B5EF4-FFF2-40B4-BE49-F238E27FC236}">
                <a16:creationId xmlns:a16="http://schemas.microsoft.com/office/drawing/2014/main" id="{E69571E5-069E-4CA5-93F9-962DE6D45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04800" cy="976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2">
            <a:extLst>
              <a:ext uri="{FF2B5EF4-FFF2-40B4-BE49-F238E27FC236}">
                <a16:creationId xmlns:a16="http://schemas.microsoft.com/office/drawing/2014/main" id="{62446373-F41C-42EF-93C1-9E1962DB3A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2044700"/>
            <a:ext cx="1229360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0775DA7-DFCB-4D44-931D-60A658622F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5270500"/>
            <a:ext cx="122936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Gill Sans Light" charset="0"/>
              </a:rPr>
              <a:t>Second level</a:t>
            </a:r>
          </a:p>
          <a:p>
            <a:pPr lvl="2"/>
            <a:r>
              <a:rPr lang="en-US" altLang="en-US">
                <a:sym typeface="Gill Sans Light" charset="0"/>
              </a:rPr>
              <a:t>Third level</a:t>
            </a:r>
          </a:p>
          <a:p>
            <a:pPr lvl="3"/>
            <a:r>
              <a:rPr lang="en-US" altLang="en-US">
                <a:sym typeface="Gill Sans Light" charset="0"/>
              </a:rPr>
              <a:t>Fourth level</a:t>
            </a:r>
          </a:p>
          <a:p>
            <a:pPr lvl="4"/>
            <a:r>
              <a:rPr lang="en-US" altLang="en-US">
                <a:sym typeface="Gill Sans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1">
            <a:extLst>
              <a:ext uri="{FF2B5EF4-FFF2-40B4-BE49-F238E27FC236}">
                <a16:creationId xmlns:a16="http://schemas.microsoft.com/office/drawing/2014/main" id="{F836E367-2BE1-4334-879C-2248A7DFD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3004800" cy="976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Rectangle 2">
            <a:extLst>
              <a:ext uri="{FF2B5EF4-FFF2-40B4-BE49-F238E27FC236}">
                <a16:creationId xmlns:a16="http://schemas.microsoft.com/office/drawing/2014/main" id="{8B531720-2C9C-492F-BCBE-6033D6FC46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698500"/>
            <a:ext cx="12293600" cy="878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Gill Sans Light" charset="0"/>
              </a:rPr>
              <a:t>Second level</a:t>
            </a:r>
          </a:p>
          <a:p>
            <a:pPr lvl="2"/>
            <a:r>
              <a:rPr lang="en-US" altLang="en-US">
                <a:sym typeface="Gill Sans Light" charset="0"/>
              </a:rPr>
              <a:t>Third level</a:t>
            </a:r>
          </a:p>
          <a:p>
            <a:pPr lvl="3"/>
            <a:r>
              <a:rPr lang="en-US" altLang="en-US">
                <a:sym typeface="Gill Sans Light" charset="0"/>
              </a:rPr>
              <a:t>Fourth level</a:t>
            </a:r>
          </a:p>
          <a:p>
            <a:pPr lvl="4"/>
            <a:r>
              <a:rPr lang="en-US" altLang="en-US">
                <a:sym typeface="Gill Sans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rgbClr val="404140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1pPr>
      <a:lvl2pPr marL="6350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2pPr>
      <a:lvl3pPr marL="10160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3pPr>
      <a:lvl4pPr marL="13970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4pPr>
      <a:lvl5pPr marL="17780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>
            <a:extLst>
              <a:ext uri="{FF2B5EF4-FFF2-40B4-BE49-F238E27FC236}">
                <a16:creationId xmlns:a16="http://schemas.microsoft.com/office/drawing/2014/main" id="{A3F14E32-C185-49F4-8F08-DBBCD513C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3004800" cy="976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685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1066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447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828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1">
            <a:extLst>
              <a:ext uri="{FF2B5EF4-FFF2-40B4-BE49-F238E27FC236}">
                <a16:creationId xmlns:a16="http://schemas.microsoft.com/office/drawing/2014/main" id="{194CBA0D-34D7-4533-835D-1E2857A1C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3004800" cy="976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685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1066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447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828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1">
            <a:extLst>
              <a:ext uri="{FF2B5EF4-FFF2-40B4-BE49-F238E27FC236}">
                <a16:creationId xmlns:a16="http://schemas.microsoft.com/office/drawing/2014/main" id="{C81456A9-0560-4835-BCDA-7B6C0246D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3004800" cy="976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Rectangle 2">
            <a:extLst>
              <a:ext uri="{FF2B5EF4-FFF2-40B4-BE49-F238E27FC236}">
                <a16:creationId xmlns:a16="http://schemas.microsoft.com/office/drawing/2014/main" id="{8294EDFC-C483-4CB2-AD2E-E9F91ECFFC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800100"/>
            <a:ext cx="12293600" cy="189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685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1066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447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828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">
            <a:extLst>
              <a:ext uri="{FF2B5EF4-FFF2-40B4-BE49-F238E27FC236}">
                <a16:creationId xmlns:a16="http://schemas.microsoft.com/office/drawing/2014/main" id="{B111DC9D-9C11-4873-97D8-9F1C31A6F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04800" cy="976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>
            <a:extLst>
              <a:ext uri="{FF2B5EF4-FFF2-40B4-BE49-F238E27FC236}">
                <a16:creationId xmlns:a16="http://schemas.microsoft.com/office/drawing/2014/main" id="{CBD4ACB6-6DA3-43FA-B7E8-59AED09902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254000"/>
            <a:ext cx="122936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685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1066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447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828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>
            <a:extLst>
              <a:ext uri="{FF2B5EF4-FFF2-40B4-BE49-F238E27FC236}">
                <a16:creationId xmlns:a16="http://schemas.microsoft.com/office/drawing/2014/main" id="{8DAA099D-32E5-409A-B214-27348CA3C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3004800" cy="976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>
            <a:extLst>
              <a:ext uri="{FF2B5EF4-FFF2-40B4-BE49-F238E27FC236}">
                <a16:creationId xmlns:a16="http://schemas.microsoft.com/office/drawing/2014/main" id="{C9183CAC-0540-4607-A0B2-6F4F23AA7F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1384300"/>
            <a:ext cx="58928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title style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9C7C4F0-2588-4280-B319-4A3C3EF6C6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4876800"/>
            <a:ext cx="5892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Gill Sans Light" charset="0"/>
              </a:rPr>
              <a:t>Second level</a:t>
            </a:r>
          </a:p>
          <a:p>
            <a:pPr lvl="2"/>
            <a:r>
              <a:rPr lang="en-US" altLang="en-US">
                <a:sym typeface="Gill Sans Light" charset="0"/>
              </a:rPr>
              <a:t>Third level</a:t>
            </a:r>
          </a:p>
          <a:p>
            <a:pPr lvl="3"/>
            <a:r>
              <a:rPr lang="en-US" altLang="en-US">
                <a:sym typeface="Gill Sans Light" charset="0"/>
              </a:rPr>
              <a:t>Fourth level</a:t>
            </a:r>
          </a:p>
          <a:p>
            <a:pPr lvl="4"/>
            <a:r>
              <a:rPr lang="en-US" altLang="en-US">
                <a:sym typeface="Gill Sans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rgbClr val="404140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8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38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38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38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38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>
            <a:extLst>
              <a:ext uri="{FF2B5EF4-FFF2-40B4-BE49-F238E27FC236}">
                <a16:creationId xmlns:a16="http://schemas.microsoft.com/office/drawing/2014/main" id="{EF1D9A8D-8967-4161-A4B5-D4EBDE8C7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04800" cy="976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>
            <a:extLst>
              <a:ext uri="{FF2B5EF4-FFF2-40B4-BE49-F238E27FC236}">
                <a16:creationId xmlns:a16="http://schemas.microsoft.com/office/drawing/2014/main" id="{440D8033-3EA8-4F39-AC79-8989FD3FD6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3225800"/>
            <a:ext cx="12293600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>
            <a:extLst>
              <a:ext uri="{FF2B5EF4-FFF2-40B4-BE49-F238E27FC236}">
                <a16:creationId xmlns:a16="http://schemas.microsoft.com/office/drawing/2014/main" id="{1C0A4378-936F-4807-B458-5A51EC135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3004800" cy="976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>
            <a:extLst>
              <a:ext uri="{FF2B5EF4-FFF2-40B4-BE49-F238E27FC236}">
                <a16:creationId xmlns:a16="http://schemas.microsoft.com/office/drawing/2014/main" id="{783A56DE-02FA-4BBE-90A6-B52F67B9EF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7416800"/>
            <a:ext cx="12293600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>
            <a:extLst>
              <a:ext uri="{FF2B5EF4-FFF2-40B4-BE49-F238E27FC236}">
                <a16:creationId xmlns:a16="http://schemas.microsoft.com/office/drawing/2014/main" id="{FBD7E027-2EC5-4432-A893-0FBE3A432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3004800" cy="976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6" name="Rectangle 2">
            <a:extLst>
              <a:ext uri="{FF2B5EF4-FFF2-40B4-BE49-F238E27FC236}">
                <a16:creationId xmlns:a16="http://schemas.microsoft.com/office/drawing/2014/main" id="{ACAFBD12-9BFE-4A5E-8574-FB219138F5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800100"/>
            <a:ext cx="12293600" cy="189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title style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74B04FF-FF16-4CC4-BD5F-4BCD4A1224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3187700"/>
            <a:ext cx="12293600" cy="584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Gill Sans Light" charset="0"/>
              </a:rPr>
              <a:t>Second level</a:t>
            </a:r>
          </a:p>
          <a:p>
            <a:pPr lvl="2"/>
            <a:r>
              <a:rPr lang="en-US" altLang="en-US">
                <a:sym typeface="Gill Sans Light" charset="0"/>
              </a:rPr>
              <a:t>Third level</a:t>
            </a:r>
          </a:p>
          <a:p>
            <a:pPr lvl="3"/>
            <a:r>
              <a:rPr lang="en-US" altLang="en-US">
                <a:sym typeface="Gill Sans Light" charset="0"/>
              </a:rPr>
              <a:t>Fourth level</a:t>
            </a:r>
          </a:p>
          <a:p>
            <a:pPr lvl="4"/>
            <a:r>
              <a:rPr lang="en-US" altLang="en-US">
                <a:sym typeface="Gill Sans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635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1016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397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778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C03CA7DA-C4DE-4B28-B5AC-625FEEBC3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3004800" cy="976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0" name="Rectangle 2">
            <a:extLst>
              <a:ext uri="{FF2B5EF4-FFF2-40B4-BE49-F238E27FC236}">
                <a16:creationId xmlns:a16="http://schemas.microsoft.com/office/drawing/2014/main" id="{708CF2CD-F74A-48E9-8A66-A604B90598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812800"/>
            <a:ext cx="12293600" cy="187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title style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813694E-C8A8-4053-8BDD-76C8267F9C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56400" y="3187700"/>
            <a:ext cx="5892800" cy="584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Gill Sans Light" charset="0"/>
              </a:rPr>
              <a:t>Second level</a:t>
            </a:r>
          </a:p>
          <a:p>
            <a:pPr lvl="2"/>
            <a:r>
              <a:rPr lang="en-US" altLang="en-US">
                <a:sym typeface="Gill Sans Light" charset="0"/>
              </a:rPr>
              <a:t>Third level</a:t>
            </a:r>
          </a:p>
          <a:p>
            <a:pPr lvl="3"/>
            <a:r>
              <a:rPr lang="en-US" altLang="en-US">
                <a:sym typeface="Gill Sans Light" charset="0"/>
              </a:rPr>
              <a:t>Fourth level</a:t>
            </a:r>
          </a:p>
          <a:p>
            <a:pPr lvl="4"/>
            <a:r>
              <a:rPr lang="en-US" altLang="en-US">
                <a:sym typeface="Gill Sans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rgbClr val="404140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1pPr>
      <a:lvl2pPr marL="635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2pPr>
      <a:lvl3pPr marL="1016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3pPr>
      <a:lvl4pPr marL="1397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4pPr>
      <a:lvl5pPr marL="1778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1">
            <a:extLst>
              <a:ext uri="{FF2B5EF4-FFF2-40B4-BE49-F238E27FC236}">
                <a16:creationId xmlns:a16="http://schemas.microsoft.com/office/drawing/2014/main" id="{510D1AC3-DCE4-42A1-AB01-B2468174E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3004800" cy="976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Rectangle 2">
            <a:extLst>
              <a:ext uri="{FF2B5EF4-FFF2-40B4-BE49-F238E27FC236}">
                <a16:creationId xmlns:a16="http://schemas.microsoft.com/office/drawing/2014/main" id="{0296BCC5-CF04-4338-8384-92A2D2568F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800100"/>
            <a:ext cx="12293600" cy="189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title style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08ACCE9-2916-49A7-BD32-D84EA410E3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3187700"/>
            <a:ext cx="12293600" cy="584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Gill Sans Light" charset="0"/>
              </a:rPr>
              <a:t>Second level</a:t>
            </a:r>
          </a:p>
          <a:p>
            <a:pPr lvl="2"/>
            <a:r>
              <a:rPr lang="en-US" altLang="en-US">
                <a:sym typeface="Gill Sans Light" charset="0"/>
              </a:rPr>
              <a:t>Third level</a:t>
            </a:r>
          </a:p>
          <a:p>
            <a:pPr lvl="3"/>
            <a:r>
              <a:rPr lang="en-US" altLang="en-US">
                <a:sym typeface="Gill Sans Light" charset="0"/>
              </a:rPr>
              <a:t>Fourth level</a:t>
            </a:r>
          </a:p>
          <a:p>
            <a:pPr lvl="4"/>
            <a:r>
              <a:rPr lang="en-US" altLang="en-US">
                <a:sym typeface="Gill Sans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635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1016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397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778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1">
            <a:extLst>
              <a:ext uri="{FF2B5EF4-FFF2-40B4-BE49-F238E27FC236}">
                <a16:creationId xmlns:a16="http://schemas.microsoft.com/office/drawing/2014/main" id="{7E46E455-E539-43DE-8714-EFF37AEF2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3004800" cy="976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8" name="Rectangle 2">
            <a:extLst>
              <a:ext uri="{FF2B5EF4-FFF2-40B4-BE49-F238E27FC236}">
                <a16:creationId xmlns:a16="http://schemas.microsoft.com/office/drawing/2014/main" id="{D3413EE9-8F93-4B88-9B2B-3A91E0633A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825500"/>
            <a:ext cx="1229360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title style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ADA9205-86AA-49AB-8500-BB5C9AC90D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3187700"/>
            <a:ext cx="5892800" cy="584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Gill Sans Light" charset="0"/>
              </a:rPr>
              <a:t>Second level</a:t>
            </a:r>
          </a:p>
          <a:p>
            <a:pPr lvl="2"/>
            <a:r>
              <a:rPr lang="en-US" altLang="en-US">
                <a:sym typeface="Gill Sans Light" charset="0"/>
              </a:rPr>
              <a:t>Third level</a:t>
            </a:r>
          </a:p>
          <a:p>
            <a:pPr lvl="3"/>
            <a:r>
              <a:rPr lang="en-US" altLang="en-US">
                <a:sym typeface="Gill Sans Light" charset="0"/>
              </a:rPr>
              <a:t>Fourth level</a:t>
            </a:r>
          </a:p>
          <a:p>
            <a:pPr lvl="4"/>
            <a:r>
              <a:rPr lang="en-US" altLang="en-US">
                <a:sym typeface="Gill Sans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635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1016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397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778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1">
            <a:extLst>
              <a:ext uri="{FF2B5EF4-FFF2-40B4-BE49-F238E27FC236}">
                <a16:creationId xmlns:a16="http://schemas.microsoft.com/office/drawing/2014/main" id="{B378E72F-1359-4537-B5E9-D7AC1778C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3004800" cy="976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" name="Rectangle 2">
            <a:extLst>
              <a:ext uri="{FF2B5EF4-FFF2-40B4-BE49-F238E27FC236}">
                <a16:creationId xmlns:a16="http://schemas.microsoft.com/office/drawing/2014/main" id="{D90DAEFD-9101-400A-A2C7-A210302FC9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812800"/>
            <a:ext cx="12293600" cy="187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title style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B5B8C57C-976F-4036-A6C4-8686EFDFDB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3187700"/>
            <a:ext cx="5892800" cy="584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Gill Sans Light" charset="0"/>
              </a:rPr>
              <a:t>Second level</a:t>
            </a:r>
          </a:p>
          <a:p>
            <a:pPr lvl="2"/>
            <a:r>
              <a:rPr lang="en-US" altLang="en-US">
                <a:sym typeface="Gill Sans Light" charset="0"/>
              </a:rPr>
              <a:t>Third level</a:t>
            </a:r>
          </a:p>
          <a:p>
            <a:pPr lvl="3"/>
            <a:r>
              <a:rPr lang="en-US" altLang="en-US">
                <a:sym typeface="Gill Sans Light" charset="0"/>
              </a:rPr>
              <a:t>Fourth level</a:t>
            </a:r>
          </a:p>
          <a:p>
            <a:pPr lvl="4"/>
            <a:r>
              <a:rPr lang="en-US" altLang="en-US">
                <a:sym typeface="Gill Sans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635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1016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397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778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sql_union.as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5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xss-game.appspot.com/level1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5.xml"/><Relationship Id="rId4" Type="http://schemas.openxmlformats.org/officeDocument/2006/relationships/hyperlink" Target="https://xss-game.appspot.com/level2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49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ingame.com/playgrounds/154/sql-injection-demo/sql-injec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jpe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ingame.com/playgrounds/154/sql-injection-demo/sql-injection" TargetMode="External"/><Relationship Id="rId1" Type="http://schemas.openxmlformats.org/officeDocument/2006/relationships/slideLayout" Target="../slideLayouts/slideLayout14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AAE38EAB-16C4-487B-8E1D-922AC296CB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648200"/>
            <a:ext cx="13436600" cy="3238500"/>
          </a:xfrm>
          <a:ln/>
        </p:spPr>
        <p:txBody>
          <a:bodyPr/>
          <a:lstStyle/>
          <a:p>
            <a:br>
              <a:rPr lang="en-US" altLang="zh-CN" sz="4800" b="1" dirty="0">
                <a:solidFill>
                  <a:srgbClr val="7030A0"/>
                </a:solidFill>
              </a:rPr>
            </a:br>
            <a:br>
              <a:rPr lang="en-US" altLang="en-US" sz="4800" b="1" dirty="0"/>
            </a:br>
            <a:r>
              <a:rPr lang="en-US" altLang="zh-CN" sz="4800" b="1" dirty="0"/>
              <a:t>Web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&amp;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Network</a:t>
            </a:r>
            <a:r>
              <a:rPr lang="zh-CN" altLang="en-US" sz="4800" b="1" dirty="0"/>
              <a:t> </a:t>
            </a:r>
            <a:r>
              <a:rPr lang="en-US" altLang="en-US" sz="4800" b="1" dirty="0"/>
              <a:t>Security: </a:t>
            </a:r>
            <a:r>
              <a:rPr lang="en-US" altLang="zh-CN" sz="4800" b="1" dirty="0"/>
              <a:t>Web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Vulnerabilities</a:t>
            </a:r>
            <a:br>
              <a:rPr lang="en-US" altLang="en-US" sz="4000" dirty="0"/>
            </a:br>
            <a:r>
              <a:rPr lang="en-US" altLang="en-US" sz="3600" dirty="0"/>
              <a:t>CS-4440 - Introduction to Computer Security</a:t>
            </a:r>
            <a:br>
              <a:rPr lang="en-US" altLang="en-US" sz="3600" dirty="0"/>
            </a:br>
            <a:r>
              <a:rPr lang="en-US" altLang="en-US" sz="3600" dirty="0"/>
              <a:t>Spring 2022</a:t>
            </a:r>
            <a:br>
              <a:rPr lang="en-US" altLang="en-US" sz="3600" dirty="0"/>
            </a:br>
            <a:r>
              <a:rPr lang="en-US" altLang="zh-CN" sz="3600" dirty="0"/>
              <a:t>Jun</a:t>
            </a:r>
            <a:r>
              <a:rPr lang="zh-CN" altLang="en-US" sz="3600" dirty="0"/>
              <a:t> </a:t>
            </a:r>
            <a:r>
              <a:rPr lang="en-US" altLang="zh-CN" sz="3600" dirty="0"/>
              <a:t>Xu</a:t>
            </a:r>
            <a:br>
              <a:rPr lang="en-US" altLang="zh-CN" sz="3600" dirty="0"/>
            </a:br>
            <a:br>
              <a:rPr lang="en-US" altLang="zh-CN" sz="3600" dirty="0"/>
            </a:br>
            <a:r>
              <a:rPr lang="en-US" altLang="zh-CN" sz="3600" dirty="0"/>
              <a:t>Slides</a:t>
            </a:r>
            <a:r>
              <a:rPr lang="zh-CN" altLang="en-US" sz="3600" dirty="0"/>
              <a:t> </a:t>
            </a:r>
            <a:r>
              <a:rPr lang="en-US" altLang="zh-CN" sz="3600" dirty="0"/>
              <a:t>adapted</a:t>
            </a:r>
            <a:r>
              <a:rPr lang="zh-CN" altLang="en-US" sz="3600" dirty="0"/>
              <a:t> </a:t>
            </a:r>
            <a:r>
              <a:rPr lang="en-US" altLang="zh-CN" sz="3600" dirty="0"/>
              <a:t>from</a:t>
            </a:r>
            <a:r>
              <a:rPr lang="zh-CN" altLang="en-US" sz="3600" dirty="0"/>
              <a:t> </a:t>
            </a:r>
            <a:br>
              <a:rPr lang="en-US" altLang="zh-CN" sz="3600" dirty="0"/>
            </a:br>
            <a:r>
              <a:rPr lang="en-US" altLang="zh-CN" sz="3600" dirty="0"/>
              <a:t>CSE</a:t>
            </a:r>
            <a:r>
              <a:rPr lang="zh-CN" altLang="en-US" sz="3600" dirty="0"/>
              <a:t> </a:t>
            </a:r>
            <a:r>
              <a:rPr lang="en-US" altLang="zh-CN" sz="3600" dirty="0"/>
              <a:t>7330</a:t>
            </a:r>
            <a:r>
              <a:rPr lang="zh-CN" altLang="en-US" sz="3600" dirty="0"/>
              <a:t> </a:t>
            </a:r>
            <a:r>
              <a:rPr lang="en-US" altLang="zh-CN" sz="3600" dirty="0"/>
              <a:t>by</a:t>
            </a:r>
            <a:r>
              <a:rPr lang="zh-CN" altLang="en-US" sz="3600" dirty="0"/>
              <a:t> </a:t>
            </a:r>
            <a:r>
              <a:rPr lang="en-US" altLang="zh-CN" sz="3600" dirty="0" err="1"/>
              <a:t>Timmothy</a:t>
            </a:r>
            <a:r>
              <a:rPr lang="en-US" altLang="zh-CN" sz="3600" dirty="0"/>
              <a:t> Boyd</a:t>
            </a:r>
            <a:r>
              <a:rPr lang="zh-CN" altLang="en-US" sz="3600" dirty="0"/>
              <a:t> </a:t>
            </a:r>
            <a:r>
              <a:rPr lang="en-US" altLang="zh-CN" sz="3600" dirty="0"/>
              <a:t>at</a:t>
            </a:r>
            <a:r>
              <a:rPr lang="zh-CN" altLang="en-US" sz="3600" dirty="0"/>
              <a:t> </a:t>
            </a:r>
            <a:r>
              <a:rPr lang="en-US" altLang="zh-CN" sz="3600" dirty="0"/>
              <a:t>Southern Methodist University;</a:t>
            </a:r>
            <a:br>
              <a:rPr lang="en-US" altLang="zh-CN" sz="3600" dirty="0"/>
            </a:br>
            <a:r>
              <a:rPr lang="en-US" altLang="zh-CN" sz="3600" dirty="0"/>
              <a:t>Björn </a:t>
            </a:r>
            <a:r>
              <a:rPr lang="en-US" altLang="zh-CN" sz="3600" dirty="0" err="1"/>
              <a:t>Kimminich</a:t>
            </a:r>
            <a:r>
              <a:rPr lang="zh-CN" altLang="en-US" sz="3600" dirty="0"/>
              <a:t> </a:t>
            </a:r>
            <a:r>
              <a:rPr lang="en-US" altLang="zh-CN" sz="3600" dirty="0"/>
              <a:t>at</a:t>
            </a:r>
            <a:r>
              <a:rPr lang="zh-CN" altLang="en-US" sz="3600" dirty="0"/>
              <a:t> </a:t>
            </a:r>
            <a:r>
              <a:rPr lang="en-US" altLang="zh-CN" sz="3600" dirty="0"/>
              <a:t>Kuehne + Nagel</a:t>
            </a:r>
            <a:br>
              <a:rPr lang="en-US" altLang="en-US" sz="3600" dirty="0"/>
            </a:br>
            <a:endParaRPr lang="en-US" altLang="en-US" sz="360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8">
            <a:extLst>
              <a:ext uri="{FF2B5EF4-FFF2-40B4-BE49-F238E27FC236}">
                <a16:creationId xmlns:a16="http://schemas.microsoft.com/office/drawing/2014/main" id="{BFAF79BA-319A-D342-8A29-0CB46EE72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6675" y="1676400"/>
            <a:ext cx="1917513" cy="1843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844">
                <a:solidFill>
                  <a:schemeClr val="tx1"/>
                </a:solidFill>
              </a:rPr>
              <a:t>Enter </a:t>
            </a:r>
          </a:p>
          <a:p>
            <a:pPr>
              <a:buFontTx/>
              <a:buNone/>
            </a:pPr>
            <a:r>
              <a:rPr lang="en-US" altLang="en-US" sz="2844">
                <a:solidFill>
                  <a:schemeClr val="tx1"/>
                </a:solidFill>
              </a:rPr>
              <a:t>Username </a:t>
            </a:r>
          </a:p>
          <a:p>
            <a:pPr>
              <a:buFontTx/>
              <a:buNone/>
            </a:pPr>
            <a:r>
              <a:rPr lang="en-US" altLang="en-US" sz="2844">
                <a:solidFill>
                  <a:schemeClr val="tx1"/>
                </a:solidFill>
              </a:rPr>
              <a:t>and </a:t>
            </a:r>
          </a:p>
          <a:p>
            <a:pPr>
              <a:buFontTx/>
              <a:buNone/>
            </a:pPr>
            <a:r>
              <a:rPr lang="en-US" altLang="en-US" sz="2844">
                <a:solidFill>
                  <a:schemeClr val="tx1"/>
                </a:solidFill>
              </a:rPr>
              <a:t>Password</a:t>
            </a: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6327BD80-94F3-1249-9E09-180A13043E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5600" y="-399140"/>
            <a:ext cx="12293600" cy="2438400"/>
          </a:xfrm>
        </p:spPr>
        <p:txBody>
          <a:bodyPr/>
          <a:lstStyle/>
          <a:p>
            <a:pPr eaLnBrk="1" hangingPunct="1"/>
            <a:r>
              <a:rPr lang="en-US" altLang="en-US" dirty="0"/>
              <a:t>Malicious Login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2EE4ED32-8B24-E14B-AB8E-5A4FE9EFE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5485" y="1902177"/>
            <a:ext cx="1812996" cy="342279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844">
                <a:solidFill>
                  <a:schemeClr val="tx1"/>
                </a:solidFill>
              </a:rPr>
              <a:t>Web</a:t>
            </a:r>
          </a:p>
          <a:p>
            <a:pPr>
              <a:buFontTx/>
              <a:buNone/>
            </a:pPr>
            <a:r>
              <a:rPr lang="en-US" altLang="en-US" sz="2844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15365" name="Rectangle 4">
            <a:extLst>
              <a:ext uri="{FF2B5EF4-FFF2-40B4-BE49-F238E27FC236}">
                <a16:creationId xmlns:a16="http://schemas.microsoft.com/office/drawing/2014/main" id="{FE61778E-CA10-DB4E-BA42-71364F9C0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481" y="1902177"/>
            <a:ext cx="1984587" cy="342279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844">
                <a:solidFill>
                  <a:schemeClr val="tx1"/>
                </a:solidFill>
              </a:rPr>
              <a:t>Web </a:t>
            </a:r>
          </a:p>
          <a:p>
            <a:pPr>
              <a:buFontTx/>
              <a:buNone/>
            </a:pPr>
            <a:r>
              <a:rPr lang="en-US" altLang="en-US" sz="2844">
                <a:solidFill>
                  <a:schemeClr val="tx1"/>
                </a:solidFill>
              </a:rPr>
              <a:t>browser</a:t>
            </a:r>
          </a:p>
          <a:p>
            <a:pPr>
              <a:buFontTx/>
              <a:buNone/>
            </a:pPr>
            <a:r>
              <a:rPr lang="en-US" altLang="en-US" sz="2844">
                <a:solidFill>
                  <a:schemeClr val="tx1"/>
                </a:solidFill>
              </a:rPr>
              <a:t>(Client)</a:t>
            </a:r>
          </a:p>
        </p:txBody>
      </p:sp>
      <p:sp>
        <p:nvSpPr>
          <p:cNvPr id="15366" name="Rectangle 5">
            <a:extLst>
              <a:ext uri="{FF2B5EF4-FFF2-40B4-BE49-F238E27FC236}">
                <a16:creationId xmlns:a16="http://schemas.microsoft.com/office/drawing/2014/main" id="{FD48FCF4-867E-8D46-BB0D-2071B79FE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0659" y="1902177"/>
            <a:ext cx="1812996" cy="342279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844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15367" name="Line 6">
            <a:extLst>
              <a:ext uri="{FF2B5EF4-FFF2-40B4-BE49-F238E27FC236}">
                <a16:creationId xmlns:a16="http://schemas.microsoft.com/office/drawing/2014/main" id="{7489F5B4-548B-074E-AAF2-06A756FDF12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7975" y="3952239"/>
            <a:ext cx="1846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5973"/>
          </a:p>
        </p:txBody>
      </p:sp>
      <p:sp>
        <p:nvSpPr>
          <p:cNvPr id="15368" name="Line 7">
            <a:extLst>
              <a:ext uri="{FF2B5EF4-FFF2-40B4-BE49-F238E27FC236}">
                <a16:creationId xmlns:a16="http://schemas.microsoft.com/office/drawing/2014/main" id="{273BCC9C-ACD0-0B4D-9DB7-DC85CD79DC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05387" y="4708595"/>
            <a:ext cx="1679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5973"/>
          </a:p>
        </p:txBody>
      </p:sp>
      <p:sp>
        <p:nvSpPr>
          <p:cNvPr id="15369" name="Rectangle 9">
            <a:extLst>
              <a:ext uri="{FF2B5EF4-FFF2-40B4-BE49-F238E27FC236}">
                <a16:creationId xmlns:a16="http://schemas.microsoft.com/office/drawing/2014/main" id="{B9D48F4B-3531-3A42-B55D-02847339C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7180" y="2324607"/>
            <a:ext cx="314734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None/>
            </a:pPr>
            <a:r>
              <a:rPr lang="en-US" altLang="en-US" sz="2000" dirty="0">
                <a:solidFill>
                  <a:srgbClr val="009900"/>
                </a:solidFill>
              </a:rPr>
              <a:t>SELECT name FROM user where username = </a:t>
            </a:r>
            <a:r>
              <a:rPr lang="en-US" sz="2000" dirty="0">
                <a:solidFill>
                  <a:srgbClr val="00B050"/>
                </a:solidFill>
              </a:rPr>
              <a:t>' </a:t>
            </a:r>
            <a:r>
              <a:rPr lang="en-US" sz="2000" dirty="0">
                <a:solidFill>
                  <a:srgbClr val="00B0F0"/>
                </a:solidFill>
              </a:rPr>
              <a:t>username </a:t>
            </a:r>
            <a:r>
              <a:rPr lang="en-US" sz="2000" dirty="0">
                <a:solidFill>
                  <a:srgbClr val="00B050"/>
                </a:solidFill>
              </a:rPr>
              <a:t>' and password = 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>
                <a:solidFill>
                  <a:srgbClr val="00B050"/>
                </a:solidFill>
              </a:rPr>
              <a:t>'  </a:t>
            </a:r>
            <a:r>
              <a:rPr lang="en-US" sz="2000" dirty="0">
                <a:solidFill>
                  <a:srgbClr val="00B0F0"/>
                </a:solidFill>
              </a:rPr>
              <a:t>password </a:t>
            </a:r>
            <a:r>
              <a:rPr lang="en-US" sz="2000" dirty="0">
                <a:solidFill>
                  <a:srgbClr val="00B050"/>
                </a:solidFill>
              </a:rPr>
              <a:t>';</a:t>
            </a:r>
            <a:endParaRPr lang="en-US" altLang="en-US" sz="2000" dirty="0">
              <a:solidFill>
                <a:srgbClr val="009900"/>
              </a:solidFill>
            </a:endParaRPr>
          </a:p>
        </p:txBody>
      </p:sp>
      <p:sp>
        <p:nvSpPr>
          <p:cNvPr id="15370" name="Line 10">
            <a:extLst>
              <a:ext uri="{FF2B5EF4-FFF2-40B4-BE49-F238E27FC236}">
                <a16:creationId xmlns:a16="http://schemas.microsoft.com/office/drawing/2014/main" id="{4129334D-287D-CE44-9AE6-8314668D56F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95254" y="3952239"/>
            <a:ext cx="314734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5973"/>
          </a:p>
        </p:txBody>
      </p:sp>
      <p:sp>
        <p:nvSpPr>
          <p:cNvPr id="15371" name="Line 11">
            <a:extLst>
              <a:ext uri="{FF2B5EF4-FFF2-40B4-BE49-F238E27FC236}">
                <a16:creationId xmlns:a16="http://schemas.microsoft.com/office/drawing/2014/main" id="{DBD0E9ED-C220-AD4B-8250-4A1397F9E3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42667" y="4656666"/>
            <a:ext cx="30141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5973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AF22E02-073B-144E-91B7-F84001337E0E}"/>
              </a:ext>
            </a:extLst>
          </p:cNvPr>
          <p:cNvSpPr/>
          <p:nvPr/>
        </p:nvSpPr>
        <p:spPr>
          <a:xfrm>
            <a:off x="1094521" y="5361093"/>
            <a:ext cx="10845800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54C55"/>
                </a:solidFill>
                <a:latin typeface="Inconsolata" panose="020F0502020204030204" pitchFamily="34" charset="0"/>
              </a:rPr>
              <a:t>username: admin </a:t>
            </a:r>
          </a:p>
          <a:p>
            <a:r>
              <a:rPr lang="en-US" dirty="0">
                <a:solidFill>
                  <a:srgbClr val="454C55"/>
                </a:solidFill>
                <a:latin typeface="Inconsolata" panose="020F0502020204030204" pitchFamily="34" charset="0"/>
              </a:rPr>
              <a:t>password: </a:t>
            </a:r>
            <a:r>
              <a:rPr lang="en-US" dirty="0">
                <a:latin typeface="Inconsolata" pitchFamily="49" charset="77"/>
                <a:ea typeface="Inconsolata" pitchFamily="49" charset="77"/>
              </a:rPr>
              <a:t>unknown' or '1'=‘1</a:t>
            </a:r>
            <a:endParaRPr lang="en-US" dirty="0">
              <a:solidFill>
                <a:srgbClr val="454C55"/>
              </a:solidFill>
              <a:latin typeface="Inconsolata" panose="020F0502020204030204" pitchFamily="34" charset="0"/>
            </a:endParaRPr>
          </a:p>
          <a:p>
            <a:endParaRPr lang="en-US" sz="4400" dirty="0">
              <a:solidFill>
                <a:schemeClr val="tx1"/>
              </a:solidFill>
            </a:endParaRPr>
          </a:p>
          <a:p>
            <a:r>
              <a:rPr lang="en-US" sz="4400" dirty="0">
                <a:solidFill>
                  <a:schemeClr val="tx1"/>
                </a:solidFill>
              </a:rPr>
              <a:t>Now </a:t>
            </a:r>
            <a:r>
              <a:rPr lang="en-US" sz="4400" dirty="0">
                <a:solidFill>
                  <a:srgbClr val="00B0F0"/>
                </a:solidFill>
              </a:rPr>
              <a:t>password</a:t>
            </a:r>
            <a:r>
              <a:rPr lang="en-US" sz="4400" dirty="0">
                <a:solidFill>
                  <a:schemeClr val="tx1"/>
                </a:solidFill>
              </a:rPr>
              <a:t> becomes part of the </a:t>
            </a:r>
            <a:r>
              <a:rPr lang="en-US" sz="4400" dirty="0">
                <a:solidFill>
                  <a:srgbClr val="FF0000"/>
                </a:solidFill>
              </a:rPr>
              <a:t>CODE!!!</a:t>
            </a:r>
          </a:p>
          <a:p>
            <a:r>
              <a:rPr lang="en-US" altLang="en-US" dirty="0">
                <a:solidFill>
                  <a:srgbClr val="009900"/>
                </a:solidFill>
              </a:rPr>
              <a:t>SELECT name FROM user where username = </a:t>
            </a:r>
            <a:r>
              <a:rPr lang="en-US" dirty="0">
                <a:solidFill>
                  <a:srgbClr val="00B050"/>
                </a:solidFill>
              </a:rPr>
              <a:t>‘ </a:t>
            </a:r>
            <a:r>
              <a:rPr lang="en-US" dirty="0">
                <a:solidFill>
                  <a:srgbClr val="00B0F0"/>
                </a:solidFill>
              </a:rPr>
              <a:t>admin </a:t>
            </a:r>
            <a:r>
              <a:rPr lang="en-US" dirty="0">
                <a:solidFill>
                  <a:srgbClr val="00B050"/>
                </a:solidFill>
              </a:rPr>
              <a:t>' and password = </a:t>
            </a:r>
            <a:r>
              <a:rPr lang="en-US" dirty="0">
                <a:solidFill>
                  <a:srgbClr val="00B050"/>
                </a:solidFill>
                <a:latin typeface="Inconsolata" pitchFamily="49" charset="77"/>
                <a:ea typeface="Inconsolata" pitchFamily="49" charset="77"/>
              </a:rPr>
              <a:t>'unknown' </a:t>
            </a:r>
            <a:r>
              <a:rPr lang="en-US" dirty="0">
                <a:solidFill>
                  <a:srgbClr val="FF0000"/>
                </a:solidFill>
                <a:latin typeface="Inconsolata" pitchFamily="49" charset="77"/>
                <a:ea typeface="Inconsolata" pitchFamily="49" charset="77"/>
              </a:rPr>
              <a:t>or '1'='1'</a:t>
            </a:r>
            <a:r>
              <a:rPr lang="en-US" dirty="0">
                <a:solidFill>
                  <a:srgbClr val="FF0000"/>
                </a:solidFill>
              </a:rPr>
              <a:t>;</a:t>
            </a:r>
            <a:endParaRPr lang="en-US" altLang="en-US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46808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>
            <a:extLst>
              <a:ext uri="{FF2B5EF4-FFF2-40B4-BE49-F238E27FC236}">
                <a16:creationId xmlns:a16="http://schemas.microsoft.com/office/drawing/2014/main" id="{4CEFB450-5FA2-E14C-869F-C8C4B8461B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Another Way to Bypass Password</a:t>
            </a:r>
          </a:p>
        </p:txBody>
      </p:sp>
      <p:sp>
        <p:nvSpPr>
          <p:cNvPr id="1305603" name="Rectangle 3">
            <a:extLst>
              <a:ext uri="{FF2B5EF4-FFF2-40B4-BE49-F238E27FC236}">
                <a16:creationId xmlns:a16="http://schemas.microsoft.com/office/drawing/2014/main" id="{4DD82AE4-0F25-C04B-8A81-3F1157612D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87400" y="2138234"/>
            <a:ext cx="12029440" cy="73693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en-US" dirty="0"/>
              <a:t>To authenticate logins, server runs this SQL command against the user database:</a:t>
            </a:r>
          </a:p>
          <a:p>
            <a:pPr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en-US" sz="3413" dirty="0">
                <a:solidFill>
                  <a:srgbClr val="008000"/>
                </a:solidFill>
              </a:rPr>
              <a:t>        SELECT * WHERE user=‘</a:t>
            </a:r>
            <a:r>
              <a:rPr lang="en-US" altLang="en-US" sz="3413" dirty="0">
                <a:solidFill>
                  <a:srgbClr val="00B0F0"/>
                </a:solidFill>
              </a:rPr>
              <a:t>username</a:t>
            </a:r>
            <a:r>
              <a:rPr lang="en-US" altLang="en-US" sz="3413" dirty="0">
                <a:solidFill>
                  <a:srgbClr val="008000"/>
                </a:solidFill>
              </a:rPr>
              <a:t>’ AND </a:t>
            </a:r>
            <a:r>
              <a:rPr lang="en-US" altLang="en-US" sz="3413" dirty="0" err="1">
                <a:solidFill>
                  <a:srgbClr val="008000"/>
                </a:solidFill>
              </a:rPr>
              <a:t>pwd</a:t>
            </a:r>
            <a:r>
              <a:rPr lang="en-US" altLang="en-US" sz="3413" dirty="0">
                <a:solidFill>
                  <a:srgbClr val="008000"/>
                </a:solidFill>
              </a:rPr>
              <a:t>=‘</a:t>
            </a:r>
            <a:r>
              <a:rPr lang="en-US" altLang="en-US" sz="3413" dirty="0">
                <a:solidFill>
                  <a:srgbClr val="00B0F0"/>
                </a:solidFill>
              </a:rPr>
              <a:t>password</a:t>
            </a:r>
            <a:r>
              <a:rPr lang="en-US" altLang="en-US" sz="3413" dirty="0">
                <a:solidFill>
                  <a:srgbClr val="008000"/>
                </a:solidFill>
              </a:rPr>
              <a:t>’</a:t>
            </a:r>
            <a:endParaRPr lang="en-US" altLang="en-US" sz="3413" dirty="0">
              <a:solidFill>
                <a:schemeClr val="tx2"/>
              </a:solidFill>
            </a:endParaRPr>
          </a:p>
          <a:p>
            <a:pPr>
              <a:spcBef>
                <a:spcPts val="1200"/>
              </a:spcBef>
            </a:pPr>
            <a:r>
              <a:rPr lang="en-US" altLang="en-US" dirty="0"/>
              <a:t>User enters </a:t>
            </a:r>
            <a:r>
              <a:rPr lang="en-US" altLang="en-US" dirty="0">
                <a:solidFill>
                  <a:srgbClr val="FF0000"/>
                </a:solidFill>
              </a:rPr>
              <a:t>’ OR WHERE </a:t>
            </a:r>
            <a:r>
              <a:rPr lang="en-US" altLang="en-US" dirty="0" err="1">
                <a:solidFill>
                  <a:srgbClr val="FF0000"/>
                </a:solidFill>
              </a:rPr>
              <a:t>pwd</a:t>
            </a:r>
            <a:r>
              <a:rPr lang="en-US" altLang="en-US" dirty="0">
                <a:solidFill>
                  <a:srgbClr val="FF0000"/>
                </a:solidFill>
              </a:rPr>
              <a:t> LIKE ‘%</a:t>
            </a:r>
            <a:r>
              <a:rPr lang="en-US" altLang="en-US" dirty="0">
                <a:solidFill>
                  <a:srgbClr val="008000"/>
                </a:solidFill>
              </a:rPr>
              <a:t> </a:t>
            </a:r>
            <a:r>
              <a:rPr lang="en-US" altLang="en-US" dirty="0"/>
              <a:t>as both </a:t>
            </a:r>
            <a:r>
              <a:rPr lang="en-US" altLang="en-US" dirty="0">
                <a:solidFill>
                  <a:schemeClr val="tx2"/>
                </a:solidFill>
              </a:rPr>
              <a:t>name</a:t>
            </a:r>
            <a:r>
              <a:rPr lang="en-US" altLang="en-US" dirty="0"/>
              <a:t> and </a:t>
            </a:r>
            <a:r>
              <a:rPr lang="en-US" altLang="en-US" dirty="0">
                <a:solidFill>
                  <a:schemeClr val="tx2"/>
                </a:solidFill>
              </a:rPr>
              <a:t>passwd</a:t>
            </a:r>
          </a:p>
          <a:p>
            <a:pPr>
              <a:spcBef>
                <a:spcPts val="1200"/>
              </a:spcBef>
            </a:pPr>
            <a:r>
              <a:rPr lang="en-US" altLang="en-US" dirty="0"/>
              <a:t>Server executes</a:t>
            </a:r>
          </a:p>
          <a:p>
            <a:pPr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en-US" sz="3413" dirty="0">
                <a:solidFill>
                  <a:srgbClr val="008000"/>
                </a:solidFill>
              </a:rPr>
              <a:t>       SELECT * WHERE user=‘</a:t>
            </a:r>
            <a:r>
              <a:rPr lang="en-US" altLang="en-US" sz="3413" dirty="0">
                <a:solidFill>
                  <a:srgbClr val="FF0000"/>
                </a:solidFill>
              </a:rPr>
              <a:t>’ OR WHERE </a:t>
            </a:r>
            <a:r>
              <a:rPr lang="en-US" altLang="en-US" sz="3413" dirty="0" err="1">
                <a:solidFill>
                  <a:srgbClr val="FF0000"/>
                </a:solidFill>
              </a:rPr>
              <a:t>pwd</a:t>
            </a:r>
            <a:r>
              <a:rPr lang="en-US" altLang="en-US" sz="3413" dirty="0">
                <a:solidFill>
                  <a:srgbClr val="FF0000"/>
                </a:solidFill>
              </a:rPr>
              <a:t> LIKE ‘%</a:t>
            </a:r>
            <a:r>
              <a:rPr lang="en-US" altLang="en-US" sz="3413" dirty="0">
                <a:solidFill>
                  <a:srgbClr val="008000"/>
                </a:solidFill>
              </a:rPr>
              <a:t>’ </a:t>
            </a:r>
          </a:p>
          <a:p>
            <a:pPr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en-US" sz="3413" dirty="0">
                <a:solidFill>
                  <a:srgbClr val="008000"/>
                </a:solidFill>
              </a:rPr>
              <a:t>       AND </a:t>
            </a:r>
            <a:r>
              <a:rPr lang="en-US" altLang="en-US" sz="3413" dirty="0" err="1">
                <a:solidFill>
                  <a:srgbClr val="008000"/>
                </a:solidFill>
              </a:rPr>
              <a:t>pwd</a:t>
            </a:r>
            <a:r>
              <a:rPr lang="en-US" altLang="en-US" sz="3413" dirty="0">
                <a:solidFill>
                  <a:srgbClr val="008000"/>
                </a:solidFill>
              </a:rPr>
              <a:t>=‘</a:t>
            </a:r>
            <a:r>
              <a:rPr lang="en-US" altLang="en-US" sz="3413" dirty="0">
                <a:solidFill>
                  <a:srgbClr val="FF0000"/>
                </a:solidFill>
              </a:rPr>
              <a:t>’ OR WHERE </a:t>
            </a:r>
            <a:r>
              <a:rPr lang="en-US" altLang="en-US" sz="3413" dirty="0" err="1">
                <a:solidFill>
                  <a:srgbClr val="FF0000"/>
                </a:solidFill>
              </a:rPr>
              <a:t>pwd</a:t>
            </a:r>
            <a:r>
              <a:rPr lang="en-US" altLang="en-US" sz="3413" dirty="0">
                <a:solidFill>
                  <a:srgbClr val="FF0000"/>
                </a:solidFill>
              </a:rPr>
              <a:t> LIKE ‘%</a:t>
            </a:r>
            <a:r>
              <a:rPr lang="en-US" altLang="en-US" sz="3413" dirty="0">
                <a:solidFill>
                  <a:srgbClr val="008000"/>
                </a:solidFill>
              </a:rPr>
              <a:t>’</a:t>
            </a:r>
          </a:p>
          <a:p>
            <a:pPr>
              <a:spcBef>
                <a:spcPts val="1200"/>
              </a:spcBef>
            </a:pPr>
            <a:r>
              <a:rPr lang="en-US" altLang="en-US" dirty="0"/>
              <a:t>Logs in with the credentials of the first person in the database (typically, administrator!)</a:t>
            </a:r>
            <a:r>
              <a:rPr lang="en-US" altLang="en-US" dirty="0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1305605" name="AutoShape 5">
            <a:extLst>
              <a:ext uri="{FF2B5EF4-FFF2-40B4-BE49-F238E27FC236}">
                <a16:creationId xmlns:a16="http://schemas.microsoft.com/office/drawing/2014/main" id="{A2AD73AB-8515-CF4A-9B25-0E3ECEB4E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7600" y="5415380"/>
            <a:ext cx="4551680" cy="407547"/>
          </a:xfrm>
          <a:prstGeom prst="wedgeRectCallout">
            <a:avLst>
              <a:gd name="adj1" fmla="val 42065"/>
              <a:gd name="adj2" fmla="val 145611"/>
            </a:avLst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2276" dirty="0">
                <a:solidFill>
                  <a:schemeClr val="tx1"/>
                </a:solidFill>
              </a:rPr>
              <a:t>Wildcard matches </a:t>
            </a:r>
            <a:r>
              <a:rPr lang="en-US" altLang="en-US" sz="2276" u="sng" dirty="0">
                <a:solidFill>
                  <a:schemeClr val="tx1"/>
                </a:solidFill>
              </a:rPr>
              <a:t>any</a:t>
            </a:r>
            <a:r>
              <a:rPr lang="en-US" altLang="en-US" sz="2276" dirty="0">
                <a:solidFill>
                  <a:schemeClr val="tx1"/>
                </a:solidFill>
              </a:rPr>
              <a:t> password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560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99C06-31B0-1A4E-A040-A507EBFFF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716" y="3352800"/>
            <a:ext cx="12769516" cy="2438400"/>
          </a:xfrm>
        </p:spPr>
        <p:txBody>
          <a:bodyPr/>
          <a:lstStyle/>
          <a:p>
            <a:r>
              <a:rPr lang="en-US" dirty="0"/>
              <a:t>There are way more can be done!</a:t>
            </a:r>
          </a:p>
        </p:txBody>
      </p:sp>
    </p:spTree>
    <p:extLst>
      <p:ext uri="{BB962C8B-B14F-4D97-AF65-F5344CB8AC3E}">
        <p14:creationId xmlns:p14="http://schemas.microsoft.com/office/powerpoint/2010/main" val="367120259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9A9FB3C7-D1DC-514E-8AAC-36547548CA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Pull Data From Other Databases</a:t>
            </a:r>
          </a:p>
        </p:txBody>
      </p:sp>
      <p:sp>
        <p:nvSpPr>
          <p:cNvPr id="2253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3BA321C-6FA5-3B4A-8B14-319AF04E38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5874" y="2209800"/>
            <a:ext cx="12420600" cy="6188075"/>
          </a:xfrm>
        </p:spPr>
        <p:txBody>
          <a:bodyPr/>
          <a:lstStyle/>
          <a:p>
            <a:pPr>
              <a:spcBef>
                <a:spcPts val="1200"/>
              </a:spcBef>
              <a:buNone/>
            </a:pPr>
            <a:r>
              <a:rPr lang="en-US" altLang="en-US" sz="4000" dirty="0">
                <a:solidFill>
                  <a:srgbClr val="00B050"/>
                </a:solidFill>
              </a:rPr>
              <a:t>SELECT passwd FROM USERS WHERE </a:t>
            </a:r>
            <a:r>
              <a:rPr lang="en-US" altLang="en-US" sz="4000" dirty="0" err="1">
                <a:solidFill>
                  <a:srgbClr val="00B050"/>
                </a:solidFill>
              </a:rPr>
              <a:t>uname</a:t>
            </a:r>
            <a:r>
              <a:rPr lang="en-US" altLang="en-US" sz="4000" dirty="0">
                <a:solidFill>
                  <a:srgbClr val="00B050"/>
                </a:solidFill>
              </a:rPr>
              <a:t> IS ‘</a:t>
            </a:r>
            <a:r>
              <a:rPr lang="en-US" altLang="en-US" sz="4000" dirty="0">
                <a:solidFill>
                  <a:srgbClr val="00B0F0"/>
                </a:solidFill>
              </a:rPr>
              <a:t>username</a:t>
            </a:r>
            <a:r>
              <a:rPr lang="en-US" altLang="en-US" sz="4000" dirty="0">
                <a:solidFill>
                  <a:srgbClr val="00B050"/>
                </a:solidFill>
              </a:rPr>
              <a:t>’</a:t>
            </a:r>
            <a:endParaRPr lang="en-US" altLang="en-US" dirty="0">
              <a:solidFill>
                <a:srgbClr val="00B050"/>
              </a:solidFill>
            </a:endParaRPr>
          </a:p>
          <a:p>
            <a:pPr>
              <a:spcBef>
                <a:spcPts val="1200"/>
              </a:spcBef>
            </a:pPr>
            <a:r>
              <a:rPr lang="en-US" altLang="en-US" dirty="0"/>
              <a:t>User gives username</a:t>
            </a:r>
          </a:p>
          <a:p>
            <a:pPr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en-US" dirty="0">
                <a:solidFill>
                  <a:srgbClr val="008000"/>
                </a:solidFill>
              </a:rPr>
              <a:t>   </a:t>
            </a:r>
            <a:r>
              <a:rPr lang="en-US" altLang="en-US" dirty="0">
                <a:solidFill>
                  <a:srgbClr val="FF0000"/>
                </a:solidFill>
              </a:rPr>
              <a:t>’ AND 1=0</a:t>
            </a:r>
            <a:br>
              <a:rPr lang="en-US" altLang="en-US" dirty="0">
                <a:solidFill>
                  <a:srgbClr val="FF0000"/>
                </a:solidFill>
              </a:rPr>
            </a:br>
            <a:r>
              <a:rPr lang="en-US" altLang="en-US" dirty="0">
                <a:solidFill>
                  <a:srgbClr val="FF0000"/>
                </a:solidFill>
              </a:rPr>
              <a:t>UNION SELECT cardholder, number, </a:t>
            </a:r>
            <a:r>
              <a:rPr lang="en-US" altLang="en-US" dirty="0" err="1">
                <a:solidFill>
                  <a:srgbClr val="FF0000"/>
                </a:solidFill>
              </a:rPr>
              <a:t>exp_month</a:t>
            </a:r>
            <a:r>
              <a:rPr lang="en-US" altLang="en-US" dirty="0">
                <a:solidFill>
                  <a:srgbClr val="FF0000"/>
                </a:solidFill>
              </a:rPr>
              <a:t>, </a:t>
            </a:r>
            <a:r>
              <a:rPr lang="en-US" altLang="en-US" dirty="0" err="1">
                <a:solidFill>
                  <a:srgbClr val="FF0000"/>
                </a:solidFill>
              </a:rPr>
              <a:t>exp_year</a:t>
            </a:r>
            <a:r>
              <a:rPr lang="en-US" altLang="en-US" dirty="0">
                <a:solidFill>
                  <a:srgbClr val="FF0000"/>
                </a:solidFill>
              </a:rPr>
              <a:t> FROM </a:t>
            </a:r>
            <a:r>
              <a:rPr lang="en-US" altLang="en-US" dirty="0" err="1">
                <a:solidFill>
                  <a:srgbClr val="FF0000"/>
                </a:solidFill>
              </a:rPr>
              <a:t>creditcards</a:t>
            </a:r>
            <a:endParaRPr lang="en-US" altLang="en-US" dirty="0"/>
          </a:p>
          <a:p>
            <a:pPr>
              <a:spcBef>
                <a:spcPts val="1200"/>
              </a:spcBef>
            </a:pPr>
            <a:r>
              <a:rPr lang="en-US" altLang="en-US" dirty="0"/>
              <a:t>What happens?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6C93451-A8E2-C94E-8196-2A51E29986FD}"/>
              </a:ext>
            </a:extLst>
          </p:cNvPr>
          <p:cNvGrpSpPr/>
          <p:nvPr/>
        </p:nvGrpSpPr>
        <p:grpSpPr>
          <a:xfrm>
            <a:off x="13368" y="6629400"/>
            <a:ext cx="12915232" cy="3046663"/>
            <a:chOff x="13368" y="6629400"/>
            <a:chExt cx="12915232" cy="304666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3E3E943-E750-1740-B7DE-55B5A2EAC573}"/>
                </a:ext>
              </a:extLst>
            </p:cNvPr>
            <p:cNvSpPr/>
            <p:nvPr/>
          </p:nvSpPr>
          <p:spPr>
            <a:xfrm>
              <a:off x="76200" y="6629400"/>
              <a:ext cx="12852400" cy="21852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028700" lvl="1" indent="-571500" algn="l">
                <a:spcBef>
                  <a:spcPts val="1200"/>
                </a:spcBef>
                <a:buFont typeface="Wingdings" pitchFamily="2" charset="2"/>
                <a:buChar char="Ø"/>
              </a:pPr>
              <a:r>
                <a:rPr lang="en-US" altLang="en-US" dirty="0"/>
                <a:t>Results of two queries are combined</a:t>
              </a:r>
            </a:p>
            <a:p>
              <a:pPr marL="1028700" lvl="1" indent="-571500" algn="l">
                <a:spcBef>
                  <a:spcPts val="1200"/>
                </a:spcBef>
                <a:buFont typeface="Wingdings" pitchFamily="2" charset="2"/>
                <a:buChar char="Ø"/>
              </a:pPr>
              <a:r>
                <a:rPr lang="en-US" altLang="en-US" dirty="0"/>
                <a:t>Empty table from the first query is displayed together with the entire contents of the credit card database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5C6ADA3-4BE6-2842-B1E8-3C8B079605B5}"/>
                </a:ext>
              </a:extLst>
            </p:cNvPr>
            <p:cNvSpPr/>
            <p:nvPr/>
          </p:nvSpPr>
          <p:spPr>
            <a:xfrm>
              <a:off x="13368" y="8937399"/>
              <a:ext cx="1229360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hlinkClick r:id="rId3"/>
                </a:rPr>
                <a:t>https://www.w3schools.com/sql/sql_union.asp</a:t>
              </a:r>
              <a:r>
                <a:rPr lang="en-US" dirty="0"/>
                <a:t> 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BE976C97-7901-7E46-BB73-45A265E48E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SQL Injection Attacks</a:t>
            </a:r>
          </a:p>
        </p:txBody>
      </p:sp>
      <p:sp>
        <p:nvSpPr>
          <p:cNvPr id="2355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F3BB6DF-95E3-B241-B155-7BF0DC6C01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3600" dirty="0">
                <a:solidFill>
                  <a:srgbClr val="00B050"/>
                </a:solidFill>
              </a:rPr>
              <a:t>SELECT passwd FROM USERS WHERE </a:t>
            </a:r>
            <a:r>
              <a:rPr lang="en-US" altLang="en-US" sz="3600" dirty="0" err="1">
                <a:solidFill>
                  <a:srgbClr val="00B050"/>
                </a:solidFill>
              </a:rPr>
              <a:t>uname</a:t>
            </a:r>
            <a:r>
              <a:rPr lang="en-US" altLang="en-US" sz="3600" dirty="0">
                <a:solidFill>
                  <a:srgbClr val="00B050"/>
                </a:solidFill>
              </a:rPr>
              <a:t> IS ‘</a:t>
            </a:r>
            <a:r>
              <a:rPr lang="en-US" altLang="en-US" sz="3600" dirty="0">
                <a:solidFill>
                  <a:srgbClr val="00B0F0"/>
                </a:solidFill>
              </a:rPr>
              <a:t>username</a:t>
            </a:r>
            <a:r>
              <a:rPr lang="en-US" altLang="en-US" sz="3600" dirty="0">
                <a:solidFill>
                  <a:srgbClr val="00B050"/>
                </a:solidFill>
              </a:rPr>
              <a:t>’</a:t>
            </a:r>
            <a:endParaRPr lang="en-US" altLang="en-US" dirty="0"/>
          </a:p>
          <a:p>
            <a:r>
              <a:rPr lang="en-US" altLang="en-US" dirty="0"/>
              <a:t>Create new users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>
                <a:solidFill>
                  <a:srgbClr val="FF0000"/>
                </a:solidFill>
              </a:rPr>
              <a:t> 	’; INSERT INTO USERS (‘</a:t>
            </a:r>
            <a:r>
              <a:rPr lang="en-US" altLang="en-US" dirty="0" err="1">
                <a:solidFill>
                  <a:srgbClr val="FF0000"/>
                </a:solidFill>
              </a:rPr>
              <a:t>uname</a:t>
            </a:r>
            <a:r>
              <a:rPr lang="en-US" altLang="en-US" dirty="0">
                <a:solidFill>
                  <a:srgbClr val="FF0000"/>
                </a:solidFill>
              </a:rPr>
              <a:t>’,‘</a:t>
            </a:r>
            <a:r>
              <a:rPr lang="en-US" altLang="en-US" dirty="0" err="1">
                <a:solidFill>
                  <a:srgbClr val="FF0000"/>
                </a:solidFill>
              </a:rPr>
              <a:t>passwd’,‘salt</a:t>
            </a:r>
            <a:r>
              <a:rPr lang="en-US" altLang="en-US" dirty="0">
                <a:solidFill>
                  <a:srgbClr val="FF0000"/>
                </a:solidFill>
              </a:rPr>
              <a:t>’)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>
                <a:solidFill>
                  <a:srgbClr val="FF0000"/>
                </a:solidFill>
              </a:rPr>
              <a:t>   VALUES (‘hacker’,‘38a74f’, 3234);</a:t>
            </a:r>
            <a:endParaRPr lang="en-US" altLang="en-US" dirty="0"/>
          </a:p>
          <a:p>
            <a:r>
              <a:rPr lang="en-US" altLang="en-US" dirty="0"/>
              <a:t>Reset password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rgbClr val="FF0000"/>
                </a:solidFill>
              </a:rPr>
              <a:t>’; UPDATE USERS SET email=</a:t>
            </a:r>
            <a:r>
              <a:rPr lang="en-US" altLang="en-US" dirty="0" err="1">
                <a:solidFill>
                  <a:srgbClr val="FF0000"/>
                </a:solidFill>
              </a:rPr>
              <a:t>hcker@root.org</a:t>
            </a:r>
            <a:r>
              <a:rPr lang="en-US" altLang="en-US" dirty="0">
                <a:solidFill>
                  <a:srgbClr val="FF0000"/>
                </a:solidFill>
              </a:rPr>
              <a:t> WHERE email=</a:t>
            </a:r>
            <a:r>
              <a:rPr lang="en-US" altLang="en-US" dirty="0" err="1">
                <a:solidFill>
                  <a:srgbClr val="FF0000"/>
                </a:solidFill>
              </a:rPr>
              <a:t>victim@yahoo.com</a:t>
            </a:r>
            <a:endParaRPr lang="en-US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1106A6B4-0F63-2F46-85F6-656414E538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Second-Order SQL Injection</a:t>
            </a:r>
          </a:p>
        </p:txBody>
      </p:sp>
      <p:sp>
        <p:nvSpPr>
          <p:cNvPr id="2457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3D0AEDF-E8DE-CE48-93F4-EAACDCD2F8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Second-order SQL injection: data stored in database is later used to conduct SQL injection</a:t>
            </a:r>
          </a:p>
          <a:p>
            <a:r>
              <a:rPr lang="en-US" altLang="en-US" dirty="0"/>
              <a:t>For example, user manages to set </a:t>
            </a:r>
            <a:r>
              <a:rPr lang="en-US" altLang="en-US" dirty="0" err="1"/>
              <a:t>uname</a:t>
            </a:r>
            <a:r>
              <a:rPr lang="en-US" altLang="en-US" dirty="0"/>
              <a:t> to </a:t>
            </a:r>
            <a:r>
              <a:rPr lang="en-US" altLang="en-US" dirty="0">
                <a:solidFill>
                  <a:srgbClr val="FF3399"/>
                </a:solidFill>
              </a:rPr>
              <a:t>admin’ --</a:t>
            </a:r>
          </a:p>
          <a:p>
            <a:pPr lvl="1"/>
            <a:r>
              <a:rPr lang="en-US" altLang="en-US" dirty="0"/>
              <a:t>This vulnerability could exist if string escaping is applied inconsistently (e.g., strings not escaped)</a:t>
            </a:r>
          </a:p>
          <a:p>
            <a:pPr lvl="1"/>
            <a:r>
              <a:rPr lang="en-US" altLang="en-US" dirty="0"/>
              <a:t>UPDATE USERS SET passwd=‘cracked’ </a:t>
            </a:r>
            <a:br>
              <a:rPr lang="en-US" altLang="en-US" dirty="0"/>
            </a:br>
            <a:r>
              <a:rPr lang="en-US" altLang="en-US" dirty="0"/>
              <a:t>WHERE </a:t>
            </a:r>
            <a:r>
              <a:rPr lang="en-US" altLang="en-US" dirty="0" err="1"/>
              <a:t>uname</a:t>
            </a:r>
            <a:r>
              <a:rPr lang="en-US" altLang="en-US" dirty="0"/>
              <a:t>=‘admin’ --’        </a:t>
            </a:r>
            <a:r>
              <a:rPr lang="en-US" altLang="en-US" dirty="0">
                <a:solidFill>
                  <a:srgbClr val="FF3399"/>
                </a:solidFill>
              </a:rPr>
              <a:t>why does this work?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2297DD13-8274-4B4B-B248-CB4DAB948B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CardSystems Attack (June 2005)</a:t>
            </a:r>
          </a:p>
        </p:txBody>
      </p:sp>
      <p:sp>
        <p:nvSpPr>
          <p:cNvPr id="2560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A7DBD55-D75A-7D4C-8F29-607715B5FA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CardSystems was a major credit card processing company</a:t>
            </a:r>
          </a:p>
          <a:p>
            <a:r>
              <a:rPr lang="en-US" altLang="en-US"/>
              <a:t>Put out of business by a SQL injection attack</a:t>
            </a:r>
          </a:p>
          <a:p>
            <a:pPr lvl="1"/>
            <a:r>
              <a:rPr lang="en-US" altLang="en-US"/>
              <a:t>Credit card numbers stored unencrypted</a:t>
            </a:r>
          </a:p>
          <a:p>
            <a:pPr lvl="1"/>
            <a:r>
              <a:rPr lang="en-US" altLang="en-US"/>
              <a:t>Data on 263,000 accounts stolen</a:t>
            </a:r>
          </a:p>
          <a:p>
            <a:pPr lvl="1"/>
            <a:r>
              <a:rPr lang="en-US" altLang="en-US"/>
              <a:t>43 million identities exposed</a:t>
            </a:r>
          </a:p>
        </p:txBody>
      </p:sp>
      <p:pic>
        <p:nvPicPr>
          <p:cNvPr id="25605" name="Picture 6">
            <a:extLst>
              <a:ext uri="{FF2B5EF4-FFF2-40B4-BE49-F238E27FC236}">
                <a16:creationId xmlns:a16="http://schemas.microsoft.com/office/drawing/2014/main" id="{8DE07DD8-B2F6-5B4C-A6B8-DFF7F620C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800" y="6066861"/>
            <a:ext cx="3142827" cy="271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02E8D73E-D74D-A848-B5A6-94CECE5F3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991" y="325120"/>
            <a:ext cx="11884942" cy="1300480"/>
          </a:xfrm>
        </p:spPr>
        <p:txBody>
          <a:bodyPr/>
          <a:lstStyle/>
          <a:p>
            <a:pPr eaLnBrk="1" hangingPunct="1"/>
            <a:r>
              <a:rPr lang="en-US" altLang="en-US"/>
              <a:t>Attack on Microsoft IIS (April 2008)</a:t>
            </a:r>
          </a:p>
        </p:txBody>
      </p:sp>
      <p:pic>
        <p:nvPicPr>
          <p:cNvPr id="27651" name="Picture 2">
            <a:extLst>
              <a:ext uri="{FF2B5EF4-FFF2-40B4-BE49-F238E27FC236}">
                <a16:creationId xmlns:a16="http://schemas.microsoft.com/office/drawing/2014/main" id="{1BEDB9EC-7EFA-9A41-811C-C42B63EF8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2" t="21164" r="5243" b="10052"/>
          <a:stretch>
            <a:fillRect/>
          </a:stretch>
        </p:blipFill>
        <p:spPr bwMode="auto">
          <a:xfrm>
            <a:off x="577992" y="2384214"/>
            <a:ext cx="5811520" cy="4741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3">
            <a:extLst>
              <a:ext uri="{FF2B5EF4-FFF2-40B4-BE49-F238E27FC236}">
                <a16:creationId xmlns:a16="http://schemas.microsoft.com/office/drawing/2014/main" id="{C8877304-766D-684E-8847-C321CDCC33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" t="18842" r="6383" b="10687"/>
          <a:stretch>
            <a:fillRect/>
          </a:stretch>
        </p:blipFill>
        <p:spPr>
          <a:xfrm>
            <a:off x="6719147" y="3684693"/>
            <a:ext cx="5371254" cy="4551680"/>
          </a:xfrm>
          <a:noFill/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889EA47C-9520-EC4F-9262-1A5C5FA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Main Steps in April 2008 Attack</a:t>
            </a:r>
          </a:p>
        </p:txBody>
      </p:sp>
      <p:sp>
        <p:nvSpPr>
          <p:cNvPr id="28675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7790021-D9CD-C348-AE5B-D259EF142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40" y="2275840"/>
            <a:ext cx="11921067" cy="682752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en-US" dirty="0"/>
              <a:t>Use Google to find sites using a particular ASP style vulnerable to SQL injection</a:t>
            </a:r>
          </a:p>
          <a:p>
            <a:pPr>
              <a:spcBef>
                <a:spcPts val="1200"/>
              </a:spcBef>
            </a:pPr>
            <a:r>
              <a:rPr lang="en-US" altLang="en-US" dirty="0"/>
              <a:t>Use SQL injection to modify the pages to include a link to a site nihaorr1.com </a:t>
            </a:r>
          </a:p>
          <a:p>
            <a:pPr lvl="1">
              <a:spcBef>
                <a:spcPts val="1200"/>
              </a:spcBef>
            </a:pPr>
            <a:r>
              <a:rPr lang="en-US" altLang="en-US" dirty="0"/>
              <a:t>Do not visit that site – it serves JavaScript that exploits vulnerabilities in IE, RealPlayer, QQ Instant Messenger</a:t>
            </a:r>
          </a:p>
          <a:p>
            <a:pPr>
              <a:spcBef>
                <a:spcPts val="1200"/>
              </a:spcBef>
            </a:pPr>
            <a:r>
              <a:rPr lang="en-US" altLang="en-US" dirty="0"/>
              <a:t>Attack used automatic tool; can be configured to inject whatever you like into vulnerable sites  </a:t>
            </a:r>
          </a:p>
          <a:p>
            <a:pPr>
              <a:spcBef>
                <a:spcPts val="1200"/>
              </a:spcBef>
            </a:pPr>
            <a:r>
              <a:rPr lang="en-US" altLang="en-US" dirty="0"/>
              <a:t>There is some evidence that hackers may get paid for each victim’s visit to nihaorr1.com 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4C0EF1FB-62EC-614E-99FC-5E3F0FE02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Part of the SQL Attack String</a:t>
            </a:r>
          </a:p>
        </p:txBody>
      </p:sp>
      <p:sp>
        <p:nvSpPr>
          <p:cNvPr id="29699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C1EC07F-6CDA-6E40-A779-7DAEA9BF5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7" y="2059093"/>
            <a:ext cx="11921067" cy="7477760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altLang="en-US" sz="2844" dirty="0"/>
              <a:t>DECLARE @T varchar(255),@C varchar(255)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en-US" sz="2844" dirty="0"/>
              <a:t>DECLARE </a:t>
            </a:r>
            <a:r>
              <a:rPr lang="en-US" altLang="en-US" sz="2844" dirty="0" err="1"/>
              <a:t>Table_Cursor</a:t>
            </a:r>
            <a:r>
              <a:rPr lang="en-US" altLang="en-US" sz="2844" dirty="0"/>
              <a:t>  CURSOR</a:t>
            </a:r>
            <a:br>
              <a:rPr lang="en-US" altLang="en-US" sz="2844" dirty="0"/>
            </a:br>
            <a:r>
              <a:rPr lang="en-US" altLang="en-US" sz="2844" dirty="0"/>
              <a:t>FOR select </a:t>
            </a:r>
            <a:r>
              <a:rPr lang="en-US" altLang="en-US" sz="2844" dirty="0" err="1"/>
              <a:t>a.name,b.name</a:t>
            </a:r>
            <a:r>
              <a:rPr lang="en-US" altLang="en-US" sz="2844" dirty="0"/>
              <a:t> from </a:t>
            </a:r>
            <a:r>
              <a:rPr lang="en-US" altLang="en-US" sz="2844" dirty="0" err="1"/>
              <a:t>sysobjects</a:t>
            </a:r>
            <a:r>
              <a:rPr lang="en-US" altLang="en-US" sz="2844" dirty="0"/>
              <a:t> </a:t>
            </a:r>
            <a:r>
              <a:rPr lang="en-US" altLang="en-US" sz="2844" dirty="0" err="1"/>
              <a:t>a,syscolumns</a:t>
            </a:r>
            <a:r>
              <a:rPr lang="en-US" altLang="en-US" sz="2844" dirty="0"/>
              <a:t> b where</a:t>
            </a:r>
            <a:br>
              <a:rPr lang="en-US" altLang="en-US" sz="2844" dirty="0"/>
            </a:br>
            <a:r>
              <a:rPr lang="en-US" altLang="en-US" sz="2844" dirty="0" err="1"/>
              <a:t>a.id</a:t>
            </a:r>
            <a:r>
              <a:rPr lang="en-US" altLang="en-US" sz="2844" dirty="0"/>
              <a:t>=</a:t>
            </a:r>
            <a:r>
              <a:rPr lang="en-US" altLang="en-US" sz="2844" dirty="0" err="1"/>
              <a:t>b.id</a:t>
            </a:r>
            <a:r>
              <a:rPr lang="en-US" altLang="en-US" sz="2844" dirty="0"/>
              <a:t> and </a:t>
            </a:r>
            <a:r>
              <a:rPr lang="en-US" altLang="en-US" sz="2844" dirty="0" err="1"/>
              <a:t>a.xtype</a:t>
            </a:r>
            <a:r>
              <a:rPr lang="en-US" altLang="en-US" sz="2844" dirty="0"/>
              <a:t>='u' and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en-US" sz="2844" dirty="0"/>
              <a:t>(</a:t>
            </a:r>
            <a:r>
              <a:rPr lang="en-US" altLang="en-US" sz="2844" dirty="0" err="1"/>
              <a:t>b.xtype</a:t>
            </a:r>
            <a:r>
              <a:rPr lang="en-US" altLang="en-US" sz="2844" dirty="0"/>
              <a:t>=99 or </a:t>
            </a:r>
            <a:r>
              <a:rPr lang="en-US" altLang="en-US" sz="2844" dirty="0" err="1"/>
              <a:t>b.xtype</a:t>
            </a:r>
            <a:r>
              <a:rPr lang="en-US" altLang="en-US" sz="2844" dirty="0"/>
              <a:t>=35 or </a:t>
            </a:r>
            <a:r>
              <a:rPr lang="en-US" altLang="en-US" sz="2844" dirty="0" err="1"/>
              <a:t>b.xtype</a:t>
            </a:r>
            <a:r>
              <a:rPr lang="en-US" altLang="en-US" sz="2844" dirty="0"/>
              <a:t>=231 or </a:t>
            </a:r>
            <a:r>
              <a:rPr lang="en-US" altLang="en-US" sz="2844" dirty="0" err="1"/>
              <a:t>b.xtype</a:t>
            </a:r>
            <a:r>
              <a:rPr lang="en-US" altLang="en-US" sz="2844" dirty="0"/>
              <a:t>=167)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en-US" sz="2844" dirty="0"/>
              <a:t>OPEN </a:t>
            </a:r>
            <a:r>
              <a:rPr lang="en-US" altLang="en-US" sz="2844" dirty="0" err="1"/>
              <a:t>Table_Cursor</a:t>
            </a:r>
            <a:r>
              <a:rPr lang="en-US" altLang="en-US" sz="2844" dirty="0"/>
              <a:t>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en-US" sz="2844" dirty="0"/>
              <a:t>FETCH NEXT FROM  </a:t>
            </a:r>
            <a:r>
              <a:rPr lang="en-US" altLang="en-US" sz="2844" dirty="0" err="1"/>
              <a:t>Table_Cursor</a:t>
            </a:r>
            <a:r>
              <a:rPr lang="en-US" altLang="en-US" sz="2844" dirty="0"/>
              <a:t> INTO @T,@C</a:t>
            </a:r>
            <a:br>
              <a:rPr lang="en-US" altLang="en-US" sz="2844" dirty="0"/>
            </a:br>
            <a:r>
              <a:rPr lang="en-US" altLang="en-US" sz="2844" dirty="0"/>
              <a:t>WHILE(@@FETCH_STATUS=0) BEGIN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en-US" sz="2844" dirty="0"/>
              <a:t> exec('update ['+@T+'] set ['+@C+']=</a:t>
            </a:r>
            <a:r>
              <a:rPr lang="en-US" altLang="en-US" sz="2844" dirty="0" err="1"/>
              <a:t>rtrim</a:t>
            </a:r>
            <a:r>
              <a:rPr lang="en-US" altLang="en-US" sz="2844" dirty="0"/>
              <a:t>(convert(varchar,['+@C+']))+'‘ ''')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en-US" sz="2844" dirty="0"/>
              <a:t>FETCH NEXT FROM  </a:t>
            </a:r>
            <a:r>
              <a:rPr lang="en-US" altLang="en-US" sz="2844" dirty="0" err="1"/>
              <a:t>Table_Cursor</a:t>
            </a:r>
            <a:r>
              <a:rPr lang="en-US" altLang="en-US" sz="2844" dirty="0"/>
              <a:t> INTO @T,@C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en-US" sz="2844" dirty="0"/>
              <a:t>END CLOSE </a:t>
            </a:r>
            <a:r>
              <a:rPr lang="en-US" altLang="en-US" sz="2844" dirty="0" err="1"/>
              <a:t>Table_Cursor</a:t>
            </a:r>
            <a:br>
              <a:rPr lang="en-US" altLang="en-US" sz="2844" dirty="0"/>
            </a:br>
            <a:r>
              <a:rPr lang="en-US" altLang="en-US" sz="2844" dirty="0"/>
              <a:t>DEALLOCATE </a:t>
            </a:r>
            <a:r>
              <a:rPr lang="en-US" altLang="en-US" sz="2844" dirty="0" err="1"/>
              <a:t>Table_Cursor</a:t>
            </a:r>
            <a:r>
              <a:rPr lang="en-US" altLang="en-US" sz="2844" dirty="0"/>
              <a:t>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en-US" sz="2844" dirty="0"/>
              <a:t>DECLARE%20@S%20NVARCHAR(4000);SET%20@S=CAST(</a:t>
            </a:r>
            <a:br>
              <a:rPr lang="en-US" altLang="en-US" sz="2844" dirty="0"/>
            </a:br>
            <a:r>
              <a:rPr lang="en-US" altLang="en-US" sz="2844" dirty="0"/>
              <a:t>%20AS%20NVARCHAR(4000));EXEC(@S);--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FDAFD-6976-024D-A248-58ACF9220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381000"/>
            <a:ext cx="12293600" cy="2438400"/>
          </a:xfrm>
        </p:spPr>
        <p:txBody>
          <a:bodyPr/>
          <a:lstStyle/>
          <a:p>
            <a:r>
              <a:rPr lang="en-US" altLang="zh-CN" dirty="0"/>
              <a:t>Quiz</a:t>
            </a:r>
            <a:r>
              <a:rPr lang="zh-CN" altLang="en-US" dirty="0"/>
              <a:t> </a:t>
            </a:r>
            <a:r>
              <a:rPr lang="en-US" altLang="zh-CN" dirty="0"/>
              <a:t>1: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Questions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3930B0-E8F4-4949-980B-5FD8AB2D0DC8}"/>
              </a:ext>
            </a:extLst>
          </p:cNvPr>
          <p:cNvSpPr/>
          <p:nvPr/>
        </p:nvSpPr>
        <p:spPr>
          <a:xfrm>
            <a:off x="1854200" y="2590800"/>
            <a:ext cx="104902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 defines what size of plain text should be encrypted in each step of algorithm.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 Algorithm types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 Stream cipher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 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 Block cipher</a:t>
            </a:r>
          </a:p>
          <a:p>
            <a:pPr lvl="1" algn="l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Assuming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Times New Roman" panose="02020603050405020304" pitchFamily="18" charset="0"/>
              </a:rPr>
              <a:t>f</a:t>
            </a:r>
            <a:r>
              <a:rPr lang="zh-CN" altLang="en-US" sz="2400" dirty="0">
                <a:solidFill>
                  <a:schemeClr val="tx1"/>
                </a:solidFill>
                <a:latin typeface="Inconsolata" pitchFamily="49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solidFill>
                  <a:schemeClr val="tx1"/>
                </a:solidFill>
                <a:latin typeface="Inconsolata" pitchFamily="49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Times New Roman" panose="02020603050405020304" pitchFamily="18" charset="0"/>
              </a:rPr>
              <a:t>rand()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Times New Roman" panose="02020603050405020304" pitchFamily="18" charset="0"/>
              </a:rPr>
              <a:t>f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Inconsolata" pitchFamily="49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Inconsolata" pitchFamily="49" charset="77"/>
                <a:cs typeface="Times New Roman" panose="02020603050405020304" pitchFamily="18" charset="0"/>
              </a:rPr>
              <a:t>as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Inconsolata" pitchFamily="49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Inconsolata" pitchFamily="49" charset="77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Inconsolata" pitchFamily="49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Inconsolata" pitchFamily="49" charset="77"/>
                <a:cs typeface="Times New Roman" panose="02020603050405020304" pitchFamily="18" charset="0"/>
              </a:rPr>
              <a:t>hash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Inconsolata" pitchFamily="49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Inconsolata" pitchFamily="49" charset="77"/>
                <a:cs typeface="Times New Roman" panose="02020603050405020304" pitchFamily="18" charset="0"/>
              </a:rPr>
              <a:t>function?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  <a:p>
            <a:pPr marL="971550" lvl="1" indent="-514350" algn="l"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r>
              <a:rPr lang="zh-CN" alt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  <a:p>
            <a:pPr lvl="1" algn="l"/>
            <a:endParaRPr lang="en-US" altLang="zh-CN" sz="2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Assuming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secure,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following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certainly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algorithmic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strength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32-bit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algorithmic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strength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55-bit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algorithmic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strength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64-bit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81583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37B46831-6E63-E64A-869B-A49299707E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Preventing SQL Injection</a:t>
            </a:r>
          </a:p>
        </p:txBody>
      </p:sp>
      <p:sp>
        <p:nvSpPr>
          <p:cNvPr id="3072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C391A3D-A837-8D48-8488-6BE02DBB79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0240" y="2275840"/>
            <a:ext cx="11595947" cy="715264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en-US" sz="2800" b="1" dirty="0"/>
              <a:t>Input validation</a:t>
            </a:r>
          </a:p>
          <a:p>
            <a:pPr lvl="1">
              <a:spcBef>
                <a:spcPts val="1200"/>
              </a:spcBef>
            </a:pPr>
            <a:r>
              <a:rPr lang="en-US" altLang="en-US" sz="2800" dirty="0"/>
              <a:t>Filter</a:t>
            </a:r>
          </a:p>
          <a:p>
            <a:pPr lvl="2">
              <a:spcBef>
                <a:spcPts val="1200"/>
              </a:spcBef>
            </a:pPr>
            <a:r>
              <a:rPr lang="en-US" altLang="en-US" sz="2800" dirty="0"/>
              <a:t>Apostrophes, semicolons, percent symbols, hyphens, underscores, …</a:t>
            </a:r>
          </a:p>
          <a:p>
            <a:pPr lvl="2">
              <a:spcBef>
                <a:spcPts val="1200"/>
              </a:spcBef>
            </a:pPr>
            <a:r>
              <a:rPr lang="en-US" altLang="en-US" sz="2800" dirty="0"/>
              <a:t>Any character that has special meanings</a:t>
            </a:r>
          </a:p>
          <a:p>
            <a:pPr lvl="2">
              <a:spcBef>
                <a:spcPts val="1200"/>
              </a:spcBef>
            </a:pPr>
            <a:r>
              <a:rPr lang="en-US" altLang="en-US" sz="2800" dirty="0"/>
              <a:t>Special encodings…</a:t>
            </a:r>
          </a:p>
          <a:p>
            <a:pPr>
              <a:spcBef>
                <a:spcPts val="1200"/>
              </a:spcBef>
            </a:pPr>
            <a:r>
              <a:rPr lang="en-US" altLang="en-US" sz="2800" b="1" dirty="0" err="1"/>
              <a:t>Allowlisting</a:t>
            </a:r>
            <a:endParaRPr lang="en-US" altLang="en-US" sz="2800" b="1" dirty="0"/>
          </a:p>
          <a:p>
            <a:pPr lvl="1">
              <a:spcBef>
                <a:spcPts val="1200"/>
              </a:spcBef>
            </a:pPr>
            <a:r>
              <a:rPr lang="en-US" altLang="en-US" sz="2800" dirty="0" err="1"/>
              <a:t>Blocklisting</a:t>
            </a:r>
            <a:r>
              <a:rPr lang="en-US" altLang="en-US" sz="2800" dirty="0"/>
              <a:t> “bad” characters doesn’t work</a:t>
            </a:r>
          </a:p>
          <a:p>
            <a:pPr lvl="2">
              <a:spcBef>
                <a:spcPts val="1200"/>
              </a:spcBef>
            </a:pPr>
            <a:r>
              <a:rPr lang="en-US" altLang="en-US" sz="2800" dirty="0"/>
              <a:t>Forget to filter out some characters</a:t>
            </a:r>
          </a:p>
          <a:p>
            <a:pPr lvl="2">
              <a:spcBef>
                <a:spcPts val="1200"/>
              </a:spcBef>
            </a:pPr>
            <a:r>
              <a:rPr lang="en-US" altLang="en-US" sz="2800" dirty="0"/>
              <a:t>Could prevent valid input (e.g., last name O’Brien)</a:t>
            </a:r>
          </a:p>
          <a:p>
            <a:pPr lvl="1">
              <a:spcBef>
                <a:spcPts val="1200"/>
              </a:spcBef>
            </a:pPr>
            <a:r>
              <a:rPr lang="en-US" altLang="en-US" sz="2800" dirty="0"/>
              <a:t>Allow only well-defined set of safe values</a:t>
            </a:r>
          </a:p>
          <a:p>
            <a:pPr lvl="2">
              <a:spcBef>
                <a:spcPts val="1200"/>
              </a:spcBef>
            </a:pPr>
            <a:r>
              <a:rPr lang="en-US" altLang="en-US" sz="2800" dirty="0"/>
              <a:t>Set implicitly defined through regular expressions</a:t>
            </a:r>
          </a:p>
        </p:txBody>
      </p:sp>
      <p:sp>
        <p:nvSpPr>
          <p:cNvPr id="30724" name="Slide Number Placeholder 5">
            <a:extLst>
              <a:ext uri="{FF2B5EF4-FFF2-40B4-BE49-F238E27FC236}">
                <a16:creationId xmlns:a16="http://schemas.microsoft.com/office/drawing/2014/main" id="{21337A89-F191-8049-949D-ECE9F51D2075}"/>
              </a:ext>
            </a:extLst>
          </p:cNvPr>
          <p:cNvSpPr txBox="1">
            <a:spLocks/>
          </p:cNvSpPr>
          <p:nvPr/>
        </p:nvSpPr>
        <p:spPr bwMode="auto">
          <a:xfrm>
            <a:off x="10187094" y="8886613"/>
            <a:ext cx="2709333" cy="65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r>
              <a:rPr lang="en-US" altLang="en-US" sz="1707">
                <a:latin typeface="Arial" panose="020B0604020202020204" pitchFamily="34" charset="0"/>
              </a:rPr>
              <a:t>slide </a:t>
            </a:r>
            <a:fld id="{3E1973FB-7834-8742-8B86-F549F666F413}" type="slidenum">
              <a:rPr lang="en-US" altLang="en-US" sz="1707">
                <a:latin typeface="Arial" panose="020B0604020202020204" pitchFamily="34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20</a:t>
            </a:fld>
            <a:endParaRPr lang="en-US" altLang="en-US" sz="1707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BA68078C-5D7B-634D-B012-27AEC9ABCD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Escaping Quotes</a:t>
            </a:r>
          </a:p>
        </p:txBody>
      </p:sp>
      <p:sp>
        <p:nvSpPr>
          <p:cNvPr id="3174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457C034-4B57-B743-8580-30362B39FE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For valid string inputs use escape characters to prevent the quote becoming part of the query</a:t>
            </a:r>
          </a:p>
          <a:p>
            <a:pPr lvl="1"/>
            <a:r>
              <a:rPr lang="en-US" altLang="en-US"/>
              <a:t>Example: escape(o’connor) = o’’connor</a:t>
            </a:r>
          </a:p>
          <a:p>
            <a:pPr lvl="1"/>
            <a:r>
              <a:rPr lang="en-US" altLang="en-US"/>
              <a:t>Convert  ’  into  \’</a:t>
            </a:r>
          </a:p>
          <a:p>
            <a:r>
              <a:rPr lang="en-US" altLang="en-US"/>
              <a:t>Only works for string inputs</a:t>
            </a:r>
          </a:p>
          <a:p>
            <a:r>
              <a:rPr lang="en-US" altLang="en-US">
                <a:sym typeface="Symbol" pitchFamily="2" charset="2"/>
              </a:rPr>
              <a:t>Different databases have different rules for escaping</a:t>
            </a:r>
          </a:p>
        </p:txBody>
      </p:sp>
      <p:sp>
        <p:nvSpPr>
          <p:cNvPr id="31748" name="Slide Number Placeholder 5">
            <a:extLst>
              <a:ext uri="{FF2B5EF4-FFF2-40B4-BE49-F238E27FC236}">
                <a16:creationId xmlns:a16="http://schemas.microsoft.com/office/drawing/2014/main" id="{33A0D6E8-5549-8541-9024-92C9C86DF40E}"/>
              </a:ext>
            </a:extLst>
          </p:cNvPr>
          <p:cNvSpPr txBox="1">
            <a:spLocks/>
          </p:cNvSpPr>
          <p:nvPr/>
        </p:nvSpPr>
        <p:spPr bwMode="auto">
          <a:xfrm>
            <a:off x="10187094" y="8886613"/>
            <a:ext cx="2709333" cy="65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r>
              <a:rPr lang="en-US" altLang="en-US" sz="1707">
                <a:latin typeface="Arial" panose="020B0604020202020204" pitchFamily="34" charset="0"/>
              </a:rPr>
              <a:t>slide </a:t>
            </a:r>
            <a:fld id="{2320A84F-0D6B-D045-8BEA-9187DBE7E850}" type="slidenum">
              <a:rPr lang="en-US" altLang="en-US" sz="1707">
                <a:latin typeface="Arial" panose="020B0604020202020204" pitchFamily="34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21</a:t>
            </a:fld>
            <a:endParaRPr lang="en-US" altLang="en-US" sz="1707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1875B63E-60BC-2346-AADD-D4C82B44D3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Prepared Statements</a:t>
            </a:r>
          </a:p>
        </p:txBody>
      </p:sp>
      <p:sp>
        <p:nvSpPr>
          <p:cNvPr id="3277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10C1989-4F75-F04B-A100-353B95DD4C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0240" y="2275840"/>
            <a:ext cx="11632071" cy="7044267"/>
          </a:xfrm>
        </p:spPr>
        <p:txBody>
          <a:bodyPr/>
          <a:lstStyle/>
          <a:p>
            <a:pPr eaLnBrk="1" hangingPunct="1"/>
            <a:r>
              <a:rPr lang="en-US" altLang="en-US"/>
              <a:t>Metacharacters such as ’ in queries provide distinction between data and control</a:t>
            </a:r>
          </a:p>
          <a:p>
            <a:pPr eaLnBrk="1" hangingPunct="1"/>
            <a:r>
              <a:rPr lang="en-US" altLang="en-US"/>
              <a:t>In most injection attacks </a:t>
            </a:r>
            <a:r>
              <a:rPr lang="en-US" altLang="en-US">
                <a:solidFill>
                  <a:srgbClr val="FF3399"/>
                </a:solidFill>
              </a:rPr>
              <a:t>data are interpreted as control</a:t>
            </a:r>
            <a:r>
              <a:rPr lang="en-US" altLang="en-US"/>
              <a:t> – this changes the semantics of a query or a command</a:t>
            </a:r>
          </a:p>
          <a:p>
            <a:pPr eaLnBrk="1" hangingPunct="1"/>
            <a:r>
              <a:rPr lang="en-US" altLang="en-US">
                <a:solidFill>
                  <a:srgbClr val="008000"/>
                </a:solidFill>
              </a:rPr>
              <a:t>Bind variables</a:t>
            </a:r>
            <a:r>
              <a:rPr lang="en-US" altLang="en-US"/>
              <a:t>: ? placeholders guaranteed to be data (not control)</a:t>
            </a:r>
          </a:p>
          <a:p>
            <a:pPr eaLnBrk="1" hangingPunct="1"/>
            <a:r>
              <a:rPr lang="en-US" altLang="en-US">
                <a:solidFill>
                  <a:srgbClr val="008000"/>
                </a:solidFill>
              </a:rPr>
              <a:t>Prepared statements </a:t>
            </a:r>
            <a:r>
              <a:rPr lang="en-US" altLang="en-US"/>
              <a:t>allow creation of static queries with bind variables → preserves the structure of intended query</a:t>
            </a:r>
          </a:p>
        </p:txBody>
      </p:sp>
      <p:sp>
        <p:nvSpPr>
          <p:cNvPr id="32772" name="Slide Number Placeholder 5">
            <a:extLst>
              <a:ext uri="{FF2B5EF4-FFF2-40B4-BE49-F238E27FC236}">
                <a16:creationId xmlns:a16="http://schemas.microsoft.com/office/drawing/2014/main" id="{145A52B0-4F09-E94B-9DEA-E9DA46E1F8AC}"/>
              </a:ext>
            </a:extLst>
          </p:cNvPr>
          <p:cNvSpPr txBox="1">
            <a:spLocks/>
          </p:cNvSpPr>
          <p:nvPr/>
        </p:nvSpPr>
        <p:spPr bwMode="auto">
          <a:xfrm>
            <a:off x="10187094" y="8886613"/>
            <a:ext cx="2709333" cy="65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r>
              <a:rPr lang="en-US" altLang="en-US" sz="1707">
                <a:latin typeface="Arial" panose="020B0604020202020204" pitchFamily="34" charset="0"/>
              </a:rPr>
              <a:t>slide </a:t>
            </a:r>
            <a:fld id="{C69BC26A-99BB-6D45-97CD-0A0DB44C7D47}" type="slidenum">
              <a:rPr lang="en-US" altLang="en-US" sz="1707">
                <a:latin typeface="Arial" panose="020B0604020202020204" pitchFamily="34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22</a:t>
            </a:fld>
            <a:endParaRPr lang="en-US" altLang="en-US" sz="1707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C41B7D87-13E2-E24E-B2E7-B45C7D8C1D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Prepared Statement: Example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7B12FD94-0FB2-7A45-AD27-1B6D4B768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414" y="2787191"/>
            <a:ext cx="12232640" cy="27184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buFontTx/>
              <a:buNone/>
              <a:defRPr/>
            </a:pPr>
            <a:r>
              <a:rPr lang="en-US" sz="2844" dirty="0" err="1">
                <a:solidFill>
                  <a:schemeClr val="tx2"/>
                </a:solidFill>
                <a:latin typeface="+mn-lt"/>
              </a:rPr>
              <a:t>PreparedStatement</a:t>
            </a:r>
            <a:r>
              <a:rPr lang="en-US" sz="2844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44" dirty="0" err="1">
                <a:solidFill>
                  <a:schemeClr val="tx2"/>
                </a:solidFill>
                <a:latin typeface="+mn-lt"/>
              </a:rPr>
              <a:t>ps</a:t>
            </a:r>
            <a:r>
              <a:rPr lang="en-US" sz="2844" dirty="0">
                <a:solidFill>
                  <a:schemeClr val="tx2"/>
                </a:solidFill>
                <a:latin typeface="+mn-lt"/>
              </a:rPr>
              <a:t> =</a:t>
            </a:r>
          </a:p>
          <a:p>
            <a:pPr algn="l">
              <a:buFontTx/>
              <a:buNone/>
              <a:defRPr/>
            </a:pPr>
            <a:r>
              <a:rPr lang="en-US" sz="2844" dirty="0">
                <a:solidFill>
                  <a:schemeClr val="tx2"/>
                </a:solidFill>
                <a:latin typeface="+mn-lt"/>
              </a:rPr>
              <a:t>     </a:t>
            </a:r>
            <a:r>
              <a:rPr lang="en-US" sz="2844" dirty="0" err="1">
                <a:solidFill>
                  <a:schemeClr val="tx2"/>
                </a:solidFill>
                <a:latin typeface="+mn-lt"/>
              </a:rPr>
              <a:t>db.prepareStatement</a:t>
            </a:r>
            <a:r>
              <a:rPr lang="en-US" sz="2844" dirty="0">
                <a:solidFill>
                  <a:schemeClr val="tx2"/>
                </a:solidFill>
                <a:latin typeface="+mn-lt"/>
              </a:rPr>
              <a:t>("SELECT pizza, toppings, quantity, </a:t>
            </a:r>
            <a:r>
              <a:rPr lang="en-US" sz="2844" dirty="0" err="1">
                <a:solidFill>
                  <a:schemeClr val="tx2"/>
                </a:solidFill>
                <a:latin typeface="+mn-lt"/>
              </a:rPr>
              <a:t>order_day</a:t>
            </a:r>
            <a:r>
              <a:rPr lang="en-US" sz="2844" dirty="0">
                <a:solidFill>
                  <a:schemeClr val="tx2"/>
                </a:solidFill>
                <a:latin typeface="+mn-lt"/>
              </a:rPr>
              <a:t> "</a:t>
            </a:r>
          </a:p>
          <a:p>
            <a:pPr algn="l">
              <a:buFontTx/>
              <a:buNone/>
              <a:defRPr/>
            </a:pPr>
            <a:r>
              <a:rPr lang="en-US" sz="2844" dirty="0">
                <a:solidFill>
                  <a:schemeClr val="tx2"/>
                </a:solidFill>
                <a:latin typeface="+mn-lt"/>
              </a:rPr>
              <a:t>                        + "FROM orders WHERE </a:t>
            </a:r>
            <a:r>
              <a:rPr lang="en-US" sz="2844" dirty="0" err="1">
                <a:solidFill>
                  <a:schemeClr val="tx2"/>
                </a:solidFill>
                <a:latin typeface="+mn-lt"/>
              </a:rPr>
              <a:t>userid</a:t>
            </a:r>
            <a:r>
              <a:rPr lang="en-US" sz="2844" dirty="0">
                <a:solidFill>
                  <a:schemeClr val="tx2"/>
                </a:solidFill>
                <a:latin typeface="+mn-lt"/>
              </a:rPr>
              <a:t>=</a:t>
            </a:r>
            <a:r>
              <a:rPr lang="en-US" sz="2844" dirty="0">
                <a:solidFill>
                  <a:srgbClr val="008000"/>
                </a:solidFill>
                <a:latin typeface="+mn-lt"/>
              </a:rPr>
              <a:t>?</a:t>
            </a:r>
            <a:r>
              <a:rPr lang="en-US" sz="2844" dirty="0">
                <a:solidFill>
                  <a:schemeClr val="tx2"/>
                </a:solidFill>
                <a:latin typeface="+mn-lt"/>
              </a:rPr>
              <a:t> AND </a:t>
            </a:r>
            <a:r>
              <a:rPr lang="en-US" sz="2844" dirty="0" err="1">
                <a:solidFill>
                  <a:schemeClr val="tx2"/>
                </a:solidFill>
                <a:latin typeface="+mn-lt"/>
              </a:rPr>
              <a:t>order_month</a:t>
            </a:r>
            <a:r>
              <a:rPr lang="en-US" sz="2844" dirty="0">
                <a:solidFill>
                  <a:schemeClr val="tx2"/>
                </a:solidFill>
                <a:latin typeface="+mn-lt"/>
              </a:rPr>
              <a:t>=</a:t>
            </a:r>
            <a:r>
              <a:rPr lang="en-US" sz="2844" dirty="0">
                <a:solidFill>
                  <a:srgbClr val="008000"/>
                </a:solidFill>
                <a:latin typeface="+mn-lt"/>
              </a:rPr>
              <a:t>?</a:t>
            </a:r>
            <a:r>
              <a:rPr lang="en-US" sz="2844" dirty="0">
                <a:solidFill>
                  <a:schemeClr val="tx2"/>
                </a:solidFill>
                <a:latin typeface="+mn-lt"/>
              </a:rPr>
              <a:t>");</a:t>
            </a:r>
          </a:p>
          <a:p>
            <a:pPr algn="l">
              <a:buFontTx/>
              <a:buNone/>
              <a:defRPr/>
            </a:pPr>
            <a:r>
              <a:rPr lang="en-US" sz="2844" dirty="0" err="1">
                <a:solidFill>
                  <a:schemeClr val="tx2"/>
                </a:solidFill>
                <a:latin typeface="+mn-lt"/>
              </a:rPr>
              <a:t>ps.setInt</a:t>
            </a:r>
            <a:r>
              <a:rPr lang="en-US" sz="2844" dirty="0">
                <a:solidFill>
                  <a:schemeClr val="tx2"/>
                </a:solidFill>
                <a:latin typeface="+mn-lt"/>
              </a:rPr>
              <a:t>(1, </a:t>
            </a:r>
            <a:r>
              <a:rPr lang="en-US" sz="2844" dirty="0" err="1">
                <a:solidFill>
                  <a:schemeClr val="tx2"/>
                </a:solidFill>
                <a:latin typeface="+mn-lt"/>
              </a:rPr>
              <a:t>session.getCurrentUserId</a:t>
            </a:r>
            <a:r>
              <a:rPr lang="en-US" sz="2844" dirty="0">
                <a:solidFill>
                  <a:schemeClr val="tx2"/>
                </a:solidFill>
                <a:latin typeface="+mn-lt"/>
              </a:rPr>
              <a:t>());</a:t>
            </a:r>
          </a:p>
          <a:p>
            <a:pPr algn="l">
              <a:buFontTx/>
              <a:buNone/>
              <a:defRPr/>
            </a:pPr>
            <a:r>
              <a:rPr lang="en-US" sz="2844" dirty="0" err="1">
                <a:solidFill>
                  <a:schemeClr val="tx2"/>
                </a:solidFill>
                <a:latin typeface="+mn-lt"/>
              </a:rPr>
              <a:t>ps.setInt</a:t>
            </a:r>
            <a:r>
              <a:rPr lang="en-US" sz="2844" dirty="0">
                <a:solidFill>
                  <a:schemeClr val="tx2"/>
                </a:solidFill>
                <a:latin typeface="+mn-lt"/>
              </a:rPr>
              <a:t>(2, </a:t>
            </a:r>
            <a:r>
              <a:rPr lang="en-US" sz="2844" dirty="0" err="1">
                <a:solidFill>
                  <a:schemeClr val="tx2"/>
                </a:solidFill>
                <a:latin typeface="+mn-lt"/>
              </a:rPr>
              <a:t>Integer.parseInt</a:t>
            </a:r>
            <a:r>
              <a:rPr lang="en-US" sz="2844" dirty="0">
                <a:solidFill>
                  <a:schemeClr val="tx2"/>
                </a:solidFill>
                <a:latin typeface="+mn-lt"/>
              </a:rPr>
              <a:t>(</a:t>
            </a:r>
            <a:r>
              <a:rPr lang="en-US" sz="2844" dirty="0" err="1">
                <a:solidFill>
                  <a:schemeClr val="tx2"/>
                </a:solidFill>
                <a:latin typeface="+mn-lt"/>
              </a:rPr>
              <a:t>request.getParamenter</a:t>
            </a:r>
            <a:r>
              <a:rPr lang="en-US" sz="2844" dirty="0">
                <a:solidFill>
                  <a:schemeClr val="tx2"/>
                </a:solidFill>
                <a:latin typeface="+mn-lt"/>
              </a:rPr>
              <a:t>("month")));</a:t>
            </a:r>
          </a:p>
          <a:p>
            <a:pPr algn="l">
              <a:buFontTx/>
              <a:buNone/>
              <a:defRPr/>
            </a:pPr>
            <a:r>
              <a:rPr lang="en-US" sz="2844" dirty="0" err="1">
                <a:solidFill>
                  <a:schemeClr val="tx2"/>
                </a:solidFill>
                <a:latin typeface="+mn-lt"/>
              </a:rPr>
              <a:t>ResultSet</a:t>
            </a:r>
            <a:r>
              <a:rPr lang="en-US" sz="2844" dirty="0">
                <a:solidFill>
                  <a:schemeClr val="tx2"/>
                </a:solidFill>
                <a:latin typeface="+mn-lt"/>
              </a:rPr>
              <a:t> res = </a:t>
            </a:r>
            <a:r>
              <a:rPr lang="en-US" sz="2844" dirty="0" err="1">
                <a:solidFill>
                  <a:schemeClr val="tx2"/>
                </a:solidFill>
                <a:latin typeface="+mn-lt"/>
              </a:rPr>
              <a:t>ps.executeQuery</a:t>
            </a:r>
            <a:r>
              <a:rPr lang="en-US" sz="2844" dirty="0">
                <a:solidFill>
                  <a:schemeClr val="tx2"/>
                </a:solidFill>
                <a:latin typeface="+mn-lt"/>
              </a:rPr>
              <a:t>();</a:t>
            </a:r>
          </a:p>
        </p:txBody>
      </p:sp>
      <p:sp>
        <p:nvSpPr>
          <p:cNvPr id="36868" name="Text Box 4">
            <a:extLst>
              <a:ext uri="{FF2B5EF4-FFF2-40B4-BE49-F238E27FC236}">
                <a16:creationId xmlns:a16="http://schemas.microsoft.com/office/drawing/2014/main" id="{3A197049-AF28-EE4C-97BC-6DF6C9696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6853" y="5278685"/>
            <a:ext cx="3251200" cy="9677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sz="2844" dirty="0">
                <a:solidFill>
                  <a:srgbClr val="008000"/>
                </a:solidFill>
                <a:latin typeface="+mn-lt"/>
              </a:rPr>
              <a:t>Bind variable (data placeholder)</a:t>
            </a:r>
          </a:p>
        </p:txBody>
      </p:sp>
      <p:sp>
        <p:nvSpPr>
          <p:cNvPr id="33797" name="Line 5">
            <a:extLst>
              <a:ext uri="{FF2B5EF4-FFF2-40B4-BE49-F238E27FC236}">
                <a16:creationId xmlns:a16="http://schemas.microsoft.com/office/drawing/2014/main" id="{EF45EEFF-8137-1B4E-8B4E-CDEACA39E4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24267" y="4224303"/>
            <a:ext cx="0" cy="1104053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5973"/>
          </a:p>
        </p:txBody>
      </p:sp>
      <p:sp>
        <p:nvSpPr>
          <p:cNvPr id="33798" name="Line 6">
            <a:extLst>
              <a:ext uri="{FF2B5EF4-FFF2-40B4-BE49-F238E27FC236}">
                <a16:creationId xmlns:a16="http://schemas.microsoft.com/office/drawing/2014/main" id="{A4BC1D4B-5092-C144-95E3-A6EAE139D9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90188" y="4614898"/>
            <a:ext cx="3434079" cy="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5973"/>
          </a:p>
        </p:txBody>
      </p:sp>
      <p:sp>
        <p:nvSpPr>
          <p:cNvPr id="33799" name="Line 7">
            <a:extLst>
              <a:ext uri="{FF2B5EF4-FFF2-40B4-BE49-F238E27FC236}">
                <a16:creationId xmlns:a16="http://schemas.microsoft.com/office/drawing/2014/main" id="{9CCB9AA9-20CA-1C40-8425-4F5CD40306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69867" y="4176889"/>
            <a:ext cx="0" cy="435752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5973"/>
          </a:p>
        </p:txBody>
      </p:sp>
      <p:sp>
        <p:nvSpPr>
          <p:cNvPr id="33800" name="Rectangle 8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E0F21FCC-4863-0243-8A2A-408659ED50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00480" y="6759787"/>
            <a:ext cx="10728960" cy="125984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413"/>
              <a:t>Query parsed without parameters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413"/>
              <a:t>Bind variables are typed (int, string, …) </a:t>
            </a:r>
          </a:p>
        </p:txBody>
      </p:sp>
      <p:sp>
        <p:nvSpPr>
          <p:cNvPr id="33801" name="Slide Number Placeholder 5">
            <a:extLst>
              <a:ext uri="{FF2B5EF4-FFF2-40B4-BE49-F238E27FC236}">
                <a16:creationId xmlns:a16="http://schemas.microsoft.com/office/drawing/2014/main" id="{270738D5-BF87-0842-AC39-A9760691478C}"/>
              </a:ext>
            </a:extLst>
          </p:cNvPr>
          <p:cNvSpPr txBox="1">
            <a:spLocks/>
          </p:cNvSpPr>
          <p:nvPr/>
        </p:nvSpPr>
        <p:spPr bwMode="auto">
          <a:xfrm>
            <a:off x="10187094" y="8886613"/>
            <a:ext cx="2709333" cy="65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r>
              <a:rPr lang="en-US" altLang="en-US" sz="1707">
                <a:latin typeface="Arial" panose="020B0604020202020204" pitchFamily="34" charset="0"/>
              </a:rPr>
              <a:t>slide </a:t>
            </a:r>
            <a:fld id="{1143586A-B2CB-F243-819D-03694FF8F58B}" type="slidenum">
              <a:rPr lang="en-US" altLang="en-US" sz="1707">
                <a:latin typeface="Arial" panose="020B0604020202020204" pitchFamily="34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23</a:t>
            </a:fld>
            <a:endParaRPr lang="en-US" altLang="en-US" sz="1707">
              <a:latin typeface="Arial" panose="020B0604020202020204" pitchFamily="34" charset="0"/>
            </a:endParaRPr>
          </a:p>
        </p:txBody>
      </p:sp>
      <p:sp>
        <p:nvSpPr>
          <p:cNvPr id="33802" name="Rectangle 4">
            <a:extLst>
              <a:ext uri="{FF2B5EF4-FFF2-40B4-BE49-F238E27FC236}">
                <a16:creationId xmlns:a16="http://schemas.microsoft.com/office/drawing/2014/main" id="{B5B44443-EDF5-8148-A9FD-DCF2CA2DD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5110" y="2075960"/>
            <a:ext cx="8791317" cy="44255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276">
                <a:solidFill>
                  <a:schemeClr val="tx1"/>
                </a:solidFill>
              </a:rPr>
              <a:t>http://java.sun.com/docs/books/tutorial/jdbc/basics/prepared.html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4DCE-9040-3A42-9277-594D1D5CA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Second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54CD1-D922-B145-BBE6-707335760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275" y="2729807"/>
            <a:ext cx="11343525" cy="6188075"/>
          </a:xfrm>
        </p:spPr>
        <p:txBody>
          <a:bodyPr/>
          <a:lstStyle/>
          <a:p>
            <a:r>
              <a:rPr lang="en-US" altLang="zh-CN" dirty="0">
                <a:hlinkClick r:id="rId3"/>
              </a:rPr>
              <a:t>https://xss-game.appspot.com/level1</a:t>
            </a:r>
            <a:endParaRPr lang="en-US" altLang="zh-CN" dirty="0"/>
          </a:p>
          <a:p>
            <a:pPr lvl="1"/>
            <a:r>
              <a:rPr lang="en-US" altLang="zh-CN" dirty="0"/>
              <a:t>(&lt;script&gt;</a:t>
            </a:r>
            <a:r>
              <a:rPr lang="en-US" dirty="0"/>
              <a:t>alert(</a:t>
            </a:r>
            <a:r>
              <a:rPr lang="en-US" altLang="zh-CN" dirty="0"/>
              <a:t>”Hello</a:t>
            </a:r>
            <a:r>
              <a:rPr lang="zh-CN" altLang="en-US" dirty="0"/>
              <a:t> </a:t>
            </a:r>
            <a:r>
              <a:rPr lang="en-US" altLang="zh-CN" dirty="0"/>
              <a:t>World”</a:t>
            </a:r>
            <a:r>
              <a:rPr lang="en-US" dirty="0"/>
              <a:t>)</a:t>
            </a:r>
            <a:r>
              <a:rPr lang="en-US" altLang="zh-CN" dirty="0"/>
              <a:t>&lt;/script&gt;)</a:t>
            </a:r>
          </a:p>
          <a:p>
            <a:pPr marL="381000" lvl="1" indent="0">
              <a:buNone/>
            </a:pPr>
            <a:endParaRPr lang="en-US" altLang="zh-CN" dirty="0"/>
          </a:p>
          <a:p>
            <a:r>
              <a:rPr lang="en-US" altLang="zh-CN" dirty="0">
                <a:hlinkClick r:id="rId4"/>
              </a:rPr>
              <a:t>https://xss-game.appspot.com/level2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(</a:t>
            </a: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=‘x’ </a:t>
            </a:r>
            <a:r>
              <a:rPr lang="en-US" dirty="0" err="1"/>
              <a:t>onerror</a:t>
            </a:r>
            <a:r>
              <a:rPr lang="en-US" dirty="0"/>
              <a:t>=‘alert(</a:t>
            </a:r>
            <a:r>
              <a:rPr lang="en-US" altLang="zh-CN" dirty="0"/>
              <a:t>”Hello</a:t>
            </a:r>
            <a:r>
              <a:rPr lang="zh-CN" altLang="en-US" dirty="0"/>
              <a:t> </a:t>
            </a:r>
            <a:r>
              <a:rPr lang="en-US" altLang="zh-CN" dirty="0"/>
              <a:t>World”</a:t>
            </a:r>
            <a:r>
              <a:rPr lang="en-US" dirty="0"/>
              <a:t>)'&gt;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057273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>
            <a:extLst>
              <a:ext uri="{FF2B5EF4-FFF2-40B4-BE49-F238E27FC236}">
                <a16:creationId xmlns:a16="http://schemas.microsoft.com/office/drawing/2014/main" id="{5E51F869-51C4-FF47-B8AA-51461C62A2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4078" y="413994"/>
            <a:ext cx="11216639" cy="1326490"/>
          </a:xfrm>
        </p:spPr>
        <p:txBody>
          <a:bodyPr vert="horz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altLang="en-US" sz="6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XSS: Cross-Site Scripting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D4809D-EE10-7940-A235-D4E2B7CAB5A4}"/>
              </a:ext>
            </a:extLst>
          </p:cNvPr>
          <p:cNvSpPr/>
          <p:nvPr/>
        </p:nvSpPr>
        <p:spPr>
          <a:xfrm>
            <a:off x="894078" y="2133600"/>
            <a:ext cx="108204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Wingdings" pitchFamily="2" charset="2"/>
              <a:buChar char="Ø"/>
            </a:pPr>
            <a:r>
              <a:rPr lang="en-US" sz="3600" dirty="0"/>
              <a:t>Cross-Site Scripting (XSS) attacks are a type of injection, in which malicious scripts are injected into otherwise benign and trusted websites. </a:t>
            </a:r>
          </a:p>
          <a:p>
            <a:pPr algn="l"/>
            <a:endParaRPr lang="en-US" sz="3600" dirty="0"/>
          </a:p>
          <a:p>
            <a:pPr marL="571500" indent="-571500" algn="l">
              <a:buFont typeface="Wingdings" pitchFamily="2" charset="2"/>
              <a:buChar char="Ø"/>
            </a:pPr>
            <a:r>
              <a:rPr lang="en-US" sz="3600" dirty="0"/>
              <a:t>XSS attacks occur when an attacker uses a web application to send malicious code, generally in the form of a browser side script, to a different end user. </a:t>
            </a:r>
          </a:p>
          <a:p>
            <a:pPr algn="l"/>
            <a:endParaRPr lang="en-US" sz="3600" dirty="0"/>
          </a:p>
          <a:p>
            <a:pPr marL="571500" indent="-571500" algn="l">
              <a:buFont typeface="Wingdings" pitchFamily="2" charset="2"/>
              <a:buChar char="Ø"/>
            </a:pPr>
            <a:r>
              <a:rPr lang="en-US" sz="3600" dirty="0"/>
              <a:t>Flaws that allow these attacks to succeed are quite widespread and occur anywhere a web application uses input from a user within the output it generates without validating or encoding it.</a:t>
            </a:r>
            <a:endParaRPr lang="en-US" sz="3200" dirty="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>
            <a:extLst>
              <a:ext uri="{FF2B5EF4-FFF2-40B4-BE49-F238E27FC236}">
                <a16:creationId xmlns:a16="http://schemas.microsoft.com/office/drawing/2014/main" id="{5E51F869-51C4-FF47-B8AA-51461C62A2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4078" y="413994"/>
            <a:ext cx="11216639" cy="1326490"/>
          </a:xfrm>
        </p:spPr>
        <p:txBody>
          <a:bodyPr vert="horz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altLang="en-US" sz="6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XSS: </a:t>
            </a:r>
            <a:r>
              <a:rPr lang="en-US" altLang="zh-CN" sz="6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Root</a:t>
            </a:r>
            <a:r>
              <a:rPr lang="zh-CN" altLang="en-US" sz="6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6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Cause</a:t>
            </a:r>
            <a:endParaRPr lang="en-US" altLang="en-US" sz="6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D4809D-EE10-7940-A235-D4E2B7CAB5A4}"/>
              </a:ext>
            </a:extLst>
          </p:cNvPr>
          <p:cNvSpPr/>
          <p:nvPr/>
        </p:nvSpPr>
        <p:spPr>
          <a:xfrm>
            <a:off x="894078" y="2133600"/>
            <a:ext cx="10820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Wingdings" pitchFamily="2" charset="2"/>
              <a:buChar char="Ø"/>
            </a:pPr>
            <a:r>
              <a:rPr lang="en-US" sz="3600" dirty="0"/>
              <a:t>Web applications vulnerable to XSS... </a:t>
            </a:r>
          </a:p>
          <a:p>
            <a:pPr marL="1028700" lvl="1" indent="-571500" algn="l">
              <a:buFont typeface="Wingdings" pitchFamily="2" charset="2"/>
              <a:buChar char="Ø"/>
            </a:pPr>
            <a:r>
              <a:rPr lang="en-US" sz="3600" dirty="0"/>
              <a:t>...include untrusted data (usually from an HTTP request) into dynamic content... </a:t>
            </a:r>
          </a:p>
          <a:p>
            <a:pPr marL="1028700" lvl="1" indent="-571500" algn="l">
              <a:buFont typeface="Wingdings" pitchFamily="2" charset="2"/>
              <a:buChar char="Ø"/>
            </a:pPr>
            <a:r>
              <a:rPr lang="en-US" sz="3600" dirty="0"/>
              <a:t>...that is then sent to a web user without previously validating for malicious content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86614880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>
            <a:extLst>
              <a:ext uri="{FF2B5EF4-FFF2-40B4-BE49-F238E27FC236}">
                <a16:creationId xmlns:a16="http://schemas.microsoft.com/office/drawing/2014/main" id="{5E51F869-51C4-FF47-B8AA-51461C62A2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4078" y="413994"/>
            <a:ext cx="11216639" cy="1326490"/>
          </a:xfrm>
        </p:spPr>
        <p:txBody>
          <a:bodyPr vert="horz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altLang="zh-CN" sz="6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Reflected</a:t>
            </a:r>
            <a:r>
              <a:rPr lang="zh-CN" altLang="en-US" sz="6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6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XSS</a:t>
            </a:r>
            <a:endParaRPr lang="en-US" altLang="en-US" sz="6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9154" name="Picture 2" descr="Монгол: Reflected XSS, 2016 Nurmukhamyed, used under CC-BY-SA 4.0">
            <a:extLst>
              <a:ext uri="{FF2B5EF4-FFF2-40B4-BE49-F238E27FC236}">
                <a16:creationId xmlns:a16="http://schemas.microsoft.com/office/drawing/2014/main" id="{94FEE5ED-6311-6143-8DBE-53291F5EB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4080" y="3032484"/>
            <a:ext cx="11216638" cy="5552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211159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>
            <a:extLst>
              <a:ext uri="{FF2B5EF4-FFF2-40B4-BE49-F238E27FC236}">
                <a16:creationId xmlns:a16="http://schemas.microsoft.com/office/drawing/2014/main" id="{5E51F869-51C4-FF47-B8AA-51461C62A2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4078" y="413994"/>
            <a:ext cx="11216639" cy="1326490"/>
          </a:xfrm>
        </p:spPr>
        <p:txBody>
          <a:bodyPr vert="horz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altLang="zh-CN" sz="6700" dirty="0"/>
              <a:t>Stored</a:t>
            </a:r>
            <a:r>
              <a:rPr lang="zh-CN" altLang="en-US" sz="6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6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XSS</a:t>
            </a:r>
            <a:endParaRPr lang="en-US" altLang="en-US" sz="6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1202" name="Picture 2" descr="Монгол: Stored XSS, 2016 Nurmukhamyed, used under CC-BY-SA 4.0">
            <a:extLst>
              <a:ext uri="{FF2B5EF4-FFF2-40B4-BE49-F238E27FC236}">
                <a16:creationId xmlns:a16="http://schemas.microsoft.com/office/drawing/2014/main" id="{75483805-283D-F54E-89C7-378225350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997" y="2743200"/>
            <a:ext cx="10210800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78188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44A1-AE0B-F041-AB7B-FCDE21B8D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Typical</a:t>
            </a:r>
            <a:r>
              <a:rPr lang="zh-CN" altLang="en-US" dirty="0"/>
              <a:t> </a:t>
            </a:r>
            <a:r>
              <a:rPr lang="en-US" altLang="zh-CN" dirty="0"/>
              <a:t>Impact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E8CD6-8B91-764A-913E-BB137E145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200" y="2392362"/>
            <a:ext cx="11217275" cy="618807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3200" dirty="0"/>
              <a:t>Steal user's session 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Steal sensitive data 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Rewrite the web page 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Redirect user to malicious website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E1D81AB-08D1-CA49-8BF2-4AB5B6BAB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5324649"/>
            <a:ext cx="9448800" cy="404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57452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>
            <a:extLst>
              <a:ext uri="{FF2B5EF4-FFF2-40B4-BE49-F238E27FC236}">
                <a16:creationId xmlns:a16="http://schemas.microsoft.com/office/drawing/2014/main" id="{1B6CD5BD-F263-4541-8EF5-5FFD04F288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7991" y="325120"/>
            <a:ext cx="12318436" cy="1300480"/>
          </a:xfrm>
        </p:spPr>
        <p:txBody>
          <a:bodyPr/>
          <a:lstStyle/>
          <a:p>
            <a:r>
              <a:rPr lang="en-US" altLang="en-US" sz="6600" dirty="0"/>
              <a:t>Vulnerability Stats: Web is “Winning”</a:t>
            </a:r>
          </a:p>
        </p:txBody>
      </p:sp>
      <p:graphicFrame>
        <p:nvGraphicFramePr>
          <p:cNvPr id="1026" name="Object 2">
            <a:extLst>
              <a:ext uri="{FF2B5EF4-FFF2-40B4-BE49-F238E27FC236}">
                <a16:creationId xmlns:a16="http://schemas.microsoft.com/office/drawing/2014/main" id="{BA0E7C6D-8943-1C49-B47E-207193948E03}"/>
              </a:ext>
            </a:extLst>
          </p:cNvPr>
          <p:cNvGraphicFramePr>
            <a:graphicFrameLocks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993808053"/>
              </p:ext>
            </p:extLst>
          </p:nvPr>
        </p:nvGraphicFramePr>
        <p:xfrm>
          <a:off x="2239602" y="3124200"/>
          <a:ext cx="8669867" cy="5784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0" name="Chart" r:id="rId4" imgW="6108700" imgH="4076700" progId="MSGraph.Chart.8">
                  <p:embed followColorScheme="full"/>
                </p:oleObj>
              </mc:Choice>
              <mc:Fallback>
                <p:oleObj name="Chart" r:id="rId4" imgW="6108700" imgH="4076700" progId="MSGraph.Chart.8">
                  <p:embed followColorScheme="full"/>
                  <p:pic>
                    <p:nvPicPr>
                      <p:cNvPr id="1026" name="Object 2">
                        <a:extLst>
                          <a:ext uri="{FF2B5EF4-FFF2-40B4-BE49-F238E27FC236}">
                            <a16:creationId xmlns:a16="http://schemas.microsoft.com/office/drawing/2014/main" id="{BA0E7C6D-8943-1C49-B47E-207193948E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602" y="3124200"/>
                        <a:ext cx="8669867" cy="57844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Text Box 4">
            <a:extLst>
              <a:ext uri="{FF2B5EF4-FFF2-40B4-BE49-F238E27FC236}">
                <a16:creationId xmlns:a16="http://schemas.microsoft.com/office/drawing/2014/main" id="{A24EF15C-F860-A143-B99D-C29CFBDA7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3326" y="3073615"/>
            <a:ext cx="3833101" cy="44255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 defTabSz="7620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 defTabSz="7620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 defTabSz="7620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 defTabSz="7620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276" dirty="0">
                <a:solidFill>
                  <a:schemeClr val="tx2"/>
                </a:solidFill>
                <a:latin typeface="Arial" panose="020B0604020202020204" pitchFamily="34" charset="0"/>
              </a:rPr>
              <a:t>Source:  MITRE CVE trends</a:t>
            </a:r>
          </a:p>
        </p:txBody>
      </p:sp>
      <p:sp>
        <p:nvSpPr>
          <p:cNvPr id="4101" name="Text Box 5">
            <a:extLst>
              <a:ext uri="{FF2B5EF4-FFF2-40B4-BE49-F238E27FC236}">
                <a16:creationId xmlns:a16="http://schemas.microsoft.com/office/drawing/2014/main" id="{250E6BA2-9997-E744-BE66-66E5EE74B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664" y="1997800"/>
            <a:ext cx="1199309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sz="4400" dirty="0">
                <a:solidFill>
                  <a:schemeClr val="tx1"/>
                </a:solidFill>
                <a:latin typeface="+mn-lt"/>
              </a:rPr>
              <a:t>Majority of vulnerabilities now found in web software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AE6FB24-4530-7348-AEE2-A8A8FCF4C3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162800" y="5559214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 sz="1200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2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slide </a:t>
            </a:r>
            <a:fld id="{62DF2B2C-50FC-FF44-BEBF-53047A5C548F}" type="slidenum">
              <a:rPr lang="en-US" altLang="en-US" smtClean="0"/>
              <a:pPr/>
              <a:t>3</a:t>
            </a:fld>
            <a:endParaRPr lang="en-US" altLang="en-US" sz="1707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1AB9-1181-654C-ACBF-067B4CA4A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XSS:</a:t>
            </a:r>
            <a:r>
              <a:rPr lang="zh-CN" altLang="en-US" dirty="0"/>
              <a:t> </a:t>
            </a:r>
            <a:r>
              <a:rPr lang="en-US" altLang="zh-CN" dirty="0"/>
              <a:t>Prevention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4424C-BE57-A74B-AFF4-B03FB075A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include user supplied input in your output!</a:t>
            </a:r>
          </a:p>
          <a:p>
            <a:r>
              <a:rPr lang="en-US" dirty="0"/>
              <a:t>Output Encode all user supplied input </a:t>
            </a:r>
          </a:p>
          <a:p>
            <a:pPr lvl="1"/>
            <a:r>
              <a:rPr lang="en-US" dirty="0"/>
              <a:t>e.g.</a:t>
            </a:r>
            <a:r>
              <a:rPr lang="en-US" altLang="zh-CN" dirty="0"/>
              <a:t>,</a:t>
            </a:r>
            <a:r>
              <a:rPr lang="en-US" dirty="0"/>
              <a:t> OWASP Java Encoder </a:t>
            </a:r>
          </a:p>
          <a:p>
            <a:r>
              <a:rPr lang="en-US" dirty="0"/>
              <a:t>Perform Allow List Input Validation on user input </a:t>
            </a:r>
          </a:p>
          <a:p>
            <a:r>
              <a:rPr lang="en-US" dirty="0"/>
              <a:t>Use an HTML Sanitizer for larger user supplied HTML chunks </a:t>
            </a:r>
          </a:p>
          <a:p>
            <a:pPr lvl="1"/>
            <a:r>
              <a:rPr lang="en-US" dirty="0"/>
              <a:t>e.g. </a:t>
            </a:r>
            <a:r>
              <a:rPr lang="en-US" altLang="zh-CN" dirty="0"/>
              <a:t>,</a:t>
            </a:r>
            <a:r>
              <a:rPr lang="en-US" dirty="0"/>
              <a:t>OWASP Java HTML Sanitizer</a:t>
            </a:r>
          </a:p>
        </p:txBody>
      </p:sp>
    </p:spTree>
    <p:extLst>
      <p:ext uri="{BB962C8B-B14F-4D97-AF65-F5344CB8AC3E}">
        <p14:creationId xmlns:p14="http://schemas.microsoft.com/office/powerpoint/2010/main" val="2519586782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C5957-D182-D340-8F50-E160B5946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600" dirty="0"/>
              <a:t>CSS</a:t>
            </a:r>
            <a:r>
              <a:rPr lang="zh-CN" altLang="en-US" sz="6600" dirty="0"/>
              <a:t> </a:t>
            </a:r>
            <a:r>
              <a:rPr lang="en-US" altLang="zh-CN" sz="6600" dirty="0"/>
              <a:t>Prevention:</a:t>
            </a:r>
            <a:r>
              <a:rPr lang="zh-CN" altLang="en-US" sz="6600" dirty="0"/>
              <a:t> </a:t>
            </a:r>
            <a:r>
              <a:rPr lang="en-US" altLang="zh-CN" sz="6600" dirty="0"/>
              <a:t>Encoding</a:t>
            </a:r>
            <a:r>
              <a:rPr lang="zh-CN" altLang="en-US" sz="6600" dirty="0"/>
              <a:t> </a:t>
            </a:r>
            <a:r>
              <a:rPr lang="en-US" altLang="zh-CN" sz="6600" dirty="0"/>
              <a:t>Contexts</a:t>
            </a:r>
            <a:endParaRPr lang="en-US" sz="6600" dirty="0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8B110D2-CD31-EF4D-B81F-7211FDD508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60" y="5647183"/>
            <a:ext cx="12141692" cy="2250755"/>
          </a:xfr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0A4D53A-042C-9444-AFA6-C2C3D5E7A3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63" y="3124200"/>
            <a:ext cx="11613896" cy="225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97424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3FE2E-DE66-7040-B83C-78DF9B81A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/>
              <a:t> </a:t>
            </a:r>
            <a:r>
              <a:rPr lang="en-US" altLang="zh-CN" dirty="0"/>
              <a:t>Prevention: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Validation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AF6F0-BDF1-1A46-B41F-F641F4E3F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b="1" dirty="0"/>
              <a:t>Block List </a:t>
            </a:r>
          </a:p>
          <a:p>
            <a:pPr>
              <a:spcBef>
                <a:spcPts val="1200"/>
              </a:spcBef>
            </a:pPr>
            <a:r>
              <a:rPr lang="en-US" dirty="0"/>
              <a:t>"Allow what is not explicitly blocked!”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Example: Do not allow &lt; , &gt; , " , ; , ' and script in user input ( ) </a:t>
            </a:r>
          </a:p>
          <a:p>
            <a:pPr>
              <a:spcBef>
                <a:spcPts val="1200"/>
              </a:spcBef>
            </a:pPr>
            <a:r>
              <a:rPr lang="en-US" dirty="0"/>
              <a:t>Can be bypassed by masking attack patterns </a:t>
            </a:r>
          </a:p>
          <a:p>
            <a:pPr>
              <a:spcBef>
                <a:spcPts val="1200"/>
              </a:spcBef>
            </a:pPr>
            <a:r>
              <a:rPr lang="en-US" dirty="0"/>
              <a:t>Must be updated for new attack patterns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b="1" dirty="0"/>
              <a:t>= Negative Security Rule</a:t>
            </a:r>
          </a:p>
        </p:txBody>
      </p:sp>
    </p:spTree>
    <p:extLst>
      <p:ext uri="{BB962C8B-B14F-4D97-AF65-F5344CB8AC3E}">
        <p14:creationId xmlns:p14="http://schemas.microsoft.com/office/powerpoint/2010/main" val="2256050395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3FE2E-DE66-7040-B83C-78DF9B81A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/>
              <a:t> </a:t>
            </a:r>
            <a:r>
              <a:rPr lang="en-US" altLang="zh-CN" dirty="0"/>
              <a:t>Prevention: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Validation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AF6F0-BDF1-1A46-B41F-F641F4E3F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763" y="2597150"/>
            <a:ext cx="12293600" cy="6188075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b="1" dirty="0"/>
              <a:t>Allow List </a:t>
            </a:r>
          </a:p>
          <a:p>
            <a:pPr>
              <a:spcBef>
                <a:spcPts val="1200"/>
              </a:spcBef>
            </a:pPr>
            <a:r>
              <a:rPr lang="en-US" dirty="0"/>
              <a:t>"Block what is not explicitly allowed!" 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Example: Allow only a-z , A-Z and 0-9 in user input</a:t>
            </a:r>
          </a:p>
          <a:p>
            <a:pPr>
              <a:spcBef>
                <a:spcPts val="1200"/>
              </a:spcBef>
            </a:pPr>
            <a:r>
              <a:rPr lang="en-US" dirty="0"/>
              <a:t>Provide protection even against future vulnerabilities</a:t>
            </a:r>
          </a:p>
          <a:p>
            <a:pPr>
              <a:spcBef>
                <a:spcPts val="1200"/>
              </a:spcBef>
            </a:pPr>
            <a:r>
              <a:rPr lang="en-US" dirty="0"/>
              <a:t>Tend to get weaker over time when not carefully maintained </a:t>
            </a:r>
          </a:p>
          <a:p>
            <a:pPr>
              <a:spcBef>
                <a:spcPts val="1200"/>
              </a:spcBef>
            </a:pPr>
            <a:r>
              <a:rPr lang="en-US" dirty="0"/>
              <a:t>Can be quite </a:t>
            </a:r>
            <a:r>
              <a:rPr lang="en-US" dirty="0" err="1"/>
              <a:t>effortsome</a:t>
            </a:r>
            <a:r>
              <a:rPr lang="en-US" dirty="0"/>
              <a:t> to define for a whole application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b="1" dirty="0"/>
              <a:t>= Positive Security Rule</a:t>
            </a:r>
          </a:p>
        </p:txBody>
      </p:sp>
    </p:spTree>
    <p:extLst>
      <p:ext uri="{BB962C8B-B14F-4D97-AF65-F5344CB8AC3E}">
        <p14:creationId xmlns:p14="http://schemas.microsoft.com/office/powerpoint/2010/main" val="412465388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4DCE-9040-3A42-9277-594D1D5CA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54CD1-D922-B145-BBE6-707335760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275" y="2729807"/>
            <a:ext cx="11343525" cy="6188075"/>
          </a:xfrm>
        </p:spPr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typical</a:t>
            </a:r>
            <a:r>
              <a:rPr lang="zh-CN" altLang="en-US" dirty="0"/>
              <a:t> </a:t>
            </a:r>
            <a:r>
              <a:rPr lang="en-US" altLang="zh-CN" dirty="0"/>
              <a:t>database-supported</a:t>
            </a:r>
            <a:r>
              <a:rPr lang="zh-CN" altLang="en-US" dirty="0"/>
              <a:t> </a:t>
            </a:r>
            <a:r>
              <a:rPr lang="en-US" altLang="zh-CN" dirty="0"/>
              <a:t>login</a:t>
            </a:r>
            <a:r>
              <a:rPr lang="zh-CN" altLang="en-US" dirty="0"/>
              <a:t> </a:t>
            </a:r>
            <a:r>
              <a:rPr lang="en-US" altLang="zh-CN" dirty="0"/>
              <a:t>webpage</a:t>
            </a:r>
            <a:r>
              <a:rPr lang="zh-CN" altLang="en-US" dirty="0"/>
              <a:t> </a:t>
            </a:r>
            <a:r>
              <a:rPr lang="en-US" altLang="zh-CN" dirty="0">
                <a:hlinkClick r:id="rId3"/>
              </a:rPr>
              <a:t>https://www.codingame.com/playgrounds/154/sql-injection-demo/sql-injection</a:t>
            </a: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166780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3BA6A02-4C79-2140-844A-EDBAA37B0E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Architecture of Our Example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4002A21B-E73E-3546-AE07-6AB556E30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853" y="2492587"/>
            <a:ext cx="2492587" cy="2709333"/>
          </a:xfrm>
          <a:prstGeom prst="rect">
            <a:avLst/>
          </a:prstGeom>
          <a:solidFill>
            <a:srgbClr val="EAEAEA"/>
          </a:solidFill>
          <a:ln w="12700" algn="ctr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endParaRPr lang="en-US" altLang="en-US" sz="3413">
              <a:solidFill>
                <a:schemeClr val="tx1"/>
              </a:solidFill>
            </a:endParaRPr>
          </a:p>
          <a:p>
            <a:pPr>
              <a:buFontTx/>
              <a:buNone/>
            </a:pPr>
            <a:r>
              <a:rPr lang="en-US" altLang="en-US" sz="3413">
                <a:solidFill>
                  <a:schemeClr val="tx1"/>
                </a:solidFill>
              </a:rPr>
              <a:t>Browser</a:t>
            </a:r>
          </a:p>
          <a:p>
            <a:pPr>
              <a:buFontTx/>
              <a:buNone/>
            </a:pPr>
            <a:endParaRPr lang="en-US" altLang="en-US" sz="3413">
              <a:solidFill>
                <a:schemeClr val="tx1"/>
              </a:solidFill>
            </a:endParaRPr>
          </a:p>
          <a:p>
            <a:pPr>
              <a:buFontTx/>
              <a:buNone/>
            </a:pPr>
            <a:endParaRPr lang="en-US" altLang="en-US" sz="3413">
              <a:solidFill>
                <a:schemeClr val="tx1"/>
              </a:solidFill>
            </a:endParaRPr>
          </a:p>
          <a:p>
            <a:pPr>
              <a:buFontTx/>
              <a:buNone/>
            </a:pPr>
            <a:endParaRPr lang="en-US" altLang="en-US" sz="3413">
              <a:solidFill>
                <a:schemeClr val="tx1"/>
              </a:solidFill>
            </a:endParaRPr>
          </a:p>
          <a:p>
            <a:pPr>
              <a:buFontTx/>
              <a:buNone/>
            </a:pPr>
            <a:endParaRPr lang="en-US" altLang="en-US" sz="3413">
              <a:solidFill>
                <a:schemeClr val="tx1"/>
              </a:solidFill>
            </a:endParaRPr>
          </a:p>
        </p:txBody>
      </p:sp>
      <p:sp>
        <p:nvSpPr>
          <p:cNvPr id="1434628" name="Line 4">
            <a:extLst>
              <a:ext uri="{FF2B5EF4-FFF2-40B4-BE49-F238E27FC236}">
                <a16:creationId xmlns:a16="http://schemas.microsoft.com/office/drawing/2014/main" id="{C5011790-38DE-074D-B8AB-C9A2F2D3085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1440" y="3142827"/>
            <a:ext cx="390144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5973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C7F57D0F-1456-4847-9714-A9FDAE972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2880" y="2492587"/>
            <a:ext cx="3359573" cy="2384213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3413">
                <a:solidFill>
                  <a:schemeClr val="tx1"/>
                </a:solidFill>
              </a:rPr>
              <a:t>Web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3413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1434630" name="Text Box 6">
            <a:extLst>
              <a:ext uri="{FF2B5EF4-FFF2-40B4-BE49-F238E27FC236}">
                <a16:creationId xmlns:a16="http://schemas.microsoft.com/office/drawing/2014/main" id="{3DFC431C-3682-5D41-B050-431B208A0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3799" y="2416913"/>
            <a:ext cx="3476721" cy="6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3413" dirty="0">
                <a:solidFill>
                  <a:schemeClr val="tx1"/>
                </a:solidFill>
              </a:rPr>
              <a:t>POST / HTTP/1.0</a:t>
            </a:r>
          </a:p>
        </p:txBody>
      </p:sp>
      <p:sp>
        <p:nvSpPr>
          <p:cNvPr id="1434631" name="Line 7">
            <a:extLst>
              <a:ext uri="{FF2B5EF4-FFF2-40B4-BE49-F238E27FC236}">
                <a16:creationId xmlns:a16="http://schemas.microsoft.com/office/drawing/2014/main" id="{3B84931F-90FD-0248-B4B3-39E49A604D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01440" y="3793067"/>
            <a:ext cx="390144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5973"/>
          </a:p>
        </p:txBody>
      </p:sp>
      <p:sp>
        <p:nvSpPr>
          <p:cNvPr id="1434632" name="Text Box 8">
            <a:extLst>
              <a:ext uri="{FF2B5EF4-FFF2-40B4-BE49-F238E27FC236}">
                <a16:creationId xmlns:a16="http://schemas.microsoft.com/office/drawing/2014/main" id="{03C3D25D-6EC4-8743-BE93-A5FB38D55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159" y="3894668"/>
            <a:ext cx="3544047" cy="6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3413" dirty="0">
                <a:solidFill>
                  <a:schemeClr val="tx1"/>
                </a:solidFill>
              </a:rPr>
              <a:t>HTTP/1.1 200 OK</a:t>
            </a:r>
          </a:p>
        </p:txBody>
      </p:sp>
      <p:pic>
        <p:nvPicPr>
          <p:cNvPr id="8201" name="Picture 9" descr="ie">
            <a:extLst>
              <a:ext uri="{FF2B5EF4-FFF2-40B4-BE49-F238E27FC236}">
                <a16:creationId xmlns:a16="http://schemas.microsoft.com/office/drawing/2014/main" id="{42EF03F3-3BB2-7449-9B03-2204C3953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1" y="3251201"/>
            <a:ext cx="961813" cy="96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2" name="Picture 10" descr="safari">
            <a:extLst>
              <a:ext uri="{FF2B5EF4-FFF2-40B4-BE49-F238E27FC236}">
                <a16:creationId xmlns:a16="http://schemas.microsoft.com/office/drawing/2014/main" id="{C2E76609-CBDB-1046-B531-713C3F1DE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841" y="3312161"/>
            <a:ext cx="792479" cy="792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3" name="Picture 11" descr="firefox">
            <a:extLst>
              <a:ext uri="{FF2B5EF4-FFF2-40B4-BE49-F238E27FC236}">
                <a16:creationId xmlns:a16="http://schemas.microsoft.com/office/drawing/2014/main" id="{1ED6CEF0-D3B5-C142-ABC3-13652A030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347" y="4210757"/>
            <a:ext cx="792481" cy="760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4" name="Picture 12" descr="opera">
            <a:extLst>
              <a:ext uri="{FF2B5EF4-FFF2-40B4-BE49-F238E27FC236}">
                <a16:creationId xmlns:a16="http://schemas.microsoft.com/office/drawing/2014/main" id="{B106F630-03DB-5D4A-8739-6E9D231AE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33" y="4213014"/>
            <a:ext cx="830862" cy="727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637" name="AutoShape 13">
            <a:extLst>
              <a:ext uri="{FF2B5EF4-FFF2-40B4-BE49-F238E27FC236}">
                <a16:creationId xmlns:a16="http://schemas.microsoft.com/office/drawing/2014/main" id="{68BAB954-108A-A541-8166-ADF8F97E3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208" y="4660054"/>
            <a:ext cx="3176686" cy="952782"/>
          </a:xfrm>
          <a:prstGeom prst="foldedCorner">
            <a:avLst>
              <a:gd name="adj" fmla="val 12500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pPr>
              <a:buFontTx/>
              <a:buNone/>
              <a:defRPr/>
            </a:pPr>
            <a:r>
              <a:rPr lang="en-US" sz="5973" dirty="0" err="1">
                <a:solidFill>
                  <a:schemeClr val="tx1"/>
                </a:solidFill>
              </a:rPr>
              <a:t>index.php</a:t>
            </a:r>
            <a:endParaRPr lang="en-US" sz="5973" dirty="0">
              <a:solidFill>
                <a:schemeClr val="tx1"/>
              </a:solidFill>
            </a:endParaRPr>
          </a:p>
        </p:txBody>
      </p:sp>
      <p:pic>
        <p:nvPicPr>
          <p:cNvPr id="8206" name="Picture 16" descr="iis">
            <a:extLst>
              <a:ext uri="{FF2B5EF4-FFF2-40B4-BE49-F238E27FC236}">
                <a16:creationId xmlns:a16="http://schemas.microsoft.com/office/drawing/2014/main" id="{589A18F7-6A49-A744-9BCA-34C2CD624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3893" y="2770295"/>
            <a:ext cx="623147" cy="66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7" name="Picture 17" descr="apache">
            <a:extLst>
              <a:ext uri="{FF2B5EF4-FFF2-40B4-BE49-F238E27FC236}">
                <a16:creationId xmlns:a16="http://schemas.microsoft.com/office/drawing/2014/main" id="{1F09AE9B-3FDB-3640-973F-668B69756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627" y="2718365"/>
            <a:ext cx="1402081" cy="458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8" name="Rectangle 18">
            <a:extLst>
              <a:ext uri="{FF2B5EF4-FFF2-40B4-BE49-F238E27FC236}">
                <a16:creationId xmlns:a16="http://schemas.microsoft.com/office/drawing/2014/main" id="{B680A0EC-D239-364B-A329-DAC4AFEE8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2880" y="6394027"/>
            <a:ext cx="3359573" cy="2384213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3413">
                <a:solidFill>
                  <a:schemeClr val="tx1"/>
                </a:solidFill>
              </a:rPr>
              <a:t>Database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3413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1434643" name="Line 19">
            <a:extLst>
              <a:ext uri="{FF2B5EF4-FFF2-40B4-BE49-F238E27FC236}">
                <a16:creationId xmlns:a16="http://schemas.microsoft.com/office/drawing/2014/main" id="{804348D6-0291-1D46-9C38-C6CBCA275C5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37333" y="4876800"/>
            <a:ext cx="0" cy="151722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5973"/>
          </a:p>
        </p:txBody>
      </p:sp>
      <p:sp>
        <p:nvSpPr>
          <p:cNvPr id="1434644" name="Line 20">
            <a:extLst>
              <a:ext uri="{FF2B5EF4-FFF2-40B4-BE49-F238E27FC236}">
                <a16:creationId xmlns:a16="http://schemas.microsoft.com/office/drawing/2014/main" id="{76BDF3EB-61ED-3E4A-9BBC-FC525A3F36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054080" y="4876800"/>
            <a:ext cx="0" cy="151722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5973"/>
          </a:p>
        </p:txBody>
      </p:sp>
      <p:pic>
        <p:nvPicPr>
          <p:cNvPr id="8211" name="Picture 21">
            <a:extLst>
              <a:ext uri="{FF2B5EF4-FFF2-40B4-BE49-F238E27FC236}">
                <a16:creationId xmlns:a16="http://schemas.microsoft.com/office/drawing/2014/main" id="{B0C510E9-B4C5-5741-9D72-EF318B549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627" y="7802880"/>
            <a:ext cx="650240" cy="65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</p:pic>
      <p:pic>
        <p:nvPicPr>
          <p:cNvPr id="8212" name="Picture 23">
            <a:extLst>
              <a:ext uri="{FF2B5EF4-FFF2-40B4-BE49-F238E27FC236}">
                <a16:creationId xmlns:a16="http://schemas.microsoft.com/office/drawing/2014/main" id="{C4873FD4-2431-174A-97F4-5BA225D2C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988" y="6719147"/>
            <a:ext cx="961813" cy="325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3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34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34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3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3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3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630" grpId="0"/>
      <p:bldP spid="1434632" grpId="0"/>
      <p:bldP spid="14346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4DCE-9040-3A42-9277-594D1D5CA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54CD1-D922-B145-BBE6-707335760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537" y="2729807"/>
            <a:ext cx="12181725" cy="6188075"/>
          </a:xfrm>
        </p:spPr>
        <p:txBody>
          <a:bodyPr/>
          <a:lstStyle/>
          <a:p>
            <a:pPr algn="ctr"/>
            <a:r>
              <a:rPr lang="en-US" dirty="0"/>
              <a:t>Can you log into the website without the right password???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Try It Again!</a:t>
            </a:r>
          </a:p>
          <a:p>
            <a:pPr marL="0" indent="0" algn="ctr">
              <a:buNone/>
            </a:pPr>
            <a:r>
              <a:rPr lang="en-US" altLang="zh-CN" dirty="0">
                <a:hlinkClick r:id="rId2"/>
              </a:rPr>
              <a:t>https://www.codingame.com/playgrounds/154/sql-injection-demo/sql-injection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97604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EB1334A7-D09E-5C4A-834C-4DADF1AC4A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5600" y="-457200"/>
            <a:ext cx="12293600" cy="2438400"/>
          </a:xfrm>
        </p:spPr>
        <p:txBody>
          <a:bodyPr/>
          <a:lstStyle/>
          <a:p>
            <a:pPr eaLnBrk="1" hangingPunct="1"/>
            <a:r>
              <a:rPr lang="en-US" altLang="en-US" dirty="0"/>
              <a:t>SQL</a:t>
            </a:r>
          </a:p>
        </p:txBody>
      </p:sp>
      <p:sp>
        <p:nvSpPr>
          <p:cNvPr id="1024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A4A5A5C-A3C3-CE42-BF18-DAC0D83EC3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3762" y="1193800"/>
            <a:ext cx="11217275" cy="6188075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en-US" dirty="0"/>
              <a:t>Widely used database query language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dirty="0"/>
              <a:t>Fetch a set of records</a:t>
            </a:r>
          </a:p>
          <a:p>
            <a:pPr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en-US" altLang="en-US" dirty="0"/>
              <a:t>	</a:t>
            </a:r>
            <a:r>
              <a:rPr lang="en-US" altLang="en-US" sz="2844" dirty="0">
                <a:solidFill>
                  <a:srgbClr val="009900"/>
                </a:solidFill>
              </a:rPr>
              <a:t>SELECT * FROM Person WHERE Username=‘Vitaly’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dirty="0"/>
              <a:t>Add data to the table</a:t>
            </a:r>
          </a:p>
          <a:p>
            <a:pPr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en-US" altLang="en-US" sz="2560" dirty="0"/>
              <a:t>	</a:t>
            </a:r>
            <a:r>
              <a:rPr lang="en-US" altLang="en-US" sz="2844" dirty="0">
                <a:solidFill>
                  <a:srgbClr val="009900"/>
                </a:solidFill>
              </a:rPr>
              <a:t>INSERT INTO Key (Username, Key) VALUES (‘Vitaly’, 3611BBFF)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dirty="0"/>
              <a:t>Modify data</a:t>
            </a:r>
          </a:p>
          <a:p>
            <a:pPr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en-US" altLang="en-US" sz="2844" dirty="0"/>
              <a:t>	</a:t>
            </a:r>
            <a:r>
              <a:rPr lang="en-US" altLang="en-US" sz="2844" dirty="0">
                <a:solidFill>
                  <a:srgbClr val="009900"/>
                </a:solidFill>
              </a:rPr>
              <a:t>UPDATE Keys SET Key=FA33452D WHERE </a:t>
            </a:r>
            <a:r>
              <a:rPr lang="en-US" altLang="en-US" sz="2844" dirty="0" err="1">
                <a:solidFill>
                  <a:srgbClr val="009900"/>
                </a:solidFill>
              </a:rPr>
              <a:t>PersonID</a:t>
            </a:r>
            <a:r>
              <a:rPr lang="en-US" altLang="en-US" sz="2844" dirty="0">
                <a:solidFill>
                  <a:srgbClr val="009900"/>
                </a:solidFill>
              </a:rPr>
              <a:t>=5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dirty="0"/>
              <a:t>Query syntax (mostly) independent of vendor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dirty="0">
                <a:solidFill>
                  <a:srgbClr val="FF0000"/>
                </a:solidFill>
              </a:rPr>
              <a:t>Some notes:</a:t>
            </a:r>
          </a:p>
          <a:p>
            <a:pPr lvl="1">
              <a:spcBef>
                <a:spcPts val="1200"/>
              </a:spcBef>
            </a:pPr>
            <a:r>
              <a:rPr lang="en-US" altLang="en-US" dirty="0">
                <a:solidFill>
                  <a:srgbClr val="00B050"/>
                </a:solidFill>
              </a:rPr>
              <a:t>Single quotations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(‘)</a:t>
            </a:r>
            <a:r>
              <a:rPr lang="en-US" altLang="en-US" dirty="0"/>
              <a:t> encapsulate DATA</a:t>
            </a:r>
          </a:p>
          <a:p>
            <a:pPr lvl="1">
              <a:spcBef>
                <a:spcPts val="1200"/>
              </a:spcBef>
            </a:pPr>
            <a:r>
              <a:rPr lang="en-US" altLang="en-US" dirty="0">
                <a:solidFill>
                  <a:srgbClr val="00B050"/>
                </a:solidFill>
              </a:rPr>
              <a:t>--</a:t>
            </a:r>
            <a:r>
              <a:rPr lang="en-US" altLang="en-US" dirty="0"/>
              <a:t> means comments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olidFill>
                  <a:srgbClr val="00B050"/>
                </a:solidFill>
              </a:rPr>
              <a:t>Semicolon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(;)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/>
              <a:t>means</a:t>
            </a:r>
            <a:r>
              <a:rPr lang="zh-CN" altLang="en-US" dirty="0"/>
              <a:t> </a:t>
            </a:r>
            <a:r>
              <a:rPr lang="en-US" altLang="zh-CN" dirty="0"/>
              <a:t>separating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SQL</a:t>
            </a:r>
            <a:r>
              <a:rPr lang="zh-CN" altLang="en-US" dirty="0"/>
              <a:t> </a:t>
            </a:r>
            <a:r>
              <a:rPr lang="en-US" altLang="zh-CN" dirty="0"/>
              <a:t>queries</a:t>
            </a:r>
            <a:endParaRPr lang="en-US" altLang="en-US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A98657BE-E8D8-CF4A-B3F7-D421E0243C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Code of Our Example</a:t>
            </a:r>
          </a:p>
        </p:txBody>
      </p:sp>
      <p:sp>
        <p:nvSpPr>
          <p:cNvPr id="254980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0D42E19-391A-374A-8A6E-BD9CF7D216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3763" y="2597150"/>
            <a:ext cx="12002664" cy="618807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var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username</a:t>
            </a:r>
            <a:r>
              <a:rPr lang="en-US" dirty="0"/>
              <a:t> = </a:t>
            </a:r>
            <a:r>
              <a:rPr lang="en-US" dirty="0" err="1">
                <a:solidFill>
                  <a:srgbClr val="00B0F0"/>
                </a:solidFill>
              </a:rPr>
              <a:t>req.body.username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var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password</a:t>
            </a:r>
            <a:r>
              <a:rPr lang="en-US" dirty="0"/>
              <a:t> = </a:t>
            </a:r>
            <a:r>
              <a:rPr lang="en-US" dirty="0" err="1">
                <a:solidFill>
                  <a:srgbClr val="00B0F0"/>
                </a:solidFill>
              </a:rPr>
              <a:t>req.body.password</a:t>
            </a:r>
            <a:r>
              <a:rPr lang="en-US" dirty="0"/>
              <a:t>; </a:t>
            </a:r>
            <a:endParaRPr lang="en-US" altLang="en-US" dirty="0">
              <a:solidFill>
                <a:srgbClr val="009900"/>
              </a:solidFill>
            </a:endParaRPr>
          </a:p>
          <a:p>
            <a:pPr>
              <a:buNone/>
            </a:pPr>
            <a:r>
              <a:rPr lang="en-US" altLang="en-US" dirty="0">
                <a:solidFill>
                  <a:srgbClr val="00990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var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query</a:t>
            </a:r>
            <a:r>
              <a:rPr lang="en-US" dirty="0"/>
              <a:t> = "</a:t>
            </a:r>
            <a:r>
              <a:rPr lang="en-US" dirty="0">
                <a:solidFill>
                  <a:srgbClr val="00B050"/>
                </a:solidFill>
              </a:rPr>
              <a:t>SELECT name FROM user where username = '</a:t>
            </a:r>
            <a:r>
              <a:rPr lang="en-US" dirty="0">
                <a:solidFill>
                  <a:schemeClr val="tx2"/>
                </a:solidFill>
              </a:rPr>
              <a:t>"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+ </a:t>
            </a:r>
            <a:r>
              <a:rPr lang="en-US" dirty="0">
                <a:solidFill>
                  <a:srgbClr val="00B0F0"/>
                </a:solidFill>
              </a:rPr>
              <a:t>username</a:t>
            </a:r>
            <a:r>
              <a:rPr lang="en-US" dirty="0"/>
              <a:t> + "</a:t>
            </a:r>
            <a:r>
              <a:rPr lang="en-US" dirty="0">
                <a:solidFill>
                  <a:srgbClr val="00B050"/>
                </a:solidFill>
              </a:rPr>
              <a:t>' and password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= '</a:t>
            </a:r>
            <a:r>
              <a:rPr lang="en-US" dirty="0"/>
              <a:t>"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+ </a:t>
            </a:r>
            <a:r>
              <a:rPr lang="en-US" dirty="0">
                <a:solidFill>
                  <a:srgbClr val="00B0F0"/>
                </a:solidFill>
              </a:rPr>
              <a:t>password</a:t>
            </a:r>
            <a:r>
              <a:rPr lang="en-US" dirty="0"/>
              <a:t> + ”</a:t>
            </a:r>
            <a:r>
              <a:rPr lang="en-US" dirty="0">
                <a:solidFill>
                  <a:srgbClr val="00B050"/>
                </a:solidFill>
              </a:rPr>
              <a:t>’</a:t>
            </a:r>
            <a:r>
              <a:rPr lang="en-US" dirty="0"/>
              <a:t>”;</a:t>
            </a:r>
          </a:p>
          <a:p>
            <a:pPr>
              <a:buNone/>
            </a:pPr>
            <a:endParaRPr lang="en-US" altLang="en-US" dirty="0">
              <a:solidFill>
                <a:srgbClr val="009900"/>
              </a:solidFill>
            </a:endParaRPr>
          </a:p>
          <a:p>
            <a:pPr>
              <a:buNone/>
            </a:pPr>
            <a:r>
              <a:rPr lang="en-US" altLang="en-US" dirty="0">
                <a:solidFill>
                  <a:srgbClr val="009900"/>
                </a:solidFill>
              </a:rPr>
              <a:t>SELECT name FROM user where username = </a:t>
            </a:r>
            <a:r>
              <a:rPr lang="en-US" dirty="0">
                <a:solidFill>
                  <a:srgbClr val="00B050"/>
                </a:solidFill>
              </a:rPr>
              <a:t>' </a:t>
            </a:r>
            <a:r>
              <a:rPr lang="en-US" dirty="0">
                <a:solidFill>
                  <a:srgbClr val="00B0F0"/>
                </a:solidFill>
              </a:rPr>
              <a:t>username </a:t>
            </a:r>
            <a:r>
              <a:rPr lang="en-US" dirty="0">
                <a:solidFill>
                  <a:srgbClr val="00B050"/>
                </a:solidFill>
              </a:rPr>
              <a:t>' and password = ‘ </a:t>
            </a:r>
            <a:r>
              <a:rPr lang="en-US" dirty="0">
                <a:solidFill>
                  <a:srgbClr val="00B0F0"/>
                </a:solidFill>
              </a:rPr>
              <a:t>password </a:t>
            </a:r>
            <a:r>
              <a:rPr lang="en-US" dirty="0">
                <a:solidFill>
                  <a:srgbClr val="00B050"/>
                </a:solidFill>
              </a:rPr>
              <a:t>';</a:t>
            </a:r>
            <a:endParaRPr lang="en-US" altLang="en-US" dirty="0">
              <a:solidFill>
                <a:srgbClr val="009900"/>
              </a:solidFill>
            </a:endParaRPr>
          </a:p>
        </p:txBody>
      </p:sp>
      <p:sp>
        <p:nvSpPr>
          <p:cNvPr id="6" name="Oval 13">
            <a:extLst>
              <a:ext uri="{FF2B5EF4-FFF2-40B4-BE49-F238E27FC236}">
                <a16:creationId xmlns:a16="http://schemas.microsoft.com/office/drawing/2014/main" id="{C8A367BC-0352-3D46-B14F-AAE59AD23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596" y="3476069"/>
            <a:ext cx="3657600" cy="1126630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 sz="3413"/>
          </a:p>
        </p:txBody>
      </p:sp>
      <p:sp>
        <p:nvSpPr>
          <p:cNvPr id="7" name="Oval 13">
            <a:extLst>
              <a:ext uri="{FF2B5EF4-FFF2-40B4-BE49-F238E27FC236}">
                <a16:creationId xmlns:a16="http://schemas.microsoft.com/office/drawing/2014/main" id="{5CDBA772-FF1C-174A-A941-8DA80C18B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0" y="2349439"/>
            <a:ext cx="3657600" cy="1126630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 sz="3413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F77E885B-A00B-6D4C-9152-10B4F42099D9}"/>
              </a:ext>
            </a:extLst>
          </p:cNvPr>
          <p:cNvSpPr/>
          <p:nvPr/>
        </p:nvSpPr>
        <p:spPr bwMode="auto">
          <a:xfrm>
            <a:off x="7961659" y="2692399"/>
            <a:ext cx="533400" cy="1727201"/>
          </a:xfrm>
          <a:prstGeom prst="rightBrace">
            <a:avLst/>
          </a:prstGeom>
          <a:noFill/>
          <a:ln>
            <a:solidFill>
              <a:schemeClr val="accent2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Gill Sans Light" charset="0"/>
              <a:cs typeface="ヒラギノ角ゴ ProN W3" charset="0"/>
              <a:sym typeface="Gill Sans Light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C61D7E-9F2A-8D40-9068-F896E88D82B6}"/>
              </a:ext>
            </a:extLst>
          </p:cNvPr>
          <p:cNvSpPr txBox="1"/>
          <p:nvPr/>
        </p:nvSpPr>
        <p:spPr>
          <a:xfrm>
            <a:off x="8354984" y="3186668"/>
            <a:ext cx="29603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Input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F004A143-DD61-1242-9FCE-C7CBA5814DDF}"/>
              </a:ext>
            </a:extLst>
          </p:cNvPr>
          <p:cNvSpPr/>
          <p:nvPr/>
        </p:nvSpPr>
        <p:spPr bwMode="auto">
          <a:xfrm>
            <a:off x="5945135" y="6032561"/>
            <a:ext cx="914400" cy="1371600"/>
          </a:xfrm>
          <a:prstGeom prst="downArrow">
            <a:avLst/>
          </a:prstGeom>
          <a:solidFill>
            <a:srgbClr val="6C747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Gill Sans Light" charset="0"/>
              <a:cs typeface="ヒラギノ角ゴ ProN W3" charset="0"/>
              <a:sym typeface="Gill Sans Light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FE77BA-DA1D-7743-86A0-2E085D69B44B}"/>
              </a:ext>
            </a:extLst>
          </p:cNvPr>
          <p:cNvSpPr/>
          <p:nvPr/>
        </p:nvSpPr>
        <p:spPr>
          <a:xfrm>
            <a:off x="3643894" y="8785225"/>
            <a:ext cx="689710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ts val="1200"/>
              </a:spcBef>
            </a:pPr>
            <a:r>
              <a:rPr lang="en-US" altLang="en-US" dirty="0">
                <a:solidFill>
                  <a:srgbClr val="FF0000"/>
                </a:solidFill>
              </a:rPr>
              <a:t>What could go wrong here ???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8">
            <a:extLst>
              <a:ext uri="{FF2B5EF4-FFF2-40B4-BE49-F238E27FC236}">
                <a16:creationId xmlns:a16="http://schemas.microsoft.com/office/drawing/2014/main" id="{BFAF79BA-319A-D342-8A29-0CB46EE72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6675" y="2590800"/>
            <a:ext cx="1917513" cy="1843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844">
                <a:solidFill>
                  <a:schemeClr val="tx1"/>
                </a:solidFill>
              </a:rPr>
              <a:t>Enter </a:t>
            </a:r>
          </a:p>
          <a:p>
            <a:pPr>
              <a:buFontTx/>
              <a:buNone/>
            </a:pPr>
            <a:r>
              <a:rPr lang="en-US" altLang="en-US" sz="2844">
                <a:solidFill>
                  <a:schemeClr val="tx1"/>
                </a:solidFill>
              </a:rPr>
              <a:t>Username </a:t>
            </a:r>
          </a:p>
          <a:p>
            <a:pPr>
              <a:buFontTx/>
              <a:buNone/>
            </a:pPr>
            <a:r>
              <a:rPr lang="en-US" altLang="en-US" sz="2844">
                <a:solidFill>
                  <a:schemeClr val="tx1"/>
                </a:solidFill>
              </a:rPr>
              <a:t>and </a:t>
            </a:r>
          </a:p>
          <a:p>
            <a:pPr>
              <a:buFontTx/>
              <a:buNone/>
            </a:pPr>
            <a:r>
              <a:rPr lang="en-US" altLang="en-US" sz="2844">
                <a:solidFill>
                  <a:schemeClr val="tx1"/>
                </a:solidFill>
              </a:rPr>
              <a:t>Password</a:t>
            </a: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6327BD80-94F3-1249-9E09-180A13043E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Normal Login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2EE4ED32-8B24-E14B-AB8E-5A4FE9EFE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5485" y="2816577"/>
            <a:ext cx="1812996" cy="342279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844">
                <a:solidFill>
                  <a:schemeClr val="tx1"/>
                </a:solidFill>
              </a:rPr>
              <a:t>Web</a:t>
            </a:r>
          </a:p>
          <a:p>
            <a:pPr>
              <a:buFontTx/>
              <a:buNone/>
            </a:pPr>
            <a:r>
              <a:rPr lang="en-US" altLang="en-US" sz="2844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15365" name="Rectangle 4">
            <a:extLst>
              <a:ext uri="{FF2B5EF4-FFF2-40B4-BE49-F238E27FC236}">
                <a16:creationId xmlns:a16="http://schemas.microsoft.com/office/drawing/2014/main" id="{FE61778E-CA10-DB4E-BA42-71364F9C0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481" y="2816577"/>
            <a:ext cx="1984587" cy="342279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844">
                <a:solidFill>
                  <a:schemeClr val="tx1"/>
                </a:solidFill>
              </a:rPr>
              <a:t>Web </a:t>
            </a:r>
          </a:p>
          <a:p>
            <a:pPr>
              <a:buFontTx/>
              <a:buNone/>
            </a:pPr>
            <a:r>
              <a:rPr lang="en-US" altLang="en-US" sz="2844">
                <a:solidFill>
                  <a:schemeClr val="tx1"/>
                </a:solidFill>
              </a:rPr>
              <a:t>browser</a:t>
            </a:r>
          </a:p>
          <a:p>
            <a:pPr>
              <a:buFontTx/>
              <a:buNone/>
            </a:pPr>
            <a:r>
              <a:rPr lang="en-US" altLang="en-US" sz="2844">
                <a:solidFill>
                  <a:schemeClr val="tx1"/>
                </a:solidFill>
              </a:rPr>
              <a:t>(Client)</a:t>
            </a:r>
          </a:p>
        </p:txBody>
      </p:sp>
      <p:sp>
        <p:nvSpPr>
          <p:cNvPr id="15366" name="Rectangle 5">
            <a:extLst>
              <a:ext uri="{FF2B5EF4-FFF2-40B4-BE49-F238E27FC236}">
                <a16:creationId xmlns:a16="http://schemas.microsoft.com/office/drawing/2014/main" id="{FD48FCF4-867E-8D46-BB0D-2071B79FE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0659" y="2816577"/>
            <a:ext cx="1812996" cy="342279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844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15367" name="Line 6">
            <a:extLst>
              <a:ext uri="{FF2B5EF4-FFF2-40B4-BE49-F238E27FC236}">
                <a16:creationId xmlns:a16="http://schemas.microsoft.com/office/drawing/2014/main" id="{7489F5B4-548B-074E-AAF2-06A756FDF12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7975" y="4866639"/>
            <a:ext cx="1846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5973"/>
          </a:p>
        </p:txBody>
      </p:sp>
      <p:sp>
        <p:nvSpPr>
          <p:cNvPr id="15368" name="Line 7">
            <a:extLst>
              <a:ext uri="{FF2B5EF4-FFF2-40B4-BE49-F238E27FC236}">
                <a16:creationId xmlns:a16="http://schemas.microsoft.com/office/drawing/2014/main" id="{273BCC9C-ACD0-0B4D-9DB7-DC85CD79DC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05387" y="5622995"/>
            <a:ext cx="1679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5973"/>
          </a:p>
        </p:txBody>
      </p:sp>
      <p:sp>
        <p:nvSpPr>
          <p:cNvPr id="15369" name="Rectangle 9">
            <a:extLst>
              <a:ext uri="{FF2B5EF4-FFF2-40B4-BE49-F238E27FC236}">
                <a16:creationId xmlns:a16="http://schemas.microsoft.com/office/drawing/2014/main" id="{B9D48F4B-3531-3A42-B55D-02847339C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7180" y="3239007"/>
            <a:ext cx="314734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None/>
            </a:pPr>
            <a:r>
              <a:rPr lang="en-US" altLang="en-US" sz="2000" dirty="0">
                <a:solidFill>
                  <a:srgbClr val="009900"/>
                </a:solidFill>
              </a:rPr>
              <a:t>SELECT name FROM user where username = </a:t>
            </a:r>
            <a:r>
              <a:rPr lang="en-US" sz="2000" dirty="0">
                <a:solidFill>
                  <a:srgbClr val="00B050"/>
                </a:solidFill>
              </a:rPr>
              <a:t>' </a:t>
            </a:r>
            <a:r>
              <a:rPr lang="en-US" sz="2000" dirty="0">
                <a:solidFill>
                  <a:srgbClr val="00B0F0"/>
                </a:solidFill>
              </a:rPr>
              <a:t>username </a:t>
            </a:r>
            <a:r>
              <a:rPr lang="en-US" sz="2000" dirty="0">
                <a:solidFill>
                  <a:srgbClr val="00B050"/>
                </a:solidFill>
              </a:rPr>
              <a:t>' and password = 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>
                <a:solidFill>
                  <a:srgbClr val="00B050"/>
                </a:solidFill>
              </a:rPr>
              <a:t>'  </a:t>
            </a:r>
            <a:r>
              <a:rPr lang="en-US" sz="2000" dirty="0">
                <a:solidFill>
                  <a:srgbClr val="00B0F0"/>
                </a:solidFill>
              </a:rPr>
              <a:t>password </a:t>
            </a:r>
            <a:r>
              <a:rPr lang="en-US" sz="2000" dirty="0">
                <a:solidFill>
                  <a:srgbClr val="00B050"/>
                </a:solidFill>
              </a:rPr>
              <a:t>';</a:t>
            </a:r>
            <a:endParaRPr lang="en-US" altLang="en-US" sz="2000" dirty="0">
              <a:solidFill>
                <a:srgbClr val="009900"/>
              </a:solidFill>
            </a:endParaRPr>
          </a:p>
        </p:txBody>
      </p:sp>
      <p:sp>
        <p:nvSpPr>
          <p:cNvPr id="15370" name="Line 10">
            <a:extLst>
              <a:ext uri="{FF2B5EF4-FFF2-40B4-BE49-F238E27FC236}">
                <a16:creationId xmlns:a16="http://schemas.microsoft.com/office/drawing/2014/main" id="{4129334D-287D-CE44-9AE6-8314668D56F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95254" y="4866639"/>
            <a:ext cx="314734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5973"/>
          </a:p>
        </p:txBody>
      </p:sp>
      <p:sp>
        <p:nvSpPr>
          <p:cNvPr id="15371" name="Line 11">
            <a:extLst>
              <a:ext uri="{FF2B5EF4-FFF2-40B4-BE49-F238E27FC236}">
                <a16:creationId xmlns:a16="http://schemas.microsoft.com/office/drawing/2014/main" id="{DBD0E9ED-C220-AD4B-8250-4A1397F9E3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42667" y="5571066"/>
            <a:ext cx="30141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5973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AF22E02-073B-144E-91B7-F84001337E0E}"/>
              </a:ext>
            </a:extLst>
          </p:cNvPr>
          <p:cNvSpPr/>
          <p:nvPr/>
        </p:nvSpPr>
        <p:spPr>
          <a:xfrm>
            <a:off x="1472354" y="6417899"/>
            <a:ext cx="1084580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54C55"/>
                </a:solidFill>
                <a:latin typeface="Inconsolata" panose="020F0502020204030204" pitchFamily="34" charset="0"/>
              </a:rPr>
              <a:t>username: admin </a:t>
            </a:r>
          </a:p>
          <a:p>
            <a:r>
              <a:rPr lang="en-US" dirty="0">
                <a:solidFill>
                  <a:srgbClr val="454C55"/>
                </a:solidFill>
                <a:latin typeface="Inconsolata" panose="020F0502020204030204" pitchFamily="34" charset="0"/>
              </a:rPr>
              <a:t>password: admin123</a:t>
            </a:r>
          </a:p>
          <a:p>
            <a:endParaRPr lang="en-US" dirty="0">
              <a:solidFill>
                <a:srgbClr val="454C55"/>
              </a:solidFill>
              <a:latin typeface="Inconsolata" panose="020F0502020204030204" pitchFamily="34" charset="0"/>
            </a:endParaRPr>
          </a:p>
          <a:p>
            <a:r>
              <a:rPr lang="en-US" sz="4400" dirty="0">
                <a:solidFill>
                  <a:schemeClr val="tx1"/>
                </a:solidFill>
              </a:rPr>
              <a:t>Both </a:t>
            </a:r>
            <a:r>
              <a:rPr lang="en-US" sz="4400" dirty="0">
                <a:solidFill>
                  <a:srgbClr val="00B0F0"/>
                </a:solidFill>
              </a:rPr>
              <a:t>username</a:t>
            </a:r>
            <a:r>
              <a:rPr lang="en-US" sz="4400" dirty="0">
                <a:solidFill>
                  <a:schemeClr val="tx1"/>
                </a:solidFill>
              </a:rPr>
              <a:t> and </a:t>
            </a:r>
            <a:r>
              <a:rPr lang="en-US" sz="4400" dirty="0">
                <a:solidFill>
                  <a:srgbClr val="00B0F0"/>
                </a:solidFill>
              </a:rPr>
              <a:t>password</a:t>
            </a:r>
            <a:r>
              <a:rPr lang="en-US" sz="4400" dirty="0">
                <a:solidFill>
                  <a:schemeClr val="tx1"/>
                </a:solidFill>
              </a:rPr>
              <a:t> are capsulated by single quotations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Title &amp; Subtitle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 Light"/>
        <a:ea typeface=""/>
        <a:cs typeface="ヒラギノ角ゴ ProN W3"/>
      </a:majorFont>
      <a:minorFont>
        <a:latin typeface="Gill Sans Light"/>
        <a:ea typeface="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Bullets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Gill Sans Light"/>
        <a:ea typeface=""/>
        <a:cs typeface="ヒラギノ角ゴ ProN W3"/>
      </a:majorFont>
      <a:minorFont>
        <a:latin typeface="Gill Sans Light"/>
        <a:ea typeface="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Blank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 Light"/>
        <a:ea typeface=""/>
        <a:cs typeface="ヒラギノ角ゴ ProN W3"/>
      </a:majorFont>
      <a:minorFont>
        <a:latin typeface="Gill Sans Light"/>
        <a:ea typeface="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Blank - Plain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- Plain">
      <a:majorFont>
        <a:latin typeface="Gill Sans Light"/>
        <a:ea typeface=""/>
        <a:cs typeface="ヒラギノ角ゴ ProN W3"/>
      </a:majorFont>
      <a:minorFont>
        <a:latin typeface="Gill Sans Light"/>
        <a:ea typeface="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Blank - Plai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Title - Top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Gill Sans Light"/>
        <a:ea typeface=""/>
        <a:cs typeface="ヒラギノ角ゴ ProN W3"/>
      </a:majorFont>
      <a:minorFont>
        <a:latin typeface="Gill Sans Light"/>
        <a:ea typeface="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Title - Top - Medallion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 - Medallion">
      <a:majorFont>
        <a:latin typeface="Gill Sans Light"/>
        <a:ea typeface=""/>
        <a:cs typeface="ヒラギノ角ゴ ProN W3"/>
      </a:majorFont>
      <a:minorFont>
        <a:latin typeface="Gill Sans Light"/>
        <a:ea typeface="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- Top - Medall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hoto - Vertical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Gill Sans Light"/>
        <a:ea typeface=""/>
        <a:cs typeface="ヒラギノ角ゴ ProN W3"/>
      </a:majorFont>
      <a:minorFont>
        <a:latin typeface="Gill Sans Light"/>
        <a:ea typeface="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tle - Center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Gill Sans Light"/>
        <a:ea typeface=""/>
        <a:cs typeface="ヒラギノ角ゴ ProN W3"/>
      </a:majorFont>
      <a:minorFont>
        <a:latin typeface="Gill Sans Light"/>
        <a:ea typeface="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Photo - Horizontal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Gill Sans Light"/>
        <a:ea typeface=""/>
        <a:cs typeface="ヒラギノ角ゴ ProN W3"/>
      </a:majorFont>
      <a:minorFont>
        <a:latin typeface="Gill Sans Light"/>
        <a:ea typeface="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itle &amp; Bullets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 Light"/>
        <a:ea typeface=""/>
        <a:cs typeface="ヒラギノ角ゴ ProN W3"/>
      </a:majorFont>
      <a:minorFont>
        <a:latin typeface="Gill Sans Light"/>
        <a:ea typeface="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itle &amp; Bullets - Right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Gill Sans Light"/>
        <a:ea typeface=""/>
        <a:cs typeface="ヒラギノ角ゴ ProN W3"/>
      </a:majorFont>
      <a:minorFont>
        <a:latin typeface="Gill Sans Light"/>
        <a:ea typeface="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itle &amp; Bullets - 2 Column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Gill Sans Light"/>
        <a:ea typeface=""/>
        <a:cs typeface="ヒラギノ角ゴ ProN W3"/>
      </a:majorFont>
      <a:minorFont>
        <a:latin typeface="Gill Sans Light"/>
        <a:ea typeface="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Title &amp; Bullets - Left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Gill Sans Light"/>
        <a:ea typeface=""/>
        <a:cs typeface="ヒラギノ角ゴ ProN W3"/>
      </a:majorFont>
      <a:minorFont>
        <a:latin typeface="Gill Sans Light"/>
        <a:ea typeface="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Title, Bullets &amp; Photo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Gill Sans Light"/>
        <a:ea typeface=""/>
        <a:cs typeface="ヒラギノ角ゴ ProN W3"/>
      </a:majorFont>
      <a:minorFont>
        <a:latin typeface="Gill Sans Light"/>
        <a:ea typeface="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1730</TotalTime>
  <Pages>0</Pages>
  <Words>1830</Words>
  <Characters>0</Characters>
  <Application>Microsoft Macintosh PowerPoint</Application>
  <PresentationFormat>Custom</PresentationFormat>
  <Lines>0</Lines>
  <Paragraphs>250</Paragraphs>
  <Slides>33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56" baseType="lpstr">
      <vt:lpstr>Arial</vt:lpstr>
      <vt:lpstr>Calibri</vt:lpstr>
      <vt:lpstr>Gill Sans Light</vt:lpstr>
      <vt:lpstr>Inconsolata</vt:lpstr>
      <vt:lpstr>Monotype Sorts</vt:lpstr>
      <vt:lpstr>Tahoma</vt:lpstr>
      <vt:lpstr>Times New Roman</vt:lpstr>
      <vt:lpstr>Wingdings</vt:lpstr>
      <vt:lpstr>Title &amp; Subtitle</vt:lpstr>
      <vt:lpstr>Photo - Vertical</vt:lpstr>
      <vt:lpstr>Title - Center</vt:lpstr>
      <vt:lpstr>Photo - Horizontal</vt:lpstr>
      <vt:lpstr>Title &amp; Bullets</vt:lpstr>
      <vt:lpstr>Title &amp; Bullets - Right</vt:lpstr>
      <vt:lpstr>Title &amp; Bullets - 2 Column</vt:lpstr>
      <vt:lpstr>Title &amp; Bullets - Left</vt:lpstr>
      <vt:lpstr>Title, Bullets &amp; Photo</vt:lpstr>
      <vt:lpstr>Bullets</vt:lpstr>
      <vt:lpstr>Blank</vt:lpstr>
      <vt:lpstr>Blank - Plain</vt:lpstr>
      <vt:lpstr>Title - Top</vt:lpstr>
      <vt:lpstr>Title - Top - Medallion</vt:lpstr>
      <vt:lpstr>Microsoft Graph Chart</vt:lpstr>
      <vt:lpstr>  Web &amp; Network Security: Web Vulnerabilities CS-4440 - Introduction to Computer Security Spring 2022 Jun Xu  Slides adapted from  CSE 7330 by Timmothy Boyd at Southern Methodist University; Björn Kimminich at Kuehne + Nagel </vt:lpstr>
      <vt:lpstr>Quiz 1: Example Questions</vt:lpstr>
      <vt:lpstr>Vulnerability Stats: Web is “Winning”</vt:lpstr>
      <vt:lpstr>The First Example</vt:lpstr>
      <vt:lpstr>The Architecture of Our Example</vt:lpstr>
      <vt:lpstr>Question</vt:lpstr>
      <vt:lpstr>SQL</vt:lpstr>
      <vt:lpstr>Code of Our Example</vt:lpstr>
      <vt:lpstr>Normal Login</vt:lpstr>
      <vt:lpstr>Malicious Login</vt:lpstr>
      <vt:lpstr>Another Way to Bypass Password</vt:lpstr>
      <vt:lpstr>There are way more can be done!</vt:lpstr>
      <vt:lpstr>Pull Data From Other Databases</vt:lpstr>
      <vt:lpstr>More SQL Injection Attacks</vt:lpstr>
      <vt:lpstr>Second-Order SQL Injection</vt:lpstr>
      <vt:lpstr>CardSystems Attack (June 2005)</vt:lpstr>
      <vt:lpstr>Attack on Microsoft IIS (April 2008)</vt:lpstr>
      <vt:lpstr>Main Steps in April 2008 Attack</vt:lpstr>
      <vt:lpstr>Part of the SQL Attack String</vt:lpstr>
      <vt:lpstr>Preventing SQL Injection</vt:lpstr>
      <vt:lpstr>Escaping Quotes</vt:lpstr>
      <vt:lpstr>Prepared Statements</vt:lpstr>
      <vt:lpstr>Prepared Statement: Example</vt:lpstr>
      <vt:lpstr>The Second Example</vt:lpstr>
      <vt:lpstr>XSS: Cross-Site Scripting</vt:lpstr>
      <vt:lpstr>XSS: Root Cause</vt:lpstr>
      <vt:lpstr>Reflected XSS</vt:lpstr>
      <vt:lpstr>Stored XSS</vt:lpstr>
      <vt:lpstr>Typical Impact</vt:lpstr>
      <vt:lpstr>XSS: Prevention</vt:lpstr>
      <vt:lpstr>CSS Prevention: Encoding Contexts</vt:lpstr>
      <vt:lpstr>CSS Prevention: Input Validation</vt:lpstr>
      <vt:lpstr>CSS Prevention: Input 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CS-4440 Introduction to Computer Security</dc:title>
  <dc:subject/>
  <dc:creator>jun</dc:creator>
  <cp:keywords/>
  <dc:description/>
  <cp:lastModifiedBy>Jun Xu</cp:lastModifiedBy>
  <cp:revision>515</cp:revision>
  <dcterms:modified xsi:type="dcterms:W3CDTF">2022-02-07T21:46:17Z</dcterms:modified>
</cp:coreProperties>
</file>