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p1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p1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1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0" name="Google Shape;230;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This is in 2.3.4</a:t>
            </a:r>
            <a:endParaRPr/>
          </a:p>
        </p:txBody>
      </p:sp>
      <p:sp>
        <p:nvSpPr>
          <p:cNvPr id="231" name="Google Shape;231;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1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7" name="Google Shape;237;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The buffer can be circular</a:t>
            </a:r>
            <a:endParaRPr/>
          </a:p>
        </p:txBody>
      </p:sp>
      <p:sp>
        <p:nvSpPr>
          <p:cNvPr id="238" name="Google Shape;238;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9" name="Google Shape;249;p1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c72190b998_0_4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8" name="Google Shape;268;gc72190b998_0_4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7" name="Google Shape;287;p1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6" name="Google Shape;296;p1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2" name="Google Shape;302;p1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8" name="Google Shape;308;p1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c72190b998_0_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92" name="Google Shape;92;gc72190b998_0_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 name="Google Shape;93;gc72190b998_0_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1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4" name="Google Shape;314;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Before seeing a solution to race condition let’s introduce the concept of critical region that is the part of the program where the shared data is accessed (read/modify/write)</a:t>
            </a:r>
            <a:endParaRPr/>
          </a:p>
        </p:txBody>
      </p:sp>
      <p:sp>
        <p:nvSpPr>
          <p:cNvPr id="315" name="Google Shape;315;p1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5" name="Google Shape;325;p2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4" name="Google Shape;334;p2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79f5347b03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7" name="Google Shape;347;g79f5347b03_0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3" name="Google Shape;363;p2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9" name="Google Shape;369;p2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5" name="Google Shape;375;p2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3" name="Google Shape;383;p2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4" name="Google Shape;394;p2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2" name="Google Shape;402;p2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 name="Google Shape;99;p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8" name="Google Shape;408;p2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p3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4" name="Google Shape;414;p3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I AM NOT SURE 100% BUT THE FIRST GROUP DOESN’T STRICTLY REQUIRE AN OS</a:t>
            </a:r>
            <a:endParaRPr/>
          </a:p>
          <a:p>
            <a:pPr indent="0" lvl="0" marL="0" rtl="0" algn="l">
              <a:spcBef>
                <a:spcPts val="0"/>
              </a:spcBef>
              <a:spcAft>
                <a:spcPts val="0"/>
              </a:spcAft>
              <a:buNone/>
            </a:pPr>
            <a:r>
              <a:rPr lang="en-US"/>
              <a:t>In this section we will examine various proposals for achieving mutual exclusion, so that while one process is busy updating shared memory in its critical region, no other process will enter its critical region and cause trouble.</a:t>
            </a:r>
            <a:endParaRPr/>
          </a:p>
        </p:txBody>
      </p:sp>
      <p:sp>
        <p:nvSpPr>
          <p:cNvPr id="415" name="Google Shape;415;p3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p3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1" name="Google Shape;421;p3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REMEMBER FROM THE INITIAL CLASS that we can disable interrupts only in the OS itself, that is in kernel-mode where we have full privileges</a:t>
            </a:r>
            <a:endParaRPr/>
          </a:p>
        </p:txBody>
      </p:sp>
      <p:sp>
        <p:nvSpPr>
          <p:cNvPr id="422" name="Google Shape;422;p3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p3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8" name="Google Shape;428;p3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a:t>Single processor system because when you turn off the interrupts it is at the granularity of a CPU</a:t>
            </a:r>
            <a:endParaRPr/>
          </a:p>
          <a:p>
            <a:pPr indent="0" lvl="0" marL="0" rtl="0" algn="l">
              <a:spcBef>
                <a:spcPts val="0"/>
              </a:spcBef>
              <a:spcAft>
                <a:spcPts val="0"/>
              </a:spcAft>
              <a:buNone/>
            </a:pPr>
            <a:r>
              <a:rPr lang="en-US"/>
              <a:t>Following the first disadvantage it is OK to use this technique in kernel because the kernel has the powers – it is the most powerful code in a computer; in fact, it was used in the kernel (also linux), but then with multicore they didn’t use it anymore</a:t>
            </a:r>
            <a:endParaRPr/>
          </a:p>
        </p:txBody>
      </p:sp>
      <p:sp>
        <p:nvSpPr>
          <p:cNvPr id="429" name="Google Shape;429;p3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5" name="Google Shape;435;p3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5" name="Google Shape;445;p3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p3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2" name="Google Shape;472;p3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Similar to the examples we saw at the beginning there is a race condition</a:t>
            </a:r>
            <a:endParaRPr/>
          </a:p>
        </p:txBody>
      </p:sp>
      <p:sp>
        <p:nvSpPr>
          <p:cNvPr id="473" name="Google Shape;473;p3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p3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5" name="Google Shape;495;p3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sz="1200" u="none" strike="noStrike">
                <a:solidFill>
                  <a:schemeClr val="dk1"/>
                </a:solidFill>
                <a:latin typeface="Calibri"/>
                <a:ea typeface="Calibri"/>
                <a:cs typeface="Calibri"/>
                <a:sym typeface="Calibri"/>
              </a:rPr>
              <a:t>Continuously testing a variable until some value appears is called </a:t>
            </a:r>
            <a:r>
              <a:rPr b="1" i="0" lang="en-US" sz="1200" u="none" strike="noStrike">
                <a:solidFill>
                  <a:schemeClr val="dk1"/>
                </a:solidFill>
                <a:latin typeface="Calibri"/>
                <a:ea typeface="Calibri"/>
                <a:cs typeface="Calibri"/>
                <a:sym typeface="Calibri"/>
              </a:rPr>
              <a:t>busy waiting</a:t>
            </a:r>
            <a:r>
              <a:rPr b="0" i="0" lang="en-US" sz="1200" u="none" strike="noStrike">
                <a:solidFill>
                  <a:schemeClr val="dk1"/>
                </a:solidFill>
                <a:latin typeface="Calibri"/>
                <a:ea typeface="Calibri"/>
                <a:cs typeface="Calibri"/>
                <a:sym typeface="Calibri"/>
              </a:rPr>
              <a:t>. It should usually be avoided, since it wastes CPU time. Only when there is a reasonable expectation that the wait will be short is busy waiting used. A lock that uses busy waiting is called a </a:t>
            </a:r>
            <a:r>
              <a:rPr b="1" i="0" lang="en-US" sz="1200" u="none" strike="noStrike">
                <a:solidFill>
                  <a:schemeClr val="dk1"/>
                </a:solidFill>
                <a:latin typeface="Calibri"/>
                <a:ea typeface="Calibri"/>
                <a:cs typeface="Calibri"/>
                <a:sym typeface="Calibri"/>
              </a:rPr>
              <a:t>spin lock</a:t>
            </a:r>
            <a:r>
              <a:rPr b="0" i="0" lang="en-US" sz="1200" u="none" strike="noStrike">
                <a:solidFill>
                  <a:schemeClr val="dk1"/>
                </a:solidFill>
                <a:latin typeface="Calibri"/>
                <a:ea typeface="Calibri"/>
                <a:cs typeface="Calibri"/>
                <a:sym typeface="Calibri"/>
              </a:rPr>
              <a:t>.</a:t>
            </a:r>
            <a:endParaRPr/>
          </a:p>
        </p:txBody>
      </p:sp>
      <p:sp>
        <p:nvSpPr>
          <p:cNvPr id="496" name="Google Shape;496;p3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p3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7" name="Google Shape;507;p3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p3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5" name="Google Shape;515;p3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 name="Google Shape;105;p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p3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3" name="Google Shape;533;p3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p4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5" name="Google Shape;555;p4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9" name="Shape 569"/>
        <p:cNvGrpSpPr/>
        <p:nvPr/>
      </p:nvGrpSpPr>
      <p:grpSpPr>
        <a:xfrm>
          <a:off x="0" y="0"/>
          <a:ext cx="0" cy="0"/>
          <a:chOff x="0" y="0"/>
          <a:chExt cx="0" cy="0"/>
        </a:xfrm>
      </p:grpSpPr>
      <p:sp>
        <p:nvSpPr>
          <p:cNvPr id="570" name="Google Shape;570;p4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71" name="Google Shape;571;p4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Combines the previous two solutions in a single solution</a:t>
            </a:r>
            <a:endParaRPr/>
          </a:p>
          <a:p>
            <a:pPr indent="0" lvl="0" marL="0" rtl="0" algn="l">
              <a:spcBef>
                <a:spcPts val="0"/>
              </a:spcBef>
              <a:spcAft>
                <a:spcPts val="0"/>
              </a:spcAft>
              <a:buNone/>
            </a:pPr>
            <a:r>
              <a:rPr lang="en-US"/>
              <a:t>1 – CASE WITHOUT CONCURRENCY</a:t>
            </a:r>
            <a:endParaRPr/>
          </a:p>
          <a:p>
            <a:pPr indent="0" lvl="0" marL="0" rtl="0" algn="l">
              <a:spcBef>
                <a:spcPts val="0"/>
              </a:spcBef>
              <a:spcAft>
                <a:spcPts val="0"/>
              </a:spcAft>
              <a:buNone/>
            </a:pPr>
            <a:r>
              <a:rPr lang="en-US"/>
              <a:t>2 – CASE WITH CONCURRENCY</a:t>
            </a:r>
            <a:endParaRPr/>
          </a:p>
        </p:txBody>
      </p:sp>
      <p:sp>
        <p:nvSpPr>
          <p:cNvPr id="572" name="Google Shape;572;p4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0" name="Shape 580"/>
        <p:cNvGrpSpPr/>
        <p:nvPr/>
      </p:nvGrpSpPr>
      <p:grpSpPr>
        <a:xfrm>
          <a:off x="0" y="0"/>
          <a:ext cx="0" cy="0"/>
          <a:chOff x="0" y="0"/>
          <a:chExt cx="0" cy="0"/>
        </a:xfrm>
      </p:grpSpPr>
      <p:sp>
        <p:nvSpPr>
          <p:cNvPr id="581" name="Google Shape;581;p4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2" name="Google Shape;582;p4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6" name="Shape 586"/>
        <p:cNvGrpSpPr/>
        <p:nvPr/>
      </p:nvGrpSpPr>
      <p:grpSpPr>
        <a:xfrm>
          <a:off x="0" y="0"/>
          <a:ext cx="0" cy="0"/>
          <a:chOff x="0" y="0"/>
          <a:chExt cx="0" cy="0"/>
        </a:xfrm>
      </p:grpSpPr>
      <p:sp>
        <p:nvSpPr>
          <p:cNvPr id="587" name="Google Shape;587;p4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8" name="Google Shape;588;p4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3" name="Shape 593"/>
        <p:cNvGrpSpPr/>
        <p:nvPr/>
      </p:nvGrpSpPr>
      <p:grpSpPr>
        <a:xfrm>
          <a:off x="0" y="0"/>
          <a:ext cx="0" cy="0"/>
          <a:chOff x="0" y="0"/>
          <a:chExt cx="0" cy="0"/>
        </a:xfrm>
      </p:grpSpPr>
      <p:sp>
        <p:nvSpPr>
          <p:cNvPr id="594" name="Google Shape;594;p4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95" name="Google Shape;595;p4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Instead of the Peterson’s solution may I solve the problem of the lock/strict alternation in another way? TSL is the solution</a:t>
            </a:r>
            <a:endParaRPr/>
          </a:p>
        </p:txBody>
      </p:sp>
      <p:sp>
        <p:nvSpPr>
          <p:cNvPr id="596" name="Google Shape;596;p4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0" name="Shape 600"/>
        <p:cNvGrpSpPr/>
        <p:nvPr/>
      </p:nvGrpSpPr>
      <p:grpSpPr>
        <a:xfrm>
          <a:off x="0" y="0"/>
          <a:ext cx="0" cy="0"/>
          <a:chOff x="0" y="0"/>
          <a:chExt cx="0" cy="0"/>
        </a:xfrm>
      </p:grpSpPr>
      <p:sp>
        <p:nvSpPr>
          <p:cNvPr id="601" name="Google Shape;601;p4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2" name="Google Shape;602;p4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2" name="Shape 612"/>
        <p:cNvGrpSpPr/>
        <p:nvPr/>
      </p:nvGrpSpPr>
      <p:grpSpPr>
        <a:xfrm>
          <a:off x="0" y="0"/>
          <a:ext cx="0" cy="0"/>
          <a:chOff x="0" y="0"/>
          <a:chExt cx="0" cy="0"/>
        </a:xfrm>
      </p:grpSpPr>
      <p:sp>
        <p:nvSpPr>
          <p:cNvPr id="613" name="Google Shape;613;p4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4" name="Google Shape;614;p4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1" name="Shape 621"/>
        <p:cNvGrpSpPr/>
        <p:nvPr/>
      </p:nvGrpSpPr>
      <p:grpSpPr>
        <a:xfrm>
          <a:off x="0" y="0"/>
          <a:ext cx="0" cy="0"/>
          <a:chOff x="0" y="0"/>
          <a:chExt cx="0" cy="0"/>
        </a:xfrm>
      </p:grpSpPr>
      <p:sp>
        <p:nvSpPr>
          <p:cNvPr id="622" name="Google Shape;622;p4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23" name="Google Shape;623;p4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Scalability is an advanced topic</a:t>
            </a:r>
            <a:endParaRPr/>
          </a:p>
        </p:txBody>
      </p:sp>
      <p:sp>
        <p:nvSpPr>
          <p:cNvPr id="624" name="Google Shape;624;p4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8" name="Shape 628"/>
        <p:cNvGrpSpPr/>
        <p:nvPr/>
      </p:nvGrpSpPr>
      <p:grpSpPr>
        <a:xfrm>
          <a:off x="0" y="0"/>
          <a:ext cx="0" cy="0"/>
          <a:chOff x="0" y="0"/>
          <a:chExt cx="0" cy="0"/>
        </a:xfrm>
      </p:grpSpPr>
      <p:sp>
        <p:nvSpPr>
          <p:cNvPr id="629" name="Google Shape;629;p4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0" name="Google Shape;630;p4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1" name="Google Shape;121;p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8" name="Shape 638"/>
        <p:cNvGrpSpPr/>
        <p:nvPr/>
      </p:nvGrpSpPr>
      <p:grpSpPr>
        <a:xfrm>
          <a:off x="0" y="0"/>
          <a:ext cx="0" cy="0"/>
          <a:chOff x="0" y="0"/>
          <a:chExt cx="0" cy="0"/>
        </a:xfrm>
      </p:grpSpPr>
      <p:sp>
        <p:nvSpPr>
          <p:cNvPr id="639" name="Google Shape;639;p4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0" name="Google Shape;640;p4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7" name="Google Shape;127;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 name="Google Shape;128;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9" name="Google Shape;139;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 name="Google Shape;140;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$1400, $1300</a:t>
            </a:r>
            <a:endParaRPr/>
          </a:p>
        </p:txBody>
      </p:sp>
      <p:sp>
        <p:nvSpPr>
          <p:cNvPr id="147" name="Google Shape;147;p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$1400</a:t>
            </a:r>
            <a:endParaRPr/>
          </a:p>
        </p:txBody>
      </p:sp>
      <p:sp>
        <p:nvSpPr>
          <p:cNvPr id="154" name="Google Shape;154;p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685800" y="1122363"/>
            <a:ext cx="77724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subTitle"/>
          </p:nvPr>
        </p:nvSpPr>
        <p:spPr>
          <a:xfrm>
            <a:off x="1143000" y="3602038"/>
            <a:ext cx="6858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2396331" y="57944"/>
            <a:ext cx="4351338" cy="78867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1"/>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4623593" y="2285206"/>
            <a:ext cx="5811838" cy="19716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623093" y="370681"/>
            <a:ext cx="5811838" cy="58007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2"/>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3"/>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623888" y="1709739"/>
            <a:ext cx="78867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
          <p:cNvSpPr txBox="1"/>
          <p:nvPr>
            <p:ph idx="1" type="body"/>
          </p:nvPr>
        </p:nvSpPr>
        <p:spPr>
          <a:xfrm>
            <a:off x="623888" y="4589464"/>
            <a:ext cx="78867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sz="2400">
                <a:solidFill>
                  <a:schemeClr val="dk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4"/>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5"/>
          <p:cNvSpPr txBox="1"/>
          <p:nvPr>
            <p:ph idx="1" type="body"/>
          </p:nvPr>
        </p:nvSpPr>
        <p:spPr>
          <a:xfrm>
            <a:off x="6286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5"/>
          <p:cNvSpPr txBox="1"/>
          <p:nvPr>
            <p:ph idx="2" type="body"/>
          </p:nvPr>
        </p:nvSpPr>
        <p:spPr>
          <a:xfrm>
            <a:off x="46291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5"/>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629841"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6"/>
          <p:cNvSpPr txBox="1"/>
          <p:nvPr>
            <p:ph idx="1" type="body"/>
          </p:nvPr>
        </p:nvSpPr>
        <p:spPr>
          <a:xfrm>
            <a:off x="629842" y="1681163"/>
            <a:ext cx="386834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6"/>
          <p:cNvSpPr txBox="1"/>
          <p:nvPr>
            <p:ph idx="2" type="body"/>
          </p:nvPr>
        </p:nvSpPr>
        <p:spPr>
          <a:xfrm>
            <a:off x="629842" y="2505075"/>
            <a:ext cx="3868340"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6"/>
          <p:cNvSpPr txBox="1"/>
          <p:nvPr>
            <p:ph idx="3" type="body"/>
          </p:nvPr>
        </p:nvSpPr>
        <p:spPr>
          <a:xfrm>
            <a:off x="4629150" y="1681163"/>
            <a:ext cx="3887391"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6"/>
          <p:cNvSpPr txBox="1"/>
          <p:nvPr>
            <p:ph idx="4" type="body"/>
          </p:nvPr>
        </p:nvSpPr>
        <p:spPr>
          <a:xfrm>
            <a:off x="4629150" y="2505075"/>
            <a:ext cx="3887391"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6"/>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7"/>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 type="body"/>
          </p:nvPr>
        </p:nvSpPr>
        <p:spPr>
          <a:xfrm>
            <a:off x="3887391" y="987426"/>
            <a:ext cx="462915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9"/>
          <p:cNvSpPr txBox="1"/>
          <p:nvPr>
            <p:ph idx="2"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9"/>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3887391" y="987426"/>
            <a:ext cx="462915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10"/>
          <p:cNvSpPr txBox="1"/>
          <p:nvPr>
            <p:ph idx="1"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0"/>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1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1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19.png"/><Relationship Id="rId4" Type="http://schemas.openxmlformats.org/officeDocument/2006/relationships/image" Target="../media/image18.png"/><Relationship Id="rId5" Type="http://schemas.openxmlformats.org/officeDocument/2006/relationships/image" Target="../media/image16.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18.png"/><Relationship Id="rId4" Type="http://schemas.openxmlformats.org/officeDocument/2006/relationships/image" Target="../media/image16.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14.pn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users.pja.edu.pl/~jms/qnx/help/watcom/clibref/mq_overview.html" TargetMode="External"/><Relationship Id="rId4" Type="http://schemas.openxmlformats.org/officeDocument/2006/relationships/hyperlink" Target="https://www.softprayog.in/programming/interprocess-communication-using-system-v-message-queues-in-linux" TargetMode="External"/><Relationship Id="rId5" Type="http://schemas.openxmlformats.org/officeDocument/2006/relationships/hyperlink" Target="https://www.tutorialspoint.com/unix_sockets/" TargetMode="External"/><Relationship Id="rId6" Type="http://schemas.openxmlformats.org/officeDocument/2006/relationships/hyperlink" Target="http://www.cse.psu.edu/~deh25/cmpsc473/notes/OSC/Processes/shm.html" TargetMode="External"/><Relationship Id="rId7" Type="http://schemas.openxmlformats.org/officeDocument/2006/relationships/hyperlink" Target="https://docs.oracle.com/cd/E19683-01/806-4125/svipc-41256/index.html"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jpg"/><Relationship Id="rId4" Type="http://schemas.openxmlformats.org/officeDocument/2006/relationships/image" Target="../media/image6.png"/><Relationship Id="rId5" Type="http://schemas.openxmlformats.org/officeDocument/2006/relationships/image" Target="../media/image10.png"/><Relationship Id="rId6"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3"/>
          <p:cNvSpPr txBox="1"/>
          <p:nvPr>
            <p:ph idx="1" type="subTitle"/>
          </p:nvPr>
        </p:nvSpPr>
        <p:spPr>
          <a:xfrm>
            <a:off x="1143000" y="3602038"/>
            <a:ext cx="6858000" cy="1655762"/>
          </a:xfrm>
          <a:prstGeom prst="rect">
            <a:avLst/>
          </a:prstGeom>
          <a:noFill/>
          <a:ln>
            <a:noFill/>
          </a:ln>
        </p:spPr>
        <p:txBody>
          <a:bodyPr anchorCtr="0" anchor="t" bIns="45700" lIns="91425" spcFirstLastPara="1" rIns="91425" wrap="square" tIns="45700">
            <a:normAutofit lnSpcReduction="10000"/>
          </a:bodyPr>
          <a:lstStyle/>
          <a:p>
            <a:pPr indent="0" lvl="0" marL="0" rtl="0" algn="ctr">
              <a:lnSpc>
                <a:spcPct val="80000"/>
              </a:lnSpc>
              <a:spcBef>
                <a:spcPts val="0"/>
              </a:spcBef>
              <a:spcAft>
                <a:spcPts val="0"/>
              </a:spcAft>
              <a:buClr>
                <a:schemeClr val="dk1"/>
              </a:buClr>
              <a:buSzPts val="1100"/>
              <a:buFont typeface="Arial"/>
              <a:buNone/>
            </a:pPr>
            <a:r>
              <a:rPr lang="en-US"/>
              <a:t>Georgios Portokalidis &amp; Jun Xu</a:t>
            </a:r>
            <a:endParaRPr/>
          </a:p>
          <a:p>
            <a:pPr indent="0" lvl="0" marL="0" rtl="0" algn="ctr">
              <a:lnSpc>
                <a:spcPct val="90000"/>
              </a:lnSpc>
              <a:spcBef>
                <a:spcPts val="1000"/>
              </a:spcBef>
              <a:spcAft>
                <a:spcPts val="0"/>
              </a:spcAft>
              <a:buClr>
                <a:schemeClr val="dk1"/>
              </a:buClr>
              <a:buSzPts val="2400"/>
              <a:buNone/>
            </a:pPr>
            <a:r>
              <a:rPr lang="en-US"/>
              <a:t>Zybook 4.1, </a:t>
            </a:r>
            <a:r>
              <a:rPr lang="en-US"/>
              <a:t>MOS 2.3.1-2.3.3</a:t>
            </a:r>
            <a:endParaRPr/>
          </a:p>
          <a:p>
            <a:pPr indent="0" lvl="0" marL="0" rtl="0" algn="ctr">
              <a:lnSpc>
                <a:spcPct val="90000"/>
              </a:lnSpc>
              <a:spcBef>
                <a:spcPts val="1000"/>
              </a:spcBef>
              <a:spcAft>
                <a:spcPts val="0"/>
              </a:spcAft>
              <a:buClr>
                <a:schemeClr val="dk1"/>
              </a:buClr>
              <a:buSzPts val="2400"/>
              <a:buNone/>
            </a:pPr>
            <a:r>
              <a:t/>
            </a:r>
            <a:endParaRPr/>
          </a:p>
          <a:p>
            <a:pPr indent="0" lvl="0" marL="0" rtl="0" algn="ctr">
              <a:lnSpc>
                <a:spcPct val="80000"/>
              </a:lnSpc>
              <a:spcBef>
                <a:spcPts val="1000"/>
              </a:spcBef>
              <a:spcAft>
                <a:spcPts val="0"/>
              </a:spcAft>
              <a:buClr>
                <a:schemeClr val="dk1"/>
              </a:buClr>
              <a:buSzPts val="2400"/>
              <a:buNone/>
            </a:pPr>
            <a:r>
              <a:rPr lang="en-US"/>
              <a:t>Slides credit: Antonio Barbalace</a:t>
            </a:r>
            <a:endParaRPr/>
          </a:p>
        </p:txBody>
      </p:sp>
      <p:sp>
        <p:nvSpPr>
          <p:cNvPr id="89" name="Google Shape;89;p13"/>
          <p:cNvSpPr txBox="1"/>
          <p:nvPr>
            <p:ph type="ctrTitle"/>
          </p:nvPr>
        </p:nvSpPr>
        <p:spPr>
          <a:xfrm>
            <a:off x="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US"/>
              <a:t>CS492 - Operating Systems</a:t>
            </a:r>
            <a:br>
              <a:rPr lang="en-US"/>
            </a:br>
            <a:r>
              <a:rPr b="1" lang="en-US"/>
              <a:t>Concurrency</a:t>
            </a:r>
            <a:r>
              <a:rPr b="1" lang="en-US"/>
              <a:t> Part 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2"/>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IPC Problem Example:</a:t>
            </a:r>
            <a:br>
              <a:rPr lang="en-US"/>
            </a:br>
            <a:r>
              <a:rPr lang="en-US"/>
              <a:t>Spooler Directory (1)</a:t>
            </a:r>
            <a:endParaRPr/>
          </a:p>
        </p:txBody>
      </p:sp>
      <p:pic>
        <p:nvPicPr>
          <p:cNvPr id="164" name="Google Shape;164;p22"/>
          <p:cNvPicPr preferRelativeResize="0"/>
          <p:nvPr>
            <p:ph idx="1" type="body"/>
          </p:nvPr>
        </p:nvPicPr>
        <p:blipFill rotWithShape="1">
          <a:blip r:embed="rId3">
            <a:alphaModFix/>
          </a:blip>
          <a:srcRect b="0" l="0" r="0" t="0"/>
          <a:stretch/>
        </p:blipFill>
        <p:spPr>
          <a:xfrm>
            <a:off x="6432065" y="-166464"/>
            <a:ext cx="2451513" cy="2451513"/>
          </a:xfrm>
          <a:prstGeom prst="rect">
            <a:avLst/>
          </a:prstGeom>
          <a:noFill/>
          <a:ln>
            <a:noFill/>
          </a:ln>
        </p:spPr>
      </p:pic>
      <p:pic>
        <p:nvPicPr>
          <p:cNvPr id="165" name="Google Shape;165;p22"/>
          <p:cNvPicPr preferRelativeResize="0"/>
          <p:nvPr/>
        </p:nvPicPr>
        <p:blipFill rotWithShape="1">
          <a:blip r:embed="rId4">
            <a:alphaModFix/>
          </a:blip>
          <a:srcRect b="0" l="0" r="0" t="0"/>
          <a:stretch/>
        </p:blipFill>
        <p:spPr>
          <a:xfrm>
            <a:off x="1485676" y="1819324"/>
            <a:ext cx="4830598" cy="3529916"/>
          </a:xfrm>
          <a:prstGeom prst="rect">
            <a:avLst/>
          </a:prstGeom>
          <a:noFill/>
          <a:ln>
            <a:noFill/>
          </a:ln>
        </p:spPr>
      </p:pic>
      <p:sp>
        <p:nvSpPr>
          <p:cNvPr id="166" name="Google Shape;166;p22"/>
          <p:cNvSpPr/>
          <p:nvPr/>
        </p:nvSpPr>
        <p:spPr>
          <a:xfrm>
            <a:off x="628650" y="5807631"/>
            <a:ext cx="7886700"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Two processes want to access shared </a:t>
            </a:r>
            <a:r>
              <a:rPr lang="en-US" sz="1800" strike="sngStrike">
                <a:solidFill>
                  <a:schemeClr val="dk1"/>
                </a:solidFill>
                <a:latin typeface="Calibri"/>
                <a:ea typeface="Calibri"/>
                <a:cs typeface="Calibri"/>
                <a:sym typeface="Calibri"/>
              </a:rPr>
              <a:t>memory</a:t>
            </a:r>
            <a:r>
              <a:rPr lang="en-US" sz="1800">
                <a:solidFill>
                  <a:schemeClr val="dk1"/>
                </a:solidFill>
                <a:latin typeface="Calibri"/>
                <a:ea typeface="Calibri"/>
                <a:cs typeface="Calibri"/>
                <a:sym typeface="Calibri"/>
              </a:rPr>
              <a:t> </a:t>
            </a:r>
            <a:r>
              <a:rPr b="1" lang="en-US" sz="1800">
                <a:solidFill>
                  <a:schemeClr val="dk1"/>
                </a:solidFill>
                <a:latin typeface="Calibri"/>
                <a:ea typeface="Calibri"/>
                <a:cs typeface="Calibri"/>
                <a:sym typeface="Calibri"/>
              </a:rPr>
              <a:t>data</a:t>
            </a:r>
            <a:r>
              <a:rPr lang="en-US" sz="1800">
                <a:solidFill>
                  <a:schemeClr val="dk1"/>
                </a:solidFill>
                <a:latin typeface="Calibri"/>
                <a:ea typeface="Calibri"/>
                <a:cs typeface="Calibri"/>
                <a:sym typeface="Calibri"/>
              </a:rPr>
              <a:t> at the same time.</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(MOS Figure 2-21)</a:t>
            </a:r>
            <a:endParaRPr sz="1800">
              <a:solidFill>
                <a:schemeClr val="dk1"/>
              </a:solidFill>
              <a:latin typeface="Calibri"/>
              <a:ea typeface="Calibri"/>
              <a:cs typeface="Calibri"/>
              <a:sym typeface="Calibri"/>
            </a:endParaRPr>
          </a:p>
        </p:txBody>
      </p:sp>
      <p:sp>
        <p:nvSpPr>
          <p:cNvPr id="167" name="Google Shape;167;p22"/>
          <p:cNvSpPr/>
          <p:nvPr/>
        </p:nvSpPr>
        <p:spPr>
          <a:xfrm>
            <a:off x="4899660" y="2781300"/>
            <a:ext cx="1416614" cy="1920240"/>
          </a:xfrm>
          <a:prstGeom prst="foldedCorner">
            <a:avLst>
              <a:gd fmla="val 16667" name="adj"/>
            </a:avLst>
          </a:prstGeom>
          <a:no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8" name="Google Shape;168;p22"/>
          <p:cNvSpPr txBox="1"/>
          <p:nvPr/>
        </p:nvSpPr>
        <p:spPr>
          <a:xfrm>
            <a:off x="4899660" y="1873450"/>
            <a:ext cx="1037463"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Shared</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Variables</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File</a:t>
            </a:r>
            <a:endParaRPr/>
          </a:p>
        </p:txBody>
      </p:sp>
      <p:sp>
        <p:nvSpPr>
          <p:cNvPr id="169" name="Google Shape;169;p22"/>
          <p:cNvSpPr txBox="1"/>
          <p:nvPr/>
        </p:nvSpPr>
        <p:spPr>
          <a:xfrm>
            <a:off x="316766" y="3616981"/>
            <a:ext cx="1168800" cy="1200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Processes</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wants to</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queue</a:t>
            </a:r>
            <a:r>
              <a:rPr lang="en-US" sz="1800">
                <a:solidFill>
                  <a:schemeClr val="dk1"/>
                </a:solidFill>
                <a:latin typeface="Calibri"/>
                <a:ea typeface="Calibri"/>
                <a:cs typeface="Calibri"/>
                <a:sym typeface="Calibri"/>
              </a:rPr>
              <a:t> jobs</a:t>
            </a:r>
            <a:endParaRPr/>
          </a:p>
        </p:txBody>
      </p:sp>
      <p:sp>
        <p:nvSpPr>
          <p:cNvPr id="170" name="Google Shape;170;p22"/>
          <p:cNvSpPr/>
          <p:nvPr/>
        </p:nvSpPr>
        <p:spPr>
          <a:xfrm>
            <a:off x="1955757" y="5018900"/>
            <a:ext cx="487401" cy="660679"/>
          </a:xfrm>
          <a:prstGeom prst="foldedCorner">
            <a:avLst>
              <a:gd fmla="val 16667" name="adj"/>
            </a:avLst>
          </a:prstGeom>
          <a:gradFill>
            <a:gsLst>
              <a:gs pos="0">
                <a:srgbClr val="F08B54"/>
              </a:gs>
              <a:gs pos="50000">
                <a:srgbClr val="F67A26"/>
              </a:gs>
              <a:gs pos="100000">
                <a:srgbClr val="E36A18"/>
              </a:gs>
            </a:gsLst>
            <a:lin ang="5400000" scaled="0"/>
          </a:gradFill>
          <a:ln cap="flat" cmpd="sng" w="952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Calibri"/>
                <a:ea typeface="Calibri"/>
                <a:cs typeface="Calibri"/>
                <a:sym typeface="Calibri"/>
              </a:rPr>
              <a:t>pdf</a:t>
            </a:r>
            <a:endParaRPr/>
          </a:p>
        </p:txBody>
      </p:sp>
      <p:sp>
        <p:nvSpPr>
          <p:cNvPr id="171" name="Google Shape;171;p22"/>
          <p:cNvSpPr/>
          <p:nvPr/>
        </p:nvSpPr>
        <p:spPr>
          <a:xfrm>
            <a:off x="1955756" y="2567194"/>
            <a:ext cx="487401" cy="660679"/>
          </a:xfrm>
          <a:prstGeom prst="foldedCorner">
            <a:avLst>
              <a:gd fmla="val 16667" name="adj"/>
            </a:avLst>
          </a:prstGeom>
          <a:gradFill>
            <a:gsLst>
              <a:gs pos="0">
                <a:srgbClr val="FFC647"/>
              </a:gs>
              <a:gs pos="50000">
                <a:srgbClr val="FFC600"/>
              </a:gs>
              <a:gs pos="100000">
                <a:srgbClr val="E3B400"/>
              </a:gs>
            </a:gsLst>
            <a:lin ang="5400000" scaled="0"/>
          </a:gradFill>
          <a:ln cap="flat" cmpd="sng" w="9525">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Calibri"/>
                <a:ea typeface="Calibri"/>
                <a:cs typeface="Calibri"/>
                <a:sym typeface="Calibri"/>
              </a:rPr>
              <a:t>doc</a:t>
            </a:r>
            <a:endParaRPr/>
          </a:p>
        </p:txBody>
      </p:sp>
      <p:sp>
        <p:nvSpPr>
          <p:cNvPr id="172" name="Google Shape;172;p22"/>
          <p:cNvSpPr txBox="1"/>
          <p:nvPr/>
        </p:nvSpPr>
        <p:spPr>
          <a:xfrm>
            <a:off x="7009556" y="2645906"/>
            <a:ext cx="2134444" cy="230832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To enqueue a document:</a:t>
            </a:r>
            <a:endParaRPr/>
          </a:p>
          <a:p>
            <a:pPr indent="-342900" lvl="0" marL="342900" marR="0" rtl="0" algn="l">
              <a:spcBef>
                <a:spcPts val="0"/>
              </a:spcBef>
              <a:spcAft>
                <a:spcPts val="0"/>
              </a:spcAft>
              <a:buClr>
                <a:schemeClr val="dk1"/>
              </a:buClr>
              <a:buSzPts val="1800"/>
              <a:buFont typeface="Calibri"/>
              <a:buAutoNum type="alphaLcParenR"/>
            </a:pPr>
            <a:r>
              <a:rPr lang="en-US" sz="1800">
                <a:solidFill>
                  <a:schemeClr val="dk1"/>
                </a:solidFill>
                <a:latin typeface="Calibri"/>
                <a:ea typeface="Calibri"/>
                <a:cs typeface="Calibri"/>
                <a:sym typeface="Calibri"/>
              </a:rPr>
              <a:t>Read </a:t>
            </a:r>
            <a:r>
              <a:rPr b="1" i="1" lang="en-US" sz="1800">
                <a:solidFill>
                  <a:schemeClr val="dk1"/>
                </a:solidFill>
                <a:latin typeface="Calibri"/>
                <a:ea typeface="Calibri"/>
                <a:cs typeface="Calibri"/>
                <a:sym typeface="Calibri"/>
              </a:rPr>
              <a:t>in</a:t>
            </a:r>
            <a:endParaRPr/>
          </a:p>
          <a:p>
            <a:pPr indent="-342900" lvl="0" marL="342900" marR="0" rtl="0" algn="l">
              <a:spcBef>
                <a:spcPts val="0"/>
              </a:spcBef>
              <a:spcAft>
                <a:spcPts val="0"/>
              </a:spcAft>
              <a:buClr>
                <a:schemeClr val="dk1"/>
              </a:buClr>
              <a:buSzPts val="1800"/>
              <a:buFont typeface="Calibri"/>
              <a:buAutoNum type="alphaLcParenR"/>
            </a:pPr>
            <a:r>
              <a:rPr lang="en-US" sz="1800">
                <a:solidFill>
                  <a:schemeClr val="dk1"/>
                </a:solidFill>
                <a:latin typeface="Calibri"/>
                <a:ea typeface="Calibri"/>
                <a:cs typeface="Calibri"/>
                <a:sym typeface="Calibri"/>
              </a:rPr>
              <a:t>Put the document in </a:t>
            </a:r>
            <a:r>
              <a:rPr b="1" i="1" lang="en-US" sz="1800">
                <a:solidFill>
                  <a:schemeClr val="dk1"/>
                </a:solidFill>
                <a:latin typeface="Calibri"/>
                <a:ea typeface="Calibri"/>
                <a:cs typeface="Calibri"/>
                <a:sym typeface="Calibri"/>
              </a:rPr>
              <a:t>spooler[in]</a:t>
            </a:r>
            <a:endParaRPr/>
          </a:p>
          <a:p>
            <a:pPr indent="-342900" lvl="0" marL="342900" marR="0" rtl="0" algn="l">
              <a:spcBef>
                <a:spcPts val="0"/>
              </a:spcBef>
              <a:spcAft>
                <a:spcPts val="0"/>
              </a:spcAft>
              <a:buClr>
                <a:schemeClr val="dk1"/>
              </a:buClr>
              <a:buSzPts val="1800"/>
              <a:buFont typeface="Calibri"/>
              <a:buAutoNum type="alphaLcParenR"/>
            </a:pPr>
            <a:r>
              <a:rPr lang="en-US" sz="1800">
                <a:solidFill>
                  <a:schemeClr val="dk1"/>
                </a:solidFill>
                <a:latin typeface="Calibri"/>
                <a:ea typeface="Calibri"/>
                <a:cs typeface="Calibri"/>
                <a:sym typeface="Calibri"/>
              </a:rPr>
              <a:t>Increment </a:t>
            </a:r>
            <a:r>
              <a:rPr b="1" i="1" lang="en-US" sz="1800">
                <a:solidFill>
                  <a:schemeClr val="dk1"/>
                </a:solidFill>
                <a:latin typeface="Calibri"/>
                <a:ea typeface="Calibri"/>
                <a:cs typeface="Calibri"/>
                <a:sym typeface="Calibri"/>
              </a:rPr>
              <a:t>in</a:t>
            </a:r>
            <a:endParaRPr/>
          </a:p>
          <a:p>
            <a:pPr indent="-342900" lvl="0" marL="342900" marR="0" rtl="0" algn="l">
              <a:spcBef>
                <a:spcPts val="0"/>
              </a:spcBef>
              <a:spcAft>
                <a:spcPts val="0"/>
              </a:spcAft>
              <a:buClr>
                <a:schemeClr val="dk1"/>
              </a:buClr>
              <a:buSzPts val="1800"/>
              <a:buFont typeface="Calibri"/>
              <a:buAutoNum type="alphaLcParenR"/>
            </a:pPr>
            <a:r>
              <a:rPr lang="en-US" sz="1800">
                <a:solidFill>
                  <a:schemeClr val="dk1"/>
                </a:solidFill>
                <a:latin typeface="Calibri"/>
                <a:ea typeface="Calibri"/>
                <a:cs typeface="Calibri"/>
                <a:sym typeface="Calibri"/>
              </a:rPr>
              <a:t>Write</a:t>
            </a:r>
            <a:r>
              <a:rPr b="1" i="1" lang="en-US" sz="1800">
                <a:solidFill>
                  <a:schemeClr val="dk1"/>
                </a:solidFill>
                <a:latin typeface="Calibri"/>
                <a:ea typeface="Calibri"/>
                <a:cs typeface="Calibri"/>
                <a:sym typeface="Calibri"/>
              </a:rPr>
              <a:t> in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3"/>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IPC Problem Example:</a:t>
            </a:r>
            <a:br>
              <a:rPr lang="en-US"/>
            </a:br>
            <a:r>
              <a:rPr lang="en-US"/>
              <a:t>Spooler Directory (2)</a:t>
            </a:r>
            <a:endParaRPr/>
          </a:p>
        </p:txBody>
      </p:sp>
      <p:pic>
        <p:nvPicPr>
          <p:cNvPr id="178" name="Google Shape;178;p23"/>
          <p:cNvPicPr preferRelativeResize="0"/>
          <p:nvPr>
            <p:ph idx="1" type="body"/>
          </p:nvPr>
        </p:nvPicPr>
        <p:blipFill rotWithShape="1">
          <a:blip r:embed="rId3">
            <a:alphaModFix/>
          </a:blip>
          <a:srcRect b="0" l="0" r="0" t="0"/>
          <a:stretch/>
        </p:blipFill>
        <p:spPr>
          <a:xfrm>
            <a:off x="6432065" y="-166464"/>
            <a:ext cx="2451513" cy="2451513"/>
          </a:xfrm>
          <a:prstGeom prst="rect">
            <a:avLst/>
          </a:prstGeom>
          <a:noFill/>
          <a:ln>
            <a:noFill/>
          </a:ln>
        </p:spPr>
      </p:pic>
      <p:grpSp>
        <p:nvGrpSpPr>
          <p:cNvPr id="179" name="Google Shape;179;p23"/>
          <p:cNvGrpSpPr/>
          <p:nvPr/>
        </p:nvGrpSpPr>
        <p:grpSpPr>
          <a:xfrm>
            <a:off x="1279378" y="2043859"/>
            <a:ext cx="2709684" cy="2165378"/>
            <a:chOff x="2171476" y="1819324"/>
            <a:chExt cx="4830598" cy="3860255"/>
          </a:xfrm>
        </p:grpSpPr>
        <p:pic>
          <p:nvPicPr>
            <p:cNvPr id="180" name="Google Shape;180;p23"/>
            <p:cNvPicPr preferRelativeResize="0"/>
            <p:nvPr/>
          </p:nvPicPr>
          <p:blipFill rotWithShape="1">
            <a:blip r:embed="rId4">
              <a:alphaModFix/>
            </a:blip>
            <a:srcRect b="0" l="0" r="0" t="0"/>
            <a:stretch/>
          </p:blipFill>
          <p:spPr>
            <a:xfrm>
              <a:off x="2171476" y="1819324"/>
              <a:ext cx="4830598" cy="3529916"/>
            </a:xfrm>
            <a:prstGeom prst="rect">
              <a:avLst/>
            </a:prstGeom>
            <a:noFill/>
            <a:ln>
              <a:noFill/>
            </a:ln>
          </p:spPr>
        </p:pic>
        <p:sp>
          <p:nvSpPr>
            <p:cNvPr id="181" name="Google Shape;181;p23"/>
            <p:cNvSpPr/>
            <p:nvPr/>
          </p:nvSpPr>
          <p:spPr>
            <a:xfrm>
              <a:off x="5585460" y="2781300"/>
              <a:ext cx="1416614" cy="1920240"/>
            </a:xfrm>
            <a:prstGeom prst="foldedCorner">
              <a:avLst>
                <a:gd fmla="val 16667" name="adj"/>
              </a:avLst>
            </a:prstGeom>
            <a:no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50">
                <a:solidFill>
                  <a:schemeClr val="lt1"/>
                </a:solidFill>
                <a:latin typeface="Calibri"/>
                <a:ea typeface="Calibri"/>
                <a:cs typeface="Calibri"/>
                <a:sym typeface="Calibri"/>
              </a:endParaRPr>
            </a:p>
          </p:txBody>
        </p:sp>
        <p:sp>
          <p:nvSpPr>
            <p:cNvPr id="182" name="Google Shape;182;p23"/>
            <p:cNvSpPr txBox="1"/>
            <p:nvPr/>
          </p:nvSpPr>
          <p:spPr>
            <a:xfrm>
              <a:off x="5585460" y="1873451"/>
              <a:ext cx="1226525" cy="102877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50">
                  <a:solidFill>
                    <a:schemeClr val="dk1"/>
                  </a:solidFill>
                  <a:latin typeface="Calibri"/>
                  <a:ea typeface="Calibri"/>
                  <a:cs typeface="Calibri"/>
                  <a:sym typeface="Calibri"/>
                </a:rPr>
                <a:t>Shared</a:t>
              </a:r>
              <a:endParaRPr/>
            </a:p>
            <a:p>
              <a:pPr indent="0" lvl="0" marL="0" marR="0" rtl="0" algn="l">
                <a:spcBef>
                  <a:spcPts val="0"/>
                </a:spcBef>
                <a:spcAft>
                  <a:spcPts val="0"/>
                </a:spcAft>
                <a:buNone/>
              </a:pPr>
              <a:r>
                <a:rPr lang="en-US" sz="1050">
                  <a:solidFill>
                    <a:schemeClr val="dk1"/>
                  </a:solidFill>
                  <a:latin typeface="Calibri"/>
                  <a:ea typeface="Calibri"/>
                  <a:cs typeface="Calibri"/>
                  <a:sym typeface="Calibri"/>
                </a:rPr>
                <a:t>Variables</a:t>
              </a:r>
              <a:endParaRPr/>
            </a:p>
            <a:p>
              <a:pPr indent="0" lvl="0" marL="0" marR="0" rtl="0" algn="l">
                <a:spcBef>
                  <a:spcPts val="0"/>
                </a:spcBef>
                <a:spcAft>
                  <a:spcPts val="0"/>
                </a:spcAft>
                <a:buNone/>
              </a:pPr>
              <a:r>
                <a:rPr lang="en-US" sz="1050">
                  <a:solidFill>
                    <a:schemeClr val="dk1"/>
                  </a:solidFill>
                  <a:latin typeface="Calibri"/>
                  <a:ea typeface="Calibri"/>
                  <a:cs typeface="Calibri"/>
                  <a:sym typeface="Calibri"/>
                </a:rPr>
                <a:t>File</a:t>
              </a:r>
              <a:endParaRPr/>
            </a:p>
          </p:txBody>
        </p:sp>
        <p:sp>
          <p:nvSpPr>
            <p:cNvPr id="183" name="Google Shape;183;p23"/>
            <p:cNvSpPr/>
            <p:nvPr/>
          </p:nvSpPr>
          <p:spPr>
            <a:xfrm>
              <a:off x="2641557" y="5018900"/>
              <a:ext cx="487401" cy="660679"/>
            </a:xfrm>
            <a:prstGeom prst="foldedCorner">
              <a:avLst>
                <a:gd fmla="val 16667" name="adj"/>
              </a:avLst>
            </a:prstGeom>
            <a:gradFill>
              <a:gsLst>
                <a:gs pos="0">
                  <a:srgbClr val="F08B54"/>
                </a:gs>
                <a:gs pos="50000">
                  <a:srgbClr val="F67A26"/>
                </a:gs>
                <a:gs pos="100000">
                  <a:srgbClr val="E36A18"/>
                </a:gs>
              </a:gsLst>
              <a:lin ang="5400000" scaled="0"/>
            </a:gradFill>
            <a:ln cap="flat" cmpd="sng" w="9525">
              <a:solidFill>
                <a:schemeClr val="accent2"/>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rPr lang="en-US" sz="1050">
                  <a:solidFill>
                    <a:schemeClr val="lt1"/>
                  </a:solidFill>
                  <a:latin typeface="Calibri"/>
                  <a:ea typeface="Calibri"/>
                  <a:cs typeface="Calibri"/>
                  <a:sym typeface="Calibri"/>
                </a:rPr>
                <a:t>pdf</a:t>
              </a:r>
              <a:endParaRPr/>
            </a:p>
          </p:txBody>
        </p:sp>
        <p:sp>
          <p:nvSpPr>
            <p:cNvPr id="184" name="Google Shape;184;p23"/>
            <p:cNvSpPr/>
            <p:nvPr/>
          </p:nvSpPr>
          <p:spPr>
            <a:xfrm>
              <a:off x="2641556" y="2567194"/>
              <a:ext cx="487401" cy="660679"/>
            </a:xfrm>
            <a:prstGeom prst="foldedCorner">
              <a:avLst>
                <a:gd fmla="val 16667" name="adj"/>
              </a:avLst>
            </a:prstGeom>
            <a:gradFill>
              <a:gsLst>
                <a:gs pos="0">
                  <a:srgbClr val="FFC647"/>
                </a:gs>
                <a:gs pos="50000">
                  <a:srgbClr val="FFC600"/>
                </a:gs>
                <a:gs pos="100000">
                  <a:srgbClr val="E3B400"/>
                </a:gs>
              </a:gsLst>
              <a:lin ang="5400000" scaled="0"/>
            </a:gradFill>
            <a:ln cap="flat" cmpd="sng" w="9525">
              <a:solidFill>
                <a:schemeClr val="accent4"/>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rPr lang="en-US" sz="1050">
                  <a:solidFill>
                    <a:schemeClr val="lt1"/>
                  </a:solidFill>
                  <a:latin typeface="Calibri"/>
                  <a:ea typeface="Calibri"/>
                  <a:cs typeface="Calibri"/>
                  <a:sym typeface="Calibri"/>
                </a:rPr>
                <a:t>doc</a:t>
              </a:r>
              <a:endParaRPr/>
            </a:p>
          </p:txBody>
        </p:sp>
      </p:grpSp>
      <p:sp>
        <p:nvSpPr>
          <p:cNvPr id="185" name="Google Shape;185;p23"/>
          <p:cNvSpPr/>
          <p:nvPr/>
        </p:nvSpPr>
        <p:spPr>
          <a:xfrm>
            <a:off x="899531" y="3308195"/>
            <a:ext cx="1308410" cy="981307"/>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6" name="Google Shape;186;p23"/>
          <p:cNvSpPr txBox="1"/>
          <p:nvPr/>
        </p:nvSpPr>
        <p:spPr>
          <a:xfrm>
            <a:off x="460871" y="2576959"/>
            <a:ext cx="78643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read 7</a:t>
            </a:r>
            <a:endParaRPr/>
          </a:p>
        </p:txBody>
      </p:sp>
      <p:cxnSp>
        <p:nvCxnSpPr>
          <p:cNvPr id="187" name="Google Shape;187;p23"/>
          <p:cNvCxnSpPr/>
          <p:nvPr/>
        </p:nvCxnSpPr>
        <p:spPr>
          <a:xfrm>
            <a:off x="4565650" y="1951208"/>
            <a:ext cx="0" cy="4722642"/>
          </a:xfrm>
          <a:prstGeom prst="straightConnector1">
            <a:avLst/>
          </a:prstGeom>
          <a:noFill/>
          <a:ln cap="flat" cmpd="sng" w="9525">
            <a:solidFill>
              <a:srgbClr val="BFBFBF"/>
            </a:solidFill>
            <a:prstDash val="dash"/>
            <a:miter lim="800000"/>
            <a:headEnd len="sm" w="sm" type="none"/>
            <a:tailEnd len="sm" w="sm" type="none"/>
          </a:ln>
        </p:spPr>
      </p:cxnSp>
      <p:sp>
        <p:nvSpPr>
          <p:cNvPr id="188" name="Google Shape;188;p23"/>
          <p:cNvSpPr/>
          <p:nvPr/>
        </p:nvSpPr>
        <p:spPr>
          <a:xfrm>
            <a:off x="383257" y="1838859"/>
            <a:ext cx="330200" cy="330200"/>
          </a:xfrm>
          <a:prstGeom prst="ellipse">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a:t>
            </a:r>
            <a:endParaRPr/>
          </a:p>
        </p:txBody>
      </p:sp>
      <p:grpSp>
        <p:nvGrpSpPr>
          <p:cNvPr id="189" name="Google Shape;189;p23"/>
          <p:cNvGrpSpPr/>
          <p:nvPr/>
        </p:nvGrpSpPr>
        <p:grpSpPr>
          <a:xfrm>
            <a:off x="383257" y="4134837"/>
            <a:ext cx="3605805" cy="2561837"/>
            <a:chOff x="383257" y="4134837"/>
            <a:chExt cx="3605805" cy="2561837"/>
          </a:xfrm>
        </p:grpSpPr>
        <p:grpSp>
          <p:nvGrpSpPr>
            <p:cNvPr id="190" name="Google Shape;190;p23"/>
            <p:cNvGrpSpPr/>
            <p:nvPr/>
          </p:nvGrpSpPr>
          <p:grpSpPr>
            <a:xfrm>
              <a:off x="1279378" y="4134837"/>
              <a:ext cx="2709684" cy="2165378"/>
              <a:chOff x="2171476" y="1819324"/>
              <a:chExt cx="4830598" cy="3860255"/>
            </a:xfrm>
          </p:grpSpPr>
          <p:pic>
            <p:nvPicPr>
              <p:cNvPr id="191" name="Google Shape;191;p23"/>
              <p:cNvPicPr preferRelativeResize="0"/>
              <p:nvPr/>
            </p:nvPicPr>
            <p:blipFill rotWithShape="1">
              <a:blip r:embed="rId4">
                <a:alphaModFix/>
              </a:blip>
              <a:srcRect b="0" l="0" r="0" t="0"/>
              <a:stretch/>
            </p:blipFill>
            <p:spPr>
              <a:xfrm>
                <a:off x="2171476" y="1819324"/>
                <a:ext cx="4830598" cy="3529916"/>
              </a:xfrm>
              <a:prstGeom prst="rect">
                <a:avLst/>
              </a:prstGeom>
              <a:noFill/>
              <a:ln>
                <a:noFill/>
              </a:ln>
            </p:spPr>
          </p:pic>
          <p:sp>
            <p:nvSpPr>
              <p:cNvPr id="192" name="Google Shape;192;p23"/>
              <p:cNvSpPr/>
              <p:nvPr/>
            </p:nvSpPr>
            <p:spPr>
              <a:xfrm>
                <a:off x="5585460" y="2781300"/>
                <a:ext cx="1416614" cy="1920240"/>
              </a:xfrm>
              <a:prstGeom prst="foldedCorner">
                <a:avLst>
                  <a:gd fmla="val 16667" name="adj"/>
                </a:avLst>
              </a:prstGeom>
              <a:no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50">
                  <a:solidFill>
                    <a:schemeClr val="lt1"/>
                  </a:solidFill>
                  <a:latin typeface="Calibri"/>
                  <a:ea typeface="Calibri"/>
                  <a:cs typeface="Calibri"/>
                  <a:sym typeface="Calibri"/>
                </a:endParaRPr>
              </a:p>
            </p:txBody>
          </p:sp>
          <p:sp>
            <p:nvSpPr>
              <p:cNvPr id="193" name="Google Shape;193;p23"/>
              <p:cNvSpPr txBox="1"/>
              <p:nvPr/>
            </p:nvSpPr>
            <p:spPr>
              <a:xfrm>
                <a:off x="5585460" y="1873451"/>
                <a:ext cx="1226525" cy="102877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50">
                    <a:solidFill>
                      <a:schemeClr val="dk1"/>
                    </a:solidFill>
                    <a:latin typeface="Calibri"/>
                    <a:ea typeface="Calibri"/>
                    <a:cs typeface="Calibri"/>
                    <a:sym typeface="Calibri"/>
                  </a:rPr>
                  <a:t>Shared</a:t>
                </a:r>
                <a:endParaRPr/>
              </a:p>
              <a:p>
                <a:pPr indent="0" lvl="0" marL="0" marR="0" rtl="0" algn="l">
                  <a:spcBef>
                    <a:spcPts val="0"/>
                  </a:spcBef>
                  <a:spcAft>
                    <a:spcPts val="0"/>
                  </a:spcAft>
                  <a:buNone/>
                </a:pPr>
                <a:r>
                  <a:rPr lang="en-US" sz="1050">
                    <a:solidFill>
                      <a:schemeClr val="dk1"/>
                    </a:solidFill>
                    <a:latin typeface="Calibri"/>
                    <a:ea typeface="Calibri"/>
                    <a:cs typeface="Calibri"/>
                    <a:sym typeface="Calibri"/>
                  </a:rPr>
                  <a:t>Variables</a:t>
                </a:r>
                <a:endParaRPr/>
              </a:p>
              <a:p>
                <a:pPr indent="0" lvl="0" marL="0" marR="0" rtl="0" algn="l">
                  <a:spcBef>
                    <a:spcPts val="0"/>
                  </a:spcBef>
                  <a:spcAft>
                    <a:spcPts val="0"/>
                  </a:spcAft>
                  <a:buNone/>
                </a:pPr>
                <a:r>
                  <a:rPr lang="en-US" sz="1050">
                    <a:solidFill>
                      <a:schemeClr val="dk1"/>
                    </a:solidFill>
                    <a:latin typeface="Calibri"/>
                    <a:ea typeface="Calibri"/>
                    <a:cs typeface="Calibri"/>
                    <a:sym typeface="Calibri"/>
                  </a:rPr>
                  <a:t>File</a:t>
                </a:r>
                <a:endParaRPr/>
              </a:p>
            </p:txBody>
          </p:sp>
          <p:sp>
            <p:nvSpPr>
              <p:cNvPr id="194" name="Google Shape;194;p23"/>
              <p:cNvSpPr/>
              <p:nvPr/>
            </p:nvSpPr>
            <p:spPr>
              <a:xfrm>
                <a:off x="2641557" y="5018900"/>
                <a:ext cx="487401" cy="660679"/>
              </a:xfrm>
              <a:prstGeom prst="foldedCorner">
                <a:avLst>
                  <a:gd fmla="val 16667" name="adj"/>
                </a:avLst>
              </a:prstGeom>
              <a:gradFill>
                <a:gsLst>
                  <a:gs pos="0">
                    <a:srgbClr val="F08B54"/>
                  </a:gs>
                  <a:gs pos="50000">
                    <a:srgbClr val="F67A26"/>
                  </a:gs>
                  <a:gs pos="100000">
                    <a:srgbClr val="E36A18"/>
                  </a:gs>
                </a:gsLst>
                <a:lin ang="5400000" scaled="0"/>
              </a:gradFill>
              <a:ln cap="flat" cmpd="sng" w="9525">
                <a:solidFill>
                  <a:schemeClr val="accent2"/>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rPr lang="en-US" sz="1050">
                    <a:solidFill>
                      <a:schemeClr val="lt1"/>
                    </a:solidFill>
                    <a:latin typeface="Calibri"/>
                    <a:ea typeface="Calibri"/>
                    <a:cs typeface="Calibri"/>
                    <a:sym typeface="Calibri"/>
                  </a:rPr>
                  <a:t>pdf</a:t>
                </a:r>
                <a:endParaRPr/>
              </a:p>
            </p:txBody>
          </p:sp>
          <p:sp>
            <p:nvSpPr>
              <p:cNvPr id="195" name="Google Shape;195;p23"/>
              <p:cNvSpPr/>
              <p:nvPr/>
            </p:nvSpPr>
            <p:spPr>
              <a:xfrm>
                <a:off x="2641556" y="2567194"/>
                <a:ext cx="487401" cy="660679"/>
              </a:xfrm>
              <a:prstGeom prst="foldedCorner">
                <a:avLst>
                  <a:gd fmla="val 16667" name="adj"/>
                </a:avLst>
              </a:prstGeom>
              <a:gradFill>
                <a:gsLst>
                  <a:gs pos="0">
                    <a:srgbClr val="FFC647"/>
                  </a:gs>
                  <a:gs pos="50000">
                    <a:srgbClr val="FFC600"/>
                  </a:gs>
                  <a:gs pos="100000">
                    <a:srgbClr val="E3B400"/>
                  </a:gs>
                </a:gsLst>
                <a:lin ang="5400000" scaled="0"/>
              </a:gradFill>
              <a:ln cap="flat" cmpd="sng" w="9525">
                <a:solidFill>
                  <a:schemeClr val="accent4"/>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rPr lang="en-US" sz="1050">
                    <a:solidFill>
                      <a:schemeClr val="lt1"/>
                    </a:solidFill>
                    <a:latin typeface="Calibri"/>
                    <a:ea typeface="Calibri"/>
                    <a:cs typeface="Calibri"/>
                    <a:sym typeface="Calibri"/>
                  </a:rPr>
                  <a:t>doc</a:t>
                </a:r>
                <a:endParaRPr/>
              </a:p>
            </p:txBody>
          </p:sp>
        </p:grpSp>
        <p:sp>
          <p:nvSpPr>
            <p:cNvPr id="196" name="Google Shape;196;p23"/>
            <p:cNvSpPr txBox="1"/>
            <p:nvPr/>
          </p:nvSpPr>
          <p:spPr>
            <a:xfrm>
              <a:off x="460871" y="4667937"/>
              <a:ext cx="78643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read 7</a:t>
              </a:r>
              <a:endParaRPr/>
            </a:p>
          </p:txBody>
        </p:sp>
        <p:sp>
          <p:nvSpPr>
            <p:cNvPr id="197" name="Google Shape;197;p23"/>
            <p:cNvSpPr/>
            <p:nvPr/>
          </p:nvSpPr>
          <p:spPr>
            <a:xfrm>
              <a:off x="460871" y="4448642"/>
              <a:ext cx="1736399" cy="981307"/>
            </a:xfrm>
            <a:prstGeom prst="rect">
              <a:avLst/>
            </a:prstGeom>
            <a:solidFill>
              <a:schemeClr val="lt1">
                <a:alpha val="80000"/>
              </a:schemeClr>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8" name="Google Shape;198;p23"/>
            <p:cNvSpPr txBox="1"/>
            <p:nvPr/>
          </p:nvSpPr>
          <p:spPr>
            <a:xfrm>
              <a:off x="506314" y="5757256"/>
              <a:ext cx="78643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read 7</a:t>
              </a:r>
              <a:endParaRPr/>
            </a:p>
          </p:txBody>
        </p:sp>
        <p:sp>
          <p:nvSpPr>
            <p:cNvPr id="199" name="Google Shape;199;p23"/>
            <p:cNvSpPr/>
            <p:nvPr/>
          </p:nvSpPr>
          <p:spPr>
            <a:xfrm>
              <a:off x="383257" y="6366474"/>
              <a:ext cx="330200" cy="330200"/>
            </a:xfrm>
            <a:prstGeom prst="ellipse">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2</a:t>
              </a:r>
              <a:endParaRPr/>
            </a:p>
          </p:txBody>
        </p:sp>
      </p:grpSp>
      <p:grpSp>
        <p:nvGrpSpPr>
          <p:cNvPr id="200" name="Google Shape;200;p23"/>
          <p:cNvGrpSpPr/>
          <p:nvPr/>
        </p:nvGrpSpPr>
        <p:grpSpPr>
          <a:xfrm>
            <a:off x="4776906" y="1838859"/>
            <a:ext cx="3628657" cy="2408737"/>
            <a:chOff x="4776906" y="1838859"/>
            <a:chExt cx="3628657" cy="2408737"/>
          </a:xfrm>
        </p:grpSpPr>
        <p:grpSp>
          <p:nvGrpSpPr>
            <p:cNvPr id="201" name="Google Shape;201;p23"/>
            <p:cNvGrpSpPr/>
            <p:nvPr/>
          </p:nvGrpSpPr>
          <p:grpSpPr>
            <a:xfrm>
              <a:off x="5695878" y="1951208"/>
              <a:ext cx="2709684" cy="2165378"/>
              <a:chOff x="2171476" y="1819324"/>
              <a:chExt cx="4830598" cy="3860255"/>
            </a:xfrm>
          </p:grpSpPr>
          <p:pic>
            <p:nvPicPr>
              <p:cNvPr id="202" name="Google Shape;202;p23"/>
              <p:cNvPicPr preferRelativeResize="0"/>
              <p:nvPr/>
            </p:nvPicPr>
            <p:blipFill rotWithShape="1">
              <a:blip r:embed="rId4">
                <a:alphaModFix/>
              </a:blip>
              <a:srcRect b="0" l="0" r="0" t="0"/>
              <a:stretch/>
            </p:blipFill>
            <p:spPr>
              <a:xfrm>
                <a:off x="2171476" y="1819324"/>
                <a:ext cx="4830598" cy="3529916"/>
              </a:xfrm>
              <a:prstGeom prst="rect">
                <a:avLst/>
              </a:prstGeom>
              <a:noFill/>
              <a:ln>
                <a:noFill/>
              </a:ln>
            </p:spPr>
          </p:pic>
          <p:sp>
            <p:nvSpPr>
              <p:cNvPr id="203" name="Google Shape;203;p23"/>
              <p:cNvSpPr/>
              <p:nvPr/>
            </p:nvSpPr>
            <p:spPr>
              <a:xfrm>
                <a:off x="5585460" y="2781300"/>
                <a:ext cx="1416614" cy="1920240"/>
              </a:xfrm>
              <a:prstGeom prst="foldedCorner">
                <a:avLst>
                  <a:gd fmla="val 16667" name="adj"/>
                </a:avLst>
              </a:prstGeom>
              <a:no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50">
                  <a:solidFill>
                    <a:schemeClr val="lt1"/>
                  </a:solidFill>
                  <a:latin typeface="Calibri"/>
                  <a:ea typeface="Calibri"/>
                  <a:cs typeface="Calibri"/>
                  <a:sym typeface="Calibri"/>
                </a:endParaRPr>
              </a:p>
            </p:txBody>
          </p:sp>
          <p:sp>
            <p:nvSpPr>
              <p:cNvPr id="204" name="Google Shape;204;p23"/>
              <p:cNvSpPr txBox="1"/>
              <p:nvPr/>
            </p:nvSpPr>
            <p:spPr>
              <a:xfrm>
                <a:off x="5585460" y="1873451"/>
                <a:ext cx="1226525" cy="102877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50">
                    <a:solidFill>
                      <a:schemeClr val="dk1"/>
                    </a:solidFill>
                    <a:latin typeface="Calibri"/>
                    <a:ea typeface="Calibri"/>
                    <a:cs typeface="Calibri"/>
                    <a:sym typeface="Calibri"/>
                  </a:rPr>
                  <a:t>Shared</a:t>
                </a:r>
                <a:endParaRPr/>
              </a:p>
              <a:p>
                <a:pPr indent="0" lvl="0" marL="0" marR="0" rtl="0" algn="l">
                  <a:spcBef>
                    <a:spcPts val="0"/>
                  </a:spcBef>
                  <a:spcAft>
                    <a:spcPts val="0"/>
                  </a:spcAft>
                  <a:buNone/>
                </a:pPr>
                <a:r>
                  <a:rPr lang="en-US" sz="1050">
                    <a:solidFill>
                      <a:schemeClr val="dk1"/>
                    </a:solidFill>
                    <a:latin typeface="Calibri"/>
                    <a:ea typeface="Calibri"/>
                    <a:cs typeface="Calibri"/>
                    <a:sym typeface="Calibri"/>
                  </a:rPr>
                  <a:t>Variables</a:t>
                </a:r>
                <a:endParaRPr/>
              </a:p>
              <a:p>
                <a:pPr indent="0" lvl="0" marL="0" marR="0" rtl="0" algn="l">
                  <a:spcBef>
                    <a:spcPts val="0"/>
                  </a:spcBef>
                  <a:spcAft>
                    <a:spcPts val="0"/>
                  </a:spcAft>
                  <a:buNone/>
                </a:pPr>
                <a:r>
                  <a:rPr lang="en-US" sz="1050">
                    <a:solidFill>
                      <a:schemeClr val="dk1"/>
                    </a:solidFill>
                    <a:latin typeface="Calibri"/>
                    <a:ea typeface="Calibri"/>
                    <a:cs typeface="Calibri"/>
                    <a:sym typeface="Calibri"/>
                  </a:rPr>
                  <a:t>File</a:t>
                </a:r>
                <a:endParaRPr/>
              </a:p>
            </p:txBody>
          </p:sp>
          <p:sp>
            <p:nvSpPr>
              <p:cNvPr id="205" name="Google Shape;205;p23"/>
              <p:cNvSpPr/>
              <p:nvPr/>
            </p:nvSpPr>
            <p:spPr>
              <a:xfrm>
                <a:off x="2641557" y="5018900"/>
                <a:ext cx="487401" cy="660679"/>
              </a:xfrm>
              <a:prstGeom prst="foldedCorner">
                <a:avLst>
                  <a:gd fmla="val 16667" name="adj"/>
                </a:avLst>
              </a:prstGeom>
              <a:gradFill>
                <a:gsLst>
                  <a:gs pos="0">
                    <a:srgbClr val="F08B54"/>
                  </a:gs>
                  <a:gs pos="50000">
                    <a:srgbClr val="F67A26"/>
                  </a:gs>
                  <a:gs pos="100000">
                    <a:srgbClr val="E36A18"/>
                  </a:gs>
                </a:gsLst>
                <a:lin ang="5400000" scaled="0"/>
              </a:gradFill>
              <a:ln cap="flat" cmpd="sng" w="9525">
                <a:solidFill>
                  <a:schemeClr val="accent2"/>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rPr lang="en-US" sz="1050">
                    <a:solidFill>
                      <a:schemeClr val="lt1"/>
                    </a:solidFill>
                    <a:latin typeface="Calibri"/>
                    <a:ea typeface="Calibri"/>
                    <a:cs typeface="Calibri"/>
                    <a:sym typeface="Calibri"/>
                  </a:rPr>
                  <a:t>pdf</a:t>
                </a:r>
                <a:endParaRPr/>
              </a:p>
            </p:txBody>
          </p:sp>
          <p:sp>
            <p:nvSpPr>
              <p:cNvPr id="206" name="Google Shape;206;p23"/>
              <p:cNvSpPr/>
              <p:nvPr/>
            </p:nvSpPr>
            <p:spPr>
              <a:xfrm>
                <a:off x="2641556" y="2567194"/>
                <a:ext cx="487401" cy="660679"/>
              </a:xfrm>
              <a:prstGeom prst="foldedCorner">
                <a:avLst>
                  <a:gd fmla="val 16667" name="adj"/>
                </a:avLst>
              </a:prstGeom>
              <a:gradFill>
                <a:gsLst>
                  <a:gs pos="0">
                    <a:srgbClr val="FFC647"/>
                  </a:gs>
                  <a:gs pos="50000">
                    <a:srgbClr val="FFC600"/>
                  </a:gs>
                  <a:gs pos="100000">
                    <a:srgbClr val="E3B400"/>
                  </a:gs>
                </a:gsLst>
                <a:lin ang="5400000" scaled="0"/>
              </a:gradFill>
              <a:ln cap="flat" cmpd="sng" w="9525">
                <a:solidFill>
                  <a:schemeClr val="accent4"/>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rPr lang="en-US" sz="1050">
                    <a:solidFill>
                      <a:schemeClr val="lt1"/>
                    </a:solidFill>
                    <a:latin typeface="Calibri"/>
                    <a:ea typeface="Calibri"/>
                    <a:cs typeface="Calibri"/>
                    <a:sym typeface="Calibri"/>
                  </a:rPr>
                  <a:t>doc</a:t>
                </a:r>
                <a:endParaRPr/>
              </a:p>
            </p:txBody>
          </p:sp>
        </p:grpSp>
        <p:sp>
          <p:nvSpPr>
            <p:cNvPr id="207" name="Google Shape;207;p23"/>
            <p:cNvSpPr txBox="1"/>
            <p:nvPr/>
          </p:nvSpPr>
          <p:spPr>
            <a:xfrm>
              <a:off x="4877371" y="2502559"/>
              <a:ext cx="78643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read 7</a:t>
              </a:r>
              <a:endParaRPr/>
            </a:p>
          </p:txBody>
        </p:sp>
        <p:sp>
          <p:nvSpPr>
            <p:cNvPr id="208" name="Google Shape;208;p23"/>
            <p:cNvSpPr txBox="1"/>
            <p:nvPr/>
          </p:nvSpPr>
          <p:spPr>
            <a:xfrm>
              <a:off x="4922814" y="3591878"/>
              <a:ext cx="78643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read 7</a:t>
              </a:r>
              <a:endParaRPr/>
            </a:p>
          </p:txBody>
        </p:sp>
        <p:sp>
          <p:nvSpPr>
            <p:cNvPr id="209" name="Google Shape;209;p23"/>
            <p:cNvSpPr/>
            <p:nvPr/>
          </p:nvSpPr>
          <p:spPr>
            <a:xfrm>
              <a:off x="4877371" y="3266289"/>
              <a:ext cx="1736399" cy="981307"/>
            </a:xfrm>
            <a:prstGeom prst="rect">
              <a:avLst/>
            </a:prstGeom>
            <a:solidFill>
              <a:schemeClr val="lt1">
                <a:alpha val="80000"/>
              </a:schemeClr>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0" name="Google Shape;210;p23"/>
            <p:cNvSpPr/>
            <p:nvPr/>
          </p:nvSpPr>
          <p:spPr>
            <a:xfrm>
              <a:off x="6793203" y="3156565"/>
              <a:ext cx="639073" cy="181734"/>
            </a:xfrm>
            <a:prstGeom prst="foldedCorner">
              <a:avLst>
                <a:gd fmla="val 29183" name="adj"/>
              </a:avLst>
            </a:prstGeom>
            <a:gradFill>
              <a:gsLst>
                <a:gs pos="0">
                  <a:srgbClr val="FFC647"/>
                </a:gs>
                <a:gs pos="50000">
                  <a:srgbClr val="FFC600"/>
                </a:gs>
                <a:gs pos="100000">
                  <a:srgbClr val="E3B400"/>
                </a:gs>
              </a:gsLst>
              <a:lin ang="5400000" scaled="0"/>
            </a:gradFill>
            <a:ln cap="flat" cmpd="sng" w="9525">
              <a:solidFill>
                <a:schemeClr val="accent4"/>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rPr lang="en-US" sz="1050">
                  <a:solidFill>
                    <a:schemeClr val="lt1"/>
                  </a:solidFill>
                  <a:latin typeface="Calibri"/>
                  <a:ea typeface="Calibri"/>
                  <a:cs typeface="Calibri"/>
                  <a:sym typeface="Calibri"/>
                </a:rPr>
                <a:t>doc</a:t>
              </a:r>
              <a:endParaRPr/>
            </a:p>
          </p:txBody>
        </p:sp>
        <p:sp>
          <p:nvSpPr>
            <p:cNvPr id="211" name="Google Shape;211;p23"/>
            <p:cNvSpPr txBox="1"/>
            <p:nvPr/>
          </p:nvSpPr>
          <p:spPr>
            <a:xfrm>
              <a:off x="7699947" y="3159036"/>
              <a:ext cx="648960" cy="184666"/>
            </a:xfrm>
            <a:prstGeom prst="rect">
              <a:avLst/>
            </a:prstGeom>
            <a:gradFill>
              <a:gsLst>
                <a:gs pos="0">
                  <a:srgbClr val="FFC647"/>
                </a:gs>
                <a:gs pos="50000">
                  <a:srgbClr val="FFC600"/>
                </a:gs>
                <a:gs pos="100000">
                  <a:srgbClr val="E3B400"/>
                </a:gs>
              </a:gsLst>
              <a:lin ang="5400000" scaled="0"/>
            </a:gradFill>
            <a:ln cap="flat" cmpd="sng" w="9525">
              <a:solidFill>
                <a:schemeClr val="accent4"/>
              </a:solidFill>
              <a:prstDash val="solid"/>
              <a:miter lim="800000"/>
              <a:headEnd len="sm" w="sm" type="none"/>
              <a:tailEnd len="sm" w="sm" type="none"/>
            </a:ln>
          </p:spPr>
          <p:txBody>
            <a:bodyPr anchorCtr="0" anchor="t" bIns="0" lIns="0" spcFirstLastPara="1" rIns="0" wrap="square" tIns="0">
              <a:spAutoFit/>
            </a:bodyPr>
            <a:lstStyle/>
            <a:p>
              <a:pPr indent="0" lvl="0" marL="0" marR="0" rtl="0" algn="l">
                <a:spcBef>
                  <a:spcPts val="0"/>
                </a:spcBef>
                <a:spcAft>
                  <a:spcPts val="0"/>
                </a:spcAft>
                <a:buNone/>
              </a:pPr>
              <a:r>
                <a:rPr b="1" lang="en-US" sz="1200">
                  <a:solidFill>
                    <a:schemeClr val="lt1"/>
                  </a:solidFill>
                  <a:latin typeface="Calibri"/>
                  <a:ea typeface="Calibri"/>
                  <a:cs typeface="Calibri"/>
                  <a:sym typeface="Calibri"/>
                </a:rPr>
                <a:t>write in=8</a:t>
              </a:r>
              <a:endParaRPr/>
            </a:p>
          </p:txBody>
        </p:sp>
        <p:sp>
          <p:nvSpPr>
            <p:cNvPr id="212" name="Google Shape;212;p23"/>
            <p:cNvSpPr/>
            <p:nvPr/>
          </p:nvSpPr>
          <p:spPr>
            <a:xfrm>
              <a:off x="4776906" y="1838859"/>
              <a:ext cx="330200" cy="330200"/>
            </a:xfrm>
            <a:prstGeom prst="ellipse">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3</a:t>
              </a:r>
              <a:endParaRPr/>
            </a:p>
          </p:txBody>
        </p:sp>
      </p:grpSp>
      <p:grpSp>
        <p:nvGrpSpPr>
          <p:cNvPr id="213" name="Google Shape;213;p23"/>
          <p:cNvGrpSpPr/>
          <p:nvPr/>
        </p:nvGrpSpPr>
        <p:grpSpPr>
          <a:xfrm>
            <a:off x="4776906" y="4084224"/>
            <a:ext cx="4333748" cy="2612450"/>
            <a:chOff x="4776906" y="4084224"/>
            <a:chExt cx="4333748" cy="2612450"/>
          </a:xfrm>
        </p:grpSpPr>
        <p:grpSp>
          <p:nvGrpSpPr>
            <p:cNvPr id="214" name="Google Shape;214;p23"/>
            <p:cNvGrpSpPr/>
            <p:nvPr/>
          </p:nvGrpSpPr>
          <p:grpSpPr>
            <a:xfrm>
              <a:off x="5695878" y="4134837"/>
              <a:ext cx="2709684" cy="2165378"/>
              <a:chOff x="2171476" y="1819324"/>
              <a:chExt cx="4830598" cy="3860255"/>
            </a:xfrm>
          </p:grpSpPr>
          <p:pic>
            <p:nvPicPr>
              <p:cNvPr id="215" name="Google Shape;215;p23"/>
              <p:cNvPicPr preferRelativeResize="0"/>
              <p:nvPr/>
            </p:nvPicPr>
            <p:blipFill rotWithShape="1">
              <a:blip r:embed="rId4">
                <a:alphaModFix/>
              </a:blip>
              <a:srcRect b="0" l="0" r="0" t="0"/>
              <a:stretch/>
            </p:blipFill>
            <p:spPr>
              <a:xfrm>
                <a:off x="2171476" y="1819324"/>
                <a:ext cx="4830598" cy="3529916"/>
              </a:xfrm>
              <a:prstGeom prst="rect">
                <a:avLst/>
              </a:prstGeom>
              <a:noFill/>
              <a:ln>
                <a:noFill/>
              </a:ln>
            </p:spPr>
          </p:pic>
          <p:sp>
            <p:nvSpPr>
              <p:cNvPr id="216" name="Google Shape;216;p23"/>
              <p:cNvSpPr/>
              <p:nvPr/>
            </p:nvSpPr>
            <p:spPr>
              <a:xfrm>
                <a:off x="5585460" y="2781300"/>
                <a:ext cx="1416614" cy="1920240"/>
              </a:xfrm>
              <a:prstGeom prst="foldedCorner">
                <a:avLst>
                  <a:gd fmla="val 16667" name="adj"/>
                </a:avLst>
              </a:prstGeom>
              <a:no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50">
                  <a:solidFill>
                    <a:schemeClr val="lt1"/>
                  </a:solidFill>
                  <a:latin typeface="Calibri"/>
                  <a:ea typeface="Calibri"/>
                  <a:cs typeface="Calibri"/>
                  <a:sym typeface="Calibri"/>
                </a:endParaRPr>
              </a:p>
            </p:txBody>
          </p:sp>
          <p:sp>
            <p:nvSpPr>
              <p:cNvPr id="217" name="Google Shape;217;p23"/>
              <p:cNvSpPr txBox="1"/>
              <p:nvPr/>
            </p:nvSpPr>
            <p:spPr>
              <a:xfrm>
                <a:off x="5585460" y="1873451"/>
                <a:ext cx="1226525" cy="102877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50">
                    <a:solidFill>
                      <a:schemeClr val="dk1"/>
                    </a:solidFill>
                    <a:latin typeface="Calibri"/>
                    <a:ea typeface="Calibri"/>
                    <a:cs typeface="Calibri"/>
                    <a:sym typeface="Calibri"/>
                  </a:rPr>
                  <a:t>Shared</a:t>
                </a:r>
                <a:endParaRPr/>
              </a:p>
              <a:p>
                <a:pPr indent="0" lvl="0" marL="0" marR="0" rtl="0" algn="l">
                  <a:spcBef>
                    <a:spcPts val="0"/>
                  </a:spcBef>
                  <a:spcAft>
                    <a:spcPts val="0"/>
                  </a:spcAft>
                  <a:buNone/>
                </a:pPr>
                <a:r>
                  <a:rPr lang="en-US" sz="1050">
                    <a:solidFill>
                      <a:schemeClr val="dk1"/>
                    </a:solidFill>
                    <a:latin typeface="Calibri"/>
                    <a:ea typeface="Calibri"/>
                    <a:cs typeface="Calibri"/>
                    <a:sym typeface="Calibri"/>
                  </a:rPr>
                  <a:t>Variables</a:t>
                </a:r>
                <a:endParaRPr/>
              </a:p>
              <a:p>
                <a:pPr indent="0" lvl="0" marL="0" marR="0" rtl="0" algn="l">
                  <a:spcBef>
                    <a:spcPts val="0"/>
                  </a:spcBef>
                  <a:spcAft>
                    <a:spcPts val="0"/>
                  </a:spcAft>
                  <a:buNone/>
                </a:pPr>
                <a:r>
                  <a:rPr lang="en-US" sz="1050">
                    <a:solidFill>
                      <a:schemeClr val="dk1"/>
                    </a:solidFill>
                    <a:latin typeface="Calibri"/>
                    <a:ea typeface="Calibri"/>
                    <a:cs typeface="Calibri"/>
                    <a:sym typeface="Calibri"/>
                  </a:rPr>
                  <a:t>File</a:t>
                </a:r>
                <a:endParaRPr/>
              </a:p>
            </p:txBody>
          </p:sp>
          <p:sp>
            <p:nvSpPr>
              <p:cNvPr id="218" name="Google Shape;218;p23"/>
              <p:cNvSpPr/>
              <p:nvPr/>
            </p:nvSpPr>
            <p:spPr>
              <a:xfrm>
                <a:off x="2641557" y="5018900"/>
                <a:ext cx="487401" cy="660679"/>
              </a:xfrm>
              <a:prstGeom prst="foldedCorner">
                <a:avLst>
                  <a:gd fmla="val 16667" name="adj"/>
                </a:avLst>
              </a:prstGeom>
              <a:gradFill>
                <a:gsLst>
                  <a:gs pos="0">
                    <a:srgbClr val="F08B54"/>
                  </a:gs>
                  <a:gs pos="50000">
                    <a:srgbClr val="F67A26"/>
                  </a:gs>
                  <a:gs pos="100000">
                    <a:srgbClr val="E36A18"/>
                  </a:gs>
                </a:gsLst>
                <a:lin ang="5400000" scaled="0"/>
              </a:gradFill>
              <a:ln cap="flat" cmpd="sng" w="9525">
                <a:solidFill>
                  <a:schemeClr val="accent2"/>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rPr lang="en-US" sz="1050">
                    <a:solidFill>
                      <a:schemeClr val="lt1"/>
                    </a:solidFill>
                    <a:latin typeface="Calibri"/>
                    <a:ea typeface="Calibri"/>
                    <a:cs typeface="Calibri"/>
                    <a:sym typeface="Calibri"/>
                  </a:rPr>
                  <a:t>pdf</a:t>
                </a:r>
                <a:endParaRPr/>
              </a:p>
            </p:txBody>
          </p:sp>
          <p:sp>
            <p:nvSpPr>
              <p:cNvPr id="219" name="Google Shape;219;p23"/>
              <p:cNvSpPr/>
              <p:nvPr/>
            </p:nvSpPr>
            <p:spPr>
              <a:xfrm>
                <a:off x="2641556" y="2567194"/>
                <a:ext cx="487401" cy="660679"/>
              </a:xfrm>
              <a:prstGeom prst="foldedCorner">
                <a:avLst>
                  <a:gd fmla="val 16667" name="adj"/>
                </a:avLst>
              </a:prstGeom>
              <a:gradFill>
                <a:gsLst>
                  <a:gs pos="0">
                    <a:srgbClr val="FFC647"/>
                  </a:gs>
                  <a:gs pos="50000">
                    <a:srgbClr val="FFC600"/>
                  </a:gs>
                  <a:gs pos="100000">
                    <a:srgbClr val="E3B400"/>
                  </a:gs>
                </a:gsLst>
                <a:lin ang="5400000" scaled="0"/>
              </a:gradFill>
              <a:ln cap="flat" cmpd="sng" w="9525">
                <a:solidFill>
                  <a:schemeClr val="accent4"/>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rPr lang="en-US" sz="1050">
                    <a:solidFill>
                      <a:schemeClr val="lt1"/>
                    </a:solidFill>
                    <a:latin typeface="Calibri"/>
                    <a:ea typeface="Calibri"/>
                    <a:cs typeface="Calibri"/>
                    <a:sym typeface="Calibri"/>
                  </a:rPr>
                  <a:t>doc</a:t>
                </a:r>
                <a:endParaRPr/>
              </a:p>
            </p:txBody>
          </p:sp>
        </p:grpSp>
        <p:sp>
          <p:nvSpPr>
            <p:cNvPr id="220" name="Google Shape;220;p23"/>
            <p:cNvSpPr txBox="1"/>
            <p:nvPr/>
          </p:nvSpPr>
          <p:spPr>
            <a:xfrm>
              <a:off x="4877371" y="4686188"/>
              <a:ext cx="78643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read 7</a:t>
              </a:r>
              <a:endParaRPr/>
            </a:p>
          </p:txBody>
        </p:sp>
        <p:sp>
          <p:nvSpPr>
            <p:cNvPr id="221" name="Google Shape;221;p23"/>
            <p:cNvSpPr txBox="1"/>
            <p:nvPr/>
          </p:nvSpPr>
          <p:spPr>
            <a:xfrm>
              <a:off x="4922814" y="5775507"/>
              <a:ext cx="78643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read 7</a:t>
              </a:r>
              <a:endParaRPr/>
            </a:p>
          </p:txBody>
        </p:sp>
        <p:sp>
          <p:nvSpPr>
            <p:cNvPr id="222" name="Google Shape;222;p23"/>
            <p:cNvSpPr/>
            <p:nvPr/>
          </p:nvSpPr>
          <p:spPr>
            <a:xfrm>
              <a:off x="4929279" y="4489010"/>
              <a:ext cx="1736399" cy="981307"/>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3" name="Google Shape;223;p23"/>
            <p:cNvSpPr/>
            <p:nvPr/>
          </p:nvSpPr>
          <p:spPr>
            <a:xfrm>
              <a:off x="6793203" y="5340194"/>
              <a:ext cx="639073" cy="181734"/>
            </a:xfrm>
            <a:prstGeom prst="foldedCorner">
              <a:avLst>
                <a:gd fmla="val 29183" name="adj"/>
              </a:avLst>
            </a:prstGeom>
            <a:gradFill>
              <a:gsLst>
                <a:gs pos="0">
                  <a:srgbClr val="F08B54"/>
                </a:gs>
                <a:gs pos="50000">
                  <a:srgbClr val="F67A26"/>
                </a:gs>
                <a:gs pos="100000">
                  <a:srgbClr val="E36A18"/>
                </a:gs>
              </a:gsLst>
              <a:lin ang="5400000" scaled="0"/>
            </a:gradFill>
            <a:ln cap="flat" cmpd="sng" w="9525">
              <a:solidFill>
                <a:schemeClr val="accent2"/>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rPr lang="en-US" sz="1050">
                  <a:solidFill>
                    <a:schemeClr val="lt1"/>
                  </a:solidFill>
                  <a:latin typeface="Calibri"/>
                  <a:ea typeface="Calibri"/>
                  <a:cs typeface="Calibri"/>
                  <a:sym typeface="Calibri"/>
                </a:rPr>
                <a:t>pdf</a:t>
              </a:r>
              <a:endParaRPr/>
            </a:p>
          </p:txBody>
        </p:sp>
        <p:sp>
          <p:nvSpPr>
            <p:cNvPr id="224" name="Google Shape;224;p23"/>
            <p:cNvSpPr txBox="1"/>
            <p:nvPr/>
          </p:nvSpPr>
          <p:spPr>
            <a:xfrm>
              <a:off x="7699947" y="5342665"/>
              <a:ext cx="648960" cy="184666"/>
            </a:xfrm>
            <a:prstGeom prst="rect">
              <a:avLst/>
            </a:prstGeom>
            <a:gradFill>
              <a:gsLst>
                <a:gs pos="0">
                  <a:srgbClr val="F08B54"/>
                </a:gs>
                <a:gs pos="50000">
                  <a:srgbClr val="F67A26"/>
                </a:gs>
                <a:gs pos="100000">
                  <a:srgbClr val="E36A18"/>
                </a:gs>
              </a:gsLst>
              <a:lin ang="5400000" scaled="0"/>
            </a:gradFill>
            <a:ln cap="flat" cmpd="sng" w="9525">
              <a:solidFill>
                <a:schemeClr val="accent2"/>
              </a:solidFill>
              <a:prstDash val="solid"/>
              <a:miter lim="800000"/>
              <a:headEnd len="sm" w="sm" type="none"/>
              <a:tailEnd len="sm" w="sm" type="none"/>
            </a:ln>
          </p:spPr>
          <p:txBody>
            <a:bodyPr anchorCtr="0" anchor="t" bIns="0" lIns="0" spcFirstLastPara="1" rIns="0" wrap="square" tIns="0">
              <a:spAutoFit/>
            </a:bodyPr>
            <a:lstStyle/>
            <a:p>
              <a:pPr indent="0" lvl="0" marL="0" marR="0" rtl="0" algn="l">
                <a:spcBef>
                  <a:spcPts val="0"/>
                </a:spcBef>
                <a:spcAft>
                  <a:spcPts val="0"/>
                </a:spcAft>
                <a:buNone/>
              </a:pPr>
              <a:r>
                <a:rPr b="1" lang="en-US" sz="1200">
                  <a:solidFill>
                    <a:schemeClr val="lt1"/>
                  </a:solidFill>
                  <a:latin typeface="Calibri"/>
                  <a:ea typeface="Calibri"/>
                  <a:cs typeface="Calibri"/>
                  <a:sym typeface="Calibri"/>
                </a:rPr>
                <a:t>write in=8</a:t>
              </a:r>
              <a:endParaRPr/>
            </a:p>
          </p:txBody>
        </p:sp>
        <p:sp>
          <p:nvSpPr>
            <p:cNvPr id="225" name="Google Shape;225;p23"/>
            <p:cNvSpPr/>
            <p:nvPr/>
          </p:nvSpPr>
          <p:spPr>
            <a:xfrm>
              <a:off x="4776906" y="6366474"/>
              <a:ext cx="330200" cy="330200"/>
            </a:xfrm>
            <a:prstGeom prst="ellipse">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4</a:t>
              </a:r>
              <a:endParaRPr/>
            </a:p>
          </p:txBody>
        </p:sp>
        <p:sp>
          <p:nvSpPr>
            <p:cNvPr id="226" name="Google Shape;226;p23"/>
            <p:cNvSpPr txBox="1"/>
            <p:nvPr/>
          </p:nvSpPr>
          <p:spPr>
            <a:xfrm>
              <a:off x="8348907" y="4084224"/>
              <a:ext cx="761747" cy="221599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3800">
                  <a:solidFill>
                    <a:srgbClr val="FF0000"/>
                  </a:solidFill>
                  <a:latin typeface="Calibri"/>
                  <a:ea typeface="Calibri"/>
                  <a:cs typeface="Calibri"/>
                  <a:sym typeface="Calibri"/>
                </a:rPr>
                <a:t>!</a:t>
              </a:r>
              <a:endParaRPr/>
            </a:p>
          </p:txBody>
        </p:sp>
      </p:grpSp>
      <p:cxnSp>
        <p:nvCxnSpPr>
          <p:cNvPr id="227" name="Google Shape;227;p23"/>
          <p:cNvCxnSpPr/>
          <p:nvPr/>
        </p:nvCxnSpPr>
        <p:spPr>
          <a:xfrm>
            <a:off x="190500" y="4141986"/>
            <a:ext cx="8743950" cy="0"/>
          </a:xfrm>
          <a:prstGeom prst="straightConnector1">
            <a:avLst/>
          </a:prstGeom>
          <a:noFill/>
          <a:ln cap="flat" cmpd="sng" w="9525">
            <a:solidFill>
              <a:srgbClr val="BFBFBF"/>
            </a:solidFill>
            <a:prstDash val="dash"/>
            <a:miter lim="800000"/>
            <a:headEnd len="sm" w="sm" type="none"/>
            <a:tailEnd len="sm" w="sm"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4"/>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IPC Problem Example:</a:t>
            </a:r>
            <a:br>
              <a:rPr lang="en-US"/>
            </a:br>
            <a:r>
              <a:rPr lang="en-US"/>
              <a:t>Producer-consumer Problem (1)</a:t>
            </a:r>
            <a:endParaRPr/>
          </a:p>
        </p:txBody>
      </p:sp>
      <p:sp>
        <p:nvSpPr>
          <p:cNvPr id="234" name="Google Shape;234;p24"/>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Also known as the bounded-buffer problem</a:t>
            </a:r>
            <a:endParaRPr/>
          </a:p>
          <a:p>
            <a:pPr indent="-228600" lvl="1" marL="685800" rtl="0" algn="l">
              <a:lnSpc>
                <a:spcPct val="90000"/>
              </a:lnSpc>
              <a:spcBef>
                <a:spcPts val="500"/>
              </a:spcBef>
              <a:spcAft>
                <a:spcPts val="0"/>
              </a:spcAft>
              <a:buClr>
                <a:schemeClr val="dk1"/>
              </a:buClr>
              <a:buSzPts val="2400"/>
              <a:buChar char="•"/>
            </a:pPr>
            <a:r>
              <a:rPr lang="en-US"/>
              <a:t>Fixed-size buffer </a:t>
            </a:r>
            <a:r>
              <a:rPr b="1" i="1" lang="en-US"/>
              <a:t>B</a:t>
            </a:r>
            <a:r>
              <a:rPr i="1" lang="en-US"/>
              <a:t> </a:t>
            </a:r>
            <a:r>
              <a:rPr lang="en-US"/>
              <a:t>(with </a:t>
            </a:r>
            <a:r>
              <a:rPr b="1" i="1" lang="en-US"/>
              <a:t>n </a:t>
            </a:r>
            <a:r>
              <a:rPr lang="en-US"/>
              <a:t>elements)</a:t>
            </a:r>
            <a:endParaRPr/>
          </a:p>
          <a:p>
            <a:pPr indent="-228600" lvl="1" marL="685800" rtl="0" algn="l">
              <a:lnSpc>
                <a:spcPct val="90000"/>
              </a:lnSpc>
              <a:spcBef>
                <a:spcPts val="500"/>
              </a:spcBef>
              <a:spcAft>
                <a:spcPts val="0"/>
              </a:spcAft>
              <a:buClr>
                <a:schemeClr val="dk1"/>
              </a:buClr>
              <a:buSzPts val="2400"/>
              <a:buChar char="•"/>
            </a:pPr>
            <a:r>
              <a:rPr b="1" i="1" lang="en-US"/>
              <a:t>p</a:t>
            </a:r>
            <a:r>
              <a:rPr i="1" lang="en-US"/>
              <a:t> </a:t>
            </a:r>
            <a:r>
              <a:rPr lang="en-US"/>
              <a:t>producer processes</a:t>
            </a:r>
            <a:endParaRPr/>
          </a:p>
          <a:p>
            <a:pPr indent="-228600" lvl="1" marL="685800" rtl="0" algn="l">
              <a:lnSpc>
                <a:spcPct val="90000"/>
              </a:lnSpc>
              <a:spcBef>
                <a:spcPts val="500"/>
              </a:spcBef>
              <a:spcAft>
                <a:spcPts val="0"/>
              </a:spcAft>
              <a:buClr>
                <a:schemeClr val="dk1"/>
              </a:buClr>
              <a:buSzPts val="2400"/>
              <a:buChar char="•"/>
            </a:pPr>
            <a:r>
              <a:rPr b="1" i="1" lang="en-US"/>
              <a:t>c</a:t>
            </a:r>
            <a:r>
              <a:rPr i="1" lang="en-US"/>
              <a:t> </a:t>
            </a:r>
            <a:r>
              <a:rPr lang="en-US"/>
              <a:t>consumer processes</a:t>
            </a:r>
            <a:endParaRPr/>
          </a:p>
          <a:p>
            <a:pPr indent="-228600" lvl="1" marL="685800" rtl="0" algn="l">
              <a:lnSpc>
                <a:spcPct val="90000"/>
              </a:lnSpc>
              <a:spcBef>
                <a:spcPts val="500"/>
              </a:spcBef>
              <a:spcAft>
                <a:spcPts val="0"/>
              </a:spcAft>
              <a:buClr>
                <a:schemeClr val="dk1"/>
              </a:buClr>
              <a:buSzPts val="2400"/>
              <a:buChar char="•"/>
            </a:pPr>
            <a:r>
              <a:rPr lang="en-US"/>
              <a:t>Producer and consumer processes share the buffer B</a:t>
            </a:r>
            <a:endParaRPr/>
          </a:p>
          <a:p>
            <a:pPr indent="-228600" lvl="2" marL="1143000" rtl="0" algn="l">
              <a:lnSpc>
                <a:spcPct val="90000"/>
              </a:lnSpc>
              <a:spcBef>
                <a:spcPts val="500"/>
              </a:spcBef>
              <a:spcAft>
                <a:spcPts val="0"/>
              </a:spcAft>
              <a:buClr>
                <a:schemeClr val="dk1"/>
              </a:buClr>
              <a:buSzPts val="2000"/>
              <a:buChar char="•"/>
            </a:pPr>
            <a:r>
              <a:rPr lang="en-US"/>
              <a:t>Producer process puts data into the buffer B</a:t>
            </a:r>
            <a:endParaRPr/>
          </a:p>
          <a:p>
            <a:pPr indent="-228600" lvl="2" marL="1143000" rtl="0" algn="l">
              <a:lnSpc>
                <a:spcPct val="90000"/>
              </a:lnSpc>
              <a:spcBef>
                <a:spcPts val="500"/>
              </a:spcBef>
              <a:spcAft>
                <a:spcPts val="0"/>
              </a:spcAft>
              <a:buClr>
                <a:schemeClr val="dk1"/>
              </a:buClr>
              <a:buSzPts val="2000"/>
              <a:buChar char="•"/>
            </a:pPr>
            <a:r>
              <a:rPr lang="en-US"/>
              <a:t>Consumer process takes data out of the buffer B</a:t>
            </a:r>
            <a:endParaRPr/>
          </a:p>
          <a:p>
            <a:pPr indent="-76200" lvl="1" marL="685800" rtl="0" algn="l">
              <a:lnSpc>
                <a:spcPct val="90000"/>
              </a:lnSpc>
              <a:spcBef>
                <a:spcPts val="500"/>
              </a:spcBef>
              <a:spcAft>
                <a:spcPts val="0"/>
              </a:spcAft>
              <a:buClr>
                <a:schemeClr val="dk1"/>
              </a:buClr>
              <a:buSzPts val="2400"/>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5"/>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IPC Problem Example:</a:t>
            </a:r>
            <a:br>
              <a:rPr lang="en-US"/>
            </a:br>
            <a:r>
              <a:rPr lang="en-US"/>
              <a:t>Producer-consumer Problem (2)</a:t>
            </a:r>
            <a:endParaRPr/>
          </a:p>
        </p:txBody>
      </p:sp>
      <p:sp>
        <p:nvSpPr>
          <p:cNvPr id="241" name="Google Shape;241;p25"/>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242" name="Google Shape;242;p25"/>
          <p:cNvPicPr preferRelativeResize="0"/>
          <p:nvPr/>
        </p:nvPicPr>
        <p:blipFill rotWithShape="1">
          <a:blip r:embed="rId3">
            <a:alphaModFix/>
          </a:blip>
          <a:srcRect b="0" l="0" r="0" t="0"/>
          <a:stretch/>
        </p:blipFill>
        <p:spPr>
          <a:xfrm>
            <a:off x="628650" y="1843777"/>
            <a:ext cx="7898028" cy="3170445"/>
          </a:xfrm>
          <a:prstGeom prst="rect">
            <a:avLst/>
          </a:prstGeom>
          <a:noFill/>
          <a:ln>
            <a:noFill/>
          </a:ln>
        </p:spPr>
      </p:pic>
      <p:sp>
        <p:nvSpPr>
          <p:cNvPr id="243" name="Google Shape;243;p25"/>
          <p:cNvSpPr txBox="1"/>
          <p:nvPr/>
        </p:nvSpPr>
        <p:spPr>
          <a:xfrm>
            <a:off x="1670180" y="5410926"/>
            <a:ext cx="125720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800">
                <a:solidFill>
                  <a:schemeClr val="dk1"/>
                </a:solidFill>
                <a:latin typeface="Calibri"/>
                <a:ea typeface="Calibri"/>
                <a:cs typeface="Calibri"/>
                <a:sym typeface="Calibri"/>
              </a:rPr>
              <a:t>p processes</a:t>
            </a:r>
            <a:endParaRPr/>
          </a:p>
        </p:txBody>
      </p:sp>
      <p:sp>
        <p:nvSpPr>
          <p:cNvPr id="244" name="Google Shape;244;p25"/>
          <p:cNvSpPr txBox="1"/>
          <p:nvPr/>
        </p:nvSpPr>
        <p:spPr>
          <a:xfrm>
            <a:off x="5694784" y="5410926"/>
            <a:ext cx="123476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800">
                <a:solidFill>
                  <a:schemeClr val="dk1"/>
                </a:solidFill>
                <a:latin typeface="Calibri"/>
                <a:ea typeface="Calibri"/>
                <a:cs typeface="Calibri"/>
                <a:sym typeface="Calibri"/>
              </a:rPr>
              <a:t>c processes</a:t>
            </a:r>
            <a:endParaRPr/>
          </a:p>
        </p:txBody>
      </p:sp>
      <p:sp>
        <p:nvSpPr>
          <p:cNvPr id="245" name="Google Shape;245;p25"/>
          <p:cNvSpPr txBox="1"/>
          <p:nvPr/>
        </p:nvSpPr>
        <p:spPr>
          <a:xfrm>
            <a:off x="4832350" y="3709989"/>
            <a:ext cx="324128"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B</a:t>
            </a:r>
            <a:endParaRPr/>
          </a:p>
        </p:txBody>
      </p:sp>
      <p:sp>
        <p:nvSpPr>
          <p:cNvPr id="246" name="Google Shape;246;p25"/>
          <p:cNvSpPr txBox="1"/>
          <p:nvPr/>
        </p:nvSpPr>
        <p:spPr>
          <a:xfrm>
            <a:off x="3815184" y="2886803"/>
            <a:ext cx="86664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800">
                <a:solidFill>
                  <a:schemeClr val="dk1"/>
                </a:solidFill>
                <a:latin typeface="Calibri"/>
                <a:ea typeface="Calibri"/>
                <a:cs typeface="Calibri"/>
                <a:sym typeface="Calibri"/>
              </a:rPr>
              <a:t>n items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26"/>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IPC Problem Example:</a:t>
            </a:r>
            <a:br>
              <a:rPr lang="en-US"/>
            </a:br>
            <a:r>
              <a:rPr lang="en-US"/>
              <a:t>Producer-consumer Problem (3)</a:t>
            </a:r>
            <a:endParaRPr/>
          </a:p>
        </p:txBody>
      </p:sp>
      <p:sp>
        <p:nvSpPr>
          <p:cNvPr id="252" name="Google Shape;252;p26"/>
          <p:cNvSpPr txBox="1"/>
          <p:nvPr>
            <p:ph idx="1" type="body"/>
          </p:nvPr>
        </p:nvSpPr>
        <p:spPr>
          <a:xfrm>
            <a:off x="628650" y="1825625"/>
            <a:ext cx="7886700" cy="10944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Let’s focus on single-producer, single-consumer problem (</a:t>
            </a:r>
            <a:r>
              <a:rPr i="1" lang="en-US"/>
              <a:t>p=1, c=1</a:t>
            </a:r>
            <a:r>
              <a:rPr lang="en-US"/>
              <a:t>)</a:t>
            </a:r>
            <a:endParaRPr/>
          </a:p>
        </p:txBody>
      </p:sp>
      <p:sp>
        <p:nvSpPr>
          <p:cNvPr id="253" name="Google Shape;253;p26"/>
          <p:cNvSpPr txBox="1"/>
          <p:nvPr/>
        </p:nvSpPr>
        <p:spPr>
          <a:xfrm>
            <a:off x="3492525" y="3150938"/>
            <a:ext cx="2345100" cy="831300"/>
          </a:xfrm>
          <a:prstGeom prst="rect">
            <a:avLst/>
          </a:prstGeom>
          <a:noFill/>
          <a:ln cap="flat" cmpd="sng" w="19050">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onsolas"/>
                <a:ea typeface="Consolas"/>
                <a:cs typeface="Consolas"/>
                <a:sym typeface="Consolas"/>
              </a:rPr>
              <a:t>const int size;</a:t>
            </a:r>
            <a:endParaRPr>
              <a:latin typeface="Consolas"/>
              <a:ea typeface="Consolas"/>
              <a:cs typeface="Consolas"/>
              <a:sym typeface="Consolas"/>
            </a:endParaRPr>
          </a:p>
          <a:p>
            <a:pPr indent="0" lvl="0" marL="0" rtl="0" algn="l">
              <a:spcBef>
                <a:spcPts val="0"/>
              </a:spcBef>
              <a:spcAft>
                <a:spcPts val="0"/>
              </a:spcAft>
              <a:buNone/>
            </a:pPr>
            <a:r>
              <a:rPr lang="en-US">
                <a:latin typeface="Consolas"/>
                <a:ea typeface="Consolas"/>
                <a:cs typeface="Consolas"/>
                <a:sym typeface="Consolas"/>
              </a:rPr>
              <a:t>int count = 0;</a:t>
            </a:r>
            <a:endParaRPr>
              <a:latin typeface="Consolas"/>
              <a:ea typeface="Consolas"/>
              <a:cs typeface="Consolas"/>
              <a:sym typeface="Consolas"/>
            </a:endParaRPr>
          </a:p>
          <a:p>
            <a:pPr indent="0" lvl="0" marL="0" rtl="0" algn="l">
              <a:spcBef>
                <a:spcPts val="0"/>
              </a:spcBef>
              <a:spcAft>
                <a:spcPts val="0"/>
              </a:spcAft>
              <a:buNone/>
            </a:pPr>
            <a:r>
              <a:rPr lang="en-US">
                <a:latin typeface="Consolas"/>
                <a:ea typeface="Consolas"/>
                <a:cs typeface="Consolas"/>
                <a:sym typeface="Consolas"/>
              </a:rPr>
              <a:t>item_t buffer[size];</a:t>
            </a:r>
            <a:endParaRPr>
              <a:latin typeface="Consolas"/>
              <a:ea typeface="Consolas"/>
              <a:cs typeface="Consolas"/>
              <a:sym typeface="Consolas"/>
            </a:endParaRPr>
          </a:p>
        </p:txBody>
      </p:sp>
      <p:sp>
        <p:nvSpPr>
          <p:cNvPr id="254" name="Google Shape;254;p26"/>
          <p:cNvSpPr txBox="1"/>
          <p:nvPr/>
        </p:nvSpPr>
        <p:spPr>
          <a:xfrm>
            <a:off x="766575" y="4452800"/>
            <a:ext cx="3044100" cy="1908600"/>
          </a:xfrm>
          <a:prstGeom prst="rect">
            <a:avLst/>
          </a:prstGeom>
          <a:noFill/>
          <a:ln cap="flat" cmpd="sng" w="19050">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onsolas"/>
                <a:ea typeface="Consolas"/>
                <a:cs typeface="Consolas"/>
                <a:sym typeface="Consolas"/>
              </a:rPr>
              <a:t>while (1) {</a:t>
            </a:r>
            <a:endParaRPr>
              <a:latin typeface="Consolas"/>
              <a:ea typeface="Consolas"/>
              <a:cs typeface="Consolas"/>
              <a:sym typeface="Consolas"/>
            </a:endParaRPr>
          </a:p>
          <a:p>
            <a:pPr indent="0" lvl="0" marL="0" rtl="0" algn="l">
              <a:spcBef>
                <a:spcPts val="0"/>
              </a:spcBef>
              <a:spcAft>
                <a:spcPts val="0"/>
              </a:spcAft>
              <a:buNone/>
            </a:pPr>
            <a:r>
              <a:rPr lang="en-US">
                <a:latin typeface="Consolas"/>
                <a:ea typeface="Consolas"/>
                <a:cs typeface="Consolas"/>
                <a:sym typeface="Consolas"/>
              </a:rPr>
              <a:t>	</a:t>
            </a:r>
            <a:r>
              <a:rPr lang="en-US">
                <a:latin typeface="Consolas"/>
                <a:ea typeface="Consolas"/>
                <a:cs typeface="Consolas"/>
                <a:sym typeface="Consolas"/>
              </a:rPr>
              <a:t>...</a:t>
            </a:r>
            <a:endParaRPr>
              <a:latin typeface="Consolas"/>
              <a:ea typeface="Consolas"/>
              <a:cs typeface="Consolas"/>
              <a:sym typeface="Consolas"/>
            </a:endParaRPr>
          </a:p>
          <a:p>
            <a:pPr indent="0" lvl="0" marL="0" rtl="0" algn="l">
              <a:spcBef>
                <a:spcPts val="0"/>
              </a:spcBef>
              <a:spcAft>
                <a:spcPts val="0"/>
              </a:spcAft>
              <a:buNone/>
            </a:pPr>
            <a:r>
              <a:rPr lang="en-US">
                <a:latin typeface="Consolas"/>
                <a:ea typeface="Consolas"/>
                <a:cs typeface="Consolas"/>
                <a:sym typeface="Consolas"/>
              </a:rPr>
              <a:t>	produce item A;</a:t>
            </a:r>
            <a:endParaRPr>
              <a:latin typeface="Consolas"/>
              <a:ea typeface="Consolas"/>
              <a:cs typeface="Consolas"/>
              <a:sym typeface="Consolas"/>
            </a:endParaRPr>
          </a:p>
          <a:p>
            <a:pPr indent="0" lvl="0" marL="0" rtl="0" algn="l">
              <a:spcBef>
                <a:spcPts val="0"/>
              </a:spcBef>
              <a:spcAft>
                <a:spcPts val="0"/>
              </a:spcAft>
              <a:buNone/>
            </a:pPr>
            <a:r>
              <a:rPr lang="en-US">
                <a:latin typeface="Consolas"/>
                <a:ea typeface="Consolas"/>
                <a:cs typeface="Consolas"/>
                <a:sym typeface="Consolas"/>
              </a:rPr>
              <a:t>	</a:t>
            </a:r>
            <a:r>
              <a:rPr lang="en-US">
                <a:latin typeface="Consolas"/>
                <a:ea typeface="Consolas"/>
                <a:cs typeface="Consolas"/>
                <a:sym typeface="Consolas"/>
              </a:rPr>
              <a:t>...</a:t>
            </a:r>
            <a:endParaRPr>
              <a:latin typeface="Consolas"/>
              <a:ea typeface="Consolas"/>
              <a:cs typeface="Consolas"/>
              <a:sym typeface="Consolas"/>
            </a:endParaRPr>
          </a:p>
          <a:p>
            <a:pPr indent="0" lvl="0" marL="0" rtl="0" algn="l">
              <a:spcBef>
                <a:spcPts val="0"/>
              </a:spcBef>
              <a:spcAft>
                <a:spcPts val="0"/>
              </a:spcAft>
              <a:buNone/>
            </a:pPr>
            <a:r>
              <a:rPr lang="en-US">
                <a:latin typeface="Consolas"/>
                <a:ea typeface="Consolas"/>
                <a:cs typeface="Consolas"/>
                <a:sym typeface="Consolas"/>
              </a:rPr>
              <a:t>	while (count == size) ;</a:t>
            </a:r>
            <a:endParaRPr>
              <a:latin typeface="Consolas"/>
              <a:ea typeface="Consolas"/>
              <a:cs typeface="Consolas"/>
              <a:sym typeface="Consolas"/>
            </a:endParaRPr>
          </a:p>
          <a:p>
            <a:pPr indent="0" lvl="0" marL="0" rtl="0" algn="l">
              <a:spcBef>
                <a:spcPts val="0"/>
              </a:spcBef>
              <a:spcAft>
                <a:spcPts val="0"/>
              </a:spcAft>
              <a:buNone/>
            </a:pPr>
            <a:r>
              <a:rPr lang="en-US">
                <a:latin typeface="Consolas"/>
                <a:ea typeface="Consolas"/>
                <a:cs typeface="Consolas"/>
                <a:sym typeface="Consolas"/>
              </a:rPr>
              <a:t>	insert(A);</a:t>
            </a:r>
            <a:endParaRPr>
              <a:latin typeface="Consolas"/>
              <a:ea typeface="Consolas"/>
              <a:cs typeface="Consolas"/>
              <a:sym typeface="Consolas"/>
            </a:endParaRPr>
          </a:p>
          <a:p>
            <a:pPr indent="0" lvl="0" marL="0" rtl="0" algn="l">
              <a:spcBef>
                <a:spcPts val="0"/>
              </a:spcBef>
              <a:spcAft>
                <a:spcPts val="0"/>
              </a:spcAft>
              <a:buNone/>
            </a:pPr>
            <a:r>
              <a:rPr lang="en-US">
                <a:latin typeface="Consolas"/>
                <a:ea typeface="Consolas"/>
                <a:cs typeface="Consolas"/>
                <a:sym typeface="Consolas"/>
              </a:rPr>
              <a:t>	count++;</a:t>
            </a:r>
            <a:endParaRPr>
              <a:latin typeface="Consolas"/>
              <a:ea typeface="Consolas"/>
              <a:cs typeface="Consolas"/>
              <a:sym typeface="Consolas"/>
            </a:endParaRPr>
          </a:p>
          <a:p>
            <a:pPr indent="0" lvl="0" marL="0" rtl="0" algn="l">
              <a:spcBef>
                <a:spcPts val="0"/>
              </a:spcBef>
              <a:spcAft>
                <a:spcPts val="0"/>
              </a:spcAft>
              <a:buNone/>
            </a:pPr>
            <a:r>
              <a:rPr lang="en-US">
                <a:latin typeface="Consolas"/>
                <a:ea typeface="Consolas"/>
                <a:cs typeface="Consolas"/>
                <a:sym typeface="Consolas"/>
              </a:rPr>
              <a:t>}</a:t>
            </a:r>
            <a:endParaRPr>
              <a:latin typeface="Consolas"/>
              <a:ea typeface="Consolas"/>
              <a:cs typeface="Consolas"/>
              <a:sym typeface="Consolas"/>
            </a:endParaRPr>
          </a:p>
        </p:txBody>
      </p:sp>
      <p:sp>
        <p:nvSpPr>
          <p:cNvPr id="255" name="Google Shape;255;p26"/>
          <p:cNvSpPr txBox="1"/>
          <p:nvPr/>
        </p:nvSpPr>
        <p:spPr>
          <a:xfrm>
            <a:off x="5632575" y="4573625"/>
            <a:ext cx="3044100" cy="1693200"/>
          </a:xfrm>
          <a:prstGeom prst="rect">
            <a:avLst/>
          </a:prstGeom>
          <a:noFill/>
          <a:ln cap="flat" cmpd="sng" w="19050">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onsolas"/>
                <a:ea typeface="Consolas"/>
                <a:cs typeface="Consolas"/>
                <a:sym typeface="Consolas"/>
              </a:rPr>
              <a:t>while (1) {</a:t>
            </a:r>
            <a:endParaRPr>
              <a:latin typeface="Consolas"/>
              <a:ea typeface="Consolas"/>
              <a:cs typeface="Consolas"/>
              <a:sym typeface="Consolas"/>
            </a:endParaRPr>
          </a:p>
          <a:p>
            <a:pPr indent="0" lvl="0" marL="0" rtl="0" algn="l">
              <a:spcBef>
                <a:spcPts val="0"/>
              </a:spcBef>
              <a:spcAft>
                <a:spcPts val="0"/>
              </a:spcAft>
              <a:buNone/>
            </a:pPr>
            <a:r>
              <a:rPr lang="en-US">
                <a:latin typeface="Consolas"/>
                <a:ea typeface="Consolas"/>
                <a:cs typeface="Consolas"/>
                <a:sym typeface="Consolas"/>
              </a:rPr>
              <a:t>	while (count == 0) ;</a:t>
            </a:r>
            <a:endParaRPr>
              <a:latin typeface="Consolas"/>
              <a:ea typeface="Consolas"/>
              <a:cs typeface="Consolas"/>
              <a:sym typeface="Consolas"/>
            </a:endParaRPr>
          </a:p>
          <a:p>
            <a:pPr indent="0" lvl="0" marL="0" rtl="0" algn="l">
              <a:spcBef>
                <a:spcPts val="0"/>
              </a:spcBef>
              <a:spcAft>
                <a:spcPts val="0"/>
              </a:spcAft>
              <a:buNone/>
            </a:pPr>
            <a:r>
              <a:rPr lang="en-US">
                <a:latin typeface="Consolas"/>
                <a:ea typeface="Consolas"/>
                <a:cs typeface="Consolas"/>
                <a:sym typeface="Consolas"/>
              </a:rPr>
              <a:t>	A = remove_item();</a:t>
            </a:r>
            <a:endParaRPr>
              <a:latin typeface="Consolas"/>
              <a:ea typeface="Consolas"/>
              <a:cs typeface="Consolas"/>
              <a:sym typeface="Consolas"/>
            </a:endParaRPr>
          </a:p>
          <a:p>
            <a:pPr indent="457200" lvl="0" marL="0" rtl="0" algn="l">
              <a:spcBef>
                <a:spcPts val="0"/>
              </a:spcBef>
              <a:spcAft>
                <a:spcPts val="0"/>
              </a:spcAft>
              <a:buNone/>
            </a:pPr>
            <a:r>
              <a:rPr lang="en-US">
                <a:solidFill>
                  <a:schemeClr val="dk1"/>
                </a:solidFill>
                <a:latin typeface="Consolas"/>
                <a:ea typeface="Consolas"/>
                <a:cs typeface="Consolas"/>
                <a:sym typeface="Consolas"/>
              </a:rPr>
              <a:t>count--;</a:t>
            </a:r>
            <a:r>
              <a:rPr lang="en-US">
                <a:latin typeface="Consolas"/>
                <a:ea typeface="Consolas"/>
                <a:cs typeface="Consolas"/>
                <a:sym typeface="Consolas"/>
              </a:rPr>
              <a:t>	</a:t>
            </a:r>
            <a:endParaRPr>
              <a:latin typeface="Consolas"/>
              <a:ea typeface="Consolas"/>
              <a:cs typeface="Consolas"/>
              <a:sym typeface="Consolas"/>
            </a:endParaRPr>
          </a:p>
          <a:p>
            <a:pPr indent="457200" lvl="0" marL="0" rtl="0" algn="l">
              <a:spcBef>
                <a:spcPts val="0"/>
              </a:spcBef>
              <a:spcAft>
                <a:spcPts val="0"/>
              </a:spcAft>
              <a:buNone/>
            </a:pPr>
            <a:r>
              <a:rPr lang="en-US">
                <a:latin typeface="Consolas"/>
                <a:ea typeface="Consolas"/>
                <a:cs typeface="Consolas"/>
                <a:sym typeface="Consolas"/>
              </a:rPr>
              <a:t>...</a:t>
            </a:r>
            <a:endParaRPr>
              <a:latin typeface="Consolas"/>
              <a:ea typeface="Consolas"/>
              <a:cs typeface="Consolas"/>
              <a:sym typeface="Consolas"/>
            </a:endParaRPr>
          </a:p>
          <a:p>
            <a:pPr indent="0" lvl="0" marL="0" rtl="0" algn="l">
              <a:spcBef>
                <a:spcPts val="0"/>
              </a:spcBef>
              <a:spcAft>
                <a:spcPts val="0"/>
              </a:spcAft>
              <a:buNone/>
            </a:pPr>
            <a:r>
              <a:rPr lang="en-US">
                <a:latin typeface="Consolas"/>
                <a:ea typeface="Consolas"/>
                <a:cs typeface="Consolas"/>
                <a:sym typeface="Consolas"/>
              </a:rPr>
              <a:t>	</a:t>
            </a:r>
            <a:r>
              <a:rPr lang="en-US">
                <a:latin typeface="Consolas"/>
                <a:ea typeface="Consolas"/>
                <a:cs typeface="Consolas"/>
                <a:sym typeface="Consolas"/>
              </a:rPr>
              <a:t>consume</a:t>
            </a:r>
            <a:r>
              <a:rPr lang="en-US">
                <a:latin typeface="Consolas"/>
                <a:ea typeface="Consolas"/>
                <a:cs typeface="Consolas"/>
                <a:sym typeface="Consolas"/>
              </a:rPr>
              <a:t> item A;</a:t>
            </a:r>
            <a:endParaRPr>
              <a:latin typeface="Consolas"/>
              <a:ea typeface="Consolas"/>
              <a:cs typeface="Consolas"/>
              <a:sym typeface="Consolas"/>
            </a:endParaRPr>
          </a:p>
          <a:p>
            <a:pPr indent="0" lvl="0" marL="0" rtl="0" algn="l">
              <a:spcBef>
                <a:spcPts val="0"/>
              </a:spcBef>
              <a:spcAft>
                <a:spcPts val="0"/>
              </a:spcAft>
              <a:buNone/>
            </a:pPr>
            <a:r>
              <a:rPr lang="en-US">
                <a:latin typeface="Consolas"/>
                <a:ea typeface="Consolas"/>
                <a:cs typeface="Consolas"/>
                <a:sym typeface="Consolas"/>
              </a:rPr>
              <a:t>}</a:t>
            </a:r>
            <a:endParaRPr>
              <a:latin typeface="Consolas"/>
              <a:ea typeface="Consolas"/>
              <a:cs typeface="Consolas"/>
              <a:sym typeface="Consolas"/>
            </a:endParaRPr>
          </a:p>
        </p:txBody>
      </p:sp>
      <p:sp>
        <p:nvSpPr>
          <p:cNvPr id="256" name="Google Shape;256;p26"/>
          <p:cNvSpPr txBox="1"/>
          <p:nvPr/>
        </p:nvSpPr>
        <p:spPr>
          <a:xfrm>
            <a:off x="945925" y="4067500"/>
            <a:ext cx="3891900" cy="453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257" name="Google Shape;257;p26"/>
          <p:cNvSpPr txBox="1"/>
          <p:nvPr/>
        </p:nvSpPr>
        <p:spPr>
          <a:xfrm>
            <a:off x="766575" y="4046825"/>
            <a:ext cx="1506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latin typeface="Calibri"/>
                <a:ea typeface="Calibri"/>
                <a:cs typeface="Calibri"/>
                <a:sym typeface="Calibri"/>
              </a:rPr>
              <a:t>Producer</a:t>
            </a:r>
            <a:endParaRPr b="1">
              <a:latin typeface="Calibri"/>
              <a:ea typeface="Calibri"/>
              <a:cs typeface="Calibri"/>
              <a:sym typeface="Calibri"/>
            </a:endParaRPr>
          </a:p>
        </p:txBody>
      </p:sp>
      <p:sp>
        <p:nvSpPr>
          <p:cNvPr id="258" name="Google Shape;258;p26"/>
          <p:cNvSpPr txBox="1"/>
          <p:nvPr/>
        </p:nvSpPr>
        <p:spPr>
          <a:xfrm>
            <a:off x="5632575" y="4173425"/>
            <a:ext cx="1506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latin typeface="Calibri"/>
                <a:ea typeface="Calibri"/>
                <a:cs typeface="Calibri"/>
                <a:sym typeface="Calibri"/>
              </a:rPr>
              <a:t>Consumer</a:t>
            </a:r>
            <a:endParaRPr b="1">
              <a:latin typeface="Calibri"/>
              <a:ea typeface="Calibri"/>
              <a:cs typeface="Calibri"/>
              <a:sym typeface="Calibri"/>
            </a:endParaRPr>
          </a:p>
        </p:txBody>
      </p:sp>
      <p:sp>
        <p:nvSpPr>
          <p:cNvPr id="259" name="Google Shape;259;p26"/>
          <p:cNvSpPr txBox="1"/>
          <p:nvPr/>
        </p:nvSpPr>
        <p:spPr>
          <a:xfrm>
            <a:off x="3492525" y="2750750"/>
            <a:ext cx="1506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latin typeface="Calibri"/>
                <a:ea typeface="Calibri"/>
                <a:cs typeface="Calibri"/>
                <a:sym typeface="Calibri"/>
              </a:rPr>
              <a:t>Shared Variables</a:t>
            </a:r>
            <a:endParaRPr b="1">
              <a:latin typeface="Calibri"/>
              <a:ea typeface="Calibri"/>
              <a:cs typeface="Calibri"/>
              <a:sym typeface="Calibri"/>
            </a:endParaRPr>
          </a:p>
        </p:txBody>
      </p:sp>
      <p:grpSp>
        <p:nvGrpSpPr>
          <p:cNvPr id="260" name="Google Shape;260;p26"/>
          <p:cNvGrpSpPr/>
          <p:nvPr/>
        </p:nvGrpSpPr>
        <p:grpSpPr>
          <a:xfrm>
            <a:off x="1304050" y="4695875"/>
            <a:ext cx="6736450" cy="1143375"/>
            <a:chOff x="1304050" y="4695875"/>
            <a:chExt cx="6736450" cy="1143375"/>
          </a:xfrm>
        </p:grpSpPr>
        <p:sp>
          <p:nvSpPr>
            <p:cNvPr id="261" name="Google Shape;261;p26"/>
            <p:cNvSpPr txBox="1"/>
            <p:nvPr/>
          </p:nvSpPr>
          <p:spPr>
            <a:xfrm>
              <a:off x="3941175" y="4695875"/>
              <a:ext cx="15609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latin typeface="Calibri"/>
                  <a:ea typeface="Calibri"/>
                  <a:cs typeface="Calibri"/>
                  <a:sym typeface="Calibri"/>
                </a:rPr>
                <a:t>Let’s assume these will work correctly</a:t>
              </a:r>
              <a:endParaRPr>
                <a:latin typeface="Calibri"/>
                <a:ea typeface="Calibri"/>
                <a:cs typeface="Calibri"/>
                <a:sym typeface="Calibri"/>
              </a:endParaRPr>
            </a:p>
          </p:txBody>
        </p:sp>
        <p:sp>
          <p:nvSpPr>
            <p:cNvPr id="262" name="Google Shape;262;p26"/>
            <p:cNvSpPr/>
            <p:nvPr/>
          </p:nvSpPr>
          <p:spPr>
            <a:xfrm>
              <a:off x="1304050" y="5622950"/>
              <a:ext cx="1189200" cy="216300"/>
            </a:xfrm>
            <a:prstGeom prst="rect">
              <a:avLst/>
            </a:prstGeom>
            <a:no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6"/>
            <p:cNvSpPr/>
            <p:nvPr/>
          </p:nvSpPr>
          <p:spPr>
            <a:xfrm>
              <a:off x="6107900" y="5095175"/>
              <a:ext cx="1932600" cy="216300"/>
            </a:xfrm>
            <a:prstGeom prst="rect">
              <a:avLst/>
            </a:prstGeom>
            <a:no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64" name="Google Shape;264;p26"/>
            <p:cNvCxnSpPr>
              <a:stCxn id="261" idx="1"/>
              <a:endCxn id="262" idx="3"/>
            </p:cNvCxnSpPr>
            <p:nvPr/>
          </p:nvCxnSpPr>
          <p:spPr>
            <a:xfrm flipH="1">
              <a:off x="2493375" y="5003675"/>
              <a:ext cx="1447800" cy="727500"/>
            </a:xfrm>
            <a:prstGeom prst="straightConnector1">
              <a:avLst/>
            </a:prstGeom>
            <a:noFill/>
            <a:ln cap="flat" cmpd="sng" w="9525">
              <a:solidFill>
                <a:schemeClr val="dk2"/>
              </a:solidFill>
              <a:prstDash val="solid"/>
              <a:round/>
              <a:headEnd len="med" w="med" type="none"/>
              <a:tailEnd len="med" w="med" type="triangle"/>
            </a:ln>
          </p:spPr>
        </p:cxnSp>
        <p:cxnSp>
          <p:nvCxnSpPr>
            <p:cNvPr id="265" name="Google Shape;265;p26"/>
            <p:cNvCxnSpPr>
              <a:endCxn id="263" idx="1"/>
            </p:cNvCxnSpPr>
            <p:nvPr/>
          </p:nvCxnSpPr>
          <p:spPr>
            <a:xfrm>
              <a:off x="5502200" y="5003525"/>
              <a:ext cx="605700" cy="199800"/>
            </a:xfrm>
            <a:prstGeom prst="straightConnector1">
              <a:avLst/>
            </a:prstGeom>
            <a:noFill/>
            <a:ln cap="flat" cmpd="sng" w="9525">
              <a:solidFill>
                <a:schemeClr val="dk2"/>
              </a:solidFill>
              <a:prstDash val="solid"/>
              <a:round/>
              <a:headEnd len="med" w="med" type="none"/>
              <a:tailEnd len="med" w="med" type="triangle"/>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0"/>
                                        </p:tgtEl>
                                        <p:attrNameLst>
                                          <p:attrName>style.visibility</p:attrName>
                                        </p:attrNameLst>
                                      </p:cBhvr>
                                      <p:to>
                                        <p:strVal val="visible"/>
                                      </p:to>
                                    </p:set>
                                    <p:animEffect filter="fade" transition="in">
                                      <p:cBhvr>
                                        <p:cTn dur="1000"/>
                                        <p:tgtEl>
                                          <p:spTgt spid="26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27"/>
          <p:cNvSpPr txBox="1"/>
          <p:nvPr>
            <p:ph type="title"/>
          </p:nvPr>
        </p:nvSpPr>
        <p:spPr>
          <a:xfrm>
            <a:off x="628650" y="365126"/>
            <a:ext cx="78867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IPC Problem Example:</a:t>
            </a:r>
            <a:br>
              <a:rPr lang="en-US"/>
            </a:br>
            <a:r>
              <a:rPr lang="en-US"/>
              <a:t>Producer-consumer Problem (3)</a:t>
            </a:r>
            <a:endParaRPr/>
          </a:p>
        </p:txBody>
      </p:sp>
      <p:sp>
        <p:nvSpPr>
          <p:cNvPr id="271" name="Google Shape;271;p27"/>
          <p:cNvSpPr txBox="1"/>
          <p:nvPr>
            <p:ph idx="1" type="body"/>
          </p:nvPr>
        </p:nvSpPr>
        <p:spPr>
          <a:xfrm>
            <a:off x="628650" y="1825625"/>
            <a:ext cx="7886700" cy="10944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Let’s focus on single-producer, single-consumer problem (</a:t>
            </a:r>
            <a:r>
              <a:rPr i="1" lang="en-US"/>
              <a:t>p=1, c=1</a:t>
            </a:r>
            <a:r>
              <a:rPr lang="en-US"/>
              <a:t>)</a:t>
            </a:r>
            <a:endParaRPr/>
          </a:p>
        </p:txBody>
      </p:sp>
      <p:sp>
        <p:nvSpPr>
          <p:cNvPr id="272" name="Google Shape;272;p27"/>
          <p:cNvSpPr txBox="1"/>
          <p:nvPr/>
        </p:nvSpPr>
        <p:spPr>
          <a:xfrm>
            <a:off x="3492525" y="3150938"/>
            <a:ext cx="2345100" cy="831300"/>
          </a:xfrm>
          <a:prstGeom prst="rect">
            <a:avLst/>
          </a:prstGeom>
          <a:noFill/>
          <a:ln cap="flat" cmpd="sng" w="19050">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onsolas"/>
                <a:ea typeface="Consolas"/>
                <a:cs typeface="Consolas"/>
                <a:sym typeface="Consolas"/>
              </a:rPr>
              <a:t>const int size;</a:t>
            </a:r>
            <a:endParaRPr>
              <a:latin typeface="Consolas"/>
              <a:ea typeface="Consolas"/>
              <a:cs typeface="Consolas"/>
              <a:sym typeface="Consolas"/>
            </a:endParaRPr>
          </a:p>
          <a:p>
            <a:pPr indent="0" lvl="0" marL="0" rtl="0" algn="l">
              <a:spcBef>
                <a:spcPts val="0"/>
              </a:spcBef>
              <a:spcAft>
                <a:spcPts val="0"/>
              </a:spcAft>
              <a:buNone/>
            </a:pPr>
            <a:r>
              <a:rPr lang="en-US">
                <a:latin typeface="Consolas"/>
                <a:ea typeface="Consolas"/>
                <a:cs typeface="Consolas"/>
                <a:sym typeface="Consolas"/>
              </a:rPr>
              <a:t>int count = 0;</a:t>
            </a:r>
            <a:endParaRPr>
              <a:latin typeface="Consolas"/>
              <a:ea typeface="Consolas"/>
              <a:cs typeface="Consolas"/>
              <a:sym typeface="Consolas"/>
            </a:endParaRPr>
          </a:p>
          <a:p>
            <a:pPr indent="0" lvl="0" marL="0" rtl="0" algn="l">
              <a:spcBef>
                <a:spcPts val="0"/>
              </a:spcBef>
              <a:spcAft>
                <a:spcPts val="0"/>
              </a:spcAft>
              <a:buNone/>
            </a:pPr>
            <a:r>
              <a:rPr lang="en-US">
                <a:latin typeface="Consolas"/>
                <a:ea typeface="Consolas"/>
                <a:cs typeface="Consolas"/>
                <a:sym typeface="Consolas"/>
              </a:rPr>
              <a:t>item_t buffer[size];</a:t>
            </a:r>
            <a:endParaRPr>
              <a:latin typeface="Consolas"/>
              <a:ea typeface="Consolas"/>
              <a:cs typeface="Consolas"/>
              <a:sym typeface="Consolas"/>
            </a:endParaRPr>
          </a:p>
        </p:txBody>
      </p:sp>
      <p:sp>
        <p:nvSpPr>
          <p:cNvPr id="273" name="Google Shape;273;p27"/>
          <p:cNvSpPr txBox="1"/>
          <p:nvPr/>
        </p:nvSpPr>
        <p:spPr>
          <a:xfrm>
            <a:off x="766575" y="4452800"/>
            <a:ext cx="3044100" cy="1908600"/>
          </a:xfrm>
          <a:prstGeom prst="rect">
            <a:avLst/>
          </a:prstGeom>
          <a:noFill/>
          <a:ln cap="flat" cmpd="sng" w="19050">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onsolas"/>
                <a:ea typeface="Consolas"/>
                <a:cs typeface="Consolas"/>
                <a:sym typeface="Consolas"/>
              </a:rPr>
              <a:t>while (1) {</a:t>
            </a:r>
            <a:endParaRPr>
              <a:latin typeface="Consolas"/>
              <a:ea typeface="Consolas"/>
              <a:cs typeface="Consolas"/>
              <a:sym typeface="Consolas"/>
            </a:endParaRPr>
          </a:p>
          <a:p>
            <a:pPr indent="0" lvl="0" marL="0" rtl="0" algn="l">
              <a:spcBef>
                <a:spcPts val="0"/>
              </a:spcBef>
              <a:spcAft>
                <a:spcPts val="0"/>
              </a:spcAft>
              <a:buNone/>
            </a:pPr>
            <a:r>
              <a:rPr lang="en-US">
                <a:latin typeface="Consolas"/>
                <a:ea typeface="Consolas"/>
                <a:cs typeface="Consolas"/>
                <a:sym typeface="Consolas"/>
              </a:rPr>
              <a:t>	...</a:t>
            </a:r>
            <a:endParaRPr>
              <a:latin typeface="Consolas"/>
              <a:ea typeface="Consolas"/>
              <a:cs typeface="Consolas"/>
              <a:sym typeface="Consolas"/>
            </a:endParaRPr>
          </a:p>
          <a:p>
            <a:pPr indent="0" lvl="0" marL="0" rtl="0" algn="l">
              <a:spcBef>
                <a:spcPts val="0"/>
              </a:spcBef>
              <a:spcAft>
                <a:spcPts val="0"/>
              </a:spcAft>
              <a:buNone/>
            </a:pPr>
            <a:r>
              <a:rPr lang="en-US">
                <a:latin typeface="Consolas"/>
                <a:ea typeface="Consolas"/>
                <a:cs typeface="Consolas"/>
                <a:sym typeface="Consolas"/>
              </a:rPr>
              <a:t>	produce item A;</a:t>
            </a:r>
            <a:endParaRPr>
              <a:latin typeface="Consolas"/>
              <a:ea typeface="Consolas"/>
              <a:cs typeface="Consolas"/>
              <a:sym typeface="Consolas"/>
            </a:endParaRPr>
          </a:p>
          <a:p>
            <a:pPr indent="0" lvl="0" marL="0" rtl="0" algn="l">
              <a:spcBef>
                <a:spcPts val="0"/>
              </a:spcBef>
              <a:spcAft>
                <a:spcPts val="0"/>
              </a:spcAft>
              <a:buNone/>
            </a:pPr>
            <a:r>
              <a:rPr lang="en-US">
                <a:latin typeface="Consolas"/>
                <a:ea typeface="Consolas"/>
                <a:cs typeface="Consolas"/>
                <a:sym typeface="Consolas"/>
              </a:rPr>
              <a:t>	...</a:t>
            </a:r>
            <a:endParaRPr>
              <a:latin typeface="Consolas"/>
              <a:ea typeface="Consolas"/>
              <a:cs typeface="Consolas"/>
              <a:sym typeface="Consolas"/>
            </a:endParaRPr>
          </a:p>
          <a:p>
            <a:pPr indent="0" lvl="0" marL="0" rtl="0" algn="l">
              <a:spcBef>
                <a:spcPts val="0"/>
              </a:spcBef>
              <a:spcAft>
                <a:spcPts val="0"/>
              </a:spcAft>
              <a:buNone/>
            </a:pPr>
            <a:r>
              <a:rPr lang="en-US">
                <a:latin typeface="Consolas"/>
                <a:ea typeface="Consolas"/>
                <a:cs typeface="Consolas"/>
                <a:sym typeface="Consolas"/>
              </a:rPr>
              <a:t>	while (count == size) ;</a:t>
            </a:r>
            <a:endParaRPr>
              <a:latin typeface="Consolas"/>
              <a:ea typeface="Consolas"/>
              <a:cs typeface="Consolas"/>
              <a:sym typeface="Consolas"/>
            </a:endParaRPr>
          </a:p>
          <a:p>
            <a:pPr indent="0" lvl="0" marL="0" rtl="0" algn="l">
              <a:spcBef>
                <a:spcPts val="0"/>
              </a:spcBef>
              <a:spcAft>
                <a:spcPts val="0"/>
              </a:spcAft>
              <a:buNone/>
            </a:pPr>
            <a:r>
              <a:rPr lang="en-US">
                <a:latin typeface="Consolas"/>
                <a:ea typeface="Consolas"/>
                <a:cs typeface="Consolas"/>
                <a:sym typeface="Consolas"/>
              </a:rPr>
              <a:t>	insert(A);</a:t>
            </a:r>
            <a:endParaRPr>
              <a:latin typeface="Consolas"/>
              <a:ea typeface="Consolas"/>
              <a:cs typeface="Consolas"/>
              <a:sym typeface="Consolas"/>
            </a:endParaRPr>
          </a:p>
          <a:p>
            <a:pPr indent="0" lvl="0" marL="0" rtl="0" algn="l">
              <a:spcBef>
                <a:spcPts val="0"/>
              </a:spcBef>
              <a:spcAft>
                <a:spcPts val="0"/>
              </a:spcAft>
              <a:buNone/>
            </a:pPr>
            <a:r>
              <a:rPr lang="en-US">
                <a:latin typeface="Consolas"/>
                <a:ea typeface="Consolas"/>
                <a:cs typeface="Consolas"/>
                <a:sym typeface="Consolas"/>
              </a:rPr>
              <a:t>	count++;</a:t>
            </a:r>
            <a:endParaRPr>
              <a:latin typeface="Consolas"/>
              <a:ea typeface="Consolas"/>
              <a:cs typeface="Consolas"/>
              <a:sym typeface="Consolas"/>
            </a:endParaRPr>
          </a:p>
          <a:p>
            <a:pPr indent="0" lvl="0" marL="0" rtl="0" algn="l">
              <a:spcBef>
                <a:spcPts val="0"/>
              </a:spcBef>
              <a:spcAft>
                <a:spcPts val="0"/>
              </a:spcAft>
              <a:buNone/>
            </a:pPr>
            <a:r>
              <a:rPr lang="en-US">
                <a:latin typeface="Consolas"/>
                <a:ea typeface="Consolas"/>
                <a:cs typeface="Consolas"/>
                <a:sym typeface="Consolas"/>
              </a:rPr>
              <a:t>}</a:t>
            </a:r>
            <a:endParaRPr>
              <a:latin typeface="Consolas"/>
              <a:ea typeface="Consolas"/>
              <a:cs typeface="Consolas"/>
              <a:sym typeface="Consolas"/>
            </a:endParaRPr>
          </a:p>
        </p:txBody>
      </p:sp>
      <p:sp>
        <p:nvSpPr>
          <p:cNvPr id="274" name="Google Shape;274;p27"/>
          <p:cNvSpPr txBox="1"/>
          <p:nvPr/>
        </p:nvSpPr>
        <p:spPr>
          <a:xfrm>
            <a:off x="5632575" y="4573625"/>
            <a:ext cx="3044100" cy="1693200"/>
          </a:xfrm>
          <a:prstGeom prst="rect">
            <a:avLst/>
          </a:prstGeom>
          <a:noFill/>
          <a:ln cap="flat" cmpd="sng" w="19050">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onsolas"/>
                <a:ea typeface="Consolas"/>
                <a:cs typeface="Consolas"/>
                <a:sym typeface="Consolas"/>
              </a:rPr>
              <a:t>while (1) {</a:t>
            </a:r>
            <a:endParaRPr>
              <a:latin typeface="Consolas"/>
              <a:ea typeface="Consolas"/>
              <a:cs typeface="Consolas"/>
              <a:sym typeface="Consolas"/>
            </a:endParaRPr>
          </a:p>
          <a:p>
            <a:pPr indent="0" lvl="0" marL="0" rtl="0" algn="l">
              <a:spcBef>
                <a:spcPts val="0"/>
              </a:spcBef>
              <a:spcAft>
                <a:spcPts val="0"/>
              </a:spcAft>
              <a:buNone/>
            </a:pPr>
            <a:r>
              <a:rPr lang="en-US">
                <a:latin typeface="Consolas"/>
                <a:ea typeface="Consolas"/>
                <a:cs typeface="Consolas"/>
                <a:sym typeface="Consolas"/>
              </a:rPr>
              <a:t>	while (count == 0) ;</a:t>
            </a:r>
            <a:endParaRPr>
              <a:latin typeface="Consolas"/>
              <a:ea typeface="Consolas"/>
              <a:cs typeface="Consolas"/>
              <a:sym typeface="Consolas"/>
            </a:endParaRPr>
          </a:p>
          <a:p>
            <a:pPr indent="0" lvl="0" marL="0" rtl="0" algn="l">
              <a:spcBef>
                <a:spcPts val="0"/>
              </a:spcBef>
              <a:spcAft>
                <a:spcPts val="0"/>
              </a:spcAft>
              <a:buNone/>
            </a:pPr>
            <a:r>
              <a:rPr lang="en-US">
                <a:latin typeface="Consolas"/>
                <a:ea typeface="Consolas"/>
                <a:cs typeface="Consolas"/>
                <a:sym typeface="Consolas"/>
              </a:rPr>
              <a:t>	A = remove_item();</a:t>
            </a:r>
            <a:endParaRPr>
              <a:latin typeface="Consolas"/>
              <a:ea typeface="Consolas"/>
              <a:cs typeface="Consolas"/>
              <a:sym typeface="Consolas"/>
            </a:endParaRPr>
          </a:p>
          <a:p>
            <a:pPr indent="457200" lvl="0" marL="0" rtl="0" algn="l">
              <a:spcBef>
                <a:spcPts val="0"/>
              </a:spcBef>
              <a:spcAft>
                <a:spcPts val="0"/>
              </a:spcAft>
              <a:buNone/>
            </a:pPr>
            <a:r>
              <a:rPr lang="en-US">
                <a:solidFill>
                  <a:schemeClr val="dk1"/>
                </a:solidFill>
                <a:latin typeface="Consolas"/>
                <a:ea typeface="Consolas"/>
                <a:cs typeface="Consolas"/>
                <a:sym typeface="Consolas"/>
              </a:rPr>
              <a:t>count--;</a:t>
            </a:r>
            <a:r>
              <a:rPr lang="en-US">
                <a:latin typeface="Consolas"/>
                <a:ea typeface="Consolas"/>
                <a:cs typeface="Consolas"/>
                <a:sym typeface="Consolas"/>
              </a:rPr>
              <a:t>	</a:t>
            </a:r>
            <a:endParaRPr>
              <a:latin typeface="Consolas"/>
              <a:ea typeface="Consolas"/>
              <a:cs typeface="Consolas"/>
              <a:sym typeface="Consolas"/>
            </a:endParaRPr>
          </a:p>
          <a:p>
            <a:pPr indent="457200" lvl="0" marL="0" rtl="0" algn="l">
              <a:spcBef>
                <a:spcPts val="0"/>
              </a:spcBef>
              <a:spcAft>
                <a:spcPts val="0"/>
              </a:spcAft>
              <a:buNone/>
            </a:pPr>
            <a:r>
              <a:rPr lang="en-US">
                <a:latin typeface="Consolas"/>
                <a:ea typeface="Consolas"/>
                <a:cs typeface="Consolas"/>
                <a:sym typeface="Consolas"/>
              </a:rPr>
              <a:t>...</a:t>
            </a:r>
            <a:endParaRPr>
              <a:latin typeface="Consolas"/>
              <a:ea typeface="Consolas"/>
              <a:cs typeface="Consolas"/>
              <a:sym typeface="Consolas"/>
            </a:endParaRPr>
          </a:p>
          <a:p>
            <a:pPr indent="0" lvl="0" marL="0" rtl="0" algn="l">
              <a:spcBef>
                <a:spcPts val="0"/>
              </a:spcBef>
              <a:spcAft>
                <a:spcPts val="0"/>
              </a:spcAft>
              <a:buNone/>
            </a:pPr>
            <a:r>
              <a:rPr lang="en-US">
                <a:latin typeface="Consolas"/>
                <a:ea typeface="Consolas"/>
                <a:cs typeface="Consolas"/>
                <a:sym typeface="Consolas"/>
              </a:rPr>
              <a:t>	consume item A;</a:t>
            </a:r>
            <a:endParaRPr>
              <a:latin typeface="Consolas"/>
              <a:ea typeface="Consolas"/>
              <a:cs typeface="Consolas"/>
              <a:sym typeface="Consolas"/>
            </a:endParaRPr>
          </a:p>
          <a:p>
            <a:pPr indent="0" lvl="0" marL="0" rtl="0" algn="l">
              <a:spcBef>
                <a:spcPts val="0"/>
              </a:spcBef>
              <a:spcAft>
                <a:spcPts val="0"/>
              </a:spcAft>
              <a:buNone/>
            </a:pPr>
            <a:r>
              <a:rPr lang="en-US">
                <a:latin typeface="Consolas"/>
                <a:ea typeface="Consolas"/>
                <a:cs typeface="Consolas"/>
                <a:sym typeface="Consolas"/>
              </a:rPr>
              <a:t>}</a:t>
            </a:r>
            <a:endParaRPr>
              <a:latin typeface="Consolas"/>
              <a:ea typeface="Consolas"/>
              <a:cs typeface="Consolas"/>
              <a:sym typeface="Consolas"/>
            </a:endParaRPr>
          </a:p>
        </p:txBody>
      </p:sp>
      <p:sp>
        <p:nvSpPr>
          <p:cNvPr id="275" name="Google Shape;275;p27"/>
          <p:cNvSpPr txBox="1"/>
          <p:nvPr/>
        </p:nvSpPr>
        <p:spPr>
          <a:xfrm>
            <a:off x="945925" y="4067500"/>
            <a:ext cx="3891900" cy="453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276" name="Google Shape;276;p27"/>
          <p:cNvSpPr txBox="1"/>
          <p:nvPr/>
        </p:nvSpPr>
        <p:spPr>
          <a:xfrm>
            <a:off x="766575" y="4046825"/>
            <a:ext cx="1506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latin typeface="Calibri"/>
                <a:ea typeface="Calibri"/>
                <a:cs typeface="Calibri"/>
                <a:sym typeface="Calibri"/>
              </a:rPr>
              <a:t>Producer</a:t>
            </a:r>
            <a:endParaRPr b="1">
              <a:latin typeface="Calibri"/>
              <a:ea typeface="Calibri"/>
              <a:cs typeface="Calibri"/>
              <a:sym typeface="Calibri"/>
            </a:endParaRPr>
          </a:p>
        </p:txBody>
      </p:sp>
      <p:sp>
        <p:nvSpPr>
          <p:cNvPr id="277" name="Google Shape;277;p27"/>
          <p:cNvSpPr txBox="1"/>
          <p:nvPr/>
        </p:nvSpPr>
        <p:spPr>
          <a:xfrm>
            <a:off x="5632575" y="4173425"/>
            <a:ext cx="1506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latin typeface="Calibri"/>
                <a:ea typeface="Calibri"/>
                <a:cs typeface="Calibri"/>
                <a:sym typeface="Calibri"/>
              </a:rPr>
              <a:t>Consumer</a:t>
            </a:r>
            <a:endParaRPr b="1">
              <a:latin typeface="Calibri"/>
              <a:ea typeface="Calibri"/>
              <a:cs typeface="Calibri"/>
              <a:sym typeface="Calibri"/>
            </a:endParaRPr>
          </a:p>
        </p:txBody>
      </p:sp>
      <p:sp>
        <p:nvSpPr>
          <p:cNvPr id="278" name="Google Shape;278;p27"/>
          <p:cNvSpPr txBox="1"/>
          <p:nvPr/>
        </p:nvSpPr>
        <p:spPr>
          <a:xfrm>
            <a:off x="3492525" y="2750750"/>
            <a:ext cx="1506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latin typeface="Calibri"/>
                <a:ea typeface="Calibri"/>
                <a:cs typeface="Calibri"/>
                <a:sym typeface="Calibri"/>
              </a:rPr>
              <a:t>Shared Variables</a:t>
            </a:r>
            <a:endParaRPr b="1">
              <a:latin typeface="Calibri"/>
              <a:ea typeface="Calibri"/>
              <a:cs typeface="Calibri"/>
              <a:sym typeface="Calibri"/>
            </a:endParaRPr>
          </a:p>
        </p:txBody>
      </p:sp>
      <p:grpSp>
        <p:nvGrpSpPr>
          <p:cNvPr id="279" name="Google Shape;279;p27"/>
          <p:cNvGrpSpPr/>
          <p:nvPr/>
        </p:nvGrpSpPr>
        <p:grpSpPr>
          <a:xfrm>
            <a:off x="1256750" y="4695875"/>
            <a:ext cx="5979750" cy="1359675"/>
            <a:chOff x="1256750" y="4695875"/>
            <a:chExt cx="5979750" cy="1359675"/>
          </a:xfrm>
        </p:grpSpPr>
        <p:sp>
          <p:nvSpPr>
            <p:cNvPr id="280" name="Google Shape;280;p27"/>
            <p:cNvSpPr txBox="1"/>
            <p:nvPr/>
          </p:nvSpPr>
          <p:spPr>
            <a:xfrm>
              <a:off x="4051275" y="4695875"/>
              <a:ext cx="12276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latin typeface="Calibri"/>
                  <a:ea typeface="Calibri"/>
                  <a:cs typeface="Calibri"/>
                  <a:sym typeface="Calibri"/>
                </a:rPr>
                <a:t>More problems!</a:t>
              </a:r>
              <a:endParaRPr>
                <a:latin typeface="Calibri"/>
                <a:ea typeface="Calibri"/>
                <a:cs typeface="Calibri"/>
                <a:sym typeface="Calibri"/>
              </a:endParaRPr>
            </a:p>
          </p:txBody>
        </p:sp>
        <p:sp>
          <p:nvSpPr>
            <p:cNvPr id="281" name="Google Shape;281;p27"/>
            <p:cNvSpPr/>
            <p:nvPr/>
          </p:nvSpPr>
          <p:spPr>
            <a:xfrm>
              <a:off x="1256750" y="5839250"/>
              <a:ext cx="1189200" cy="216300"/>
            </a:xfrm>
            <a:prstGeom prst="rect">
              <a:avLst/>
            </a:prstGeom>
            <a:noFill/>
            <a:ln cap="flat" cmpd="sng" w="19050">
              <a:solidFill>
                <a:srgbClr val="66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7"/>
            <p:cNvSpPr/>
            <p:nvPr/>
          </p:nvSpPr>
          <p:spPr>
            <a:xfrm>
              <a:off x="6107900" y="5312075"/>
              <a:ext cx="1128600" cy="216300"/>
            </a:xfrm>
            <a:prstGeom prst="rect">
              <a:avLst/>
            </a:prstGeom>
            <a:noFill/>
            <a:ln cap="flat" cmpd="sng" w="19050">
              <a:solidFill>
                <a:srgbClr val="66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83" name="Google Shape;283;p27"/>
            <p:cNvCxnSpPr>
              <a:stCxn id="280" idx="1"/>
              <a:endCxn id="281" idx="3"/>
            </p:cNvCxnSpPr>
            <p:nvPr/>
          </p:nvCxnSpPr>
          <p:spPr>
            <a:xfrm flipH="1">
              <a:off x="2445975" y="5003675"/>
              <a:ext cx="1605300" cy="943800"/>
            </a:xfrm>
            <a:prstGeom prst="straightConnector1">
              <a:avLst/>
            </a:prstGeom>
            <a:noFill/>
            <a:ln cap="flat" cmpd="sng" w="9525">
              <a:solidFill>
                <a:schemeClr val="dk2"/>
              </a:solidFill>
              <a:prstDash val="solid"/>
              <a:round/>
              <a:headEnd len="med" w="med" type="none"/>
              <a:tailEnd len="med" w="med" type="triangle"/>
            </a:ln>
          </p:spPr>
        </p:cxnSp>
        <p:cxnSp>
          <p:nvCxnSpPr>
            <p:cNvPr id="284" name="Google Shape;284;p27"/>
            <p:cNvCxnSpPr>
              <a:stCxn id="280" idx="3"/>
              <a:endCxn id="282" idx="1"/>
            </p:cNvCxnSpPr>
            <p:nvPr/>
          </p:nvCxnSpPr>
          <p:spPr>
            <a:xfrm>
              <a:off x="5278875" y="5003675"/>
              <a:ext cx="828900" cy="416700"/>
            </a:xfrm>
            <a:prstGeom prst="straightConnector1">
              <a:avLst/>
            </a:prstGeom>
            <a:noFill/>
            <a:ln cap="flat" cmpd="sng" w="9525">
              <a:solidFill>
                <a:schemeClr val="dk2"/>
              </a:solidFill>
              <a:prstDash val="solid"/>
              <a:round/>
              <a:headEnd len="med" w="med" type="none"/>
              <a:tailEnd len="med" w="med" type="triangle"/>
            </a:ln>
          </p:spPr>
        </p:cxn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28"/>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IPC Problem Example:</a:t>
            </a:r>
            <a:br>
              <a:rPr lang="en-US"/>
            </a:br>
            <a:r>
              <a:rPr lang="en-US"/>
              <a:t>Producer-consumer Problem (4)</a:t>
            </a:r>
            <a:endParaRPr/>
          </a:p>
        </p:txBody>
      </p:sp>
      <p:pic>
        <p:nvPicPr>
          <p:cNvPr id="290" name="Google Shape;290;p28"/>
          <p:cNvPicPr preferRelativeResize="0"/>
          <p:nvPr/>
        </p:nvPicPr>
        <p:blipFill rotWithShape="1">
          <a:blip r:embed="rId3">
            <a:alphaModFix/>
          </a:blip>
          <a:srcRect b="0" l="0" r="0" t="0"/>
          <a:stretch/>
        </p:blipFill>
        <p:spPr>
          <a:xfrm>
            <a:off x="4513041" y="1602268"/>
            <a:ext cx="4002308" cy="4742067"/>
          </a:xfrm>
          <a:prstGeom prst="rect">
            <a:avLst/>
          </a:prstGeom>
          <a:noFill/>
          <a:ln>
            <a:noFill/>
          </a:ln>
        </p:spPr>
      </p:pic>
      <p:sp>
        <p:nvSpPr>
          <p:cNvPr id="291" name="Google Shape;291;p28"/>
          <p:cNvSpPr txBox="1"/>
          <p:nvPr>
            <p:ph idx="1" type="body"/>
          </p:nvPr>
        </p:nvSpPr>
        <p:spPr>
          <a:xfrm>
            <a:off x="628650" y="2198368"/>
            <a:ext cx="4092640" cy="4145967"/>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sz="2400"/>
              <a:t>Possible Issues</a:t>
            </a:r>
            <a:endParaRPr/>
          </a:p>
          <a:p>
            <a:pPr indent="-228600" lvl="0" marL="228600" rtl="0" algn="l">
              <a:lnSpc>
                <a:spcPct val="90000"/>
              </a:lnSpc>
              <a:spcBef>
                <a:spcPts val="1000"/>
              </a:spcBef>
              <a:spcAft>
                <a:spcPts val="0"/>
              </a:spcAft>
              <a:buClr>
                <a:schemeClr val="dk1"/>
              </a:buClr>
              <a:buSzPts val="2400"/>
              <a:buChar char="•"/>
            </a:pPr>
            <a:r>
              <a:rPr lang="en-US" sz="2400">
                <a:latin typeface="Courier New"/>
                <a:ea typeface="Courier New"/>
                <a:cs typeface="Courier New"/>
                <a:sym typeface="Courier New"/>
              </a:rPr>
              <a:t>count++; count--; </a:t>
            </a:r>
            <a:r>
              <a:rPr lang="en-US" sz="2400">
                <a:latin typeface="Times New Roman"/>
                <a:ea typeface="Times New Roman"/>
                <a:cs typeface="Times New Roman"/>
                <a:sym typeface="Times New Roman"/>
              </a:rPr>
              <a:t>instruction </a:t>
            </a:r>
            <a:r>
              <a:rPr b="1" lang="en-US" sz="2400">
                <a:latin typeface="Times New Roman"/>
                <a:ea typeface="Times New Roman"/>
                <a:cs typeface="Times New Roman"/>
                <a:sym typeface="Times New Roman"/>
              </a:rPr>
              <a:t>is not guaranteed </a:t>
            </a:r>
            <a:r>
              <a:rPr lang="en-US" sz="2400">
                <a:latin typeface="Times New Roman"/>
                <a:ea typeface="Times New Roman"/>
                <a:cs typeface="Times New Roman"/>
                <a:sym typeface="Times New Roman"/>
              </a:rPr>
              <a:t>to execute as a single machine instruction</a:t>
            </a:r>
            <a:endParaRPr/>
          </a:p>
          <a:p>
            <a:pPr indent="-228600" lvl="0" marL="228600" rtl="0" algn="l">
              <a:lnSpc>
                <a:spcPct val="90000"/>
              </a:lnSpc>
              <a:spcBef>
                <a:spcPts val="1000"/>
              </a:spcBef>
              <a:spcAft>
                <a:spcPts val="0"/>
              </a:spcAft>
              <a:buClr>
                <a:schemeClr val="dk1"/>
              </a:buClr>
              <a:buSzPts val="2400"/>
              <a:buChar char="•"/>
            </a:pPr>
            <a:r>
              <a:rPr lang="en-US" sz="2400">
                <a:latin typeface="Courier New"/>
                <a:ea typeface="Courier New"/>
                <a:cs typeface="Courier New"/>
                <a:sym typeface="Courier New"/>
              </a:rPr>
              <a:t>count++; </a:t>
            </a:r>
            <a:r>
              <a:rPr lang="en-US" sz="2400">
                <a:latin typeface="Times New Roman"/>
                <a:ea typeface="Times New Roman"/>
                <a:cs typeface="Times New Roman"/>
                <a:sym typeface="Times New Roman"/>
              </a:rPr>
              <a:t>possible assembly implementation</a:t>
            </a:r>
            <a:endParaRPr/>
          </a:p>
          <a:p>
            <a:pPr indent="0" lvl="1" marL="457200" rtl="0" algn="l">
              <a:lnSpc>
                <a:spcPct val="90000"/>
              </a:lnSpc>
              <a:spcBef>
                <a:spcPts val="500"/>
              </a:spcBef>
              <a:spcAft>
                <a:spcPts val="0"/>
              </a:spcAft>
              <a:buClr>
                <a:schemeClr val="dk1"/>
              </a:buClr>
              <a:buSzPts val="1800"/>
              <a:buNone/>
            </a:pPr>
            <a:r>
              <a:rPr lang="en-US" sz="1800">
                <a:latin typeface="Courier New"/>
                <a:ea typeface="Courier New"/>
                <a:cs typeface="Courier New"/>
                <a:sym typeface="Courier New"/>
              </a:rPr>
              <a:t>R1: = count;</a:t>
            </a:r>
            <a:endParaRPr/>
          </a:p>
          <a:p>
            <a:pPr indent="0" lvl="1" marL="457200" rtl="0" algn="l">
              <a:lnSpc>
                <a:spcPct val="90000"/>
              </a:lnSpc>
              <a:spcBef>
                <a:spcPts val="500"/>
              </a:spcBef>
              <a:spcAft>
                <a:spcPts val="0"/>
              </a:spcAft>
              <a:buClr>
                <a:schemeClr val="dk1"/>
              </a:buClr>
              <a:buSzPts val="1800"/>
              <a:buNone/>
            </a:pPr>
            <a:r>
              <a:rPr lang="en-US" sz="1800">
                <a:latin typeface="Courier New"/>
                <a:ea typeface="Courier New"/>
                <a:cs typeface="Courier New"/>
                <a:sym typeface="Courier New"/>
              </a:rPr>
              <a:t>R1 = R1+1;</a:t>
            </a:r>
            <a:endParaRPr/>
          </a:p>
          <a:p>
            <a:pPr indent="0" lvl="1" marL="457200" rtl="0" algn="l">
              <a:lnSpc>
                <a:spcPct val="90000"/>
              </a:lnSpc>
              <a:spcBef>
                <a:spcPts val="500"/>
              </a:spcBef>
              <a:spcAft>
                <a:spcPts val="0"/>
              </a:spcAft>
              <a:buClr>
                <a:schemeClr val="dk1"/>
              </a:buClr>
              <a:buSzPts val="1800"/>
              <a:buNone/>
            </a:pPr>
            <a:r>
              <a:rPr lang="en-US" sz="1800">
                <a:latin typeface="Courier New"/>
                <a:ea typeface="Courier New"/>
                <a:cs typeface="Courier New"/>
                <a:sym typeface="Courier New"/>
              </a:rPr>
              <a:t>count:=R1;</a:t>
            </a:r>
            <a:endParaRPr sz="2000">
              <a:latin typeface="Courier New"/>
              <a:ea typeface="Courier New"/>
              <a:cs typeface="Courier New"/>
              <a:sym typeface="Courier New"/>
            </a:endParaRPr>
          </a:p>
          <a:p>
            <a:pPr indent="-76200" lvl="0" marL="228600" rtl="0" algn="l">
              <a:lnSpc>
                <a:spcPct val="90000"/>
              </a:lnSpc>
              <a:spcBef>
                <a:spcPts val="1000"/>
              </a:spcBef>
              <a:spcAft>
                <a:spcPts val="0"/>
              </a:spcAft>
              <a:buClr>
                <a:schemeClr val="dk1"/>
              </a:buClr>
              <a:buSzPts val="2400"/>
              <a:buNone/>
            </a:pPr>
            <a:r>
              <a:t/>
            </a:r>
            <a:endParaRPr sz="2400"/>
          </a:p>
        </p:txBody>
      </p:sp>
      <p:sp>
        <p:nvSpPr>
          <p:cNvPr id="292" name="Google Shape;292;p28"/>
          <p:cNvSpPr txBox="1"/>
          <p:nvPr/>
        </p:nvSpPr>
        <p:spPr>
          <a:xfrm>
            <a:off x="5175250" y="1575196"/>
            <a:ext cx="1050672" cy="369332"/>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Producer</a:t>
            </a:r>
            <a:endParaRPr/>
          </a:p>
        </p:txBody>
      </p:sp>
      <p:sp>
        <p:nvSpPr>
          <p:cNvPr id="293" name="Google Shape;293;p28"/>
          <p:cNvSpPr txBox="1"/>
          <p:nvPr/>
        </p:nvSpPr>
        <p:spPr>
          <a:xfrm>
            <a:off x="6275514" y="1575196"/>
            <a:ext cx="1152880" cy="369332"/>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Consumer</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29"/>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IPC Problem Examples </a:t>
            </a:r>
            <a:r>
              <a:rPr b="1" lang="en-US"/>
              <a:t>Summary</a:t>
            </a:r>
            <a:endParaRPr/>
          </a:p>
        </p:txBody>
      </p:sp>
      <p:sp>
        <p:nvSpPr>
          <p:cNvPr id="299" name="Google Shape;299;p29"/>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The results of concurrent access are </a:t>
            </a:r>
            <a:r>
              <a:rPr b="1" lang="en-US"/>
              <a:t>non-deterministic</a:t>
            </a:r>
            <a:endParaRPr/>
          </a:p>
          <a:p>
            <a:pPr indent="-228600" lvl="0" marL="228600" rtl="0" algn="l">
              <a:lnSpc>
                <a:spcPct val="90000"/>
              </a:lnSpc>
              <a:spcBef>
                <a:spcPts val="1000"/>
              </a:spcBef>
              <a:spcAft>
                <a:spcPts val="0"/>
              </a:spcAft>
              <a:buClr>
                <a:schemeClr val="dk1"/>
              </a:buClr>
              <a:buSzPts val="2800"/>
              <a:buChar char="•"/>
            </a:pPr>
            <a:r>
              <a:rPr lang="en-US"/>
              <a:t>Results depends on</a:t>
            </a:r>
            <a:endParaRPr/>
          </a:p>
          <a:p>
            <a:pPr indent="-228600" lvl="1" marL="685800" rtl="0" algn="l">
              <a:lnSpc>
                <a:spcPct val="90000"/>
              </a:lnSpc>
              <a:spcBef>
                <a:spcPts val="500"/>
              </a:spcBef>
              <a:spcAft>
                <a:spcPts val="0"/>
              </a:spcAft>
              <a:buClr>
                <a:schemeClr val="dk1"/>
              </a:buClr>
              <a:buSzPts val="2400"/>
              <a:buChar char="•"/>
            </a:pPr>
            <a:r>
              <a:rPr lang="en-US"/>
              <a:t>Timing</a:t>
            </a:r>
            <a:endParaRPr/>
          </a:p>
          <a:p>
            <a:pPr indent="-228600" lvl="1" marL="685800" rtl="0" algn="l">
              <a:lnSpc>
                <a:spcPct val="90000"/>
              </a:lnSpc>
              <a:spcBef>
                <a:spcPts val="500"/>
              </a:spcBef>
              <a:spcAft>
                <a:spcPts val="0"/>
              </a:spcAft>
              <a:buClr>
                <a:schemeClr val="dk1"/>
              </a:buClr>
              <a:buSzPts val="2400"/>
              <a:buChar char="•"/>
            </a:pPr>
            <a:r>
              <a:rPr lang="en-US"/>
              <a:t>When context switches occurred</a:t>
            </a:r>
            <a:endParaRPr/>
          </a:p>
          <a:p>
            <a:pPr indent="-228600" lvl="1" marL="685800" rtl="0" algn="l">
              <a:lnSpc>
                <a:spcPct val="90000"/>
              </a:lnSpc>
              <a:spcBef>
                <a:spcPts val="500"/>
              </a:spcBef>
              <a:spcAft>
                <a:spcPts val="0"/>
              </a:spcAft>
              <a:buClr>
                <a:schemeClr val="dk1"/>
              </a:buClr>
              <a:buSzPts val="2400"/>
              <a:buChar char="•"/>
            </a:pPr>
            <a:r>
              <a:rPr lang="en-US"/>
              <a:t>Which process/thread ran at context switch</a:t>
            </a:r>
            <a:endParaRPr/>
          </a:p>
          <a:p>
            <a:pPr indent="-228600" lvl="1" marL="685800" rtl="0" algn="l">
              <a:lnSpc>
                <a:spcPct val="90000"/>
              </a:lnSpc>
              <a:spcBef>
                <a:spcPts val="500"/>
              </a:spcBef>
              <a:spcAft>
                <a:spcPts val="0"/>
              </a:spcAft>
              <a:buClr>
                <a:schemeClr val="dk1"/>
              </a:buClr>
              <a:buSzPts val="2400"/>
              <a:buChar char="•"/>
            </a:pPr>
            <a:r>
              <a:rPr lang="en-US"/>
              <a:t>What the processes/threads were doing</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30"/>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Race Conditions</a:t>
            </a:r>
            <a:endParaRPr/>
          </a:p>
        </p:txBody>
      </p:sp>
      <p:sp>
        <p:nvSpPr>
          <p:cNvPr id="305" name="Google Shape;305;p30"/>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1" lang="en-US"/>
              <a:t>Race condition</a:t>
            </a:r>
            <a:endParaRPr/>
          </a:p>
          <a:p>
            <a:pPr indent="-228600" lvl="1" marL="685800" rtl="0" algn="l">
              <a:lnSpc>
                <a:spcPct val="90000"/>
              </a:lnSpc>
              <a:spcBef>
                <a:spcPts val="500"/>
              </a:spcBef>
              <a:spcAft>
                <a:spcPts val="0"/>
              </a:spcAft>
              <a:buClr>
                <a:schemeClr val="dk1"/>
              </a:buClr>
              <a:buSzPts val="2400"/>
              <a:buChar char="•"/>
            </a:pPr>
            <a:r>
              <a:rPr lang="en-US"/>
              <a:t>Two or more processes reading or writing shared data</a:t>
            </a:r>
            <a:endParaRPr/>
          </a:p>
          <a:p>
            <a:pPr indent="-228600" lvl="1" marL="685800" rtl="0" algn="l">
              <a:lnSpc>
                <a:spcPct val="90000"/>
              </a:lnSpc>
              <a:spcBef>
                <a:spcPts val="500"/>
              </a:spcBef>
              <a:spcAft>
                <a:spcPts val="0"/>
              </a:spcAft>
              <a:buClr>
                <a:schemeClr val="dk1"/>
              </a:buClr>
              <a:buSzPts val="2400"/>
              <a:buChar char="•"/>
            </a:pPr>
            <a:r>
              <a:rPr lang="en-US"/>
              <a:t>The final result depends on who runs precisely when</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b="1" lang="en-US"/>
              <a:t>How to avoid race conditions?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31"/>
          <p:cNvSpPr txBox="1"/>
          <p:nvPr>
            <p:ph type="title"/>
          </p:nvPr>
        </p:nvSpPr>
        <p:spPr>
          <a:xfrm>
            <a:off x="623888" y="1709739"/>
            <a:ext cx="7886700" cy="285273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6000"/>
              <a:buFont typeface="Calibri"/>
              <a:buNone/>
            </a:pPr>
            <a:r>
              <a:rPr lang="en-US"/>
              <a:t>Solutions to Race Conditions</a:t>
            </a:r>
            <a:endParaRPr/>
          </a:p>
        </p:txBody>
      </p:sp>
      <p:sp>
        <p:nvSpPr>
          <p:cNvPr id="311" name="Google Shape;311;p31"/>
          <p:cNvSpPr txBox="1"/>
          <p:nvPr>
            <p:ph idx="1" type="body"/>
          </p:nvPr>
        </p:nvSpPr>
        <p:spPr>
          <a:xfrm>
            <a:off x="623888" y="4589464"/>
            <a:ext cx="7886700" cy="150018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4"/>
          <p:cNvSpPr txBox="1"/>
          <p:nvPr>
            <p:ph type="title"/>
          </p:nvPr>
        </p:nvSpPr>
        <p:spPr>
          <a:xfrm>
            <a:off x="623888" y="1709739"/>
            <a:ext cx="7886700" cy="28527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sz="4400"/>
              <a:t>Inter Process Communication (IPC)</a:t>
            </a:r>
            <a:endParaRPr/>
          </a:p>
        </p:txBody>
      </p:sp>
      <p:sp>
        <p:nvSpPr>
          <p:cNvPr id="96" name="Google Shape;96;p14"/>
          <p:cNvSpPr txBox="1"/>
          <p:nvPr>
            <p:ph idx="1" type="body"/>
          </p:nvPr>
        </p:nvSpPr>
        <p:spPr>
          <a:xfrm>
            <a:off x="623888" y="4589464"/>
            <a:ext cx="7886700" cy="15003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32"/>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Modeling Programs to </a:t>
            </a:r>
            <a:br>
              <a:rPr lang="en-US"/>
            </a:br>
            <a:r>
              <a:rPr lang="en-US"/>
              <a:t>Solve Race Conditions</a:t>
            </a:r>
            <a:endParaRPr/>
          </a:p>
        </p:txBody>
      </p:sp>
      <p:sp>
        <p:nvSpPr>
          <p:cNvPr id="318" name="Google Shape;318;p32"/>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1" lang="en-US"/>
              <a:t>Critical Region or Section</a:t>
            </a:r>
            <a:endParaRPr/>
          </a:p>
          <a:p>
            <a:pPr indent="-228600" lvl="1" marL="685800" rtl="0" algn="l">
              <a:lnSpc>
                <a:spcPct val="90000"/>
              </a:lnSpc>
              <a:spcBef>
                <a:spcPts val="500"/>
              </a:spcBef>
              <a:spcAft>
                <a:spcPts val="0"/>
              </a:spcAft>
              <a:buClr>
                <a:schemeClr val="dk1"/>
              </a:buClr>
              <a:buSzPts val="2400"/>
              <a:buChar char="•"/>
            </a:pPr>
            <a:r>
              <a:rPr lang="en-US"/>
              <a:t>Part of the program where the shared data is accessed </a:t>
            </a:r>
            <a:endParaRPr/>
          </a:p>
          <a:p>
            <a:pPr indent="-228600" lvl="2" marL="1143000" rtl="0" algn="l">
              <a:lnSpc>
                <a:spcPct val="90000"/>
              </a:lnSpc>
              <a:spcBef>
                <a:spcPts val="500"/>
              </a:spcBef>
              <a:spcAft>
                <a:spcPts val="0"/>
              </a:spcAft>
              <a:buClr>
                <a:schemeClr val="dk1"/>
              </a:buClr>
              <a:buSzPts val="2000"/>
              <a:buChar char="•"/>
            </a:pPr>
            <a:r>
              <a:rPr lang="en-US"/>
              <a:t>Uncoordinated read/write of the data in critical section may lead to races</a:t>
            </a:r>
            <a:endParaRPr/>
          </a:p>
        </p:txBody>
      </p:sp>
      <p:grpSp>
        <p:nvGrpSpPr>
          <p:cNvPr id="319" name="Google Shape;319;p32"/>
          <p:cNvGrpSpPr/>
          <p:nvPr/>
        </p:nvGrpSpPr>
        <p:grpSpPr>
          <a:xfrm>
            <a:off x="2529733" y="3460116"/>
            <a:ext cx="4084534" cy="2658480"/>
            <a:chOff x="2529733" y="3597997"/>
            <a:chExt cx="4084534" cy="2658480"/>
          </a:xfrm>
        </p:grpSpPr>
        <p:pic>
          <p:nvPicPr>
            <p:cNvPr id="320" name="Google Shape;320;p32"/>
            <p:cNvPicPr preferRelativeResize="0"/>
            <p:nvPr/>
          </p:nvPicPr>
          <p:blipFill rotWithShape="1">
            <a:blip r:embed="rId3">
              <a:alphaModFix/>
            </a:blip>
            <a:srcRect b="0" l="0" r="0" t="0"/>
            <a:stretch/>
          </p:blipFill>
          <p:spPr>
            <a:xfrm>
              <a:off x="2529733" y="3597997"/>
              <a:ext cx="4084534" cy="2206454"/>
            </a:xfrm>
            <a:prstGeom prst="rect">
              <a:avLst/>
            </a:prstGeom>
            <a:noFill/>
            <a:ln>
              <a:noFill/>
            </a:ln>
          </p:spPr>
        </p:pic>
        <p:cxnSp>
          <p:nvCxnSpPr>
            <p:cNvPr id="321" name="Google Shape;321;p32"/>
            <p:cNvCxnSpPr/>
            <p:nvPr/>
          </p:nvCxnSpPr>
          <p:spPr>
            <a:xfrm flipH="1">
              <a:off x="4134678" y="5102087"/>
              <a:ext cx="251792" cy="861391"/>
            </a:xfrm>
            <a:prstGeom prst="straightConnector1">
              <a:avLst/>
            </a:prstGeom>
            <a:noFill/>
            <a:ln cap="flat" cmpd="sng" w="9525">
              <a:solidFill>
                <a:schemeClr val="accent1"/>
              </a:solidFill>
              <a:prstDash val="solid"/>
              <a:miter lim="800000"/>
              <a:headEnd len="sm" w="sm" type="none"/>
              <a:tailEnd len="sm" w="sm" type="none"/>
            </a:ln>
          </p:spPr>
        </p:cxnSp>
        <p:sp>
          <p:nvSpPr>
            <p:cNvPr id="322" name="Google Shape;322;p32"/>
            <p:cNvSpPr txBox="1"/>
            <p:nvPr/>
          </p:nvSpPr>
          <p:spPr>
            <a:xfrm>
              <a:off x="3106828" y="5887145"/>
              <a:ext cx="230749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accent1"/>
                  </a:solidFill>
                  <a:latin typeface="Calibri"/>
                  <a:ea typeface="Calibri"/>
                  <a:cs typeface="Calibri"/>
                  <a:sym typeface="Calibri"/>
                </a:rPr>
                <a:t>Critical Region/Section</a:t>
              </a:r>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33"/>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Critical Region in Bank Example</a:t>
            </a:r>
            <a:endParaRPr/>
          </a:p>
        </p:txBody>
      </p:sp>
      <p:pic>
        <p:nvPicPr>
          <p:cNvPr id="328" name="Google Shape;328;p33"/>
          <p:cNvPicPr preferRelativeResize="0"/>
          <p:nvPr/>
        </p:nvPicPr>
        <p:blipFill rotWithShape="1">
          <a:blip r:embed="rId3">
            <a:alphaModFix/>
          </a:blip>
          <a:srcRect b="0" l="0" r="0" t="0"/>
          <a:stretch/>
        </p:blipFill>
        <p:spPr>
          <a:xfrm>
            <a:off x="-1" y="2930140"/>
            <a:ext cx="9109689" cy="2365513"/>
          </a:xfrm>
          <a:prstGeom prst="rect">
            <a:avLst/>
          </a:prstGeom>
          <a:noFill/>
          <a:ln>
            <a:noFill/>
          </a:ln>
        </p:spPr>
      </p:pic>
      <p:sp>
        <p:nvSpPr>
          <p:cNvPr id="329" name="Google Shape;329;p33"/>
          <p:cNvSpPr/>
          <p:nvPr/>
        </p:nvSpPr>
        <p:spPr>
          <a:xfrm>
            <a:off x="363894" y="3676261"/>
            <a:ext cx="8509518" cy="877078"/>
          </a:xfrm>
          <a:prstGeom prst="rect">
            <a:avLst/>
          </a:prstGeom>
          <a:noFill/>
          <a:ln cap="flat" cmpd="sng" w="571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30" name="Google Shape;330;p33"/>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sp>
        <p:nvSpPr>
          <p:cNvPr id="331" name="Google Shape;331;p33"/>
          <p:cNvSpPr txBox="1"/>
          <p:nvPr/>
        </p:nvSpPr>
        <p:spPr>
          <a:xfrm>
            <a:off x="3001313" y="5482144"/>
            <a:ext cx="3141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FF0000"/>
                </a:solidFill>
                <a:latin typeface="Calibri"/>
                <a:ea typeface="Calibri"/>
                <a:cs typeface="Calibri"/>
                <a:sym typeface="Calibri"/>
              </a:rPr>
              <a:t>From read to write the balance</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34"/>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Critical Region in Spooler Example</a:t>
            </a:r>
            <a:endParaRPr/>
          </a:p>
        </p:txBody>
      </p:sp>
      <p:sp>
        <p:nvSpPr>
          <p:cNvPr id="337" name="Google Shape;337;p34"/>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338" name="Google Shape;338;p34"/>
          <p:cNvPicPr preferRelativeResize="0"/>
          <p:nvPr/>
        </p:nvPicPr>
        <p:blipFill rotWithShape="1">
          <a:blip r:embed="rId3">
            <a:alphaModFix/>
          </a:blip>
          <a:srcRect b="0" l="0" r="0" t="0"/>
          <a:stretch/>
        </p:blipFill>
        <p:spPr>
          <a:xfrm>
            <a:off x="2171476" y="1819324"/>
            <a:ext cx="4830598" cy="3529916"/>
          </a:xfrm>
          <a:prstGeom prst="rect">
            <a:avLst/>
          </a:prstGeom>
          <a:noFill/>
          <a:ln>
            <a:noFill/>
          </a:ln>
        </p:spPr>
      </p:pic>
      <p:sp>
        <p:nvSpPr>
          <p:cNvPr id="339" name="Google Shape;339;p34"/>
          <p:cNvSpPr/>
          <p:nvPr/>
        </p:nvSpPr>
        <p:spPr>
          <a:xfrm>
            <a:off x="628650" y="5807631"/>
            <a:ext cx="7886700" cy="6463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Two processes want to access shared </a:t>
            </a:r>
            <a:r>
              <a:rPr b="0" i="0" lang="en-US" sz="1800" u="none" cap="none" strike="sngStrike">
                <a:solidFill>
                  <a:srgbClr val="000000"/>
                </a:solidFill>
                <a:latin typeface="Calibri"/>
                <a:ea typeface="Calibri"/>
                <a:cs typeface="Calibri"/>
                <a:sym typeface="Calibri"/>
              </a:rPr>
              <a:t>memory</a:t>
            </a:r>
            <a:r>
              <a:rPr b="0" i="0" lang="en-US" sz="1800" u="none" cap="none" strike="noStrike">
                <a:solidFill>
                  <a:srgbClr val="000000"/>
                </a:solidFill>
                <a:latin typeface="Calibri"/>
                <a:ea typeface="Calibri"/>
                <a:cs typeface="Calibri"/>
                <a:sym typeface="Calibri"/>
              </a:rPr>
              <a:t> </a:t>
            </a:r>
            <a:r>
              <a:rPr b="1" i="0" lang="en-US" sz="1800" u="none" cap="none" strike="noStrike">
                <a:solidFill>
                  <a:srgbClr val="000000"/>
                </a:solidFill>
                <a:latin typeface="Calibri"/>
                <a:ea typeface="Calibri"/>
                <a:cs typeface="Calibri"/>
                <a:sym typeface="Calibri"/>
              </a:rPr>
              <a:t>data</a:t>
            </a:r>
            <a:r>
              <a:rPr b="0" i="0" lang="en-US" sz="1800" u="none" cap="none" strike="noStrike">
                <a:solidFill>
                  <a:srgbClr val="000000"/>
                </a:solidFill>
                <a:latin typeface="Calibri"/>
                <a:ea typeface="Calibri"/>
                <a:cs typeface="Calibri"/>
                <a:sym typeface="Calibri"/>
              </a:rPr>
              <a:t> at the same time.</a:t>
            </a:r>
            <a:endParaRPr/>
          </a:p>
          <a:p>
            <a:pPr indent="0" lvl="0" marL="0" marR="0" rtl="0" algn="l">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(MOS Figure 2-21)</a:t>
            </a:r>
            <a:endParaRPr b="0" i="0" sz="1800" u="none" cap="none" strike="noStrike">
              <a:solidFill>
                <a:srgbClr val="000000"/>
              </a:solidFill>
              <a:latin typeface="Calibri"/>
              <a:ea typeface="Calibri"/>
              <a:cs typeface="Calibri"/>
              <a:sym typeface="Calibri"/>
            </a:endParaRPr>
          </a:p>
        </p:txBody>
      </p:sp>
      <p:sp>
        <p:nvSpPr>
          <p:cNvPr id="340" name="Google Shape;340;p34"/>
          <p:cNvSpPr/>
          <p:nvPr/>
        </p:nvSpPr>
        <p:spPr>
          <a:xfrm>
            <a:off x="5585460" y="2781300"/>
            <a:ext cx="1416614" cy="1920240"/>
          </a:xfrm>
          <a:prstGeom prst="foldedCorner">
            <a:avLst>
              <a:gd fmla="val 16667" name="adj"/>
            </a:avLst>
          </a:prstGeom>
          <a:no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41" name="Google Shape;341;p34"/>
          <p:cNvSpPr txBox="1"/>
          <p:nvPr/>
        </p:nvSpPr>
        <p:spPr>
          <a:xfrm>
            <a:off x="5585460" y="1873450"/>
            <a:ext cx="1037463" cy="9233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Shared</a:t>
            </a:r>
            <a:endParaRPr/>
          </a:p>
          <a:p>
            <a:pPr indent="0" lvl="0" marL="0" marR="0" rtl="0" algn="l">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Variables</a:t>
            </a:r>
            <a:endParaRPr/>
          </a:p>
          <a:p>
            <a:pPr indent="0" lvl="0" marL="0" marR="0" rtl="0" algn="l">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File</a:t>
            </a:r>
            <a:endParaRPr/>
          </a:p>
        </p:txBody>
      </p:sp>
      <p:sp>
        <p:nvSpPr>
          <p:cNvPr id="342" name="Google Shape;342;p34"/>
          <p:cNvSpPr txBox="1"/>
          <p:nvPr/>
        </p:nvSpPr>
        <p:spPr>
          <a:xfrm>
            <a:off x="1002566" y="3616981"/>
            <a:ext cx="1168910" cy="9233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Processes</a:t>
            </a:r>
            <a:endParaRPr/>
          </a:p>
          <a:p>
            <a:pPr indent="0" lvl="0" marL="0" marR="0" rtl="0" algn="l">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wants to</a:t>
            </a:r>
            <a:endParaRPr/>
          </a:p>
          <a:p>
            <a:pPr indent="0" lvl="0" marL="0" marR="0" rtl="0" algn="l">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query jobs</a:t>
            </a:r>
            <a:endParaRPr/>
          </a:p>
        </p:txBody>
      </p:sp>
      <p:sp>
        <p:nvSpPr>
          <p:cNvPr id="343" name="Google Shape;343;p34"/>
          <p:cNvSpPr/>
          <p:nvPr/>
        </p:nvSpPr>
        <p:spPr>
          <a:xfrm>
            <a:off x="5267399" y="1542325"/>
            <a:ext cx="2052735" cy="3529916"/>
          </a:xfrm>
          <a:prstGeom prst="ellipse">
            <a:avLst/>
          </a:prstGeom>
          <a:noFill/>
          <a:ln cap="flat" cmpd="sng" w="571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44" name="Google Shape;344;p34"/>
          <p:cNvSpPr txBox="1"/>
          <p:nvPr/>
        </p:nvSpPr>
        <p:spPr>
          <a:xfrm>
            <a:off x="7350583" y="2849651"/>
            <a:ext cx="1194317"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FF0000"/>
                </a:solidFill>
                <a:latin typeface="Calibri"/>
                <a:ea typeface="Calibri"/>
                <a:cs typeface="Calibri"/>
                <a:sym typeface="Calibri"/>
              </a:rPr>
              <a:t>Access to shared file</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35"/>
          <p:cNvSpPr txBox="1"/>
          <p:nvPr>
            <p:ph type="title"/>
          </p:nvPr>
        </p:nvSpPr>
        <p:spPr>
          <a:xfrm>
            <a:off x="628650" y="365126"/>
            <a:ext cx="7886700" cy="13257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400"/>
              <a:buFont typeface="Calibri"/>
              <a:buNone/>
            </a:pPr>
            <a:r>
              <a:rPr lang="en-US"/>
              <a:t>Critical Region in Producer-consumer Example</a:t>
            </a:r>
            <a:endParaRPr/>
          </a:p>
        </p:txBody>
      </p:sp>
      <p:sp>
        <p:nvSpPr>
          <p:cNvPr id="350" name="Google Shape;350;p35"/>
          <p:cNvSpPr txBox="1"/>
          <p:nvPr/>
        </p:nvSpPr>
        <p:spPr>
          <a:xfrm>
            <a:off x="3492525" y="3150938"/>
            <a:ext cx="2345100" cy="831300"/>
          </a:xfrm>
          <a:prstGeom prst="rect">
            <a:avLst/>
          </a:prstGeom>
          <a:noFill/>
          <a:ln cap="flat" cmpd="sng" w="19050">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onsolas"/>
                <a:ea typeface="Consolas"/>
                <a:cs typeface="Consolas"/>
                <a:sym typeface="Consolas"/>
              </a:rPr>
              <a:t>const int size;</a:t>
            </a:r>
            <a:endParaRPr>
              <a:latin typeface="Consolas"/>
              <a:ea typeface="Consolas"/>
              <a:cs typeface="Consolas"/>
              <a:sym typeface="Consolas"/>
            </a:endParaRPr>
          </a:p>
          <a:p>
            <a:pPr indent="0" lvl="0" marL="0" rtl="0" algn="l">
              <a:spcBef>
                <a:spcPts val="0"/>
              </a:spcBef>
              <a:spcAft>
                <a:spcPts val="0"/>
              </a:spcAft>
              <a:buNone/>
            </a:pPr>
            <a:r>
              <a:rPr lang="en-US">
                <a:latin typeface="Consolas"/>
                <a:ea typeface="Consolas"/>
                <a:cs typeface="Consolas"/>
                <a:sym typeface="Consolas"/>
              </a:rPr>
              <a:t>int count = 0;</a:t>
            </a:r>
            <a:endParaRPr>
              <a:latin typeface="Consolas"/>
              <a:ea typeface="Consolas"/>
              <a:cs typeface="Consolas"/>
              <a:sym typeface="Consolas"/>
            </a:endParaRPr>
          </a:p>
          <a:p>
            <a:pPr indent="0" lvl="0" marL="0" rtl="0" algn="l">
              <a:spcBef>
                <a:spcPts val="0"/>
              </a:spcBef>
              <a:spcAft>
                <a:spcPts val="0"/>
              </a:spcAft>
              <a:buNone/>
            </a:pPr>
            <a:r>
              <a:rPr lang="en-US">
                <a:latin typeface="Consolas"/>
                <a:ea typeface="Consolas"/>
                <a:cs typeface="Consolas"/>
                <a:sym typeface="Consolas"/>
              </a:rPr>
              <a:t>item_t buffer[size];</a:t>
            </a:r>
            <a:endParaRPr>
              <a:latin typeface="Consolas"/>
              <a:ea typeface="Consolas"/>
              <a:cs typeface="Consolas"/>
              <a:sym typeface="Consolas"/>
            </a:endParaRPr>
          </a:p>
        </p:txBody>
      </p:sp>
      <p:sp>
        <p:nvSpPr>
          <p:cNvPr id="351" name="Google Shape;351;p35"/>
          <p:cNvSpPr txBox="1"/>
          <p:nvPr/>
        </p:nvSpPr>
        <p:spPr>
          <a:xfrm>
            <a:off x="766575" y="4452800"/>
            <a:ext cx="3044100" cy="1908600"/>
          </a:xfrm>
          <a:prstGeom prst="rect">
            <a:avLst/>
          </a:prstGeom>
          <a:noFill/>
          <a:ln cap="flat" cmpd="sng" w="19050">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onsolas"/>
                <a:ea typeface="Consolas"/>
                <a:cs typeface="Consolas"/>
                <a:sym typeface="Consolas"/>
              </a:rPr>
              <a:t>while (1) {</a:t>
            </a:r>
            <a:endParaRPr>
              <a:latin typeface="Consolas"/>
              <a:ea typeface="Consolas"/>
              <a:cs typeface="Consolas"/>
              <a:sym typeface="Consolas"/>
            </a:endParaRPr>
          </a:p>
          <a:p>
            <a:pPr indent="0" lvl="0" marL="0" rtl="0" algn="l">
              <a:spcBef>
                <a:spcPts val="0"/>
              </a:spcBef>
              <a:spcAft>
                <a:spcPts val="0"/>
              </a:spcAft>
              <a:buNone/>
            </a:pPr>
            <a:r>
              <a:rPr lang="en-US">
                <a:latin typeface="Consolas"/>
                <a:ea typeface="Consolas"/>
                <a:cs typeface="Consolas"/>
                <a:sym typeface="Consolas"/>
              </a:rPr>
              <a:t>	...</a:t>
            </a:r>
            <a:endParaRPr>
              <a:latin typeface="Consolas"/>
              <a:ea typeface="Consolas"/>
              <a:cs typeface="Consolas"/>
              <a:sym typeface="Consolas"/>
            </a:endParaRPr>
          </a:p>
          <a:p>
            <a:pPr indent="0" lvl="0" marL="0" rtl="0" algn="l">
              <a:spcBef>
                <a:spcPts val="0"/>
              </a:spcBef>
              <a:spcAft>
                <a:spcPts val="0"/>
              </a:spcAft>
              <a:buNone/>
            </a:pPr>
            <a:r>
              <a:rPr lang="en-US">
                <a:latin typeface="Consolas"/>
                <a:ea typeface="Consolas"/>
                <a:cs typeface="Consolas"/>
                <a:sym typeface="Consolas"/>
              </a:rPr>
              <a:t>	produce item A;</a:t>
            </a:r>
            <a:endParaRPr>
              <a:latin typeface="Consolas"/>
              <a:ea typeface="Consolas"/>
              <a:cs typeface="Consolas"/>
              <a:sym typeface="Consolas"/>
            </a:endParaRPr>
          </a:p>
          <a:p>
            <a:pPr indent="0" lvl="0" marL="0" rtl="0" algn="l">
              <a:spcBef>
                <a:spcPts val="0"/>
              </a:spcBef>
              <a:spcAft>
                <a:spcPts val="0"/>
              </a:spcAft>
              <a:buNone/>
            </a:pPr>
            <a:r>
              <a:rPr lang="en-US">
                <a:latin typeface="Consolas"/>
                <a:ea typeface="Consolas"/>
                <a:cs typeface="Consolas"/>
                <a:sym typeface="Consolas"/>
              </a:rPr>
              <a:t>	...</a:t>
            </a:r>
            <a:endParaRPr>
              <a:latin typeface="Consolas"/>
              <a:ea typeface="Consolas"/>
              <a:cs typeface="Consolas"/>
              <a:sym typeface="Consolas"/>
            </a:endParaRPr>
          </a:p>
          <a:p>
            <a:pPr indent="0" lvl="0" marL="0" rtl="0" algn="l">
              <a:spcBef>
                <a:spcPts val="0"/>
              </a:spcBef>
              <a:spcAft>
                <a:spcPts val="0"/>
              </a:spcAft>
              <a:buNone/>
            </a:pPr>
            <a:r>
              <a:rPr lang="en-US">
                <a:latin typeface="Consolas"/>
                <a:ea typeface="Consolas"/>
                <a:cs typeface="Consolas"/>
                <a:sym typeface="Consolas"/>
              </a:rPr>
              <a:t>	while (count == size) ;</a:t>
            </a:r>
            <a:endParaRPr>
              <a:latin typeface="Consolas"/>
              <a:ea typeface="Consolas"/>
              <a:cs typeface="Consolas"/>
              <a:sym typeface="Consolas"/>
            </a:endParaRPr>
          </a:p>
          <a:p>
            <a:pPr indent="0" lvl="0" marL="0" rtl="0" algn="l">
              <a:spcBef>
                <a:spcPts val="0"/>
              </a:spcBef>
              <a:spcAft>
                <a:spcPts val="0"/>
              </a:spcAft>
              <a:buNone/>
            </a:pPr>
            <a:r>
              <a:rPr lang="en-US">
                <a:latin typeface="Consolas"/>
                <a:ea typeface="Consolas"/>
                <a:cs typeface="Consolas"/>
                <a:sym typeface="Consolas"/>
              </a:rPr>
              <a:t>	insert(A);</a:t>
            </a:r>
            <a:endParaRPr>
              <a:latin typeface="Consolas"/>
              <a:ea typeface="Consolas"/>
              <a:cs typeface="Consolas"/>
              <a:sym typeface="Consolas"/>
            </a:endParaRPr>
          </a:p>
          <a:p>
            <a:pPr indent="0" lvl="0" marL="0" rtl="0" algn="l">
              <a:spcBef>
                <a:spcPts val="0"/>
              </a:spcBef>
              <a:spcAft>
                <a:spcPts val="0"/>
              </a:spcAft>
              <a:buNone/>
            </a:pPr>
            <a:r>
              <a:rPr lang="en-US">
                <a:latin typeface="Consolas"/>
                <a:ea typeface="Consolas"/>
                <a:cs typeface="Consolas"/>
                <a:sym typeface="Consolas"/>
              </a:rPr>
              <a:t>	count++;</a:t>
            </a:r>
            <a:endParaRPr>
              <a:latin typeface="Consolas"/>
              <a:ea typeface="Consolas"/>
              <a:cs typeface="Consolas"/>
              <a:sym typeface="Consolas"/>
            </a:endParaRPr>
          </a:p>
          <a:p>
            <a:pPr indent="0" lvl="0" marL="0" rtl="0" algn="l">
              <a:spcBef>
                <a:spcPts val="0"/>
              </a:spcBef>
              <a:spcAft>
                <a:spcPts val="0"/>
              </a:spcAft>
              <a:buNone/>
            </a:pPr>
            <a:r>
              <a:rPr lang="en-US">
                <a:latin typeface="Consolas"/>
                <a:ea typeface="Consolas"/>
                <a:cs typeface="Consolas"/>
                <a:sym typeface="Consolas"/>
              </a:rPr>
              <a:t>}</a:t>
            </a:r>
            <a:endParaRPr>
              <a:latin typeface="Consolas"/>
              <a:ea typeface="Consolas"/>
              <a:cs typeface="Consolas"/>
              <a:sym typeface="Consolas"/>
            </a:endParaRPr>
          </a:p>
        </p:txBody>
      </p:sp>
      <p:sp>
        <p:nvSpPr>
          <p:cNvPr id="352" name="Google Shape;352;p35"/>
          <p:cNvSpPr txBox="1"/>
          <p:nvPr/>
        </p:nvSpPr>
        <p:spPr>
          <a:xfrm>
            <a:off x="5632575" y="4573625"/>
            <a:ext cx="3044100" cy="1693200"/>
          </a:xfrm>
          <a:prstGeom prst="rect">
            <a:avLst/>
          </a:prstGeom>
          <a:noFill/>
          <a:ln cap="flat" cmpd="sng" w="19050">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onsolas"/>
                <a:ea typeface="Consolas"/>
                <a:cs typeface="Consolas"/>
                <a:sym typeface="Consolas"/>
              </a:rPr>
              <a:t>while (1) {</a:t>
            </a:r>
            <a:endParaRPr>
              <a:latin typeface="Consolas"/>
              <a:ea typeface="Consolas"/>
              <a:cs typeface="Consolas"/>
              <a:sym typeface="Consolas"/>
            </a:endParaRPr>
          </a:p>
          <a:p>
            <a:pPr indent="0" lvl="0" marL="0" rtl="0" algn="l">
              <a:spcBef>
                <a:spcPts val="0"/>
              </a:spcBef>
              <a:spcAft>
                <a:spcPts val="0"/>
              </a:spcAft>
              <a:buNone/>
            </a:pPr>
            <a:r>
              <a:rPr lang="en-US">
                <a:latin typeface="Consolas"/>
                <a:ea typeface="Consolas"/>
                <a:cs typeface="Consolas"/>
                <a:sym typeface="Consolas"/>
              </a:rPr>
              <a:t>	while (count == 0) ;</a:t>
            </a:r>
            <a:endParaRPr>
              <a:latin typeface="Consolas"/>
              <a:ea typeface="Consolas"/>
              <a:cs typeface="Consolas"/>
              <a:sym typeface="Consolas"/>
            </a:endParaRPr>
          </a:p>
          <a:p>
            <a:pPr indent="0" lvl="0" marL="0" rtl="0" algn="l">
              <a:spcBef>
                <a:spcPts val="0"/>
              </a:spcBef>
              <a:spcAft>
                <a:spcPts val="0"/>
              </a:spcAft>
              <a:buNone/>
            </a:pPr>
            <a:r>
              <a:rPr lang="en-US">
                <a:latin typeface="Consolas"/>
                <a:ea typeface="Consolas"/>
                <a:cs typeface="Consolas"/>
                <a:sym typeface="Consolas"/>
              </a:rPr>
              <a:t>	A = remove_item();</a:t>
            </a:r>
            <a:endParaRPr>
              <a:latin typeface="Consolas"/>
              <a:ea typeface="Consolas"/>
              <a:cs typeface="Consolas"/>
              <a:sym typeface="Consolas"/>
            </a:endParaRPr>
          </a:p>
          <a:p>
            <a:pPr indent="457200" lvl="0" marL="0" rtl="0" algn="l">
              <a:spcBef>
                <a:spcPts val="0"/>
              </a:spcBef>
              <a:spcAft>
                <a:spcPts val="0"/>
              </a:spcAft>
              <a:buNone/>
            </a:pPr>
            <a:r>
              <a:rPr lang="en-US">
                <a:solidFill>
                  <a:schemeClr val="dk1"/>
                </a:solidFill>
                <a:latin typeface="Consolas"/>
                <a:ea typeface="Consolas"/>
                <a:cs typeface="Consolas"/>
                <a:sym typeface="Consolas"/>
              </a:rPr>
              <a:t>count--;</a:t>
            </a:r>
            <a:r>
              <a:rPr lang="en-US">
                <a:latin typeface="Consolas"/>
                <a:ea typeface="Consolas"/>
                <a:cs typeface="Consolas"/>
                <a:sym typeface="Consolas"/>
              </a:rPr>
              <a:t>	</a:t>
            </a:r>
            <a:endParaRPr>
              <a:latin typeface="Consolas"/>
              <a:ea typeface="Consolas"/>
              <a:cs typeface="Consolas"/>
              <a:sym typeface="Consolas"/>
            </a:endParaRPr>
          </a:p>
          <a:p>
            <a:pPr indent="457200" lvl="0" marL="0" rtl="0" algn="l">
              <a:spcBef>
                <a:spcPts val="0"/>
              </a:spcBef>
              <a:spcAft>
                <a:spcPts val="0"/>
              </a:spcAft>
              <a:buNone/>
            </a:pPr>
            <a:r>
              <a:rPr lang="en-US">
                <a:latin typeface="Consolas"/>
                <a:ea typeface="Consolas"/>
                <a:cs typeface="Consolas"/>
                <a:sym typeface="Consolas"/>
              </a:rPr>
              <a:t>...</a:t>
            </a:r>
            <a:endParaRPr>
              <a:latin typeface="Consolas"/>
              <a:ea typeface="Consolas"/>
              <a:cs typeface="Consolas"/>
              <a:sym typeface="Consolas"/>
            </a:endParaRPr>
          </a:p>
          <a:p>
            <a:pPr indent="0" lvl="0" marL="0" rtl="0" algn="l">
              <a:spcBef>
                <a:spcPts val="0"/>
              </a:spcBef>
              <a:spcAft>
                <a:spcPts val="0"/>
              </a:spcAft>
              <a:buNone/>
            </a:pPr>
            <a:r>
              <a:rPr lang="en-US">
                <a:latin typeface="Consolas"/>
                <a:ea typeface="Consolas"/>
                <a:cs typeface="Consolas"/>
                <a:sym typeface="Consolas"/>
              </a:rPr>
              <a:t>	consume item A;</a:t>
            </a:r>
            <a:endParaRPr>
              <a:latin typeface="Consolas"/>
              <a:ea typeface="Consolas"/>
              <a:cs typeface="Consolas"/>
              <a:sym typeface="Consolas"/>
            </a:endParaRPr>
          </a:p>
          <a:p>
            <a:pPr indent="0" lvl="0" marL="0" rtl="0" algn="l">
              <a:spcBef>
                <a:spcPts val="0"/>
              </a:spcBef>
              <a:spcAft>
                <a:spcPts val="0"/>
              </a:spcAft>
              <a:buNone/>
            </a:pPr>
            <a:r>
              <a:rPr lang="en-US">
                <a:latin typeface="Consolas"/>
                <a:ea typeface="Consolas"/>
                <a:cs typeface="Consolas"/>
                <a:sym typeface="Consolas"/>
              </a:rPr>
              <a:t>}</a:t>
            </a:r>
            <a:endParaRPr>
              <a:latin typeface="Consolas"/>
              <a:ea typeface="Consolas"/>
              <a:cs typeface="Consolas"/>
              <a:sym typeface="Consolas"/>
            </a:endParaRPr>
          </a:p>
        </p:txBody>
      </p:sp>
      <p:sp>
        <p:nvSpPr>
          <p:cNvPr id="353" name="Google Shape;353;p35"/>
          <p:cNvSpPr txBox="1"/>
          <p:nvPr/>
        </p:nvSpPr>
        <p:spPr>
          <a:xfrm>
            <a:off x="945925" y="4067500"/>
            <a:ext cx="3891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354" name="Google Shape;354;p35"/>
          <p:cNvSpPr txBox="1"/>
          <p:nvPr/>
        </p:nvSpPr>
        <p:spPr>
          <a:xfrm>
            <a:off x="766575" y="4046825"/>
            <a:ext cx="1506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latin typeface="Calibri"/>
                <a:ea typeface="Calibri"/>
                <a:cs typeface="Calibri"/>
                <a:sym typeface="Calibri"/>
              </a:rPr>
              <a:t>Producer</a:t>
            </a:r>
            <a:endParaRPr b="1">
              <a:latin typeface="Calibri"/>
              <a:ea typeface="Calibri"/>
              <a:cs typeface="Calibri"/>
              <a:sym typeface="Calibri"/>
            </a:endParaRPr>
          </a:p>
        </p:txBody>
      </p:sp>
      <p:sp>
        <p:nvSpPr>
          <p:cNvPr id="355" name="Google Shape;355;p35"/>
          <p:cNvSpPr txBox="1"/>
          <p:nvPr/>
        </p:nvSpPr>
        <p:spPr>
          <a:xfrm>
            <a:off x="5632575" y="4173425"/>
            <a:ext cx="1506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latin typeface="Calibri"/>
                <a:ea typeface="Calibri"/>
                <a:cs typeface="Calibri"/>
                <a:sym typeface="Calibri"/>
              </a:rPr>
              <a:t>Consumer</a:t>
            </a:r>
            <a:endParaRPr b="1">
              <a:latin typeface="Calibri"/>
              <a:ea typeface="Calibri"/>
              <a:cs typeface="Calibri"/>
              <a:sym typeface="Calibri"/>
            </a:endParaRPr>
          </a:p>
        </p:txBody>
      </p:sp>
      <p:sp>
        <p:nvSpPr>
          <p:cNvPr id="356" name="Google Shape;356;p35"/>
          <p:cNvSpPr txBox="1"/>
          <p:nvPr/>
        </p:nvSpPr>
        <p:spPr>
          <a:xfrm>
            <a:off x="3492525" y="2750750"/>
            <a:ext cx="1506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latin typeface="Calibri"/>
                <a:ea typeface="Calibri"/>
                <a:cs typeface="Calibri"/>
                <a:sym typeface="Calibri"/>
              </a:rPr>
              <a:t>Shared Variables</a:t>
            </a:r>
            <a:endParaRPr b="1">
              <a:latin typeface="Calibri"/>
              <a:ea typeface="Calibri"/>
              <a:cs typeface="Calibri"/>
              <a:sym typeface="Calibri"/>
            </a:endParaRPr>
          </a:p>
        </p:txBody>
      </p:sp>
      <p:sp>
        <p:nvSpPr>
          <p:cNvPr id="357" name="Google Shape;357;p35"/>
          <p:cNvSpPr/>
          <p:nvPr/>
        </p:nvSpPr>
        <p:spPr>
          <a:xfrm>
            <a:off x="1256750" y="5839250"/>
            <a:ext cx="1189200" cy="2163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35"/>
          <p:cNvSpPr/>
          <p:nvPr/>
        </p:nvSpPr>
        <p:spPr>
          <a:xfrm>
            <a:off x="6107900" y="5312075"/>
            <a:ext cx="1128600" cy="2163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35"/>
          <p:cNvSpPr txBox="1"/>
          <p:nvPr/>
        </p:nvSpPr>
        <p:spPr>
          <a:xfrm>
            <a:off x="3768379" y="4827704"/>
            <a:ext cx="1864200" cy="646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rgbClr val="FF0000"/>
                </a:solidFill>
                <a:latin typeface="Calibri"/>
                <a:ea typeface="Calibri"/>
                <a:cs typeface="Calibri"/>
                <a:sym typeface="Calibri"/>
              </a:rPr>
              <a:t>Access to the count variable</a:t>
            </a:r>
            <a:endParaRPr/>
          </a:p>
        </p:txBody>
      </p:sp>
      <p:sp>
        <p:nvSpPr>
          <p:cNvPr id="360" name="Google Shape;360;p35"/>
          <p:cNvSpPr txBox="1"/>
          <p:nvPr/>
        </p:nvSpPr>
        <p:spPr>
          <a:xfrm>
            <a:off x="4165325" y="6375325"/>
            <a:ext cx="473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US">
                <a:latin typeface="Calibri"/>
                <a:ea typeface="Calibri"/>
                <a:cs typeface="Calibri"/>
                <a:sym typeface="Calibri"/>
              </a:rPr>
              <a:t>Assuming insert() &amp; remote_item() work correctly here.</a:t>
            </a:r>
            <a:endParaRPr i="1">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36"/>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Avoid Race Conditions</a:t>
            </a:r>
            <a:endParaRPr/>
          </a:p>
        </p:txBody>
      </p:sp>
      <p:sp>
        <p:nvSpPr>
          <p:cNvPr id="366" name="Google Shape;366;p36"/>
          <p:cNvSpPr txBox="1"/>
          <p:nvPr>
            <p:ph idx="1" type="body"/>
          </p:nvPr>
        </p:nvSpPr>
        <p:spPr>
          <a:xfrm>
            <a:off x="628650" y="1825625"/>
            <a:ext cx="803949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Find some way to </a:t>
            </a:r>
            <a:r>
              <a:rPr b="1" lang="en-US"/>
              <a:t>prohibit more than one process </a:t>
            </a:r>
            <a:r>
              <a:rPr lang="en-US"/>
              <a:t>in its critical region(s) at the same time</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Solution – </a:t>
            </a:r>
            <a:r>
              <a:rPr b="1" lang="en-US"/>
              <a:t>Mutual exclusive </a:t>
            </a:r>
            <a:r>
              <a:rPr lang="en-US"/>
              <a:t>access to critical regions</a:t>
            </a:r>
            <a:endParaRPr/>
          </a:p>
          <a:p>
            <a:pPr indent="-228600" lvl="1" marL="685800" rtl="0" algn="l">
              <a:lnSpc>
                <a:spcPct val="90000"/>
              </a:lnSpc>
              <a:spcBef>
                <a:spcPts val="500"/>
              </a:spcBef>
              <a:spcAft>
                <a:spcPts val="0"/>
              </a:spcAft>
              <a:buClr>
                <a:schemeClr val="dk1"/>
              </a:buClr>
              <a:buSzPts val="2400"/>
              <a:buChar char="•"/>
            </a:pPr>
            <a:r>
              <a:rPr lang="en-US"/>
              <a:t>Some way of making sure that </a:t>
            </a:r>
            <a:endParaRPr/>
          </a:p>
          <a:p>
            <a:pPr indent="-228600" lvl="2" marL="1143000" rtl="0" algn="l">
              <a:lnSpc>
                <a:spcPct val="90000"/>
              </a:lnSpc>
              <a:spcBef>
                <a:spcPts val="500"/>
              </a:spcBef>
              <a:spcAft>
                <a:spcPts val="0"/>
              </a:spcAft>
              <a:buClr>
                <a:schemeClr val="dk1"/>
              </a:buClr>
              <a:buSzPts val="2000"/>
              <a:buChar char="•"/>
            </a:pPr>
            <a:r>
              <a:rPr lang="en-US"/>
              <a:t>If one process is using a shared variable or file</a:t>
            </a:r>
            <a:endParaRPr/>
          </a:p>
          <a:p>
            <a:pPr indent="-228600" lvl="2" marL="1143000" rtl="0" algn="l">
              <a:lnSpc>
                <a:spcPct val="90000"/>
              </a:lnSpc>
              <a:spcBef>
                <a:spcPts val="500"/>
              </a:spcBef>
              <a:spcAft>
                <a:spcPts val="0"/>
              </a:spcAft>
              <a:buClr>
                <a:schemeClr val="dk1"/>
              </a:buClr>
              <a:buSzPts val="2000"/>
              <a:buChar char="•"/>
            </a:pPr>
            <a:r>
              <a:rPr lang="en-US"/>
              <a:t>The other processes will be excluded from doing the same thing</a:t>
            </a:r>
            <a:endParaRPr/>
          </a:p>
          <a:p>
            <a:pPr indent="-228600" lvl="1" marL="685800" rtl="0" algn="l">
              <a:lnSpc>
                <a:spcPct val="90000"/>
              </a:lnSpc>
              <a:spcBef>
                <a:spcPts val="500"/>
              </a:spcBef>
              <a:spcAft>
                <a:spcPts val="0"/>
              </a:spcAft>
              <a:buClr>
                <a:schemeClr val="dk1"/>
              </a:buClr>
              <a:buSzPts val="2400"/>
              <a:buChar char="•"/>
            </a:pPr>
            <a:r>
              <a:rPr lang="en-US"/>
              <a:t>Only one process or thread in a critical section at any time</a:t>
            </a:r>
            <a:endParaRPr/>
          </a:p>
          <a:p>
            <a:pPr indent="-76200" lvl="1" marL="685800" rtl="0" algn="l">
              <a:lnSpc>
                <a:spcPct val="90000"/>
              </a:lnSpc>
              <a:spcBef>
                <a:spcPts val="500"/>
              </a:spcBef>
              <a:spcAft>
                <a:spcPts val="0"/>
              </a:spcAft>
              <a:buClr>
                <a:schemeClr val="dk1"/>
              </a:buClr>
              <a:buSzPts val="2400"/>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37"/>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Requirements to Avoid race Conditions</a:t>
            </a:r>
            <a:endParaRPr/>
          </a:p>
        </p:txBody>
      </p:sp>
      <p:sp>
        <p:nvSpPr>
          <p:cNvPr id="372" name="Google Shape;372;p37"/>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0" lvl="0" marL="228600" rtl="0" algn="l">
              <a:lnSpc>
                <a:spcPct val="90000"/>
              </a:lnSpc>
              <a:spcBef>
                <a:spcPts val="0"/>
              </a:spcBef>
              <a:spcAft>
                <a:spcPts val="0"/>
              </a:spcAft>
              <a:buNone/>
            </a:pPr>
            <a:r>
              <a:rPr lang="en-US"/>
              <a:t>Critical Regions are not enough</a:t>
            </a:r>
            <a:endParaRPr/>
          </a:p>
          <a:p>
            <a:pPr indent="-514350" lvl="1" marL="971550" rtl="0" algn="l">
              <a:lnSpc>
                <a:spcPct val="90000"/>
              </a:lnSpc>
              <a:spcBef>
                <a:spcPts val="500"/>
              </a:spcBef>
              <a:spcAft>
                <a:spcPts val="0"/>
              </a:spcAft>
              <a:buClr>
                <a:schemeClr val="dk1"/>
              </a:buClr>
              <a:buSzPts val="2400"/>
              <a:buFont typeface="Calibri"/>
              <a:buAutoNum type="arabicPeriod"/>
            </a:pPr>
            <a:r>
              <a:rPr b="1" lang="en-US"/>
              <a:t>No two processes may be simultaneously inside their critical regions</a:t>
            </a:r>
            <a:endParaRPr/>
          </a:p>
          <a:p>
            <a:pPr indent="-514350" lvl="1" marL="971550" rtl="0" algn="l">
              <a:lnSpc>
                <a:spcPct val="90000"/>
              </a:lnSpc>
              <a:spcBef>
                <a:spcPts val="500"/>
              </a:spcBef>
              <a:spcAft>
                <a:spcPts val="0"/>
              </a:spcAft>
              <a:buClr>
                <a:schemeClr val="dk1"/>
              </a:buClr>
              <a:buSzPts val="2400"/>
              <a:buFont typeface="Calibri"/>
              <a:buAutoNum type="arabicPeriod"/>
            </a:pPr>
            <a:r>
              <a:rPr lang="en-US"/>
              <a:t>No assumptions may be made about speeds or the number of CPUs</a:t>
            </a:r>
            <a:endParaRPr/>
          </a:p>
          <a:p>
            <a:pPr indent="-514350" lvl="1" marL="971550" rtl="0" algn="l">
              <a:lnSpc>
                <a:spcPct val="90000"/>
              </a:lnSpc>
              <a:spcBef>
                <a:spcPts val="500"/>
              </a:spcBef>
              <a:spcAft>
                <a:spcPts val="0"/>
              </a:spcAft>
              <a:buClr>
                <a:schemeClr val="dk1"/>
              </a:buClr>
              <a:buSzPts val="2400"/>
              <a:buFont typeface="Calibri"/>
              <a:buAutoNum type="arabicPeriod"/>
            </a:pPr>
            <a:r>
              <a:rPr lang="en-US"/>
              <a:t>No process running outside its critical region may block other processes</a:t>
            </a:r>
            <a:endParaRPr/>
          </a:p>
          <a:p>
            <a:pPr indent="-514350" lvl="1" marL="971550" rtl="0" algn="l">
              <a:lnSpc>
                <a:spcPct val="90000"/>
              </a:lnSpc>
              <a:spcBef>
                <a:spcPts val="500"/>
              </a:spcBef>
              <a:spcAft>
                <a:spcPts val="0"/>
              </a:spcAft>
              <a:buClr>
                <a:schemeClr val="dk1"/>
              </a:buClr>
              <a:buSzPts val="2400"/>
              <a:buFont typeface="Calibri"/>
              <a:buAutoNum type="arabicPeriod"/>
            </a:pPr>
            <a:r>
              <a:rPr lang="en-US"/>
              <a:t>No process should have to wait forever to enter its critical region</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38"/>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Mutual Exclusion (1)</a:t>
            </a:r>
            <a:endParaRPr/>
          </a:p>
        </p:txBody>
      </p:sp>
      <p:sp>
        <p:nvSpPr>
          <p:cNvPr id="378" name="Google Shape;378;p38"/>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379" name="Google Shape;379;p38"/>
          <p:cNvPicPr preferRelativeResize="0"/>
          <p:nvPr/>
        </p:nvPicPr>
        <p:blipFill rotWithShape="1">
          <a:blip r:embed="rId3">
            <a:alphaModFix/>
          </a:blip>
          <a:srcRect b="0" l="0" r="0" t="0"/>
          <a:stretch/>
        </p:blipFill>
        <p:spPr>
          <a:xfrm>
            <a:off x="2957394" y="1825625"/>
            <a:ext cx="3229212" cy="4351338"/>
          </a:xfrm>
          <a:prstGeom prst="rect">
            <a:avLst/>
          </a:prstGeom>
          <a:noFill/>
          <a:ln>
            <a:noFill/>
          </a:ln>
        </p:spPr>
      </p:pic>
      <p:sp>
        <p:nvSpPr>
          <p:cNvPr id="380" name="Google Shape;380;p38"/>
          <p:cNvSpPr txBox="1"/>
          <p:nvPr/>
        </p:nvSpPr>
        <p:spPr>
          <a:xfrm>
            <a:off x="2499285" y="6176963"/>
            <a:ext cx="414543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This is not an example of mutual exclusion</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39"/>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Mutual Exclusion (2)</a:t>
            </a:r>
            <a:endParaRPr/>
          </a:p>
        </p:txBody>
      </p:sp>
      <p:sp>
        <p:nvSpPr>
          <p:cNvPr id="386" name="Google Shape;386;p39"/>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387" name="Google Shape;387;p39"/>
          <p:cNvPicPr preferRelativeResize="0"/>
          <p:nvPr/>
        </p:nvPicPr>
        <p:blipFill rotWithShape="1">
          <a:blip r:embed="rId3">
            <a:alphaModFix/>
          </a:blip>
          <a:srcRect b="0" l="0" r="0" t="0"/>
          <a:stretch/>
        </p:blipFill>
        <p:spPr>
          <a:xfrm>
            <a:off x="628650" y="1825624"/>
            <a:ext cx="7886700" cy="3828205"/>
          </a:xfrm>
          <a:prstGeom prst="rect">
            <a:avLst/>
          </a:prstGeom>
          <a:noFill/>
          <a:ln>
            <a:noFill/>
          </a:ln>
        </p:spPr>
      </p:pic>
      <p:sp>
        <p:nvSpPr>
          <p:cNvPr id="388" name="Google Shape;388;p39"/>
          <p:cNvSpPr/>
          <p:nvPr/>
        </p:nvSpPr>
        <p:spPr>
          <a:xfrm>
            <a:off x="628650" y="5807631"/>
            <a:ext cx="7886700" cy="36933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Mutual exclusion using critical regions. (Figure 2-22)</a:t>
            </a:r>
            <a:endParaRPr sz="1800">
              <a:solidFill>
                <a:schemeClr val="dk1"/>
              </a:solidFill>
              <a:latin typeface="Calibri"/>
              <a:ea typeface="Calibri"/>
              <a:cs typeface="Calibri"/>
              <a:sym typeface="Calibri"/>
            </a:endParaRPr>
          </a:p>
        </p:txBody>
      </p:sp>
      <p:sp>
        <p:nvSpPr>
          <p:cNvPr id="389" name="Google Shape;389;p39"/>
          <p:cNvSpPr/>
          <p:nvPr/>
        </p:nvSpPr>
        <p:spPr>
          <a:xfrm>
            <a:off x="6819900" y="1581812"/>
            <a:ext cx="1993900" cy="370046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90" name="Google Shape;390;p39"/>
          <p:cNvSpPr/>
          <p:nvPr/>
        </p:nvSpPr>
        <p:spPr>
          <a:xfrm>
            <a:off x="5391150" y="1581812"/>
            <a:ext cx="1428750" cy="370046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91" name="Google Shape;391;p39"/>
          <p:cNvSpPr/>
          <p:nvPr/>
        </p:nvSpPr>
        <p:spPr>
          <a:xfrm>
            <a:off x="3829050" y="1581812"/>
            <a:ext cx="1562100" cy="370046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391"/>
                                        </p:tgtEl>
                                      </p:cBhvr>
                                    </p:animEffect>
                                    <p:set>
                                      <p:cBhvr>
                                        <p:cTn dur="1" fill="hold">
                                          <p:stCondLst>
                                            <p:cond delay="500"/>
                                          </p:stCondLst>
                                        </p:cTn>
                                        <p:tgtEl>
                                          <p:spTgt spid="391"/>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390"/>
                                        </p:tgtEl>
                                      </p:cBhvr>
                                    </p:animEffect>
                                    <p:set>
                                      <p:cBhvr>
                                        <p:cTn dur="1" fill="hold">
                                          <p:stCondLst>
                                            <p:cond delay="500"/>
                                          </p:stCondLst>
                                        </p:cTn>
                                        <p:tgtEl>
                                          <p:spTgt spid="390"/>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40"/>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Mutual Exclusion (2)</a:t>
            </a:r>
            <a:endParaRPr/>
          </a:p>
        </p:txBody>
      </p:sp>
      <p:sp>
        <p:nvSpPr>
          <p:cNvPr id="397" name="Google Shape;397;p40"/>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398" name="Google Shape;398;p40"/>
          <p:cNvPicPr preferRelativeResize="0"/>
          <p:nvPr/>
        </p:nvPicPr>
        <p:blipFill rotWithShape="1">
          <a:blip r:embed="rId3">
            <a:alphaModFix/>
          </a:blip>
          <a:srcRect b="0" l="0" r="0" t="0"/>
          <a:stretch/>
        </p:blipFill>
        <p:spPr>
          <a:xfrm>
            <a:off x="628650" y="1825624"/>
            <a:ext cx="7886700" cy="3828205"/>
          </a:xfrm>
          <a:prstGeom prst="rect">
            <a:avLst/>
          </a:prstGeom>
          <a:noFill/>
          <a:ln>
            <a:noFill/>
          </a:ln>
        </p:spPr>
      </p:pic>
      <p:sp>
        <p:nvSpPr>
          <p:cNvPr id="399" name="Google Shape;399;p40"/>
          <p:cNvSpPr/>
          <p:nvPr/>
        </p:nvSpPr>
        <p:spPr>
          <a:xfrm>
            <a:off x="628650" y="5807631"/>
            <a:ext cx="7886700" cy="36933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Mutual exclusion using critical regions. (Figure 2-22)</a:t>
            </a:r>
            <a:endParaRPr sz="1800">
              <a:solidFill>
                <a:schemeClr val="dk1"/>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41"/>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How a Critical Region Looks Like?</a:t>
            </a:r>
            <a:endParaRPr/>
          </a:p>
        </p:txBody>
      </p:sp>
      <p:sp>
        <p:nvSpPr>
          <p:cNvPr id="405" name="Google Shape;405;p41"/>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lnSpcReduction="10000"/>
          </a:bodyPr>
          <a:lstStyle/>
          <a:p>
            <a:pPr indent="-233363" lvl="2" marL="233363" rtl="0" algn="l">
              <a:lnSpc>
                <a:spcPct val="90000"/>
              </a:lnSpc>
              <a:spcBef>
                <a:spcPts val="0"/>
              </a:spcBef>
              <a:spcAft>
                <a:spcPts val="0"/>
              </a:spcAft>
              <a:buClr>
                <a:schemeClr val="dk1"/>
              </a:buClr>
              <a:buSzPts val="3000"/>
              <a:buChar char="•"/>
            </a:pPr>
            <a:r>
              <a:rPr lang="en-US" sz="3000"/>
              <a:t>Pseudocode example</a:t>
            </a:r>
            <a:endParaRPr/>
          </a:p>
          <a:p>
            <a:pPr indent="0" lvl="2" marL="0" rtl="0" algn="l">
              <a:lnSpc>
                <a:spcPct val="90000"/>
              </a:lnSpc>
              <a:spcBef>
                <a:spcPts val="500"/>
              </a:spcBef>
              <a:spcAft>
                <a:spcPts val="0"/>
              </a:spcAft>
              <a:buClr>
                <a:schemeClr val="dk1"/>
              </a:buClr>
              <a:buSzPts val="2000"/>
              <a:buNone/>
            </a:pPr>
            <a:r>
              <a:t/>
            </a:r>
            <a:endParaRPr b="1"/>
          </a:p>
          <a:p>
            <a:pPr indent="0" lvl="2" marL="914400" rtl="0" algn="l">
              <a:lnSpc>
                <a:spcPct val="90000"/>
              </a:lnSpc>
              <a:spcBef>
                <a:spcPts val="500"/>
              </a:spcBef>
              <a:spcAft>
                <a:spcPts val="0"/>
              </a:spcAft>
              <a:buClr>
                <a:schemeClr val="dk1"/>
              </a:buClr>
              <a:buSzPts val="2000"/>
              <a:buNone/>
            </a:pPr>
            <a:r>
              <a:rPr b="1" lang="en-US"/>
              <a:t>repeat</a:t>
            </a:r>
            <a:endParaRPr/>
          </a:p>
          <a:p>
            <a:pPr indent="0" lvl="2" marL="914400" rtl="0" algn="l">
              <a:lnSpc>
                <a:spcPct val="90000"/>
              </a:lnSpc>
              <a:spcBef>
                <a:spcPts val="500"/>
              </a:spcBef>
              <a:spcAft>
                <a:spcPts val="0"/>
              </a:spcAft>
              <a:buClr>
                <a:schemeClr val="dk1"/>
              </a:buClr>
              <a:buSzPts val="1900"/>
              <a:buNone/>
            </a:pPr>
            <a:r>
              <a:rPr lang="en-US" sz="1900"/>
              <a:t>	do other work 		</a:t>
            </a:r>
            <a:r>
              <a:rPr lang="en-US" sz="1900">
                <a:solidFill>
                  <a:srgbClr val="385623"/>
                </a:solidFill>
              </a:rPr>
              <a:t>/* do other work */</a:t>
            </a:r>
            <a:endParaRPr b="1" sz="1900">
              <a:solidFill>
                <a:srgbClr val="385623"/>
              </a:solidFill>
            </a:endParaRPr>
          </a:p>
          <a:p>
            <a:pPr indent="0" lvl="3" marL="1371600" rtl="0" algn="l">
              <a:lnSpc>
                <a:spcPct val="90000"/>
              </a:lnSpc>
              <a:spcBef>
                <a:spcPts val="500"/>
              </a:spcBef>
              <a:spcAft>
                <a:spcPts val="0"/>
              </a:spcAft>
              <a:buClr>
                <a:srgbClr val="FF0000"/>
              </a:buClr>
              <a:buSzPts val="1900"/>
              <a:buNone/>
            </a:pPr>
            <a:r>
              <a:rPr b="1" i="1" lang="en-US" sz="1900">
                <a:solidFill>
                  <a:srgbClr val="FF0000"/>
                </a:solidFill>
              </a:rPr>
              <a:t>enter_critical </a:t>
            </a:r>
            <a:r>
              <a:rPr i="1" lang="en-US" sz="1900">
                <a:solidFill>
                  <a:srgbClr val="FF0000"/>
                </a:solidFill>
              </a:rPr>
              <a:t>		</a:t>
            </a:r>
            <a:r>
              <a:rPr lang="en-US" sz="1900">
                <a:solidFill>
                  <a:srgbClr val="385623"/>
                </a:solidFill>
              </a:rPr>
              <a:t>/* enter critical region */</a:t>
            </a:r>
            <a:endParaRPr/>
          </a:p>
          <a:p>
            <a:pPr indent="0" lvl="4" marL="1828800" rtl="0" algn="l">
              <a:lnSpc>
                <a:spcPct val="90000"/>
              </a:lnSpc>
              <a:spcBef>
                <a:spcPts val="500"/>
              </a:spcBef>
              <a:spcAft>
                <a:spcPts val="0"/>
              </a:spcAft>
              <a:buClr>
                <a:schemeClr val="dk1"/>
              </a:buClr>
              <a:buSzPts val="1900"/>
              <a:buNone/>
            </a:pPr>
            <a:r>
              <a:rPr lang="en-US" sz="1900"/>
              <a:t>critical_region()</a:t>
            </a:r>
            <a:r>
              <a:rPr lang="en-US" sz="1900">
                <a:solidFill>
                  <a:srgbClr val="FF0000"/>
                </a:solidFill>
              </a:rPr>
              <a:t>		</a:t>
            </a:r>
            <a:r>
              <a:rPr lang="en-US" sz="1900">
                <a:solidFill>
                  <a:srgbClr val="385623"/>
                </a:solidFill>
              </a:rPr>
              <a:t>/* access shared variables */</a:t>
            </a:r>
            <a:endParaRPr/>
          </a:p>
          <a:p>
            <a:pPr indent="0" lvl="3" marL="1371600" rtl="0" algn="l">
              <a:lnSpc>
                <a:spcPct val="90000"/>
              </a:lnSpc>
              <a:spcBef>
                <a:spcPts val="500"/>
              </a:spcBef>
              <a:spcAft>
                <a:spcPts val="0"/>
              </a:spcAft>
              <a:buClr>
                <a:srgbClr val="FF0000"/>
              </a:buClr>
              <a:buSzPts val="1900"/>
              <a:buNone/>
            </a:pPr>
            <a:r>
              <a:rPr b="1" i="1" lang="en-US" sz="1900">
                <a:solidFill>
                  <a:srgbClr val="FF0000"/>
                </a:solidFill>
              </a:rPr>
              <a:t>exit_critical</a:t>
            </a:r>
            <a:r>
              <a:rPr i="1" lang="en-US" sz="1900">
                <a:solidFill>
                  <a:srgbClr val="FF0000"/>
                </a:solidFill>
              </a:rPr>
              <a:t>			</a:t>
            </a:r>
            <a:r>
              <a:rPr lang="en-US" sz="1900">
                <a:solidFill>
                  <a:srgbClr val="385623"/>
                </a:solidFill>
              </a:rPr>
              <a:t>/* leave critical region */</a:t>
            </a:r>
            <a:endParaRPr/>
          </a:p>
          <a:p>
            <a:pPr indent="0" lvl="4" marL="1828800" rtl="0" algn="l">
              <a:lnSpc>
                <a:spcPct val="90000"/>
              </a:lnSpc>
              <a:spcBef>
                <a:spcPts val="500"/>
              </a:spcBef>
              <a:spcAft>
                <a:spcPts val="0"/>
              </a:spcAft>
              <a:buClr>
                <a:schemeClr val="dk1"/>
              </a:buClr>
              <a:buSzPts val="1900"/>
              <a:buNone/>
            </a:pPr>
            <a:r>
              <a:rPr lang="en-US" sz="1900"/>
              <a:t>noncritical_region()	</a:t>
            </a:r>
            <a:r>
              <a:rPr lang="en-US" sz="1900">
                <a:solidFill>
                  <a:srgbClr val="385623"/>
                </a:solidFill>
              </a:rPr>
              <a:t>/* do other work */</a:t>
            </a:r>
            <a:endParaRPr/>
          </a:p>
          <a:p>
            <a:pPr indent="0" lvl="2" marL="914400" rtl="0" algn="l">
              <a:lnSpc>
                <a:spcPct val="90000"/>
              </a:lnSpc>
              <a:spcBef>
                <a:spcPts val="500"/>
              </a:spcBef>
              <a:spcAft>
                <a:spcPts val="0"/>
              </a:spcAft>
              <a:buClr>
                <a:schemeClr val="dk1"/>
              </a:buClr>
              <a:buSzPts val="2000"/>
              <a:buNone/>
            </a:pPr>
            <a:r>
              <a:rPr b="1" lang="en-US"/>
              <a:t>until </a:t>
            </a:r>
            <a:r>
              <a:rPr i="1" lang="en-US"/>
              <a:t>condition</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How to implement </a:t>
            </a:r>
            <a:r>
              <a:rPr i="1" lang="en-US"/>
              <a:t>enter_critical</a:t>
            </a:r>
            <a:r>
              <a:rPr lang="en-US"/>
              <a:t>, and </a:t>
            </a:r>
            <a:r>
              <a:rPr i="1" lang="en-US"/>
              <a:t>exit_critical </a:t>
            </a:r>
            <a:r>
              <a:rPr b="1" lang="en-US"/>
              <a:t>to guarantee mutual exclusion</a:t>
            </a:r>
            <a:r>
              <a:rPr lang="en-US"/>
              <a: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5"/>
          <p:cNvSpPr txBox="1"/>
          <p:nvPr>
            <p:ph type="title"/>
          </p:nvPr>
        </p:nvSpPr>
        <p:spPr>
          <a:xfrm>
            <a:off x="628650" y="365126"/>
            <a:ext cx="78867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Inter Process Communication (IPC)</a:t>
            </a:r>
            <a:endParaRPr/>
          </a:p>
        </p:txBody>
      </p:sp>
      <p:sp>
        <p:nvSpPr>
          <p:cNvPr id="102" name="Google Shape;102;p15"/>
          <p:cNvSpPr txBox="1"/>
          <p:nvPr>
            <p:ph idx="1" type="body"/>
          </p:nvPr>
        </p:nvSpPr>
        <p:spPr>
          <a:xfrm>
            <a:off x="628650" y="1825625"/>
            <a:ext cx="7886700" cy="4351200"/>
          </a:xfrm>
          <a:prstGeom prst="rect">
            <a:avLst/>
          </a:prstGeom>
          <a:noFill/>
          <a:ln>
            <a:noFill/>
          </a:ln>
        </p:spPr>
        <p:txBody>
          <a:bodyPr anchorCtr="0" anchor="t" bIns="45700" lIns="91425" spcFirstLastPara="1" rIns="91425" wrap="square" tIns="45700">
            <a:normAutofit lnSpcReduction="20000"/>
          </a:bodyPr>
          <a:lstStyle/>
          <a:p>
            <a:pPr indent="-241934" lvl="0" marL="228600" rtl="0" algn="l">
              <a:lnSpc>
                <a:spcPct val="90000"/>
              </a:lnSpc>
              <a:spcBef>
                <a:spcPts val="0"/>
              </a:spcBef>
              <a:spcAft>
                <a:spcPts val="0"/>
              </a:spcAft>
              <a:buClr>
                <a:schemeClr val="dk1"/>
              </a:buClr>
              <a:buSzPts val="2800"/>
              <a:buChar char="•"/>
            </a:pPr>
            <a:r>
              <a:rPr lang="en-US"/>
              <a:t>Why inter-process communication? → Processes need to </a:t>
            </a:r>
            <a:r>
              <a:rPr b="1" lang="en-US"/>
              <a:t>share information or coordinate</a:t>
            </a:r>
            <a:endParaRPr/>
          </a:p>
          <a:p>
            <a:pPr indent="-64135" lvl="0" marL="228600" rtl="0" algn="l">
              <a:lnSpc>
                <a:spcPct val="90000"/>
              </a:lnSpc>
              <a:spcBef>
                <a:spcPts val="1000"/>
              </a:spcBef>
              <a:spcAft>
                <a:spcPts val="0"/>
              </a:spcAft>
              <a:buClr>
                <a:schemeClr val="dk1"/>
              </a:buClr>
              <a:buSzPts val="2800"/>
              <a:buNone/>
            </a:pPr>
            <a:r>
              <a:t/>
            </a:r>
            <a:endParaRPr/>
          </a:p>
          <a:p>
            <a:pPr indent="-241934" lvl="0" marL="228600" rtl="0" algn="l">
              <a:lnSpc>
                <a:spcPct val="90000"/>
              </a:lnSpc>
              <a:spcBef>
                <a:spcPts val="1000"/>
              </a:spcBef>
              <a:spcAft>
                <a:spcPts val="0"/>
              </a:spcAft>
              <a:buClr>
                <a:schemeClr val="dk1"/>
              </a:buClr>
              <a:buSzPts val="2800"/>
              <a:buChar char="•"/>
            </a:pPr>
            <a:r>
              <a:rPr b="1" lang="en-US"/>
              <a:t>Problems</a:t>
            </a:r>
            <a:r>
              <a:rPr lang="en-US"/>
              <a:t> with </a:t>
            </a:r>
            <a:r>
              <a:rPr b="1" lang="en-US"/>
              <a:t>inter-process</a:t>
            </a:r>
            <a:r>
              <a:rPr lang="en-US"/>
              <a:t> communication</a:t>
            </a:r>
            <a:endParaRPr/>
          </a:p>
          <a:p>
            <a:pPr indent="-240030" lvl="1" marL="685800" rtl="0" algn="l">
              <a:lnSpc>
                <a:spcPct val="90000"/>
              </a:lnSpc>
              <a:spcBef>
                <a:spcPts val="500"/>
              </a:spcBef>
              <a:spcAft>
                <a:spcPts val="0"/>
              </a:spcAft>
              <a:buClr>
                <a:schemeClr val="dk1"/>
              </a:buClr>
              <a:buSzPts val="2400"/>
              <a:buChar char="•"/>
            </a:pPr>
            <a:r>
              <a:rPr lang="en-US"/>
              <a:t>How one process can pass information to another</a:t>
            </a:r>
            <a:endParaRPr/>
          </a:p>
          <a:p>
            <a:pPr indent="-240030" lvl="1" marL="685800" rtl="0" algn="l">
              <a:lnSpc>
                <a:spcPct val="90000"/>
              </a:lnSpc>
              <a:spcBef>
                <a:spcPts val="500"/>
              </a:spcBef>
              <a:spcAft>
                <a:spcPts val="0"/>
              </a:spcAft>
              <a:buClr>
                <a:schemeClr val="dk1"/>
              </a:buClr>
              <a:buSzPts val="2400"/>
              <a:buChar char="•"/>
            </a:pPr>
            <a:r>
              <a:rPr lang="en-US"/>
              <a:t>Processes do not get in each other’s way</a:t>
            </a:r>
            <a:endParaRPr/>
          </a:p>
          <a:p>
            <a:pPr indent="-240030" lvl="1" marL="685800" rtl="0" algn="l">
              <a:lnSpc>
                <a:spcPct val="90000"/>
              </a:lnSpc>
              <a:spcBef>
                <a:spcPts val="500"/>
              </a:spcBef>
              <a:spcAft>
                <a:spcPts val="0"/>
              </a:spcAft>
              <a:buClr>
                <a:schemeClr val="dk1"/>
              </a:buClr>
              <a:buSzPts val="2400"/>
              <a:buChar char="•"/>
            </a:pPr>
            <a:r>
              <a:rPr lang="en-US"/>
              <a:t>Maintain proper sequencing when dependencies are present between processes</a:t>
            </a:r>
            <a:endParaRPr/>
          </a:p>
          <a:p>
            <a:pPr indent="0" lvl="0" marL="228600" rtl="0" algn="l">
              <a:lnSpc>
                <a:spcPct val="90000"/>
              </a:lnSpc>
              <a:spcBef>
                <a:spcPts val="500"/>
              </a:spcBef>
              <a:spcAft>
                <a:spcPts val="0"/>
              </a:spcAft>
              <a:buNone/>
            </a:pPr>
            <a:r>
              <a:t/>
            </a:r>
            <a:endParaRPr/>
          </a:p>
          <a:p>
            <a:pPr indent="-241934" lvl="0" marL="228600" rtl="0" algn="l">
              <a:lnSpc>
                <a:spcPct val="90000"/>
              </a:lnSpc>
              <a:spcBef>
                <a:spcPts val="1000"/>
              </a:spcBef>
              <a:spcAft>
                <a:spcPts val="0"/>
              </a:spcAft>
              <a:buClr>
                <a:schemeClr val="dk1"/>
              </a:buClr>
              <a:buSzPts val="2800"/>
              <a:buChar char="•"/>
            </a:pPr>
            <a:r>
              <a:rPr lang="en-US"/>
              <a:t>The same </a:t>
            </a:r>
            <a:r>
              <a:rPr b="1" lang="en-US"/>
              <a:t>problems </a:t>
            </a:r>
            <a:r>
              <a:rPr lang="en-US"/>
              <a:t>apply to </a:t>
            </a:r>
            <a:r>
              <a:rPr b="1" lang="en-US"/>
              <a:t>inter-thread </a:t>
            </a:r>
            <a:r>
              <a:rPr lang="en-US"/>
              <a:t>communication</a:t>
            </a:r>
            <a:endParaRPr/>
          </a:p>
          <a:p>
            <a:pPr indent="-240030" lvl="1" marL="685800" rtl="0" algn="l">
              <a:lnSpc>
                <a:spcPct val="90000"/>
              </a:lnSpc>
              <a:spcBef>
                <a:spcPts val="500"/>
              </a:spcBef>
              <a:spcAft>
                <a:spcPts val="0"/>
              </a:spcAft>
              <a:buClr>
                <a:schemeClr val="dk1"/>
              </a:buClr>
              <a:buSzPts val="2400"/>
              <a:buChar char="•"/>
            </a:pPr>
            <a:r>
              <a:rPr lang="en-US"/>
              <a:t>By design, threads communicate via shared memory</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42"/>
          <p:cNvSpPr txBox="1"/>
          <p:nvPr>
            <p:ph type="title"/>
          </p:nvPr>
        </p:nvSpPr>
        <p:spPr>
          <a:xfrm>
            <a:off x="623888" y="1709739"/>
            <a:ext cx="7886700" cy="285273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6000"/>
              <a:buFont typeface="Calibri"/>
              <a:buNone/>
            </a:pPr>
            <a:r>
              <a:rPr lang="en-US"/>
              <a:t>Mechanisms for Mutual Exclusion</a:t>
            </a:r>
            <a:endParaRPr/>
          </a:p>
        </p:txBody>
      </p:sp>
      <p:sp>
        <p:nvSpPr>
          <p:cNvPr id="411" name="Google Shape;411;p42"/>
          <p:cNvSpPr txBox="1"/>
          <p:nvPr>
            <p:ph idx="1" type="body"/>
          </p:nvPr>
        </p:nvSpPr>
        <p:spPr>
          <a:xfrm>
            <a:off x="623888" y="4589464"/>
            <a:ext cx="7886700" cy="150018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43"/>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Mechanisms for Mutual Exclusion</a:t>
            </a:r>
            <a:endParaRPr/>
          </a:p>
        </p:txBody>
      </p:sp>
      <p:sp>
        <p:nvSpPr>
          <p:cNvPr id="418" name="Google Shape;418;p43"/>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90000"/>
              </a:lnSpc>
              <a:spcBef>
                <a:spcPts val="0"/>
              </a:spcBef>
              <a:spcAft>
                <a:spcPts val="0"/>
              </a:spcAft>
              <a:buClr>
                <a:schemeClr val="dk1"/>
              </a:buClr>
              <a:buSzPct val="100000"/>
              <a:buChar char="•"/>
            </a:pPr>
            <a:r>
              <a:rPr lang="en-US"/>
              <a:t>Hardware</a:t>
            </a:r>
            <a:endParaRPr/>
          </a:p>
          <a:p>
            <a:pPr indent="-228600" lvl="1" marL="685800" rtl="0" algn="l">
              <a:lnSpc>
                <a:spcPct val="90000"/>
              </a:lnSpc>
              <a:spcBef>
                <a:spcPts val="500"/>
              </a:spcBef>
              <a:spcAft>
                <a:spcPts val="0"/>
              </a:spcAft>
              <a:buClr>
                <a:schemeClr val="dk1"/>
              </a:buClr>
              <a:buSzPct val="100000"/>
              <a:buChar char="•"/>
            </a:pPr>
            <a:r>
              <a:rPr lang="en-US"/>
              <a:t>Disabling interrupts</a:t>
            </a:r>
            <a:endParaRPr b="1"/>
          </a:p>
          <a:p>
            <a:pPr indent="-228600" lvl="0" marL="228600" rtl="0" algn="l">
              <a:lnSpc>
                <a:spcPct val="90000"/>
              </a:lnSpc>
              <a:spcBef>
                <a:spcPts val="1000"/>
              </a:spcBef>
              <a:spcAft>
                <a:spcPts val="0"/>
              </a:spcAft>
              <a:buClr>
                <a:schemeClr val="dk1"/>
              </a:buClr>
              <a:buSzPct val="100000"/>
              <a:buChar char="•"/>
            </a:pPr>
            <a:r>
              <a:rPr lang="en-US"/>
              <a:t>Busy waiting</a:t>
            </a:r>
            <a:endParaRPr/>
          </a:p>
          <a:p>
            <a:pPr indent="-228600" lvl="1" marL="685800" rtl="0" algn="l">
              <a:lnSpc>
                <a:spcPct val="90000"/>
              </a:lnSpc>
              <a:spcBef>
                <a:spcPts val="500"/>
              </a:spcBef>
              <a:spcAft>
                <a:spcPts val="0"/>
              </a:spcAft>
              <a:buClr>
                <a:schemeClr val="dk1"/>
              </a:buClr>
              <a:buSzPct val="100000"/>
              <a:buChar char="•"/>
            </a:pPr>
            <a:r>
              <a:rPr lang="en-US"/>
              <a:t>Lock variable</a:t>
            </a:r>
            <a:endParaRPr/>
          </a:p>
          <a:p>
            <a:pPr indent="-228600" lvl="1" marL="685800" rtl="0" algn="l">
              <a:lnSpc>
                <a:spcPct val="90000"/>
              </a:lnSpc>
              <a:spcBef>
                <a:spcPts val="500"/>
              </a:spcBef>
              <a:spcAft>
                <a:spcPts val="0"/>
              </a:spcAft>
              <a:buClr>
                <a:schemeClr val="dk1"/>
              </a:buClr>
              <a:buSzPct val="100000"/>
              <a:buChar char="•"/>
            </a:pPr>
            <a:r>
              <a:rPr lang="en-US"/>
              <a:t>Strict alternation</a:t>
            </a:r>
            <a:endParaRPr/>
          </a:p>
          <a:p>
            <a:pPr indent="-228600" lvl="1" marL="685800" rtl="0" algn="l">
              <a:lnSpc>
                <a:spcPct val="90000"/>
              </a:lnSpc>
              <a:spcBef>
                <a:spcPts val="500"/>
              </a:spcBef>
              <a:spcAft>
                <a:spcPts val="0"/>
              </a:spcAft>
              <a:buClr>
                <a:schemeClr val="dk1"/>
              </a:buClr>
              <a:buSzPct val="100000"/>
              <a:buChar char="•"/>
            </a:pPr>
            <a:r>
              <a:rPr lang="en-US"/>
              <a:t>Peterson’s solution </a:t>
            </a:r>
            <a:endParaRPr/>
          </a:p>
          <a:p>
            <a:pPr indent="-228600" lvl="1" marL="685800" rtl="0" algn="l">
              <a:lnSpc>
                <a:spcPct val="90000"/>
              </a:lnSpc>
              <a:spcBef>
                <a:spcPts val="500"/>
              </a:spcBef>
              <a:spcAft>
                <a:spcPts val="0"/>
              </a:spcAft>
              <a:buClr>
                <a:schemeClr val="dk1"/>
              </a:buClr>
              <a:buSzPct val="100000"/>
              <a:buChar char="•"/>
            </a:pPr>
            <a:r>
              <a:rPr lang="en-US"/>
              <a:t>Test-and-Set Lock (TSL) Instruction (hardware support)</a:t>
            </a:r>
            <a:endParaRPr/>
          </a:p>
          <a:p>
            <a:pPr indent="-228600" lvl="0" marL="228600" rtl="0" algn="l">
              <a:lnSpc>
                <a:spcPct val="90000"/>
              </a:lnSpc>
              <a:spcBef>
                <a:spcPts val="1000"/>
              </a:spcBef>
              <a:spcAft>
                <a:spcPts val="0"/>
              </a:spcAft>
              <a:buClr>
                <a:schemeClr val="dk1"/>
              </a:buClr>
              <a:buSzPct val="100000"/>
              <a:buChar char="•"/>
            </a:pPr>
            <a:r>
              <a:rPr lang="en-US"/>
              <a:t>Sleep and wakeup (Part 2)</a:t>
            </a:r>
            <a:endParaRPr/>
          </a:p>
          <a:p>
            <a:pPr indent="-228600" lvl="1" marL="685800" rtl="0" algn="l">
              <a:lnSpc>
                <a:spcPct val="90000"/>
              </a:lnSpc>
              <a:spcBef>
                <a:spcPts val="500"/>
              </a:spcBef>
              <a:spcAft>
                <a:spcPts val="0"/>
              </a:spcAft>
              <a:buClr>
                <a:schemeClr val="dk1"/>
              </a:buClr>
              <a:buSzPct val="100000"/>
              <a:buChar char="•"/>
            </a:pPr>
            <a:r>
              <a:rPr lang="en-US"/>
              <a:t>sleep() and wakeup()</a:t>
            </a:r>
            <a:endParaRPr/>
          </a:p>
          <a:p>
            <a:pPr indent="-228600" lvl="1" marL="685800" rtl="0" algn="l">
              <a:lnSpc>
                <a:spcPct val="90000"/>
              </a:lnSpc>
              <a:spcBef>
                <a:spcPts val="500"/>
              </a:spcBef>
              <a:spcAft>
                <a:spcPts val="0"/>
              </a:spcAft>
              <a:buClr>
                <a:schemeClr val="dk1"/>
              </a:buClr>
              <a:buSzPct val="100000"/>
              <a:buChar char="•"/>
            </a:pPr>
            <a:r>
              <a:rPr lang="en-US"/>
              <a:t>Semaphores</a:t>
            </a:r>
            <a:endParaRPr/>
          </a:p>
          <a:p>
            <a:pPr indent="-228600" lvl="1" marL="685800" rtl="0" algn="l">
              <a:lnSpc>
                <a:spcPct val="90000"/>
              </a:lnSpc>
              <a:spcBef>
                <a:spcPts val="500"/>
              </a:spcBef>
              <a:spcAft>
                <a:spcPts val="0"/>
              </a:spcAft>
              <a:buClr>
                <a:schemeClr val="dk1"/>
              </a:buClr>
              <a:buSzPct val="100000"/>
              <a:buChar char="•"/>
            </a:pPr>
            <a:r>
              <a:rPr lang="en-US"/>
              <a:t>Mutexes</a:t>
            </a:r>
            <a:endParaRPr/>
          </a:p>
          <a:p>
            <a:pPr indent="-228600" lvl="1" marL="685800" rtl="0" algn="l">
              <a:lnSpc>
                <a:spcPct val="90000"/>
              </a:lnSpc>
              <a:spcBef>
                <a:spcPts val="500"/>
              </a:spcBef>
              <a:spcAft>
                <a:spcPts val="0"/>
              </a:spcAft>
              <a:buClr>
                <a:schemeClr val="dk1"/>
              </a:buClr>
              <a:buSzPct val="100000"/>
              <a:buChar char="•"/>
            </a:pPr>
            <a:r>
              <a:rPr lang="en-US"/>
              <a:t>Monitors</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44"/>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Disabling Interrupts (1)</a:t>
            </a:r>
            <a:endParaRPr/>
          </a:p>
        </p:txBody>
      </p:sp>
      <p:sp>
        <p:nvSpPr>
          <p:cNvPr id="425" name="Google Shape;425;p44"/>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800"/>
              <a:buChar char="•"/>
            </a:pPr>
            <a:r>
              <a:rPr lang="en-US"/>
              <a:t>Idea</a:t>
            </a:r>
            <a:endParaRPr/>
          </a:p>
          <a:p>
            <a:pPr indent="-228600" lvl="1" marL="685800" rtl="0" algn="l">
              <a:lnSpc>
                <a:spcPct val="90000"/>
              </a:lnSpc>
              <a:spcBef>
                <a:spcPts val="500"/>
              </a:spcBef>
              <a:spcAft>
                <a:spcPts val="0"/>
              </a:spcAft>
              <a:buClr>
                <a:schemeClr val="dk1"/>
              </a:buClr>
              <a:buSzPts val="2400"/>
              <a:buChar char="•"/>
            </a:pPr>
            <a:r>
              <a:rPr b="1" lang="en-US"/>
              <a:t>Right before entering </a:t>
            </a:r>
            <a:r>
              <a:rPr lang="en-US"/>
              <a:t>the critical section, the process disables all interrupts</a:t>
            </a:r>
            <a:endParaRPr/>
          </a:p>
          <a:p>
            <a:pPr indent="-228600" lvl="1" marL="685800" rtl="0" algn="l">
              <a:lnSpc>
                <a:spcPct val="90000"/>
              </a:lnSpc>
              <a:spcBef>
                <a:spcPts val="500"/>
              </a:spcBef>
              <a:spcAft>
                <a:spcPts val="0"/>
              </a:spcAft>
              <a:buClr>
                <a:schemeClr val="dk1"/>
              </a:buClr>
              <a:buSzPts val="2400"/>
              <a:buChar char="•"/>
            </a:pPr>
            <a:r>
              <a:rPr b="1" lang="en-US"/>
              <a:t>Leaving </a:t>
            </a:r>
            <a:r>
              <a:rPr lang="en-US"/>
              <a:t>the critical section, the process reenables all interrupts</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Effect</a:t>
            </a:r>
            <a:endParaRPr/>
          </a:p>
          <a:p>
            <a:pPr indent="-228600" lvl="1" marL="685800" rtl="0" algn="l">
              <a:lnSpc>
                <a:spcPct val="90000"/>
              </a:lnSpc>
              <a:spcBef>
                <a:spcPts val="500"/>
              </a:spcBef>
              <a:spcAft>
                <a:spcPts val="0"/>
              </a:spcAft>
              <a:buClr>
                <a:schemeClr val="dk1"/>
              </a:buClr>
              <a:buSzPts val="2400"/>
              <a:buChar char="•"/>
            </a:pPr>
            <a:r>
              <a:rPr lang="en-US"/>
              <a:t>CPU is switched to other processes on interrupts </a:t>
            </a:r>
            <a:endParaRPr/>
          </a:p>
          <a:p>
            <a:pPr indent="-228600" lvl="2" marL="1143000" rtl="0" algn="l">
              <a:lnSpc>
                <a:spcPct val="90000"/>
              </a:lnSpc>
              <a:spcBef>
                <a:spcPts val="500"/>
              </a:spcBef>
              <a:spcAft>
                <a:spcPts val="0"/>
              </a:spcAft>
              <a:buClr>
                <a:schemeClr val="dk1"/>
              </a:buClr>
              <a:buSzPts val="2000"/>
              <a:buChar char="•"/>
            </a:pPr>
            <a:r>
              <a:rPr lang="en-US"/>
              <a:t>Timer, syscall, etc.</a:t>
            </a:r>
            <a:endParaRPr/>
          </a:p>
          <a:p>
            <a:pPr indent="-228600" lvl="1" marL="685800" rtl="0" algn="l">
              <a:lnSpc>
                <a:spcPct val="90000"/>
              </a:lnSpc>
              <a:spcBef>
                <a:spcPts val="500"/>
              </a:spcBef>
              <a:spcAft>
                <a:spcPts val="0"/>
              </a:spcAft>
              <a:buClr>
                <a:schemeClr val="dk1"/>
              </a:buClr>
              <a:buSzPts val="2400"/>
              <a:buChar char="•"/>
            </a:pPr>
            <a:r>
              <a:rPr lang="en-US"/>
              <a:t>CPU cannot be switched to other processes when a process is in the critical section (unless a system call is made)</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45"/>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Disabling Interrupts (2)</a:t>
            </a:r>
            <a:endParaRPr/>
          </a:p>
        </p:txBody>
      </p:sp>
      <p:sp>
        <p:nvSpPr>
          <p:cNvPr id="432" name="Google Shape;432;p45"/>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Disadvantages</a:t>
            </a:r>
            <a:endParaRPr/>
          </a:p>
          <a:p>
            <a:pPr indent="-228600" lvl="1" marL="685800" rtl="0" algn="l">
              <a:lnSpc>
                <a:spcPct val="90000"/>
              </a:lnSpc>
              <a:spcBef>
                <a:spcPts val="500"/>
              </a:spcBef>
              <a:spcAft>
                <a:spcPts val="0"/>
              </a:spcAft>
              <a:buClr>
                <a:schemeClr val="dk1"/>
              </a:buClr>
              <a:buSzPts val="2400"/>
              <a:buChar char="•"/>
            </a:pPr>
            <a:r>
              <a:rPr lang="en-US"/>
              <a:t>Unwise to give user processes ability to turn off interrupts</a:t>
            </a:r>
            <a:endParaRPr/>
          </a:p>
          <a:p>
            <a:pPr indent="-228600" lvl="2" marL="1143000" rtl="0" algn="l">
              <a:lnSpc>
                <a:spcPct val="90000"/>
              </a:lnSpc>
              <a:spcBef>
                <a:spcPts val="500"/>
              </a:spcBef>
              <a:spcAft>
                <a:spcPts val="0"/>
              </a:spcAft>
              <a:buClr>
                <a:schemeClr val="dk1"/>
              </a:buClr>
              <a:buSzPts val="2000"/>
              <a:buChar char="•"/>
            </a:pPr>
            <a:r>
              <a:rPr lang="en-US"/>
              <a:t>What will happen if a process turns off interrupts and “forgets” to turn them back on?</a:t>
            </a:r>
            <a:endParaRPr/>
          </a:p>
          <a:p>
            <a:pPr indent="-228600" lvl="2" marL="1143000" rtl="0" algn="l">
              <a:spcBef>
                <a:spcPts val="500"/>
              </a:spcBef>
              <a:spcAft>
                <a:spcPts val="0"/>
              </a:spcAft>
              <a:buSzPts val="1800"/>
              <a:buChar char="•"/>
            </a:pPr>
            <a:r>
              <a:rPr lang="en-US"/>
              <a:t>Most architectures don’t provide this ability to non-privileged (userspace) code</a:t>
            </a:r>
            <a:endParaRPr/>
          </a:p>
          <a:p>
            <a:pPr indent="-228600" lvl="1" marL="685800" rtl="0" algn="l">
              <a:lnSpc>
                <a:spcPct val="90000"/>
              </a:lnSpc>
              <a:spcBef>
                <a:spcPts val="500"/>
              </a:spcBef>
              <a:spcAft>
                <a:spcPts val="0"/>
              </a:spcAft>
              <a:buClr>
                <a:schemeClr val="dk1"/>
              </a:buClr>
              <a:buSzPts val="2400"/>
              <a:buChar char="•"/>
            </a:pPr>
            <a:r>
              <a:rPr lang="en-US"/>
              <a:t>Not suitable for multicore systems</a:t>
            </a:r>
            <a:endParaRPr/>
          </a:p>
          <a:p>
            <a:pPr indent="-228600" lvl="2" marL="1143000" rtl="0" algn="l">
              <a:lnSpc>
                <a:spcPct val="90000"/>
              </a:lnSpc>
              <a:spcBef>
                <a:spcPts val="500"/>
              </a:spcBef>
              <a:spcAft>
                <a:spcPts val="0"/>
              </a:spcAft>
              <a:buClr>
                <a:schemeClr val="dk1"/>
              </a:buClr>
              <a:buSzPts val="2000"/>
              <a:buChar char="•"/>
            </a:pPr>
            <a:r>
              <a:rPr lang="en-US"/>
              <a:t>The </a:t>
            </a:r>
            <a:r>
              <a:rPr i="1" lang="en-US"/>
              <a:t>disable interrupt </a:t>
            </a:r>
            <a:r>
              <a:rPr lang="en-US"/>
              <a:t>machine instruction works only on the core that invokes it  → other cores can interfere</a:t>
            </a:r>
            <a:endParaRPr/>
          </a:p>
          <a:p>
            <a:pPr indent="-228600" lvl="2" marL="1143000" rtl="0" algn="l">
              <a:lnSpc>
                <a:spcPct val="90000"/>
              </a:lnSpc>
              <a:spcBef>
                <a:spcPts val="500"/>
              </a:spcBef>
              <a:spcAft>
                <a:spcPts val="0"/>
              </a:spcAft>
              <a:buClr>
                <a:schemeClr val="dk1"/>
              </a:buClr>
              <a:buSzPts val="2000"/>
              <a:buChar char="•"/>
            </a:pPr>
            <a:r>
              <a:rPr lang="en-US"/>
              <a:t>Used in the past on single-core machines for mutual exclusion in kernel space</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46"/>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Lock Variables (1)</a:t>
            </a:r>
            <a:endParaRPr/>
          </a:p>
        </p:txBody>
      </p:sp>
      <p:sp>
        <p:nvSpPr>
          <p:cNvPr id="438" name="Google Shape;438;p46"/>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Idea → Use single shared variable (</a:t>
            </a:r>
            <a:r>
              <a:rPr b="1" i="1" lang="en-US"/>
              <a:t>lock</a:t>
            </a:r>
            <a:r>
              <a:rPr lang="en-US"/>
              <a:t>) between processes</a:t>
            </a:r>
            <a:endParaRPr/>
          </a:p>
          <a:p>
            <a:pPr indent="-241300" lvl="1" marL="685800" rtl="0" algn="l">
              <a:lnSpc>
                <a:spcPct val="90000"/>
              </a:lnSpc>
              <a:spcBef>
                <a:spcPts val="500"/>
              </a:spcBef>
              <a:spcAft>
                <a:spcPts val="0"/>
              </a:spcAft>
              <a:buClr>
                <a:schemeClr val="dk1"/>
              </a:buClr>
              <a:buSzPts val="2000"/>
              <a:buChar char="•"/>
            </a:pPr>
            <a:r>
              <a:rPr lang="en-US"/>
              <a:t>Zero (0) means no process is in its critical region</a:t>
            </a:r>
            <a:endParaRPr/>
          </a:p>
          <a:p>
            <a:pPr indent="-241300" lvl="1" marL="685800" rtl="0" algn="l">
              <a:lnSpc>
                <a:spcPct val="90000"/>
              </a:lnSpc>
              <a:spcBef>
                <a:spcPts val="500"/>
              </a:spcBef>
              <a:spcAft>
                <a:spcPts val="0"/>
              </a:spcAft>
              <a:buClr>
                <a:schemeClr val="dk1"/>
              </a:buClr>
              <a:buSzPts val="2000"/>
              <a:buChar char="•"/>
            </a:pPr>
            <a:r>
              <a:rPr lang="en-US"/>
              <a:t>One (1) mans that some process is in its critical region</a:t>
            </a:r>
            <a:endParaRPr/>
          </a:p>
          <a:p>
            <a:pPr indent="-241300" lvl="1" marL="685800" rtl="0" algn="l">
              <a:lnSpc>
                <a:spcPct val="90000"/>
              </a:lnSpc>
              <a:spcBef>
                <a:spcPts val="500"/>
              </a:spcBef>
              <a:spcAft>
                <a:spcPts val="0"/>
              </a:spcAft>
              <a:buClr>
                <a:schemeClr val="dk1"/>
              </a:buClr>
              <a:buSzPts val="2000"/>
              <a:buChar char="•"/>
            </a:pPr>
            <a:r>
              <a:rPr lang="en-US"/>
              <a:t>Initially zero (0)</a:t>
            </a:r>
            <a:endParaRPr/>
          </a:p>
          <a:p>
            <a:pPr indent="-76200" lvl="1" marL="685800" rtl="0" algn="l">
              <a:lnSpc>
                <a:spcPct val="90000"/>
              </a:lnSpc>
              <a:spcBef>
                <a:spcPts val="500"/>
              </a:spcBef>
              <a:spcAft>
                <a:spcPts val="0"/>
              </a:spcAft>
              <a:buClr>
                <a:schemeClr val="dk1"/>
              </a:buClr>
              <a:buSzPts val="2400"/>
              <a:buNone/>
            </a:pPr>
            <a:r>
              <a:t/>
            </a:r>
            <a:endParaRPr/>
          </a:p>
        </p:txBody>
      </p:sp>
      <p:sp>
        <p:nvSpPr>
          <p:cNvPr id="439" name="Google Shape;439;p46"/>
          <p:cNvSpPr txBox="1"/>
          <p:nvPr/>
        </p:nvSpPr>
        <p:spPr>
          <a:xfrm>
            <a:off x="503583" y="4288287"/>
            <a:ext cx="4381328" cy="181588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1 while (TRUE) {</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2   while (lock != 0); </a:t>
            </a:r>
            <a:r>
              <a:rPr lang="en-US" sz="1600">
                <a:solidFill>
                  <a:schemeClr val="accent6"/>
                </a:solidFill>
                <a:latin typeface="Courier New"/>
                <a:ea typeface="Courier New"/>
                <a:cs typeface="Courier New"/>
                <a:sym typeface="Courier New"/>
              </a:rPr>
              <a:t>/* loop */</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3   lock = 1;</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4   critical_region(); </a:t>
            </a:r>
            <a:r>
              <a:rPr lang="en-US" sz="1600">
                <a:solidFill>
                  <a:schemeClr val="accent6"/>
                </a:solidFill>
                <a:latin typeface="Courier New"/>
                <a:ea typeface="Courier New"/>
                <a:cs typeface="Courier New"/>
                <a:sym typeface="Courier New"/>
              </a:rPr>
              <a:t>/* work */</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5   lock = 0;</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6   noncritical_region();</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7 }</a:t>
            </a:r>
            <a:endParaRPr/>
          </a:p>
        </p:txBody>
      </p:sp>
      <p:sp>
        <p:nvSpPr>
          <p:cNvPr id="440" name="Google Shape;440;p46"/>
          <p:cNvSpPr txBox="1"/>
          <p:nvPr/>
        </p:nvSpPr>
        <p:spPr>
          <a:xfrm>
            <a:off x="4682395" y="4288286"/>
            <a:ext cx="4381328" cy="181588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1 while (TRUE) {</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2   while (lock != 0); </a:t>
            </a:r>
            <a:r>
              <a:rPr lang="en-US" sz="1600">
                <a:solidFill>
                  <a:schemeClr val="accent6"/>
                </a:solidFill>
                <a:latin typeface="Courier New"/>
                <a:ea typeface="Courier New"/>
                <a:cs typeface="Courier New"/>
                <a:sym typeface="Courier New"/>
              </a:rPr>
              <a:t>/* loop */</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3   lock = 1;</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4   critical_region(); </a:t>
            </a:r>
            <a:r>
              <a:rPr lang="en-US" sz="1600">
                <a:solidFill>
                  <a:schemeClr val="accent6"/>
                </a:solidFill>
                <a:latin typeface="Courier New"/>
                <a:ea typeface="Courier New"/>
                <a:cs typeface="Courier New"/>
                <a:sym typeface="Courier New"/>
              </a:rPr>
              <a:t>/* work */</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5   lock = 0;</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6   noncritical_region();</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7 }</a:t>
            </a:r>
            <a:endParaRPr/>
          </a:p>
        </p:txBody>
      </p:sp>
      <p:sp>
        <p:nvSpPr>
          <p:cNvPr id="441" name="Google Shape;441;p46"/>
          <p:cNvSpPr txBox="1"/>
          <p:nvPr/>
        </p:nvSpPr>
        <p:spPr>
          <a:xfrm>
            <a:off x="1968984" y="6123542"/>
            <a:ext cx="108023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Process A</a:t>
            </a:r>
            <a:endParaRPr/>
          </a:p>
        </p:txBody>
      </p:sp>
      <p:sp>
        <p:nvSpPr>
          <p:cNvPr id="442" name="Google Shape;442;p46"/>
          <p:cNvSpPr txBox="1"/>
          <p:nvPr/>
        </p:nvSpPr>
        <p:spPr>
          <a:xfrm>
            <a:off x="6147796" y="6102978"/>
            <a:ext cx="107221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Process B</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47"/>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Lock Variables (2)</a:t>
            </a:r>
            <a:endParaRPr/>
          </a:p>
        </p:txBody>
      </p:sp>
      <p:grpSp>
        <p:nvGrpSpPr>
          <p:cNvPr id="448" name="Google Shape;448;p47"/>
          <p:cNvGrpSpPr/>
          <p:nvPr/>
        </p:nvGrpSpPr>
        <p:grpSpPr>
          <a:xfrm>
            <a:off x="503583" y="4288286"/>
            <a:ext cx="8560140" cy="2204588"/>
            <a:chOff x="503583" y="4288286"/>
            <a:chExt cx="8560140" cy="2204588"/>
          </a:xfrm>
        </p:grpSpPr>
        <p:sp>
          <p:nvSpPr>
            <p:cNvPr id="449" name="Google Shape;449;p47"/>
            <p:cNvSpPr txBox="1"/>
            <p:nvPr/>
          </p:nvSpPr>
          <p:spPr>
            <a:xfrm>
              <a:off x="503583" y="4288287"/>
              <a:ext cx="4381328" cy="181588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1 while (TRUE) {</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2   while (lock != 0); </a:t>
              </a:r>
              <a:r>
                <a:rPr lang="en-US" sz="1600">
                  <a:solidFill>
                    <a:schemeClr val="accent6"/>
                  </a:solidFill>
                  <a:latin typeface="Courier New"/>
                  <a:ea typeface="Courier New"/>
                  <a:cs typeface="Courier New"/>
                  <a:sym typeface="Courier New"/>
                </a:rPr>
                <a:t>/* loop */</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3   lock = 1;</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4   critical_region(); </a:t>
              </a:r>
              <a:r>
                <a:rPr lang="en-US" sz="1600">
                  <a:solidFill>
                    <a:schemeClr val="accent6"/>
                  </a:solidFill>
                  <a:latin typeface="Courier New"/>
                  <a:ea typeface="Courier New"/>
                  <a:cs typeface="Courier New"/>
                  <a:sym typeface="Courier New"/>
                </a:rPr>
                <a:t>/* work */</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5   lock = 0;</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6   noncritical_region();</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7 }</a:t>
              </a:r>
              <a:endParaRPr/>
            </a:p>
          </p:txBody>
        </p:sp>
        <p:sp>
          <p:nvSpPr>
            <p:cNvPr id="450" name="Google Shape;450;p47"/>
            <p:cNvSpPr txBox="1"/>
            <p:nvPr/>
          </p:nvSpPr>
          <p:spPr>
            <a:xfrm>
              <a:off x="4682395" y="4288286"/>
              <a:ext cx="4381328" cy="181588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1 while (TRUE) {</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2   while (lock != 0); </a:t>
              </a:r>
              <a:r>
                <a:rPr lang="en-US" sz="1600">
                  <a:solidFill>
                    <a:schemeClr val="accent6"/>
                  </a:solidFill>
                  <a:latin typeface="Courier New"/>
                  <a:ea typeface="Courier New"/>
                  <a:cs typeface="Courier New"/>
                  <a:sym typeface="Courier New"/>
                </a:rPr>
                <a:t>/* loop */</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3   lock = 1;</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4   critical_region(); </a:t>
              </a:r>
              <a:r>
                <a:rPr lang="en-US" sz="1600">
                  <a:solidFill>
                    <a:schemeClr val="accent6"/>
                  </a:solidFill>
                  <a:latin typeface="Courier New"/>
                  <a:ea typeface="Courier New"/>
                  <a:cs typeface="Courier New"/>
                  <a:sym typeface="Courier New"/>
                </a:rPr>
                <a:t>/* work */</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5   lock = 0;</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6   noncritical_region();</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7 }</a:t>
              </a:r>
              <a:endParaRPr/>
            </a:p>
          </p:txBody>
        </p:sp>
        <p:sp>
          <p:nvSpPr>
            <p:cNvPr id="451" name="Google Shape;451;p47"/>
            <p:cNvSpPr txBox="1"/>
            <p:nvPr/>
          </p:nvSpPr>
          <p:spPr>
            <a:xfrm>
              <a:off x="1968984" y="6123542"/>
              <a:ext cx="108023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Process A</a:t>
              </a:r>
              <a:endParaRPr/>
            </a:p>
          </p:txBody>
        </p:sp>
        <p:sp>
          <p:nvSpPr>
            <p:cNvPr id="452" name="Google Shape;452;p47"/>
            <p:cNvSpPr txBox="1"/>
            <p:nvPr/>
          </p:nvSpPr>
          <p:spPr>
            <a:xfrm>
              <a:off x="6147796" y="6102978"/>
              <a:ext cx="107221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Process B</a:t>
              </a:r>
              <a:endParaRPr/>
            </a:p>
          </p:txBody>
        </p:sp>
        <p:cxnSp>
          <p:nvCxnSpPr>
            <p:cNvPr id="453" name="Google Shape;453;p47"/>
            <p:cNvCxnSpPr/>
            <p:nvPr/>
          </p:nvCxnSpPr>
          <p:spPr>
            <a:xfrm>
              <a:off x="3352799" y="5248275"/>
              <a:ext cx="0" cy="374650"/>
            </a:xfrm>
            <a:prstGeom prst="straightConnector1">
              <a:avLst/>
            </a:prstGeom>
            <a:noFill/>
            <a:ln cap="flat" cmpd="sng" w="28575">
              <a:solidFill>
                <a:srgbClr val="FF0000"/>
              </a:solidFill>
              <a:prstDash val="dash"/>
              <a:miter lim="800000"/>
              <a:headEnd len="sm" w="sm" type="none"/>
              <a:tailEnd len="med" w="med" type="stealth"/>
            </a:ln>
          </p:spPr>
        </p:cxnSp>
        <p:sp>
          <p:nvSpPr>
            <p:cNvPr id="454" name="Google Shape;454;p47"/>
            <p:cNvSpPr txBox="1"/>
            <p:nvPr/>
          </p:nvSpPr>
          <p:spPr>
            <a:xfrm>
              <a:off x="3352799" y="5273738"/>
              <a:ext cx="599844"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rgbClr val="FF0000"/>
                  </a:solidFill>
                  <a:latin typeface="Calibri"/>
                  <a:ea typeface="Calibri"/>
                  <a:cs typeface="Calibri"/>
                  <a:sym typeface="Calibri"/>
                </a:rPr>
                <a:t>lock=0</a:t>
              </a:r>
              <a:endParaRPr/>
            </a:p>
          </p:txBody>
        </p:sp>
        <p:cxnSp>
          <p:nvCxnSpPr>
            <p:cNvPr id="455" name="Google Shape;455;p47"/>
            <p:cNvCxnSpPr/>
            <p:nvPr/>
          </p:nvCxnSpPr>
          <p:spPr>
            <a:xfrm flipH="1" rot="10800000">
              <a:off x="3352798" y="4730750"/>
              <a:ext cx="4191514" cy="892176"/>
            </a:xfrm>
            <a:prstGeom prst="straightConnector1">
              <a:avLst/>
            </a:prstGeom>
            <a:noFill/>
            <a:ln cap="flat" cmpd="sng" w="28575">
              <a:solidFill>
                <a:srgbClr val="FF0000"/>
              </a:solidFill>
              <a:prstDash val="dash"/>
              <a:miter lim="800000"/>
              <a:headEnd len="sm" w="sm" type="none"/>
              <a:tailEnd len="med" w="med" type="stealth"/>
            </a:ln>
          </p:spPr>
        </p:cxnSp>
        <p:cxnSp>
          <p:nvCxnSpPr>
            <p:cNvPr id="456" name="Google Shape;456;p47"/>
            <p:cNvCxnSpPr/>
            <p:nvPr/>
          </p:nvCxnSpPr>
          <p:spPr>
            <a:xfrm>
              <a:off x="7544313" y="4730750"/>
              <a:ext cx="0" cy="501650"/>
            </a:xfrm>
            <a:prstGeom prst="straightConnector1">
              <a:avLst/>
            </a:prstGeom>
            <a:noFill/>
            <a:ln cap="flat" cmpd="sng" w="28575">
              <a:solidFill>
                <a:srgbClr val="FF0000"/>
              </a:solidFill>
              <a:prstDash val="dash"/>
              <a:miter lim="800000"/>
              <a:headEnd len="sm" w="sm" type="none"/>
              <a:tailEnd len="med" w="med" type="stealth"/>
            </a:ln>
          </p:spPr>
        </p:cxnSp>
        <p:sp>
          <p:nvSpPr>
            <p:cNvPr id="457" name="Google Shape;457;p47"/>
            <p:cNvSpPr txBox="1"/>
            <p:nvPr/>
          </p:nvSpPr>
          <p:spPr>
            <a:xfrm>
              <a:off x="7544313" y="4793174"/>
              <a:ext cx="599844"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rgbClr val="FF0000"/>
                  </a:solidFill>
                  <a:latin typeface="Calibri"/>
                  <a:ea typeface="Calibri"/>
                  <a:cs typeface="Calibri"/>
                  <a:sym typeface="Calibri"/>
                </a:rPr>
                <a:t>lock=1</a:t>
              </a:r>
              <a:endParaRPr/>
            </a:p>
          </p:txBody>
        </p:sp>
      </p:grpSp>
      <p:sp>
        <p:nvSpPr>
          <p:cNvPr id="458" name="Google Shape;458;p47"/>
          <p:cNvSpPr txBox="1"/>
          <p:nvPr/>
        </p:nvSpPr>
        <p:spPr>
          <a:xfrm>
            <a:off x="503583" y="2046361"/>
            <a:ext cx="4381328" cy="181588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1 while (TRUE) {</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2   while (lock != 0); </a:t>
            </a:r>
            <a:r>
              <a:rPr lang="en-US" sz="1600">
                <a:solidFill>
                  <a:schemeClr val="accent6"/>
                </a:solidFill>
                <a:latin typeface="Courier New"/>
                <a:ea typeface="Courier New"/>
                <a:cs typeface="Courier New"/>
                <a:sym typeface="Courier New"/>
              </a:rPr>
              <a:t>/* loop */</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3   lock = 1;</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4   critical_region(); </a:t>
            </a:r>
            <a:r>
              <a:rPr lang="en-US" sz="1600">
                <a:solidFill>
                  <a:schemeClr val="accent6"/>
                </a:solidFill>
                <a:latin typeface="Courier New"/>
                <a:ea typeface="Courier New"/>
                <a:cs typeface="Courier New"/>
                <a:sym typeface="Courier New"/>
              </a:rPr>
              <a:t>/* work */</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5   lock = 0;</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6   noncritical_region();</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7 }</a:t>
            </a:r>
            <a:endParaRPr/>
          </a:p>
        </p:txBody>
      </p:sp>
      <p:sp>
        <p:nvSpPr>
          <p:cNvPr id="459" name="Google Shape;459;p47"/>
          <p:cNvSpPr txBox="1"/>
          <p:nvPr/>
        </p:nvSpPr>
        <p:spPr>
          <a:xfrm>
            <a:off x="4682395" y="2046360"/>
            <a:ext cx="4381328" cy="181588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1 while (TRUE) {</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2   while (lock != 0); </a:t>
            </a:r>
            <a:r>
              <a:rPr lang="en-US" sz="1600">
                <a:solidFill>
                  <a:schemeClr val="accent6"/>
                </a:solidFill>
                <a:latin typeface="Courier New"/>
                <a:ea typeface="Courier New"/>
                <a:cs typeface="Courier New"/>
                <a:sym typeface="Courier New"/>
              </a:rPr>
              <a:t>/* loop */</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3   lock = 1;</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4   critical_region(); </a:t>
            </a:r>
            <a:r>
              <a:rPr lang="en-US" sz="1600">
                <a:solidFill>
                  <a:schemeClr val="accent6"/>
                </a:solidFill>
                <a:latin typeface="Courier New"/>
                <a:ea typeface="Courier New"/>
                <a:cs typeface="Courier New"/>
                <a:sym typeface="Courier New"/>
              </a:rPr>
              <a:t>/* work */</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5   lock = 0;</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6   noncritical_region();</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7 }</a:t>
            </a:r>
            <a:endParaRPr/>
          </a:p>
        </p:txBody>
      </p:sp>
      <p:cxnSp>
        <p:nvCxnSpPr>
          <p:cNvPr id="460" name="Google Shape;460;p47"/>
          <p:cNvCxnSpPr/>
          <p:nvPr/>
        </p:nvCxnSpPr>
        <p:spPr>
          <a:xfrm>
            <a:off x="3352800" y="1866524"/>
            <a:ext cx="0" cy="749300"/>
          </a:xfrm>
          <a:prstGeom prst="straightConnector1">
            <a:avLst/>
          </a:prstGeom>
          <a:noFill/>
          <a:ln cap="flat" cmpd="sng" w="28575">
            <a:solidFill>
              <a:srgbClr val="FF0000"/>
            </a:solidFill>
            <a:prstDash val="dash"/>
            <a:miter lim="800000"/>
            <a:headEnd len="sm" w="sm" type="none"/>
            <a:tailEnd len="med" w="med" type="stealth"/>
          </a:ln>
        </p:spPr>
      </p:cxnSp>
      <p:sp>
        <p:nvSpPr>
          <p:cNvPr id="461" name="Google Shape;461;p47"/>
          <p:cNvSpPr txBox="1"/>
          <p:nvPr/>
        </p:nvSpPr>
        <p:spPr>
          <a:xfrm>
            <a:off x="3352800" y="1728024"/>
            <a:ext cx="599844"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rgbClr val="FF0000"/>
                </a:solidFill>
                <a:latin typeface="Calibri"/>
                <a:ea typeface="Calibri"/>
                <a:cs typeface="Calibri"/>
                <a:sym typeface="Calibri"/>
              </a:rPr>
              <a:t>lock=0</a:t>
            </a:r>
            <a:endParaRPr/>
          </a:p>
        </p:txBody>
      </p:sp>
      <p:cxnSp>
        <p:nvCxnSpPr>
          <p:cNvPr id="462" name="Google Shape;462;p47"/>
          <p:cNvCxnSpPr/>
          <p:nvPr/>
        </p:nvCxnSpPr>
        <p:spPr>
          <a:xfrm>
            <a:off x="3352800" y="2615824"/>
            <a:ext cx="0" cy="374650"/>
          </a:xfrm>
          <a:prstGeom prst="straightConnector1">
            <a:avLst/>
          </a:prstGeom>
          <a:noFill/>
          <a:ln cap="flat" cmpd="sng" w="28575">
            <a:solidFill>
              <a:srgbClr val="FF0000"/>
            </a:solidFill>
            <a:prstDash val="dash"/>
            <a:miter lim="800000"/>
            <a:headEnd len="sm" w="sm" type="none"/>
            <a:tailEnd len="med" w="med" type="stealth"/>
          </a:ln>
        </p:spPr>
      </p:cxnSp>
      <p:sp>
        <p:nvSpPr>
          <p:cNvPr id="463" name="Google Shape;463;p47"/>
          <p:cNvSpPr txBox="1"/>
          <p:nvPr/>
        </p:nvSpPr>
        <p:spPr>
          <a:xfrm>
            <a:off x="3352800" y="2551248"/>
            <a:ext cx="599844"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rgbClr val="FF0000"/>
                </a:solidFill>
                <a:latin typeface="Calibri"/>
                <a:ea typeface="Calibri"/>
                <a:cs typeface="Calibri"/>
                <a:sym typeface="Calibri"/>
              </a:rPr>
              <a:t>lock=1</a:t>
            </a:r>
            <a:endParaRPr/>
          </a:p>
        </p:txBody>
      </p:sp>
      <p:cxnSp>
        <p:nvCxnSpPr>
          <p:cNvPr id="464" name="Google Shape;464;p47"/>
          <p:cNvCxnSpPr/>
          <p:nvPr/>
        </p:nvCxnSpPr>
        <p:spPr>
          <a:xfrm flipH="1" rot="10800000">
            <a:off x="3352800" y="1866523"/>
            <a:ext cx="4191513" cy="1123951"/>
          </a:xfrm>
          <a:prstGeom prst="straightConnector1">
            <a:avLst/>
          </a:prstGeom>
          <a:noFill/>
          <a:ln cap="flat" cmpd="sng" w="28575">
            <a:solidFill>
              <a:srgbClr val="FF0000"/>
            </a:solidFill>
            <a:prstDash val="dash"/>
            <a:miter lim="800000"/>
            <a:headEnd len="sm" w="sm" type="none"/>
            <a:tailEnd len="med" w="med" type="stealth"/>
          </a:ln>
        </p:spPr>
      </p:cxnSp>
      <p:cxnSp>
        <p:nvCxnSpPr>
          <p:cNvPr id="465" name="Google Shape;465;p47"/>
          <p:cNvCxnSpPr/>
          <p:nvPr/>
        </p:nvCxnSpPr>
        <p:spPr>
          <a:xfrm>
            <a:off x="7544313" y="1866524"/>
            <a:ext cx="0" cy="622300"/>
          </a:xfrm>
          <a:prstGeom prst="straightConnector1">
            <a:avLst/>
          </a:prstGeom>
          <a:noFill/>
          <a:ln cap="flat" cmpd="sng" w="28575">
            <a:solidFill>
              <a:srgbClr val="FF0000"/>
            </a:solidFill>
            <a:prstDash val="dash"/>
            <a:miter lim="800000"/>
            <a:headEnd len="sm" w="sm" type="none"/>
            <a:tailEnd len="med" w="med" type="stealth"/>
          </a:ln>
        </p:spPr>
      </p:cxnSp>
      <p:sp>
        <p:nvSpPr>
          <p:cNvPr id="466" name="Google Shape;466;p47"/>
          <p:cNvSpPr txBox="1"/>
          <p:nvPr/>
        </p:nvSpPr>
        <p:spPr>
          <a:xfrm>
            <a:off x="7544313" y="2046359"/>
            <a:ext cx="599844"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rgbClr val="FF0000"/>
                </a:solidFill>
                <a:latin typeface="Calibri"/>
                <a:ea typeface="Calibri"/>
                <a:cs typeface="Calibri"/>
                <a:sym typeface="Calibri"/>
              </a:rPr>
              <a:t>lock=1</a:t>
            </a:r>
            <a:endParaRPr/>
          </a:p>
        </p:txBody>
      </p:sp>
      <p:cxnSp>
        <p:nvCxnSpPr>
          <p:cNvPr id="467" name="Google Shape;467;p47"/>
          <p:cNvCxnSpPr/>
          <p:nvPr/>
        </p:nvCxnSpPr>
        <p:spPr>
          <a:xfrm flipH="1">
            <a:off x="3352799" y="2488824"/>
            <a:ext cx="4191513" cy="517525"/>
          </a:xfrm>
          <a:prstGeom prst="straightConnector1">
            <a:avLst/>
          </a:prstGeom>
          <a:noFill/>
          <a:ln cap="flat" cmpd="sng" w="28575">
            <a:solidFill>
              <a:srgbClr val="FF0000"/>
            </a:solidFill>
            <a:prstDash val="dash"/>
            <a:miter lim="800000"/>
            <a:headEnd len="sm" w="sm" type="none"/>
            <a:tailEnd len="med" w="med" type="stealth"/>
          </a:ln>
        </p:spPr>
      </p:cxnSp>
      <p:sp>
        <p:nvSpPr>
          <p:cNvPr id="468" name="Google Shape;468;p47"/>
          <p:cNvSpPr txBox="1"/>
          <p:nvPr/>
        </p:nvSpPr>
        <p:spPr>
          <a:xfrm>
            <a:off x="1968984" y="3807043"/>
            <a:ext cx="108023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Process A</a:t>
            </a:r>
            <a:endParaRPr/>
          </a:p>
        </p:txBody>
      </p:sp>
      <p:sp>
        <p:nvSpPr>
          <p:cNvPr id="469" name="Google Shape;469;p47"/>
          <p:cNvSpPr txBox="1"/>
          <p:nvPr/>
        </p:nvSpPr>
        <p:spPr>
          <a:xfrm>
            <a:off x="6147796" y="3786479"/>
            <a:ext cx="107221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Process B</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8"/>
                                        </p:tgtEl>
                                        <p:attrNameLst>
                                          <p:attrName>style.visibility</p:attrName>
                                        </p:attrNameLst>
                                      </p:cBhvr>
                                      <p:to>
                                        <p:strVal val="visible"/>
                                      </p:to>
                                    </p:set>
                                    <p:animEffect filter="fade" transition="in">
                                      <p:cBhvr>
                                        <p:cTn dur="500"/>
                                        <p:tgtEl>
                                          <p:spTgt spid="44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48"/>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Lock Variables (3)</a:t>
            </a:r>
            <a:endParaRPr/>
          </a:p>
        </p:txBody>
      </p:sp>
      <p:sp>
        <p:nvSpPr>
          <p:cNvPr id="476" name="Google Shape;476;p48"/>
          <p:cNvSpPr txBox="1"/>
          <p:nvPr>
            <p:ph idx="1" type="body"/>
          </p:nvPr>
        </p:nvSpPr>
        <p:spPr>
          <a:xfrm>
            <a:off x="628650" y="1825625"/>
            <a:ext cx="7886700" cy="2462660"/>
          </a:xfrm>
          <a:prstGeom prst="rect">
            <a:avLst/>
          </a:prstGeom>
          <a:noFill/>
          <a:ln>
            <a:noFill/>
          </a:ln>
        </p:spPr>
        <p:txBody>
          <a:bodyPr anchorCtr="0" anchor="t" bIns="45700" lIns="91425" spcFirstLastPara="1" rIns="91425" wrap="square" tIns="45700">
            <a:normAutofit lnSpcReduction="20000"/>
          </a:bodyPr>
          <a:lstStyle/>
          <a:p>
            <a:pPr indent="-241934" lvl="0" marL="228600" rtl="0" algn="l">
              <a:lnSpc>
                <a:spcPct val="90000"/>
              </a:lnSpc>
              <a:spcBef>
                <a:spcPts val="0"/>
              </a:spcBef>
              <a:spcAft>
                <a:spcPts val="0"/>
              </a:spcAft>
              <a:buClr>
                <a:schemeClr val="dk1"/>
              </a:buClr>
              <a:buSzPts val="2800"/>
              <a:buChar char="•"/>
            </a:pPr>
            <a:r>
              <a:rPr lang="en-US"/>
              <a:t>Disadvantage → There</a:t>
            </a:r>
            <a:r>
              <a:rPr lang="en-US"/>
              <a:t> is</a:t>
            </a:r>
            <a:r>
              <a:rPr lang="en-US"/>
              <a:t> a race condition</a:t>
            </a:r>
            <a:endParaRPr/>
          </a:p>
          <a:p>
            <a:pPr indent="-466725" lvl="2" marL="1371600" rtl="0" algn="l">
              <a:lnSpc>
                <a:spcPct val="90000"/>
              </a:lnSpc>
              <a:spcBef>
                <a:spcPts val="500"/>
              </a:spcBef>
              <a:spcAft>
                <a:spcPts val="0"/>
              </a:spcAft>
              <a:buClr>
                <a:schemeClr val="dk1"/>
              </a:buClr>
              <a:buSzPts val="2000"/>
              <a:buFont typeface="Calibri"/>
              <a:buAutoNum type="arabicPeriod"/>
            </a:pPr>
            <a:r>
              <a:rPr lang="en-US"/>
              <a:t>Process A sees lock=0 moves to line 3</a:t>
            </a:r>
            <a:endParaRPr/>
          </a:p>
          <a:p>
            <a:pPr indent="-466725" lvl="2" marL="1371600" rtl="0" algn="l">
              <a:lnSpc>
                <a:spcPct val="90000"/>
              </a:lnSpc>
              <a:spcBef>
                <a:spcPts val="500"/>
              </a:spcBef>
              <a:spcAft>
                <a:spcPts val="0"/>
              </a:spcAft>
              <a:buClr>
                <a:schemeClr val="dk1"/>
              </a:buClr>
              <a:buSzPts val="2000"/>
              <a:buFont typeface="Calibri"/>
              <a:buAutoNum type="arabicPeriod"/>
            </a:pPr>
            <a:r>
              <a:rPr lang="en-US"/>
              <a:t>Process A is descheduled and Process B is scheduled</a:t>
            </a:r>
            <a:endParaRPr/>
          </a:p>
          <a:p>
            <a:pPr indent="-466725" lvl="2" marL="1371600" rtl="0" algn="l">
              <a:lnSpc>
                <a:spcPct val="90000"/>
              </a:lnSpc>
              <a:spcBef>
                <a:spcPts val="500"/>
              </a:spcBef>
              <a:spcAft>
                <a:spcPts val="0"/>
              </a:spcAft>
              <a:buClr>
                <a:schemeClr val="dk1"/>
              </a:buClr>
              <a:buSzPts val="2000"/>
              <a:buFont typeface="Calibri"/>
              <a:buAutoNum type="arabicPeriod"/>
            </a:pPr>
            <a:r>
              <a:rPr lang="en-US"/>
              <a:t>Process B sees lock=0, moves to line 3, sets lock =1, enters critical section</a:t>
            </a:r>
            <a:endParaRPr/>
          </a:p>
          <a:p>
            <a:pPr indent="-466725" lvl="2" marL="1371600" rtl="0" algn="l">
              <a:lnSpc>
                <a:spcPct val="90000"/>
              </a:lnSpc>
              <a:spcBef>
                <a:spcPts val="500"/>
              </a:spcBef>
              <a:spcAft>
                <a:spcPts val="0"/>
              </a:spcAft>
              <a:buClr>
                <a:schemeClr val="dk1"/>
              </a:buClr>
              <a:buSzPts val="2000"/>
              <a:buFont typeface="Calibri"/>
              <a:buAutoNum type="arabicPeriod"/>
            </a:pPr>
            <a:r>
              <a:rPr lang="en-US"/>
              <a:t>Process B is descheduled and Process A is scheduled</a:t>
            </a:r>
            <a:endParaRPr/>
          </a:p>
          <a:p>
            <a:pPr indent="-466725" lvl="2" marL="1371600" rtl="0" algn="l">
              <a:lnSpc>
                <a:spcPct val="90000"/>
              </a:lnSpc>
              <a:spcBef>
                <a:spcPts val="500"/>
              </a:spcBef>
              <a:spcAft>
                <a:spcPts val="0"/>
              </a:spcAft>
              <a:buClr>
                <a:schemeClr val="dk1"/>
              </a:buClr>
              <a:buSzPts val="2000"/>
              <a:buFont typeface="Calibri"/>
              <a:buAutoNum type="arabicPeriod"/>
            </a:pPr>
            <a:r>
              <a:rPr lang="en-US"/>
              <a:t>Process A sets lock=1, enters critical section</a:t>
            </a:r>
            <a:endParaRPr/>
          </a:p>
          <a:p>
            <a:pPr indent="-87630" lvl="1" marL="685800" rtl="0" algn="l">
              <a:lnSpc>
                <a:spcPct val="90000"/>
              </a:lnSpc>
              <a:spcBef>
                <a:spcPts val="500"/>
              </a:spcBef>
              <a:spcAft>
                <a:spcPts val="0"/>
              </a:spcAft>
              <a:buClr>
                <a:schemeClr val="dk1"/>
              </a:buClr>
              <a:buSzPts val="2400"/>
              <a:buNone/>
            </a:pPr>
            <a:r>
              <a:t/>
            </a:r>
            <a:endParaRPr/>
          </a:p>
        </p:txBody>
      </p:sp>
      <p:sp>
        <p:nvSpPr>
          <p:cNvPr id="477" name="Google Shape;477;p48"/>
          <p:cNvSpPr txBox="1"/>
          <p:nvPr/>
        </p:nvSpPr>
        <p:spPr>
          <a:xfrm>
            <a:off x="397567" y="4288287"/>
            <a:ext cx="4357283" cy="181588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1 while (TRUE) {</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2   while (lock != 0); </a:t>
            </a:r>
            <a:r>
              <a:rPr lang="en-US" sz="1600">
                <a:solidFill>
                  <a:schemeClr val="accent6"/>
                </a:solidFill>
                <a:latin typeface="Courier New"/>
                <a:ea typeface="Courier New"/>
                <a:cs typeface="Courier New"/>
                <a:sym typeface="Courier New"/>
              </a:rPr>
              <a:t>/* loop */</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3   lock = 1;</a:t>
            </a:r>
            <a:endParaRPr/>
          </a:p>
          <a:p>
            <a:pPr indent="-342900" lvl="0" marL="342900" marR="0" rtl="0" algn="l">
              <a:spcBef>
                <a:spcPts val="0"/>
              </a:spcBef>
              <a:spcAft>
                <a:spcPts val="0"/>
              </a:spcAft>
              <a:buClr>
                <a:schemeClr val="dk1"/>
              </a:buClr>
              <a:buSzPts val="1600"/>
              <a:buFont typeface="Courier New"/>
              <a:buAutoNum type="arabicPlain" startAt="4"/>
            </a:pPr>
            <a:r>
              <a:rPr lang="en-US" sz="1600">
                <a:solidFill>
                  <a:schemeClr val="dk1"/>
                </a:solidFill>
                <a:latin typeface="Courier New"/>
                <a:ea typeface="Courier New"/>
                <a:cs typeface="Courier New"/>
                <a:sym typeface="Courier New"/>
              </a:rPr>
              <a:t> critical_region(); </a:t>
            </a:r>
            <a:r>
              <a:rPr lang="en-US" sz="1600">
                <a:solidFill>
                  <a:schemeClr val="accent6"/>
                </a:solidFill>
                <a:latin typeface="Courier New"/>
                <a:ea typeface="Courier New"/>
                <a:cs typeface="Courier New"/>
                <a:sym typeface="Courier New"/>
              </a:rPr>
              <a:t>/* work */</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5   lock = 0;</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6   noncritical_region();</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7 }</a:t>
            </a:r>
            <a:endParaRPr/>
          </a:p>
        </p:txBody>
      </p:sp>
      <p:sp>
        <p:nvSpPr>
          <p:cNvPr id="478" name="Google Shape;478;p48"/>
          <p:cNvSpPr txBox="1"/>
          <p:nvPr/>
        </p:nvSpPr>
        <p:spPr>
          <a:xfrm>
            <a:off x="4576379" y="4288286"/>
            <a:ext cx="4257897" cy="181588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1 while (TRUE) {</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2   while (lock != 0); </a:t>
            </a:r>
            <a:r>
              <a:rPr lang="en-US" sz="1600">
                <a:solidFill>
                  <a:schemeClr val="accent6"/>
                </a:solidFill>
                <a:latin typeface="Courier New"/>
                <a:ea typeface="Courier New"/>
                <a:cs typeface="Courier New"/>
                <a:sym typeface="Courier New"/>
              </a:rPr>
              <a:t>/* loop */</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3   lock = 1;</a:t>
            </a:r>
            <a:endParaRPr/>
          </a:p>
          <a:p>
            <a:pPr indent="-342900" lvl="0" marL="342900" marR="0" rtl="0" algn="l">
              <a:spcBef>
                <a:spcPts val="0"/>
              </a:spcBef>
              <a:spcAft>
                <a:spcPts val="0"/>
              </a:spcAft>
              <a:buClr>
                <a:schemeClr val="dk1"/>
              </a:buClr>
              <a:buSzPts val="1600"/>
              <a:buFont typeface="Courier New"/>
              <a:buAutoNum type="arabicPlain" startAt="4"/>
            </a:pPr>
            <a:r>
              <a:rPr lang="en-US" sz="1600">
                <a:solidFill>
                  <a:schemeClr val="dk1"/>
                </a:solidFill>
                <a:latin typeface="Courier New"/>
                <a:ea typeface="Courier New"/>
                <a:cs typeface="Courier New"/>
                <a:sym typeface="Courier New"/>
              </a:rPr>
              <a:t> critical_region(); </a:t>
            </a:r>
            <a:r>
              <a:rPr lang="en-US" sz="1600">
                <a:solidFill>
                  <a:schemeClr val="accent6"/>
                </a:solidFill>
                <a:latin typeface="Courier New"/>
                <a:ea typeface="Courier New"/>
                <a:cs typeface="Courier New"/>
                <a:sym typeface="Courier New"/>
              </a:rPr>
              <a:t>/* work */</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5   lock = 0;</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6   noncritical_region();</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7 }</a:t>
            </a:r>
            <a:endParaRPr/>
          </a:p>
        </p:txBody>
      </p:sp>
      <p:sp>
        <p:nvSpPr>
          <p:cNvPr id="479" name="Google Shape;479;p48"/>
          <p:cNvSpPr txBox="1"/>
          <p:nvPr/>
        </p:nvSpPr>
        <p:spPr>
          <a:xfrm>
            <a:off x="1862968" y="6123542"/>
            <a:ext cx="108023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Process A</a:t>
            </a:r>
            <a:endParaRPr/>
          </a:p>
        </p:txBody>
      </p:sp>
      <p:sp>
        <p:nvSpPr>
          <p:cNvPr id="480" name="Google Shape;480;p48"/>
          <p:cNvSpPr txBox="1"/>
          <p:nvPr/>
        </p:nvSpPr>
        <p:spPr>
          <a:xfrm>
            <a:off x="6041780" y="6102978"/>
            <a:ext cx="107221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Process B</a:t>
            </a:r>
            <a:endParaRPr/>
          </a:p>
        </p:txBody>
      </p:sp>
      <p:sp>
        <p:nvSpPr>
          <p:cNvPr id="481" name="Google Shape;481;p48"/>
          <p:cNvSpPr/>
          <p:nvPr/>
        </p:nvSpPr>
        <p:spPr>
          <a:xfrm>
            <a:off x="358024" y="4586726"/>
            <a:ext cx="8436709" cy="490331"/>
          </a:xfrm>
          <a:prstGeom prst="rect">
            <a:avLst/>
          </a:prstGeom>
          <a:noFill/>
          <a:ln cap="flat" cmpd="sng" w="571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82" name="Google Shape;482;p48"/>
          <p:cNvSpPr/>
          <p:nvPr/>
        </p:nvSpPr>
        <p:spPr>
          <a:xfrm>
            <a:off x="628650" y="4537251"/>
            <a:ext cx="294640" cy="294640"/>
          </a:xfrm>
          <a:prstGeom prst="ellipse">
            <a:avLst/>
          </a:prstGeom>
          <a:noFill/>
          <a:ln cap="flat" cmpd="sng" w="2857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rgbClr val="FF0000"/>
                </a:solidFill>
                <a:latin typeface="Calibri"/>
                <a:ea typeface="Calibri"/>
                <a:cs typeface="Calibri"/>
                <a:sym typeface="Calibri"/>
              </a:rPr>
              <a:t>1</a:t>
            </a:r>
            <a:endParaRPr/>
          </a:p>
        </p:txBody>
      </p:sp>
      <p:grpSp>
        <p:nvGrpSpPr>
          <p:cNvPr id="483" name="Google Shape;483;p48"/>
          <p:cNvGrpSpPr/>
          <p:nvPr/>
        </p:nvGrpSpPr>
        <p:grpSpPr>
          <a:xfrm>
            <a:off x="3156536" y="4241795"/>
            <a:ext cx="4512994" cy="835262"/>
            <a:chOff x="3156536" y="4241795"/>
            <a:chExt cx="4512994" cy="835262"/>
          </a:xfrm>
        </p:grpSpPr>
        <p:sp>
          <p:nvSpPr>
            <p:cNvPr id="484" name="Google Shape;484;p48"/>
            <p:cNvSpPr/>
            <p:nvPr/>
          </p:nvSpPr>
          <p:spPr>
            <a:xfrm>
              <a:off x="7374890" y="4524695"/>
              <a:ext cx="294640" cy="294640"/>
            </a:xfrm>
            <a:prstGeom prst="ellipse">
              <a:avLst/>
            </a:prstGeom>
            <a:noFill/>
            <a:ln cap="flat" cmpd="sng" w="2857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rgbClr val="FF0000"/>
                  </a:solidFill>
                  <a:latin typeface="Calibri"/>
                  <a:ea typeface="Calibri"/>
                  <a:cs typeface="Calibri"/>
                  <a:sym typeface="Calibri"/>
                </a:rPr>
                <a:t>2</a:t>
              </a:r>
              <a:endParaRPr/>
            </a:p>
          </p:txBody>
        </p:sp>
        <p:sp>
          <p:nvSpPr>
            <p:cNvPr id="485" name="Google Shape;485;p48"/>
            <p:cNvSpPr/>
            <p:nvPr/>
          </p:nvSpPr>
          <p:spPr>
            <a:xfrm>
              <a:off x="6301639" y="4782417"/>
              <a:ext cx="294640" cy="294640"/>
            </a:xfrm>
            <a:prstGeom prst="ellipse">
              <a:avLst/>
            </a:prstGeom>
            <a:noFill/>
            <a:ln cap="flat" cmpd="sng" w="2857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rgbClr val="FF0000"/>
                  </a:solidFill>
                  <a:latin typeface="Calibri"/>
                  <a:ea typeface="Calibri"/>
                  <a:cs typeface="Calibri"/>
                  <a:sym typeface="Calibri"/>
                </a:rPr>
                <a:t>3</a:t>
              </a:r>
              <a:endParaRPr/>
            </a:p>
          </p:txBody>
        </p:sp>
        <p:sp>
          <p:nvSpPr>
            <p:cNvPr id="486" name="Google Shape;486;p48"/>
            <p:cNvSpPr/>
            <p:nvPr/>
          </p:nvSpPr>
          <p:spPr>
            <a:xfrm>
              <a:off x="3156536" y="4537251"/>
              <a:ext cx="294640" cy="294640"/>
            </a:xfrm>
            <a:prstGeom prst="ellipse">
              <a:avLst/>
            </a:prstGeom>
            <a:noFill/>
            <a:ln cap="flat" cmpd="sng" w="2857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rgbClr val="FF0000"/>
                  </a:solidFill>
                  <a:latin typeface="Calibri"/>
                  <a:ea typeface="Calibri"/>
                  <a:cs typeface="Calibri"/>
                  <a:sym typeface="Calibri"/>
                </a:rPr>
                <a:t>2</a:t>
              </a:r>
              <a:endParaRPr/>
            </a:p>
          </p:txBody>
        </p:sp>
        <p:sp>
          <p:nvSpPr>
            <p:cNvPr id="487" name="Google Shape;487;p48"/>
            <p:cNvSpPr/>
            <p:nvPr/>
          </p:nvSpPr>
          <p:spPr>
            <a:xfrm>
              <a:off x="3398520" y="4241795"/>
              <a:ext cx="4028440" cy="289565"/>
            </a:xfrm>
            <a:custGeom>
              <a:rect b="b" l="l" r="r" t="t"/>
              <a:pathLst>
                <a:path extrusionOk="0" h="289565" w="4028440">
                  <a:moveTo>
                    <a:pt x="0" y="289565"/>
                  </a:moveTo>
                  <a:cubicBezTo>
                    <a:pt x="746336" y="150288"/>
                    <a:pt x="1233593" y="852"/>
                    <a:pt x="1905000" y="5"/>
                  </a:cubicBezTo>
                  <a:cubicBezTo>
                    <a:pt x="2576407" y="-842"/>
                    <a:pt x="2954867" y="88905"/>
                    <a:pt x="4028440" y="284485"/>
                  </a:cubicBezTo>
                </a:path>
              </a:pathLst>
            </a:custGeom>
            <a:noFill/>
            <a:ln cap="flat" cmpd="sng" w="28575">
              <a:solidFill>
                <a:srgbClr val="FF0000"/>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grpSp>
        <p:nvGrpSpPr>
          <p:cNvPr id="488" name="Google Shape;488;p48"/>
          <p:cNvGrpSpPr/>
          <p:nvPr/>
        </p:nvGrpSpPr>
        <p:grpSpPr>
          <a:xfrm>
            <a:off x="2208223" y="4792509"/>
            <a:ext cx="5461307" cy="781395"/>
            <a:chOff x="1478019" y="4534733"/>
            <a:chExt cx="5461307" cy="781395"/>
          </a:xfrm>
        </p:grpSpPr>
        <p:sp>
          <p:nvSpPr>
            <p:cNvPr id="489" name="Google Shape;489;p48"/>
            <p:cNvSpPr/>
            <p:nvPr/>
          </p:nvSpPr>
          <p:spPr>
            <a:xfrm>
              <a:off x="1478019" y="4534733"/>
              <a:ext cx="294640" cy="294640"/>
            </a:xfrm>
            <a:prstGeom prst="ellipse">
              <a:avLst/>
            </a:prstGeom>
            <a:noFill/>
            <a:ln cap="flat" cmpd="sng" w="2857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rgbClr val="FF0000"/>
                  </a:solidFill>
                  <a:latin typeface="Calibri"/>
                  <a:ea typeface="Calibri"/>
                  <a:cs typeface="Calibri"/>
                  <a:sym typeface="Calibri"/>
                </a:rPr>
                <a:t>4</a:t>
              </a:r>
              <a:endParaRPr/>
            </a:p>
          </p:txBody>
        </p:sp>
        <p:sp>
          <p:nvSpPr>
            <p:cNvPr id="490" name="Google Shape;490;p48"/>
            <p:cNvSpPr/>
            <p:nvPr/>
          </p:nvSpPr>
          <p:spPr>
            <a:xfrm>
              <a:off x="2447429" y="4762612"/>
              <a:ext cx="294640" cy="294640"/>
            </a:xfrm>
            <a:prstGeom prst="ellipse">
              <a:avLst/>
            </a:prstGeom>
            <a:noFill/>
            <a:ln cap="flat" cmpd="sng" w="2857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rgbClr val="FF0000"/>
                  </a:solidFill>
                  <a:latin typeface="Calibri"/>
                  <a:ea typeface="Calibri"/>
                  <a:cs typeface="Calibri"/>
                  <a:sym typeface="Calibri"/>
                </a:rPr>
                <a:t>5</a:t>
              </a:r>
              <a:endParaRPr/>
            </a:p>
          </p:txBody>
        </p:sp>
        <p:sp>
          <p:nvSpPr>
            <p:cNvPr id="491" name="Google Shape;491;p48"/>
            <p:cNvSpPr/>
            <p:nvPr/>
          </p:nvSpPr>
          <p:spPr>
            <a:xfrm>
              <a:off x="6644686" y="4782417"/>
              <a:ext cx="294640" cy="294640"/>
            </a:xfrm>
            <a:prstGeom prst="ellipse">
              <a:avLst/>
            </a:prstGeom>
            <a:noFill/>
            <a:ln cap="flat" cmpd="sng" w="2857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rgbClr val="FF0000"/>
                  </a:solidFill>
                  <a:latin typeface="Calibri"/>
                  <a:ea typeface="Calibri"/>
                  <a:cs typeface="Calibri"/>
                  <a:sym typeface="Calibri"/>
                </a:rPr>
                <a:t>4</a:t>
              </a:r>
              <a:endParaRPr/>
            </a:p>
          </p:txBody>
        </p:sp>
        <p:sp>
          <p:nvSpPr>
            <p:cNvPr id="492" name="Google Shape;492;p48"/>
            <p:cNvSpPr/>
            <p:nvPr/>
          </p:nvSpPr>
          <p:spPr>
            <a:xfrm rot="10800000">
              <a:off x="1715909" y="4817978"/>
              <a:ext cx="4989417" cy="498150"/>
            </a:xfrm>
            <a:custGeom>
              <a:rect b="b" l="l" r="r" t="t"/>
              <a:pathLst>
                <a:path extrusionOk="0" h="498150" w="4720539">
                  <a:moveTo>
                    <a:pt x="0" y="239070"/>
                  </a:moveTo>
                  <a:cubicBezTo>
                    <a:pt x="1246185" y="28673"/>
                    <a:pt x="1118244" y="7930"/>
                    <a:pt x="1905000" y="310"/>
                  </a:cubicBezTo>
                  <a:cubicBezTo>
                    <a:pt x="2691756" y="-7310"/>
                    <a:pt x="3723866" y="124770"/>
                    <a:pt x="4720539" y="498150"/>
                  </a:cubicBezTo>
                </a:path>
              </a:pathLst>
            </a:custGeom>
            <a:noFill/>
            <a:ln cap="flat" cmpd="sng" w="28575">
              <a:solidFill>
                <a:srgbClr val="FF0000"/>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3"/>
                                        </p:tgtEl>
                                        <p:attrNameLst>
                                          <p:attrName>style.visibility</p:attrName>
                                        </p:attrNameLst>
                                      </p:cBhvr>
                                      <p:to>
                                        <p:strVal val="visible"/>
                                      </p:to>
                                    </p:set>
                                    <p:animEffect filter="fade" transition="in">
                                      <p:cBhvr>
                                        <p:cTn dur="500"/>
                                        <p:tgtEl>
                                          <p:spTgt spid="48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1"/>
                                        </p:tgtEl>
                                        <p:attrNameLst>
                                          <p:attrName>style.visibility</p:attrName>
                                        </p:attrNameLst>
                                      </p:cBhvr>
                                      <p:to>
                                        <p:strVal val="visible"/>
                                      </p:to>
                                    </p:set>
                                    <p:animEffect filter="fade" transition="in">
                                      <p:cBhvr>
                                        <p:cTn dur="500"/>
                                        <p:tgtEl>
                                          <p:spTgt spid="48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49"/>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Busy Waiting</a:t>
            </a:r>
            <a:endParaRPr/>
          </a:p>
        </p:txBody>
      </p:sp>
      <p:sp>
        <p:nvSpPr>
          <p:cNvPr id="499" name="Google Shape;499;p49"/>
          <p:cNvSpPr txBox="1"/>
          <p:nvPr>
            <p:ph idx="1" type="body"/>
          </p:nvPr>
        </p:nvSpPr>
        <p:spPr>
          <a:xfrm>
            <a:off x="628649" y="1825625"/>
            <a:ext cx="8078029" cy="1992368"/>
          </a:xfrm>
          <a:prstGeom prst="rect">
            <a:avLst/>
          </a:prstGeom>
          <a:noFill/>
          <a:ln>
            <a:noFill/>
          </a:ln>
        </p:spPr>
        <p:txBody>
          <a:bodyPr anchorCtr="0" anchor="t" bIns="45700" lIns="91425" spcFirstLastPara="1" rIns="91425" wrap="square" tIns="45700">
            <a:normAutofit fontScale="92500"/>
          </a:bodyPr>
          <a:lstStyle/>
          <a:p>
            <a:pPr indent="-228600" lvl="0" marL="228600" rtl="0" algn="l">
              <a:lnSpc>
                <a:spcPct val="90000"/>
              </a:lnSpc>
              <a:spcBef>
                <a:spcPts val="0"/>
              </a:spcBef>
              <a:spcAft>
                <a:spcPts val="0"/>
              </a:spcAft>
              <a:buClr>
                <a:schemeClr val="dk1"/>
              </a:buClr>
              <a:buSzPct val="100000"/>
              <a:buChar char="•"/>
            </a:pPr>
            <a:r>
              <a:rPr lang="en-US"/>
              <a:t>Continuously testing a variable </a:t>
            </a:r>
            <a:r>
              <a:rPr b="1" lang="en-US"/>
              <a:t>until some value appears</a:t>
            </a:r>
            <a:endParaRPr/>
          </a:p>
          <a:p>
            <a:pPr indent="-228600" lvl="1" marL="685800" rtl="0" algn="l">
              <a:lnSpc>
                <a:spcPct val="90000"/>
              </a:lnSpc>
              <a:spcBef>
                <a:spcPts val="500"/>
              </a:spcBef>
              <a:spcAft>
                <a:spcPts val="0"/>
              </a:spcAft>
              <a:buClr>
                <a:schemeClr val="dk1"/>
              </a:buClr>
              <a:buSzPct val="100000"/>
              <a:buChar char="•"/>
            </a:pPr>
            <a:r>
              <a:rPr lang="en-US"/>
              <a:t>Use with caution, it wastes CPU time</a:t>
            </a:r>
            <a:endParaRPr/>
          </a:p>
          <a:p>
            <a:pPr indent="-64135" lvl="0" marL="22860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US"/>
              <a:t>A lock variable that uses busy waiting is called </a:t>
            </a:r>
            <a:r>
              <a:rPr b="1" lang="en-US"/>
              <a:t>spinlock</a:t>
            </a:r>
            <a:endParaRPr/>
          </a:p>
          <a:p>
            <a:pPr indent="-87630" lvl="1" marL="685800" rtl="0" algn="l">
              <a:lnSpc>
                <a:spcPct val="90000"/>
              </a:lnSpc>
              <a:spcBef>
                <a:spcPts val="500"/>
              </a:spcBef>
              <a:spcAft>
                <a:spcPts val="0"/>
              </a:spcAft>
              <a:buClr>
                <a:schemeClr val="dk1"/>
              </a:buClr>
              <a:buSzPct val="100000"/>
              <a:buNone/>
            </a:pPr>
            <a:r>
              <a:t/>
            </a:r>
            <a:endParaRPr/>
          </a:p>
        </p:txBody>
      </p:sp>
      <p:sp>
        <p:nvSpPr>
          <p:cNvPr id="500" name="Google Shape;500;p49"/>
          <p:cNvSpPr txBox="1"/>
          <p:nvPr/>
        </p:nvSpPr>
        <p:spPr>
          <a:xfrm>
            <a:off x="3922644" y="4299526"/>
            <a:ext cx="5245347" cy="181588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while (TRUE) {</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  while (lock != 0); </a:t>
            </a:r>
            <a:r>
              <a:rPr lang="en-US" sz="1600">
                <a:solidFill>
                  <a:schemeClr val="accent6"/>
                </a:solidFill>
                <a:latin typeface="Courier New"/>
                <a:ea typeface="Courier New"/>
                <a:cs typeface="Courier New"/>
                <a:sym typeface="Courier New"/>
              </a:rPr>
              <a:t>/* loop */</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  lock = 1;</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  critical_region(); </a:t>
            </a:r>
            <a:r>
              <a:rPr lang="en-US" sz="1600">
                <a:solidFill>
                  <a:schemeClr val="accent6"/>
                </a:solidFill>
                <a:latin typeface="Courier New"/>
                <a:ea typeface="Courier New"/>
                <a:cs typeface="Courier New"/>
                <a:sym typeface="Courier New"/>
              </a:rPr>
              <a:t>/* critical work */</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  lock = 0;</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  noncritical_region();</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a:t>
            </a:r>
            <a:endParaRPr/>
          </a:p>
        </p:txBody>
      </p:sp>
      <p:sp>
        <p:nvSpPr>
          <p:cNvPr id="501" name="Google Shape;501;p49"/>
          <p:cNvSpPr txBox="1"/>
          <p:nvPr/>
        </p:nvSpPr>
        <p:spPr>
          <a:xfrm>
            <a:off x="482875" y="4569023"/>
            <a:ext cx="2073324"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rgbClr val="FF0000"/>
                </a:solidFill>
                <a:latin typeface="Calibri"/>
                <a:ea typeface="Calibri"/>
                <a:cs typeface="Calibri"/>
                <a:sym typeface="Calibri"/>
              </a:rPr>
              <a:t>Busy waiting</a:t>
            </a:r>
            <a:endParaRPr/>
          </a:p>
        </p:txBody>
      </p:sp>
      <p:sp>
        <p:nvSpPr>
          <p:cNvPr id="502" name="Google Shape;502;p49"/>
          <p:cNvSpPr txBox="1"/>
          <p:nvPr/>
        </p:nvSpPr>
        <p:spPr>
          <a:xfrm>
            <a:off x="482875" y="3931898"/>
            <a:ext cx="2700098"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rgbClr val="FF0000"/>
                </a:solidFill>
                <a:latin typeface="Calibri"/>
                <a:ea typeface="Calibri"/>
                <a:cs typeface="Calibri"/>
                <a:sym typeface="Calibri"/>
              </a:rPr>
              <a:t>Not busy waiting</a:t>
            </a:r>
            <a:endParaRPr/>
          </a:p>
        </p:txBody>
      </p:sp>
      <p:cxnSp>
        <p:nvCxnSpPr>
          <p:cNvPr id="503" name="Google Shape;503;p49"/>
          <p:cNvCxnSpPr>
            <a:stCxn id="502" idx="3"/>
          </p:cNvCxnSpPr>
          <p:nvPr/>
        </p:nvCxnSpPr>
        <p:spPr>
          <a:xfrm>
            <a:off x="3182973" y="4193508"/>
            <a:ext cx="739800" cy="261600"/>
          </a:xfrm>
          <a:prstGeom prst="straightConnector1">
            <a:avLst/>
          </a:prstGeom>
          <a:noFill/>
          <a:ln cap="flat" cmpd="sng" w="38100">
            <a:solidFill>
              <a:srgbClr val="FF0000"/>
            </a:solidFill>
            <a:prstDash val="solid"/>
            <a:miter lim="800000"/>
            <a:headEnd len="sm" w="sm" type="none"/>
            <a:tailEnd len="med" w="med" type="stealth"/>
          </a:ln>
        </p:spPr>
      </p:cxnSp>
      <p:cxnSp>
        <p:nvCxnSpPr>
          <p:cNvPr id="504" name="Google Shape;504;p49"/>
          <p:cNvCxnSpPr>
            <a:stCxn id="501" idx="3"/>
          </p:cNvCxnSpPr>
          <p:nvPr/>
        </p:nvCxnSpPr>
        <p:spPr>
          <a:xfrm flipH="1" rot="10800000">
            <a:off x="2556199" y="4716633"/>
            <a:ext cx="1366500" cy="114000"/>
          </a:xfrm>
          <a:prstGeom prst="straightConnector1">
            <a:avLst/>
          </a:prstGeom>
          <a:noFill/>
          <a:ln cap="flat" cmpd="sng" w="38100">
            <a:solidFill>
              <a:srgbClr val="FF0000"/>
            </a:solidFill>
            <a:prstDash val="solid"/>
            <a:miter lim="800000"/>
            <a:headEnd len="sm" w="sm" type="none"/>
            <a:tailEnd len="med" w="med" type="stealth"/>
          </a:ln>
        </p:spPr>
      </p:cxn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p50"/>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Strict Alternation (1)</a:t>
            </a:r>
            <a:endParaRPr/>
          </a:p>
        </p:txBody>
      </p:sp>
      <p:sp>
        <p:nvSpPr>
          <p:cNvPr id="510" name="Google Shape;510;p50"/>
          <p:cNvSpPr txBox="1"/>
          <p:nvPr>
            <p:ph idx="1" type="body"/>
          </p:nvPr>
        </p:nvSpPr>
        <p:spPr>
          <a:xfrm>
            <a:off x="628650" y="1825625"/>
            <a:ext cx="7886700" cy="2315100"/>
          </a:xfrm>
          <a:prstGeom prst="rect">
            <a:avLst/>
          </a:prstGeom>
          <a:noFill/>
          <a:ln>
            <a:noFill/>
          </a:ln>
        </p:spPr>
        <p:txBody>
          <a:bodyPr anchorCtr="0" anchor="t" bIns="45700" lIns="91425" spcFirstLastPara="1" rIns="91425" wrap="square" tIns="45700">
            <a:normAutofit lnSpcReduction="20000"/>
          </a:bodyPr>
          <a:lstStyle/>
          <a:p>
            <a:pPr indent="-228600" lvl="0" marL="228600" rtl="0" algn="l">
              <a:lnSpc>
                <a:spcPct val="90000"/>
              </a:lnSpc>
              <a:spcBef>
                <a:spcPts val="0"/>
              </a:spcBef>
              <a:spcAft>
                <a:spcPts val="0"/>
              </a:spcAft>
              <a:buClr>
                <a:schemeClr val="dk1"/>
              </a:buClr>
              <a:buSzPts val="2800"/>
              <a:buChar char="•"/>
            </a:pPr>
            <a:r>
              <a:rPr lang="en-US"/>
              <a:t>Idea → Single shared variable (</a:t>
            </a:r>
            <a:r>
              <a:rPr b="1" i="1" lang="en-US"/>
              <a:t>turn</a:t>
            </a:r>
            <a:r>
              <a:rPr lang="en-US"/>
              <a:t>) between processes</a:t>
            </a:r>
            <a:endParaRPr/>
          </a:p>
          <a:p>
            <a:pPr indent="-241300" lvl="1" marL="685800" rtl="0" algn="l">
              <a:lnSpc>
                <a:spcPct val="90000"/>
              </a:lnSpc>
              <a:spcBef>
                <a:spcPts val="500"/>
              </a:spcBef>
              <a:spcAft>
                <a:spcPts val="0"/>
              </a:spcAft>
              <a:buClr>
                <a:schemeClr val="dk1"/>
              </a:buClr>
              <a:buSzPts val="2000"/>
              <a:buChar char="•"/>
            </a:pPr>
            <a:r>
              <a:rPr lang="en-US"/>
              <a:t>Zero (0) means is the turn of process 0</a:t>
            </a:r>
            <a:endParaRPr/>
          </a:p>
          <a:p>
            <a:pPr indent="-241300" lvl="1" marL="685800" rtl="0" algn="l">
              <a:lnSpc>
                <a:spcPct val="90000"/>
              </a:lnSpc>
              <a:spcBef>
                <a:spcPts val="500"/>
              </a:spcBef>
              <a:spcAft>
                <a:spcPts val="0"/>
              </a:spcAft>
              <a:buClr>
                <a:schemeClr val="dk1"/>
              </a:buClr>
              <a:buSzPts val="2000"/>
              <a:buChar char="•"/>
            </a:pPr>
            <a:r>
              <a:rPr lang="en-US"/>
              <a:t>One (1) means is the turn of process 1</a:t>
            </a:r>
            <a:endParaRPr/>
          </a:p>
          <a:p>
            <a:pPr indent="-241300" lvl="1" marL="685800" rtl="0" algn="l">
              <a:lnSpc>
                <a:spcPct val="90000"/>
              </a:lnSpc>
              <a:spcBef>
                <a:spcPts val="500"/>
              </a:spcBef>
              <a:spcAft>
                <a:spcPts val="0"/>
              </a:spcAft>
              <a:buClr>
                <a:schemeClr val="dk1"/>
              </a:buClr>
              <a:buSzPts val="2000"/>
              <a:buChar char="•"/>
            </a:pPr>
            <a:r>
              <a:rPr lang="en-US"/>
              <a:t>Initially set with 0 or 1 based on who should start first</a:t>
            </a:r>
            <a:endParaRPr/>
          </a:p>
          <a:p>
            <a:pPr indent="-228600" lvl="1" marL="685800" rtl="0" algn="l">
              <a:spcBef>
                <a:spcPts val="500"/>
              </a:spcBef>
              <a:spcAft>
                <a:spcPts val="0"/>
              </a:spcAft>
              <a:buSzPts val="1800"/>
              <a:buChar char="•"/>
            </a:pPr>
            <a:r>
              <a:rPr lang="en-US"/>
              <a:t>Processes strictly alternate</a:t>
            </a:r>
            <a:endParaRPr/>
          </a:p>
          <a:p>
            <a:pPr indent="-228600" lvl="1" marL="685800" rtl="0" algn="l">
              <a:spcBef>
                <a:spcPts val="500"/>
              </a:spcBef>
              <a:spcAft>
                <a:spcPts val="0"/>
              </a:spcAft>
              <a:buSzPts val="1800"/>
              <a:buChar char="•"/>
            </a:pPr>
            <a:r>
              <a:rPr lang="en-US"/>
              <a:t>Each process runs different code</a:t>
            </a:r>
            <a:endParaRPr/>
          </a:p>
        </p:txBody>
      </p:sp>
      <p:pic>
        <p:nvPicPr>
          <p:cNvPr id="511" name="Google Shape;511;p50"/>
          <p:cNvPicPr preferRelativeResize="0"/>
          <p:nvPr/>
        </p:nvPicPr>
        <p:blipFill rotWithShape="1">
          <a:blip r:embed="rId3">
            <a:alphaModFix/>
          </a:blip>
          <a:srcRect b="0" l="0" r="0" t="0"/>
          <a:stretch/>
        </p:blipFill>
        <p:spPr>
          <a:xfrm>
            <a:off x="787981" y="4140625"/>
            <a:ext cx="7632622" cy="2036337"/>
          </a:xfrm>
          <a:prstGeom prst="rect">
            <a:avLst/>
          </a:prstGeom>
          <a:noFill/>
          <a:ln>
            <a:noFill/>
          </a:ln>
        </p:spPr>
      </p:pic>
      <p:sp>
        <p:nvSpPr>
          <p:cNvPr id="512" name="Google Shape;512;p50"/>
          <p:cNvSpPr/>
          <p:nvPr/>
        </p:nvSpPr>
        <p:spPr>
          <a:xfrm>
            <a:off x="787981" y="6176962"/>
            <a:ext cx="7632622" cy="52322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400">
                <a:solidFill>
                  <a:schemeClr val="dk1"/>
                </a:solidFill>
                <a:latin typeface="Arial"/>
                <a:ea typeface="Arial"/>
                <a:cs typeface="Arial"/>
                <a:sym typeface="Arial"/>
              </a:rPr>
              <a:t>A proposed solution to the critical region problem. (a) Process 0. (b) Process 1. In both cases, be sure to note the semicolons terminating the while statements. (MOS Figure 2-23)</a:t>
            </a:r>
            <a:endParaRPr sz="1400">
              <a:solidFill>
                <a:schemeClr val="dk1"/>
              </a:solidFill>
              <a:latin typeface="Calibri"/>
              <a:ea typeface="Calibri"/>
              <a:cs typeface="Calibri"/>
              <a:sym typeface="Calibri"/>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51"/>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Strict Alternation (2)</a:t>
            </a:r>
            <a:endParaRPr/>
          </a:p>
        </p:txBody>
      </p:sp>
      <p:pic>
        <p:nvPicPr>
          <p:cNvPr id="518" name="Google Shape;518;p51"/>
          <p:cNvPicPr preferRelativeResize="0"/>
          <p:nvPr/>
        </p:nvPicPr>
        <p:blipFill rotWithShape="1">
          <a:blip r:embed="rId3">
            <a:alphaModFix/>
          </a:blip>
          <a:srcRect b="0" l="0" r="0" t="0"/>
          <a:stretch/>
        </p:blipFill>
        <p:spPr>
          <a:xfrm>
            <a:off x="787981" y="4140625"/>
            <a:ext cx="7632622" cy="2036337"/>
          </a:xfrm>
          <a:prstGeom prst="rect">
            <a:avLst/>
          </a:prstGeom>
          <a:noFill/>
          <a:ln>
            <a:noFill/>
          </a:ln>
        </p:spPr>
      </p:pic>
      <p:pic>
        <p:nvPicPr>
          <p:cNvPr id="519" name="Google Shape;519;p51"/>
          <p:cNvPicPr preferRelativeResize="0"/>
          <p:nvPr/>
        </p:nvPicPr>
        <p:blipFill rotWithShape="1">
          <a:blip r:embed="rId3">
            <a:alphaModFix/>
          </a:blip>
          <a:srcRect b="0" l="0" r="0" t="0"/>
          <a:stretch/>
        </p:blipFill>
        <p:spPr>
          <a:xfrm>
            <a:off x="787981" y="1897488"/>
            <a:ext cx="7632622" cy="2036337"/>
          </a:xfrm>
          <a:prstGeom prst="rect">
            <a:avLst/>
          </a:prstGeom>
          <a:noFill/>
          <a:ln>
            <a:noFill/>
          </a:ln>
        </p:spPr>
      </p:pic>
      <p:cxnSp>
        <p:nvCxnSpPr>
          <p:cNvPr id="520" name="Google Shape;520;p51"/>
          <p:cNvCxnSpPr/>
          <p:nvPr/>
        </p:nvCxnSpPr>
        <p:spPr>
          <a:xfrm>
            <a:off x="2715127" y="1866523"/>
            <a:ext cx="0" cy="749300"/>
          </a:xfrm>
          <a:prstGeom prst="straightConnector1">
            <a:avLst/>
          </a:prstGeom>
          <a:noFill/>
          <a:ln cap="flat" cmpd="sng" w="28575">
            <a:solidFill>
              <a:srgbClr val="FF0000"/>
            </a:solidFill>
            <a:prstDash val="dash"/>
            <a:miter lim="800000"/>
            <a:headEnd len="sm" w="sm" type="none"/>
            <a:tailEnd len="med" w="med" type="stealth"/>
          </a:ln>
        </p:spPr>
      </p:cxnSp>
      <p:sp>
        <p:nvSpPr>
          <p:cNvPr id="521" name="Google Shape;521;p51"/>
          <p:cNvSpPr txBox="1"/>
          <p:nvPr/>
        </p:nvSpPr>
        <p:spPr>
          <a:xfrm>
            <a:off x="2715126" y="1936613"/>
            <a:ext cx="599844"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rgbClr val="FF0000"/>
                </a:solidFill>
                <a:latin typeface="Calibri"/>
                <a:ea typeface="Calibri"/>
                <a:cs typeface="Calibri"/>
                <a:sym typeface="Calibri"/>
              </a:rPr>
              <a:t>lock=0</a:t>
            </a:r>
            <a:endParaRPr/>
          </a:p>
        </p:txBody>
      </p:sp>
      <p:cxnSp>
        <p:nvCxnSpPr>
          <p:cNvPr id="522" name="Google Shape;522;p51"/>
          <p:cNvCxnSpPr/>
          <p:nvPr/>
        </p:nvCxnSpPr>
        <p:spPr>
          <a:xfrm flipH="1" rot="10800000">
            <a:off x="2715126" y="1856155"/>
            <a:ext cx="3962912" cy="752180"/>
          </a:xfrm>
          <a:prstGeom prst="straightConnector1">
            <a:avLst/>
          </a:prstGeom>
          <a:noFill/>
          <a:ln cap="flat" cmpd="sng" w="28575">
            <a:solidFill>
              <a:srgbClr val="FF0000"/>
            </a:solidFill>
            <a:prstDash val="dash"/>
            <a:miter lim="800000"/>
            <a:headEnd len="sm" w="sm" type="none"/>
            <a:tailEnd len="med" w="med" type="stealth"/>
          </a:ln>
        </p:spPr>
      </p:cxnSp>
      <p:cxnSp>
        <p:nvCxnSpPr>
          <p:cNvPr id="523" name="Google Shape;523;p51"/>
          <p:cNvCxnSpPr/>
          <p:nvPr/>
        </p:nvCxnSpPr>
        <p:spPr>
          <a:xfrm>
            <a:off x="6678038" y="1866523"/>
            <a:ext cx="0" cy="563856"/>
          </a:xfrm>
          <a:prstGeom prst="straightConnector1">
            <a:avLst/>
          </a:prstGeom>
          <a:noFill/>
          <a:ln cap="flat" cmpd="sng" w="28575">
            <a:solidFill>
              <a:srgbClr val="FF0000"/>
            </a:solidFill>
            <a:prstDash val="dash"/>
            <a:miter lim="800000"/>
            <a:headEnd len="sm" w="sm" type="none"/>
            <a:tailEnd len="med" w="med" type="stealth"/>
          </a:ln>
        </p:spPr>
      </p:cxnSp>
      <p:sp>
        <p:nvSpPr>
          <p:cNvPr id="524" name="Google Shape;524;p51"/>
          <p:cNvSpPr txBox="1"/>
          <p:nvPr/>
        </p:nvSpPr>
        <p:spPr>
          <a:xfrm>
            <a:off x="6762261" y="1936613"/>
            <a:ext cx="599844"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rgbClr val="FF0000"/>
                </a:solidFill>
                <a:latin typeface="Calibri"/>
                <a:ea typeface="Calibri"/>
                <a:cs typeface="Calibri"/>
                <a:sym typeface="Calibri"/>
              </a:rPr>
              <a:t>lock=0</a:t>
            </a:r>
            <a:endParaRPr/>
          </a:p>
        </p:txBody>
      </p:sp>
      <p:cxnSp>
        <p:nvCxnSpPr>
          <p:cNvPr id="525" name="Google Shape;525;p51"/>
          <p:cNvCxnSpPr/>
          <p:nvPr/>
        </p:nvCxnSpPr>
        <p:spPr>
          <a:xfrm flipH="1">
            <a:off x="2715126" y="2420411"/>
            <a:ext cx="3962912" cy="195413"/>
          </a:xfrm>
          <a:prstGeom prst="straightConnector1">
            <a:avLst/>
          </a:prstGeom>
          <a:noFill/>
          <a:ln cap="flat" cmpd="sng" w="28575">
            <a:solidFill>
              <a:srgbClr val="FF0000"/>
            </a:solidFill>
            <a:prstDash val="dash"/>
            <a:miter lim="800000"/>
            <a:headEnd len="sm" w="sm" type="none"/>
            <a:tailEnd len="med" w="med" type="stealth"/>
          </a:ln>
        </p:spPr>
      </p:cxnSp>
      <p:cxnSp>
        <p:nvCxnSpPr>
          <p:cNvPr id="526" name="Google Shape;526;p51"/>
          <p:cNvCxnSpPr/>
          <p:nvPr/>
        </p:nvCxnSpPr>
        <p:spPr>
          <a:xfrm flipH="1" rot="10800000">
            <a:off x="2715126" y="4672695"/>
            <a:ext cx="3962911" cy="533222"/>
          </a:xfrm>
          <a:prstGeom prst="straightConnector1">
            <a:avLst/>
          </a:prstGeom>
          <a:noFill/>
          <a:ln cap="flat" cmpd="sng" w="28575">
            <a:solidFill>
              <a:srgbClr val="FF0000"/>
            </a:solidFill>
            <a:prstDash val="dash"/>
            <a:miter lim="800000"/>
            <a:headEnd len="sm" w="sm" type="none"/>
            <a:tailEnd len="med" w="med" type="stealth"/>
          </a:ln>
        </p:spPr>
      </p:cxnSp>
      <p:sp>
        <p:nvSpPr>
          <p:cNvPr id="527" name="Google Shape;527;p51"/>
          <p:cNvSpPr txBox="1"/>
          <p:nvPr/>
        </p:nvSpPr>
        <p:spPr>
          <a:xfrm>
            <a:off x="6678037" y="4720328"/>
            <a:ext cx="599844"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rgbClr val="FF0000"/>
                </a:solidFill>
                <a:latin typeface="Calibri"/>
                <a:ea typeface="Calibri"/>
                <a:cs typeface="Calibri"/>
                <a:sym typeface="Calibri"/>
              </a:rPr>
              <a:t>lock=1</a:t>
            </a:r>
            <a:endParaRPr/>
          </a:p>
        </p:txBody>
      </p:sp>
      <p:cxnSp>
        <p:nvCxnSpPr>
          <p:cNvPr id="528" name="Google Shape;528;p51"/>
          <p:cNvCxnSpPr/>
          <p:nvPr/>
        </p:nvCxnSpPr>
        <p:spPr>
          <a:xfrm>
            <a:off x="2715127" y="4858828"/>
            <a:ext cx="0" cy="347089"/>
          </a:xfrm>
          <a:prstGeom prst="straightConnector1">
            <a:avLst/>
          </a:prstGeom>
          <a:noFill/>
          <a:ln cap="flat" cmpd="sng" w="28575">
            <a:solidFill>
              <a:srgbClr val="FF0000"/>
            </a:solidFill>
            <a:prstDash val="dash"/>
            <a:miter lim="800000"/>
            <a:headEnd len="sm" w="sm" type="none"/>
            <a:tailEnd len="med" w="med" type="stealth"/>
          </a:ln>
        </p:spPr>
      </p:cxnSp>
      <p:sp>
        <p:nvSpPr>
          <p:cNvPr id="529" name="Google Shape;529;p51"/>
          <p:cNvSpPr txBox="1"/>
          <p:nvPr/>
        </p:nvSpPr>
        <p:spPr>
          <a:xfrm>
            <a:off x="2715126" y="4928918"/>
            <a:ext cx="599844"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rgbClr val="FF0000"/>
                </a:solidFill>
                <a:latin typeface="Calibri"/>
                <a:ea typeface="Calibri"/>
                <a:cs typeface="Calibri"/>
                <a:sym typeface="Calibri"/>
              </a:rPr>
              <a:t>lock=1</a:t>
            </a:r>
            <a:endParaRPr/>
          </a:p>
        </p:txBody>
      </p:sp>
      <p:cxnSp>
        <p:nvCxnSpPr>
          <p:cNvPr id="530" name="Google Shape;530;p51"/>
          <p:cNvCxnSpPr/>
          <p:nvPr/>
        </p:nvCxnSpPr>
        <p:spPr>
          <a:xfrm>
            <a:off x="6678038" y="4672695"/>
            <a:ext cx="0" cy="394722"/>
          </a:xfrm>
          <a:prstGeom prst="straightConnector1">
            <a:avLst/>
          </a:prstGeom>
          <a:noFill/>
          <a:ln cap="flat" cmpd="sng" w="28575">
            <a:solidFill>
              <a:srgbClr val="FF0000"/>
            </a:solidFill>
            <a:prstDash val="dash"/>
            <a:miter lim="800000"/>
            <a:headEnd len="sm" w="sm" type="none"/>
            <a:tailEnd len="med" w="med" type="stealth"/>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6"/>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How One Process Can Pass Information to Another? (1)</a:t>
            </a:r>
            <a:endParaRPr/>
          </a:p>
        </p:txBody>
      </p:sp>
      <p:sp>
        <p:nvSpPr>
          <p:cNvPr id="108" name="Google Shape;108;p16"/>
          <p:cNvSpPr txBox="1"/>
          <p:nvPr>
            <p:ph idx="1" type="body"/>
          </p:nvPr>
        </p:nvSpPr>
        <p:spPr>
          <a:xfrm>
            <a:off x="628650" y="1825625"/>
            <a:ext cx="7886700" cy="1892935"/>
          </a:xfrm>
          <a:prstGeom prst="rect">
            <a:avLst/>
          </a:prstGeom>
          <a:noFill/>
          <a:ln>
            <a:noFill/>
          </a:ln>
        </p:spPr>
        <p:txBody>
          <a:bodyPr anchorCtr="0" anchor="t" bIns="45700" lIns="91425" spcFirstLastPara="1" rIns="91425" wrap="square" tIns="45700">
            <a:normAutofit fontScale="77500" lnSpcReduction="20000"/>
          </a:bodyPr>
          <a:lstStyle/>
          <a:p>
            <a:pPr indent="-514350" lvl="0" marL="514350" rtl="0" algn="l">
              <a:lnSpc>
                <a:spcPct val="90000"/>
              </a:lnSpc>
              <a:spcBef>
                <a:spcPts val="0"/>
              </a:spcBef>
              <a:spcAft>
                <a:spcPts val="0"/>
              </a:spcAft>
              <a:buClr>
                <a:schemeClr val="dk1"/>
              </a:buClr>
              <a:buSzPct val="100000"/>
              <a:buFont typeface="Calibri"/>
              <a:buAutoNum type="arabicPeriod"/>
            </a:pPr>
            <a:r>
              <a:rPr lang="en-US"/>
              <a:t>By passing messages through the kernel</a:t>
            </a:r>
            <a:endParaRPr/>
          </a:p>
          <a:p>
            <a:pPr indent="-514350" lvl="0" marL="514350" rtl="0" algn="l">
              <a:lnSpc>
                <a:spcPct val="90000"/>
              </a:lnSpc>
              <a:spcBef>
                <a:spcPts val="1000"/>
              </a:spcBef>
              <a:spcAft>
                <a:spcPts val="0"/>
              </a:spcAft>
              <a:buClr>
                <a:schemeClr val="dk1"/>
              </a:buClr>
              <a:buSzPct val="100000"/>
              <a:buFont typeface="Calibri"/>
              <a:buAutoNum type="arabicPeriod"/>
            </a:pPr>
            <a:r>
              <a:rPr lang="en-US"/>
              <a:t>By sharing memory</a:t>
            </a:r>
            <a:endParaRPr/>
          </a:p>
          <a:p>
            <a:pPr indent="-514350" lvl="0" marL="514350" rtl="0" algn="l">
              <a:lnSpc>
                <a:spcPct val="90000"/>
              </a:lnSpc>
              <a:spcBef>
                <a:spcPts val="1000"/>
              </a:spcBef>
              <a:spcAft>
                <a:spcPts val="0"/>
              </a:spcAft>
              <a:buClr>
                <a:schemeClr val="dk1"/>
              </a:buClr>
              <a:buSzPct val="100000"/>
              <a:buFont typeface="Calibri"/>
              <a:buAutoNum type="arabicPeriod"/>
            </a:pPr>
            <a:r>
              <a:rPr lang="en-US"/>
              <a:t>By sharing a file</a:t>
            </a:r>
            <a:endParaRPr/>
          </a:p>
          <a:p>
            <a:pPr indent="-514350" lvl="0" marL="514350" rtl="0" algn="l">
              <a:lnSpc>
                <a:spcPct val="90000"/>
              </a:lnSpc>
              <a:spcBef>
                <a:spcPts val="1000"/>
              </a:spcBef>
              <a:spcAft>
                <a:spcPts val="0"/>
              </a:spcAft>
              <a:buClr>
                <a:schemeClr val="dk1"/>
              </a:buClr>
              <a:buSzPct val="100000"/>
              <a:buFont typeface="Calibri"/>
              <a:buAutoNum type="arabicPeriod"/>
            </a:pPr>
            <a:r>
              <a:rPr lang="en-US"/>
              <a:t>Through asynchronous signals or alerts</a:t>
            </a:r>
            <a:endParaRPr/>
          </a:p>
          <a:p>
            <a:pPr indent="-514350" lvl="0" marL="514350" rtl="0" algn="l">
              <a:lnSpc>
                <a:spcPct val="90000"/>
              </a:lnSpc>
              <a:spcBef>
                <a:spcPts val="1000"/>
              </a:spcBef>
              <a:spcAft>
                <a:spcPts val="0"/>
              </a:spcAft>
              <a:buClr>
                <a:schemeClr val="dk1"/>
              </a:buClr>
              <a:buSzPct val="100000"/>
              <a:buFont typeface="Calibri"/>
              <a:buAutoNum type="arabicPeriod"/>
            </a:pPr>
            <a:r>
              <a:rPr lang="en-US"/>
              <a:t>…</a:t>
            </a:r>
            <a:endParaRPr/>
          </a:p>
        </p:txBody>
      </p:sp>
      <p:pic>
        <p:nvPicPr>
          <p:cNvPr id="109" name="Google Shape;109;p16"/>
          <p:cNvPicPr preferRelativeResize="0"/>
          <p:nvPr/>
        </p:nvPicPr>
        <p:blipFill rotWithShape="1">
          <a:blip r:embed="rId3">
            <a:alphaModFix/>
          </a:blip>
          <a:srcRect b="0" l="0" r="0" t="0"/>
          <a:stretch/>
        </p:blipFill>
        <p:spPr>
          <a:xfrm>
            <a:off x="628650" y="3853495"/>
            <a:ext cx="4818554" cy="2458403"/>
          </a:xfrm>
          <a:prstGeom prst="rect">
            <a:avLst/>
          </a:prstGeom>
          <a:noFill/>
          <a:ln>
            <a:noFill/>
          </a:ln>
        </p:spPr>
      </p:pic>
      <p:sp>
        <p:nvSpPr>
          <p:cNvPr id="110" name="Google Shape;110;p16"/>
          <p:cNvSpPr/>
          <p:nvPr/>
        </p:nvSpPr>
        <p:spPr>
          <a:xfrm>
            <a:off x="6240780" y="4015740"/>
            <a:ext cx="1318260" cy="1958340"/>
          </a:xfrm>
          <a:prstGeom prst="rect">
            <a:avLst/>
          </a:prstGeom>
          <a:solidFill>
            <a:schemeClr val="lt1"/>
          </a:solidFill>
          <a:ln cap="flat" cmpd="sng" w="1905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1" name="Google Shape;111;p16"/>
          <p:cNvSpPr/>
          <p:nvPr/>
        </p:nvSpPr>
        <p:spPr>
          <a:xfrm>
            <a:off x="6240780" y="4015740"/>
            <a:ext cx="1318260" cy="487680"/>
          </a:xfrm>
          <a:prstGeom prst="rect">
            <a:avLst/>
          </a:prstGeom>
          <a:solidFill>
            <a:srgbClr val="8DA9DB"/>
          </a:solidFill>
          <a:ln cap="flat" cmpd="sng" w="1905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1400" u="none" cap="none" strike="noStrike">
                <a:solidFill>
                  <a:schemeClr val="dk1"/>
                </a:solidFill>
                <a:latin typeface="Times New Roman"/>
                <a:ea typeface="Times New Roman"/>
                <a:cs typeface="Times New Roman"/>
                <a:sym typeface="Times New Roman"/>
              </a:rPr>
              <a:t>Process A</a:t>
            </a:r>
            <a:endParaRPr/>
          </a:p>
        </p:txBody>
      </p:sp>
      <p:sp>
        <p:nvSpPr>
          <p:cNvPr id="112" name="Google Shape;112;p16"/>
          <p:cNvSpPr/>
          <p:nvPr/>
        </p:nvSpPr>
        <p:spPr>
          <a:xfrm>
            <a:off x="6240780" y="4838856"/>
            <a:ext cx="1318260" cy="487680"/>
          </a:xfrm>
          <a:prstGeom prst="rect">
            <a:avLst/>
          </a:prstGeom>
          <a:solidFill>
            <a:srgbClr val="B3C6E7"/>
          </a:solidFill>
          <a:ln cap="flat" cmpd="sng" w="1905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1400" u="none" cap="none" strike="noStrike">
                <a:solidFill>
                  <a:srgbClr val="000000"/>
                </a:solidFill>
                <a:latin typeface="Times New Roman"/>
                <a:ea typeface="Times New Roman"/>
                <a:cs typeface="Times New Roman"/>
                <a:sym typeface="Times New Roman"/>
              </a:rPr>
              <a:t>Process B</a:t>
            </a:r>
            <a:endParaRPr/>
          </a:p>
        </p:txBody>
      </p:sp>
      <p:sp>
        <p:nvSpPr>
          <p:cNvPr id="113" name="Google Shape;113;p16"/>
          <p:cNvSpPr/>
          <p:nvPr/>
        </p:nvSpPr>
        <p:spPr>
          <a:xfrm>
            <a:off x="6240780" y="5486400"/>
            <a:ext cx="1318260" cy="487680"/>
          </a:xfrm>
          <a:prstGeom prst="rect">
            <a:avLst/>
          </a:prstGeom>
          <a:solidFill>
            <a:srgbClr val="C3B761"/>
          </a:solidFill>
          <a:ln cap="flat" cmpd="sng" w="1905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1400" u="none" cap="none" strike="noStrike">
                <a:solidFill>
                  <a:schemeClr val="dk1"/>
                </a:solidFill>
                <a:latin typeface="Times New Roman"/>
                <a:ea typeface="Times New Roman"/>
                <a:cs typeface="Times New Roman"/>
                <a:sym typeface="Times New Roman"/>
              </a:rPr>
              <a:t>kernel</a:t>
            </a:r>
            <a:endParaRPr/>
          </a:p>
        </p:txBody>
      </p:sp>
      <p:sp>
        <p:nvSpPr>
          <p:cNvPr id="114" name="Google Shape;114;p16"/>
          <p:cNvSpPr/>
          <p:nvPr/>
        </p:nvSpPr>
        <p:spPr>
          <a:xfrm>
            <a:off x="7750636" y="4431342"/>
            <a:ext cx="601980" cy="487680"/>
          </a:xfrm>
          <a:prstGeom prst="can">
            <a:avLst>
              <a:gd fmla="val 25000" name="adj"/>
            </a:avLst>
          </a:prstGeom>
          <a:solidFill>
            <a:srgbClr val="FFBDBF"/>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cxnSp>
        <p:nvCxnSpPr>
          <p:cNvPr id="115" name="Google Shape;115;p16"/>
          <p:cNvCxnSpPr>
            <a:stCxn id="111" idx="3"/>
            <a:endCxn id="114" idx="1"/>
          </p:cNvCxnSpPr>
          <p:nvPr/>
        </p:nvCxnSpPr>
        <p:spPr>
          <a:xfrm>
            <a:off x="7559040" y="4259580"/>
            <a:ext cx="492600" cy="171900"/>
          </a:xfrm>
          <a:prstGeom prst="bentConnector2">
            <a:avLst/>
          </a:prstGeom>
          <a:noFill/>
          <a:ln cap="flat" cmpd="sng" w="9525">
            <a:solidFill>
              <a:schemeClr val="accent1"/>
            </a:solidFill>
            <a:prstDash val="solid"/>
            <a:miter lim="800000"/>
            <a:headEnd len="sm" w="sm" type="none"/>
            <a:tailEnd len="med" w="med" type="triangle"/>
          </a:ln>
        </p:spPr>
      </p:cxnSp>
      <p:cxnSp>
        <p:nvCxnSpPr>
          <p:cNvPr id="116" name="Google Shape;116;p16"/>
          <p:cNvCxnSpPr>
            <a:stCxn id="112" idx="3"/>
            <a:endCxn id="114" idx="3"/>
          </p:cNvCxnSpPr>
          <p:nvPr/>
        </p:nvCxnSpPr>
        <p:spPr>
          <a:xfrm flipH="1" rot="10800000">
            <a:off x="7559040" y="4918896"/>
            <a:ext cx="492600" cy="163800"/>
          </a:xfrm>
          <a:prstGeom prst="bentConnector2">
            <a:avLst/>
          </a:prstGeom>
          <a:noFill/>
          <a:ln cap="flat" cmpd="sng" w="9525">
            <a:solidFill>
              <a:schemeClr val="accent1"/>
            </a:solidFill>
            <a:prstDash val="solid"/>
            <a:miter lim="800000"/>
            <a:headEnd len="sm" w="sm" type="none"/>
            <a:tailEnd len="med" w="med" type="triangle"/>
          </a:ln>
        </p:spPr>
      </p:cxnSp>
      <p:sp>
        <p:nvSpPr>
          <p:cNvPr id="117" name="Google Shape;117;p16"/>
          <p:cNvSpPr txBox="1"/>
          <p:nvPr/>
        </p:nvSpPr>
        <p:spPr>
          <a:xfrm>
            <a:off x="7874334" y="4535669"/>
            <a:ext cx="354584"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400" u="none" cap="none" strike="noStrike">
                <a:solidFill>
                  <a:schemeClr val="dk1"/>
                </a:solidFill>
                <a:latin typeface="Times New Roman"/>
                <a:ea typeface="Times New Roman"/>
                <a:cs typeface="Times New Roman"/>
                <a:sym typeface="Times New Roman"/>
              </a:rPr>
              <a:t>M</a:t>
            </a:r>
            <a:endParaRPr/>
          </a:p>
        </p:txBody>
      </p:sp>
      <p:sp>
        <p:nvSpPr>
          <p:cNvPr id="118" name="Google Shape;118;p16"/>
          <p:cNvSpPr/>
          <p:nvPr/>
        </p:nvSpPr>
        <p:spPr>
          <a:xfrm>
            <a:off x="6357969" y="5974080"/>
            <a:ext cx="1083886" cy="307777"/>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400">
                <a:solidFill>
                  <a:schemeClr val="dk1"/>
                </a:solidFill>
                <a:latin typeface="Times New Roman"/>
                <a:ea typeface="Times New Roman"/>
                <a:cs typeface="Times New Roman"/>
                <a:sym typeface="Times New Roman"/>
              </a:rPr>
              <a:t>Approach 3</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sp>
        <p:nvSpPr>
          <p:cNvPr id="535" name="Google Shape;535;p52"/>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Strict Alternation (3)</a:t>
            </a:r>
            <a:endParaRPr/>
          </a:p>
        </p:txBody>
      </p:sp>
      <p:pic>
        <p:nvPicPr>
          <p:cNvPr id="536" name="Google Shape;536;p52"/>
          <p:cNvPicPr preferRelativeResize="0"/>
          <p:nvPr/>
        </p:nvPicPr>
        <p:blipFill rotWithShape="1">
          <a:blip r:embed="rId3">
            <a:alphaModFix/>
          </a:blip>
          <a:srcRect b="0" l="0" r="0" t="0"/>
          <a:stretch/>
        </p:blipFill>
        <p:spPr>
          <a:xfrm>
            <a:off x="787982" y="2173015"/>
            <a:ext cx="5293982" cy="1412402"/>
          </a:xfrm>
          <a:prstGeom prst="rect">
            <a:avLst/>
          </a:prstGeom>
          <a:noFill/>
          <a:ln>
            <a:noFill/>
          </a:ln>
        </p:spPr>
      </p:pic>
      <p:pic>
        <p:nvPicPr>
          <p:cNvPr id="537" name="Google Shape;537;p52"/>
          <p:cNvPicPr preferRelativeResize="0"/>
          <p:nvPr/>
        </p:nvPicPr>
        <p:blipFill rotWithShape="1">
          <a:blip r:embed="rId4">
            <a:alphaModFix/>
          </a:blip>
          <a:srcRect b="0" l="51250" r="6478" t="0"/>
          <a:stretch/>
        </p:blipFill>
        <p:spPr>
          <a:xfrm>
            <a:off x="2872535" y="4370778"/>
            <a:ext cx="2237875" cy="1412403"/>
          </a:xfrm>
          <a:prstGeom prst="rect">
            <a:avLst/>
          </a:prstGeom>
          <a:noFill/>
          <a:ln>
            <a:noFill/>
          </a:ln>
        </p:spPr>
      </p:pic>
      <p:sp>
        <p:nvSpPr>
          <p:cNvPr id="538" name="Google Shape;538;p52"/>
          <p:cNvSpPr txBox="1"/>
          <p:nvPr/>
        </p:nvSpPr>
        <p:spPr>
          <a:xfrm>
            <a:off x="3526888" y="4913011"/>
            <a:ext cx="78600" cy="184800"/>
          </a:xfrm>
          <a:prstGeom prst="rect">
            <a:avLst/>
          </a:prstGeom>
          <a:solidFill>
            <a:schemeClr val="lt1"/>
          </a:solidFill>
          <a:ln>
            <a:noFill/>
          </a:ln>
        </p:spPr>
        <p:txBody>
          <a:bodyPr anchorCtr="0" anchor="t" bIns="0" lIns="0" spcFirstLastPara="1" rIns="0" wrap="square" tIns="0">
            <a:sp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2</a:t>
            </a:r>
            <a:endParaRPr/>
          </a:p>
        </p:txBody>
      </p:sp>
      <p:grpSp>
        <p:nvGrpSpPr>
          <p:cNvPr id="539" name="Google Shape;539;p52"/>
          <p:cNvGrpSpPr/>
          <p:nvPr/>
        </p:nvGrpSpPr>
        <p:grpSpPr>
          <a:xfrm>
            <a:off x="5191577" y="4394842"/>
            <a:ext cx="2412900" cy="1355371"/>
            <a:chOff x="5310430" y="4888137"/>
            <a:chExt cx="2412900" cy="1355371"/>
          </a:xfrm>
        </p:grpSpPr>
        <p:sp>
          <p:nvSpPr>
            <p:cNvPr id="540" name="Google Shape;540;p52"/>
            <p:cNvSpPr txBox="1"/>
            <p:nvPr/>
          </p:nvSpPr>
          <p:spPr>
            <a:xfrm>
              <a:off x="5310430" y="4888137"/>
              <a:ext cx="2412900" cy="1078800"/>
            </a:xfrm>
            <a:prstGeom prst="rect">
              <a:avLst/>
            </a:prstGeom>
            <a:noFill/>
            <a:ln>
              <a:noFill/>
            </a:ln>
          </p:spPr>
          <p:txBody>
            <a:bodyPr anchorCtr="0" anchor="t" bIns="45700" lIns="91425" spcFirstLastPara="1" rIns="91425" wrap="square" tIns="45700">
              <a:spAutoFit/>
            </a:bodyPr>
            <a:lstStyle/>
            <a:p>
              <a:pPr indent="0" lvl="0" marL="0" marR="0" rtl="0" algn="l">
                <a:lnSpc>
                  <a:spcPct val="89000"/>
                </a:lnSpc>
                <a:spcBef>
                  <a:spcPts val="0"/>
                </a:spcBef>
                <a:spcAft>
                  <a:spcPts val="0"/>
                </a:spcAft>
                <a:buNone/>
              </a:pPr>
              <a:r>
                <a:rPr lang="en-US" sz="1200">
                  <a:solidFill>
                    <a:schemeClr val="dk1"/>
                  </a:solidFill>
                  <a:latin typeface="Calibri"/>
                  <a:ea typeface="Calibri"/>
                  <a:cs typeface="Calibri"/>
                  <a:sym typeface="Calibri"/>
                </a:rPr>
                <a:t>while (TRUE) {</a:t>
              </a:r>
              <a:endParaRPr/>
            </a:p>
            <a:p>
              <a:pPr indent="0" lvl="0" marL="0" marR="0" rtl="0" algn="l">
                <a:lnSpc>
                  <a:spcPct val="89000"/>
                </a:lnSpc>
                <a:spcBef>
                  <a:spcPts val="0"/>
                </a:spcBef>
                <a:spcAft>
                  <a:spcPts val="0"/>
                </a:spcAft>
                <a:buNone/>
              </a:pPr>
              <a:r>
                <a:rPr lang="en-US" sz="1200">
                  <a:solidFill>
                    <a:schemeClr val="dk1"/>
                  </a:solidFill>
                  <a:latin typeface="Calibri"/>
                  <a:ea typeface="Calibri"/>
                  <a:cs typeface="Calibri"/>
                  <a:sym typeface="Calibri"/>
                </a:rPr>
                <a:t>       while (turn != 2)         /* loop */;</a:t>
              </a:r>
              <a:endParaRPr/>
            </a:p>
            <a:p>
              <a:pPr indent="0" lvl="0" marL="0" marR="0" rtl="0" algn="l">
                <a:lnSpc>
                  <a:spcPct val="89000"/>
                </a:lnSpc>
                <a:spcBef>
                  <a:spcPts val="0"/>
                </a:spcBef>
                <a:spcAft>
                  <a:spcPts val="0"/>
                </a:spcAft>
                <a:buNone/>
              </a:pPr>
              <a:r>
                <a:rPr lang="en-US" sz="1200">
                  <a:solidFill>
                    <a:schemeClr val="dk1"/>
                  </a:solidFill>
                  <a:latin typeface="Calibri"/>
                  <a:ea typeface="Calibri"/>
                  <a:cs typeface="Calibri"/>
                  <a:sym typeface="Calibri"/>
                </a:rPr>
                <a:t>       critical_region( );</a:t>
              </a:r>
              <a:endParaRPr/>
            </a:p>
            <a:p>
              <a:pPr indent="0" lvl="0" marL="0" marR="0" rtl="0" algn="l">
                <a:lnSpc>
                  <a:spcPct val="89000"/>
                </a:lnSpc>
                <a:spcBef>
                  <a:spcPts val="0"/>
                </a:spcBef>
                <a:spcAft>
                  <a:spcPts val="0"/>
                </a:spcAft>
                <a:buNone/>
              </a:pPr>
              <a:r>
                <a:rPr lang="en-US" sz="1200">
                  <a:solidFill>
                    <a:schemeClr val="dk1"/>
                  </a:solidFill>
                  <a:latin typeface="Calibri"/>
                  <a:ea typeface="Calibri"/>
                  <a:cs typeface="Calibri"/>
                  <a:sym typeface="Calibri"/>
                </a:rPr>
                <a:t>       turn = 0;</a:t>
              </a:r>
              <a:endParaRPr/>
            </a:p>
            <a:p>
              <a:pPr indent="0" lvl="0" marL="0" marR="0" rtl="0" algn="l">
                <a:lnSpc>
                  <a:spcPct val="89000"/>
                </a:lnSpc>
                <a:spcBef>
                  <a:spcPts val="0"/>
                </a:spcBef>
                <a:spcAft>
                  <a:spcPts val="0"/>
                </a:spcAft>
                <a:buNone/>
              </a:pPr>
              <a:r>
                <a:rPr lang="en-US" sz="1200">
                  <a:solidFill>
                    <a:schemeClr val="dk1"/>
                  </a:solidFill>
                  <a:latin typeface="Calibri"/>
                  <a:ea typeface="Calibri"/>
                  <a:cs typeface="Calibri"/>
                  <a:sym typeface="Calibri"/>
                </a:rPr>
                <a:t>       noncritical_region( );</a:t>
              </a:r>
              <a:endParaRPr/>
            </a:p>
            <a:p>
              <a:pPr indent="0" lvl="0" marL="0" marR="0" rtl="0" algn="l">
                <a:lnSpc>
                  <a:spcPct val="89000"/>
                </a:lnSpc>
                <a:spcBef>
                  <a:spcPts val="0"/>
                </a:spcBef>
                <a:spcAft>
                  <a:spcPts val="0"/>
                </a:spcAft>
                <a:buNone/>
              </a:pPr>
              <a:r>
                <a:rPr lang="en-US" sz="1200">
                  <a:solidFill>
                    <a:schemeClr val="dk1"/>
                  </a:solidFill>
                  <a:latin typeface="Calibri"/>
                  <a:ea typeface="Calibri"/>
                  <a:cs typeface="Calibri"/>
                  <a:sym typeface="Calibri"/>
                </a:rPr>
                <a:t>}</a:t>
              </a:r>
              <a:endParaRPr/>
            </a:p>
          </p:txBody>
        </p:sp>
        <p:sp>
          <p:nvSpPr>
            <p:cNvPr id="541" name="Google Shape;541;p52"/>
            <p:cNvSpPr txBox="1"/>
            <p:nvPr/>
          </p:nvSpPr>
          <p:spPr>
            <a:xfrm>
              <a:off x="6266944" y="5966509"/>
              <a:ext cx="343364"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(c)</a:t>
              </a:r>
              <a:endParaRPr/>
            </a:p>
          </p:txBody>
        </p:sp>
      </p:grpSp>
      <p:sp>
        <p:nvSpPr>
          <p:cNvPr id="542" name="Google Shape;542;p52"/>
          <p:cNvSpPr/>
          <p:nvPr/>
        </p:nvSpPr>
        <p:spPr>
          <a:xfrm>
            <a:off x="7030916" y="2814947"/>
            <a:ext cx="354931" cy="354931"/>
          </a:xfrm>
          <a:prstGeom prst="ellipse">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a</a:t>
            </a:r>
            <a:endParaRPr/>
          </a:p>
        </p:txBody>
      </p:sp>
      <p:sp>
        <p:nvSpPr>
          <p:cNvPr id="543" name="Google Shape;543;p52"/>
          <p:cNvSpPr/>
          <p:nvPr/>
        </p:nvSpPr>
        <p:spPr>
          <a:xfrm>
            <a:off x="8206000" y="2814946"/>
            <a:ext cx="354931" cy="354931"/>
          </a:xfrm>
          <a:prstGeom prst="ellipse">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b</a:t>
            </a:r>
            <a:endParaRPr/>
          </a:p>
        </p:txBody>
      </p:sp>
      <p:cxnSp>
        <p:nvCxnSpPr>
          <p:cNvPr id="544" name="Google Shape;544;p52"/>
          <p:cNvCxnSpPr>
            <a:stCxn id="542" idx="7"/>
            <a:endCxn id="543" idx="1"/>
          </p:cNvCxnSpPr>
          <p:nvPr/>
        </p:nvCxnSpPr>
        <p:spPr>
          <a:xfrm flipH="1" rot="-5400000">
            <a:off x="7795568" y="2405226"/>
            <a:ext cx="600" cy="924000"/>
          </a:xfrm>
          <a:prstGeom prst="curvedConnector3">
            <a:avLst>
              <a:gd fmla="val -46763074" name="adj1"/>
            </a:avLst>
          </a:prstGeom>
          <a:noFill/>
          <a:ln cap="flat" cmpd="sng" w="9525">
            <a:solidFill>
              <a:schemeClr val="accent1"/>
            </a:solidFill>
            <a:prstDash val="solid"/>
            <a:miter lim="800000"/>
            <a:headEnd len="sm" w="sm" type="none"/>
            <a:tailEnd len="med" w="med" type="triangle"/>
          </a:ln>
        </p:spPr>
      </p:cxnSp>
      <p:cxnSp>
        <p:nvCxnSpPr>
          <p:cNvPr id="545" name="Google Shape;545;p52"/>
          <p:cNvCxnSpPr>
            <a:stCxn id="543" idx="3"/>
            <a:endCxn id="542" idx="5"/>
          </p:cNvCxnSpPr>
          <p:nvPr/>
        </p:nvCxnSpPr>
        <p:spPr>
          <a:xfrm rot="5400000">
            <a:off x="7795678" y="2656199"/>
            <a:ext cx="600" cy="924000"/>
          </a:xfrm>
          <a:prstGeom prst="curvedConnector3">
            <a:avLst>
              <a:gd fmla="val 46763240" name="adj1"/>
            </a:avLst>
          </a:prstGeom>
          <a:noFill/>
          <a:ln cap="flat" cmpd="sng" w="9525">
            <a:solidFill>
              <a:schemeClr val="accent1"/>
            </a:solidFill>
            <a:prstDash val="solid"/>
            <a:miter lim="800000"/>
            <a:headEnd len="sm" w="sm" type="none"/>
            <a:tailEnd len="med" w="med" type="triangle"/>
          </a:ln>
        </p:spPr>
      </p:cxnSp>
      <p:sp>
        <p:nvSpPr>
          <p:cNvPr id="546" name="Google Shape;546;p52"/>
          <p:cNvSpPr/>
          <p:nvPr/>
        </p:nvSpPr>
        <p:spPr>
          <a:xfrm>
            <a:off x="7333869" y="4912989"/>
            <a:ext cx="354931" cy="354931"/>
          </a:xfrm>
          <a:prstGeom prst="ellipse">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a</a:t>
            </a:r>
            <a:endParaRPr/>
          </a:p>
        </p:txBody>
      </p:sp>
      <p:sp>
        <p:nvSpPr>
          <p:cNvPr id="547" name="Google Shape;547;p52"/>
          <p:cNvSpPr/>
          <p:nvPr/>
        </p:nvSpPr>
        <p:spPr>
          <a:xfrm>
            <a:off x="8206000" y="4555430"/>
            <a:ext cx="354931" cy="354931"/>
          </a:xfrm>
          <a:prstGeom prst="ellipse">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b</a:t>
            </a:r>
            <a:endParaRPr/>
          </a:p>
        </p:txBody>
      </p:sp>
      <p:cxnSp>
        <p:nvCxnSpPr>
          <p:cNvPr id="548" name="Google Shape;548;p52"/>
          <p:cNvCxnSpPr>
            <a:stCxn id="546" idx="7"/>
            <a:endCxn id="547" idx="0"/>
          </p:cNvCxnSpPr>
          <p:nvPr/>
        </p:nvCxnSpPr>
        <p:spPr>
          <a:xfrm rot="-5400000">
            <a:off x="7805421" y="4386868"/>
            <a:ext cx="409500" cy="746700"/>
          </a:xfrm>
          <a:prstGeom prst="curvedConnector3">
            <a:avLst>
              <a:gd fmla="val 155833" name="adj1"/>
            </a:avLst>
          </a:prstGeom>
          <a:noFill/>
          <a:ln cap="flat" cmpd="sng" w="9525">
            <a:solidFill>
              <a:schemeClr val="accent1"/>
            </a:solidFill>
            <a:prstDash val="solid"/>
            <a:miter lim="800000"/>
            <a:headEnd len="sm" w="sm" type="none"/>
            <a:tailEnd len="med" w="med" type="triangle"/>
          </a:ln>
        </p:spPr>
      </p:cxnSp>
      <p:cxnSp>
        <p:nvCxnSpPr>
          <p:cNvPr id="549" name="Google Shape;549;p52"/>
          <p:cNvCxnSpPr>
            <a:stCxn id="550" idx="4"/>
            <a:endCxn id="546" idx="5"/>
          </p:cNvCxnSpPr>
          <p:nvPr/>
        </p:nvCxnSpPr>
        <p:spPr>
          <a:xfrm flipH="1" rot="5400000">
            <a:off x="7801008" y="5051801"/>
            <a:ext cx="406800" cy="735300"/>
          </a:xfrm>
          <a:prstGeom prst="curvedConnector3">
            <a:avLst>
              <a:gd fmla="val -56195" name="adj1"/>
            </a:avLst>
          </a:prstGeom>
          <a:noFill/>
          <a:ln cap="flat" cmpd="sng" w="9525">
            <a:solidFill>
              <a:schemeClr val="accent1"/>
            </a:solidFill>
            <a:prstDash val="solid"/>
            <a:miter lim="800000"/>
            <a:headEnd len="sm" w="sm" type="none"/>
            <a:tailEnd len="med" w="med" type="triangle"/>
          </a:ln>
        </p:spPr>
      </p:cxnSp>
      <p:sp>
        <p:nvSpPr>
          <p:cNvPr id="550" name="Google Shape;550;p52"/>
          <p:cNvSpPr/>
          <p:nvPr/>
        </p:nvSpPr>
        <p:spPr>
          <a:xfrm>
            <a:off x="8194592" y="5267920"/>
            <a:ext cx="354931" cy="354931"/>
          </a:xfrm>
          <a:prstGeom prst="ellipse">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c</a:t>
            </a:r>
            <a:endParaRPr/>
          </a:p>
        </p:txBody>
      </p:sp>
      <p:cxnSp>
        <p:nvCxnSpPr>
          <p:cNvPr id="551" name="Google Shape;551;p52"/>
          <p:cNvCxnSpPr>
            <a:stCxn id="547" idx="6"/>
            <a:endCxn id="550" idx="6"/>
          </p:cNvCxnSpPr>
          <p:nvPr/>
        </p:nvCxnSpPr>
        <p:spPr>
          <a:xfrm flipH="1">
            <a:off x="8549531" y="4732896"/>
            <a:ext cx="11400" cy="712500"/>
          </a:xfrm>
          <a:prstGeom prst="curvedConnector3">
            <a:avLst>
              <a:gd fmla="val -2005263" name="adj1"/>
            </a:avLst>
          </a:prstGeom>
          <a:noFill/>
          <a:ln cap="flat" cmpd="sng" w="9525">
            <a:solidFill>
              <a:schemeClr val="accent1"/>
            </a:solidFill>
            <a:prstDash val="solid"/>
            <a:miter lim="800000"/>
            <a:headEnd len="sm" w="sm" type="none"/>
            <a:tailEnd len="med" w="med" type="triangle"/>
          </a:ln>
        </p:spPr>
      </p:cxnSp>
      <p:pic>
        <p:nvPicPr>
          <p:cNvPr id="552" name="Google Shape;552;p52"/>
          <p:cNvPicPr preferRelativeResize="0"/>
          <p:nvPr/>
        </p:nvPicPr>
        <p:blipFill rotWithShape="1">
          <a:blip r:embed="rId5">
            <a:alphaModFix/>
          </a:blip>
          <a:srcRect b="0" l="0" r="59148" t="0"/>
          <a:stretch/>
        </p:blipFill>
        <p:spPr>
          <a:xfrm>
            <a:off x="628650" y="4364762"/>
            <a:ext cx="2162718" cy="1412402"/>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sp>
        <p:nvSpPr>
          <p:cNvPr id="557" name="Google Shape;557;p53"/>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Strict Alternation (4)</a:t>
            </a:r>
            <a:endParaRPr/>
          </a:p>
        </p:txBody>
      </p:sp>
      <p:sp>
        <p:nvSpPr>
          <p:cNvPr id="558" name="Google Shape;558;p53"/>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Advantages → No races</a:t>
            </a:r>
            <a:endParaRPr/>
          </a:p>
          <a:p>
            <a:pPr indent="-228600" lvl="0" marL="228600" rtl="0" algn="l">
              <a:lnSpc>
                <a:spcPct val="90000"/>
              </a:lnSpc>
              <a:spcBef>
                <a:spcPts val="1000"/>
              </a:spcBef>
              <a:spcAft>
                <a:spcPts val="0"/>
              </a:spcAft>
              <a:buClr>
                <a:schemeClr val="dk1"/>
              </a:buClr>
              <a:buSzPts val="2800"/>
              <a:buChar char="•"/>
            </a:pPr>
            <a:r>
              <a:rPr lang="en-US"/>
              <a:t>Disadvantages → Violates condition 3 of Critical Regions</a:t>
            </a:r>
            <a:endParaRPr/>
          </a:p>
          <a:p>
            <a:pPr indent="-292100" lvl="1" marL="685800" rtl="0" algn="l">
              <a:lnSpc>
                <a:spcPct val="90000"/>
              </a:lnSpc>
              <a:spcBef>
                <a:spcPts val="1000"/>
              </a:spcBef>
              <a:spcAft>
                <a:spcPts val="0"/>
              </a:spcAft>
              <a:buClr>
                <a:schemeClr val="dk1"/>
              </a:buClr>
              <a:buSzPts val="2800"/>
              <a:buChar char="•"/>
            </a:pPr>
            <a:r>
              <a:rPr lang="en-US"/>
              <a:t>A process is being blocked by a process not in its critical region</a:t>
            </a:r>
            <a:endParaRPr/>
          </a:p>
          <a:p>
            <a:pPr indent="0" lvl="0" marL="1143000" rtl="0" algn="l">
              <a:lnSpc>
                <a:spcPct val="90000"/>
              </a:lnSpc>
              <a:spcBef>
                <a:spcPts val="500"/>
              </a:spcBef>
              <a:spcAft>
                <a:spcPts val="0"/>
              </a:spcAft>
              <a:buNone/>
            </a:pPr>
            <a:r>
              <a:t/>
            </a:r>
            <a:endParaRPr/>
          </a:p>
        </p:txBody>
      </p:sp>
      <p:pic>
        <p:nvPicPr>
          <p:cNvPr id="559" name="Google Shape;559;p53"/>
          <p:cNvPicPr preferRelativeResize="0"/>
          <p:nvPr/>
        </p:nvPicPr>
        <p:blipFill rotWithShape="1">
          <a:blip r:embed="rId3">
            <a:alphaModFix/>
          </a:blip>
          <a:srcRect b="0" l="51251" r="6476" t="0"/>
          <a:stretch/>
        </p:blipFill>
        <p:spPr>
          <a:xfrm>
            <a:off x="2872535" y="4370778"/>
            <a:ext cx="2237875" cy="1412403"/>
          </a:xfrm>
          <a:prstGeom prst="rect">
            <a:avLst/>
          </a:prstGeom>
          <a:noFill/>
          <a:ln>
            <a:noFill/>
          </a:ln>
        </p:spPr>
      </p:pic>
      <p:sp>
        <p:nvSpPr>
          <p:cNvPr id="560" name="Google Shape;560;p53"/>
          <p:cNvSpPr txBox="1"/>
          <p:nvPr/>
        </p:nvSpPr>
        <p:spPr>
          <a:xfrm>
            <a:off x="3526888" y="4913011"/>
            <a:ext cx="78600" cy="184800"/>
          </a:xfrm>
          <a:prstGeom prst="rect">
            <a:avLst/>
          </a:prstGeom>
          <a:solidFill>
            <a:schemeClr val="lt1"/>
          </a:solidFill>
          <a:ln>
            <a:noFill/>
          </a:ln>
        </p:spPr>
        <p:txBody>
          <a:bodyPr anchorCtr="0" anchor="t" bIns="0" lIns="0" spcFirstLastPara="1" rIns="0" wrap="square" tIns="0">
            <a:sp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2</a:t>
            </a:r>
            <a:endParaRPr/>
          </a:p>
        </p:txBody>
      </p:sp>
      <p:grpSp>
        <p:nvGrpSpPr>
          <p:cNvPr id="561" name="Google Shape;561;p53"/>
          <p:cNvGrpSpPr/>
          <p:nvPr/>
        </p:nvGrpSpPr>
        <p:grpSpPr>
          <a:xfrm>
            <a:off x="5191577" y="4394842"/>
            <a:ext cx="2412900" cy="1355272"/>
            <a:chOff x="5310430" y="4888137"/>
            <a:chExt cx="2412900" cy="1355272"/>
          </a:xfrm>
        </p:grpSpPr>
        <p:sp>
          <p:nvSpPr>
            <p:cNvPr id="562" name="Google Shape;562;p53"/>
            <p:cNvSpPr txBox="1"/>
            <p:nvPr/>
          </p:nvSpPr>
          <p:spPr>
            <a:xfrm>
              <a:off x="5310430" y="4888137"/>
              <a:ext cx="2412900" cy="1078800"/>
            </a:xfrm>
            <a:prstGeom prst="rect">
              <a:avLst/>
            </a:prstGeom>
            <a:noFill/>
            <a:ln>
              <a:noFill/>
            </a:ln>
          </p:spPr>
          <p:txBody>
            <a:bodyPr anchorCtr="0" anchor="t" bIns="45700" lIns="91425" spcFirstLastPara="1" rIns="91425" wrap="square" tIns="45700">
              <a:spAutoFit/>
            </a:bodyPr>
            <a:lstStyle/>
            <a:p>
              <a:pPr indent="0" lvl="0" marL="0" marR="0" rtl="0" algn="l">
                <a:lnSpc>
                  <a:spcPct val="89000"/>
                </a:lnSpc>
                <a:spcBef>
                  <a:spcPts val="0"/>
                </a:spcBef>
                <a:spcAft>
                  <a:spcPts val="0"/>
                </a:spcAft>
                <a:buNone/>
              </a:pPr>
              <a:r>
                <a:rPr lang="en-US" sz="1200">
                  <a:solidFill>
                    <a:schemeClr val="dk1"/>
                  </a:solidFill>
                  <a:latin typeface="Calibri"/>
                  <a:ea typeface="Calibri"/>
                  <a:cs typeface="Calibri"/>
                  <a:sym typeface="Calibri"/>
                </a:rPr>
                <a:t>while (TRUE) {</a:t>
              </a:r>
              <a:endParaRPr/>
            </a:p>
            <a:p>
              <a:pPr indent="0" lvl="0" marL="0" marR="0" rtl="0" algn="l">
                <a:lnSpc>
                  <a:spcPct val="89000"/>
                </a:lnSpc>
                <a:spcBef>
                  <a:spcPts val="0"/>
                </a:spcBef>
                <a:spcAft>
                  <a:spcPts val="0"/>
                </a:spcAft>
                <a:buNone/>
              </a:pPr>
              <a:r>
                <a:rPr lang="en-US" sz="1200">
                  <a:solidFill>
                    <a:schemeClr val="dk1"/>
                  </a:solidFill>
                  <a:latin typeface="Calibri"/>
                  <a:ea typeface="Calibri"/>
                  <a:cs typeface="Calibri"/>
                  <a:sym typeface="Calibri"/>
                </a:rPr>
                <a:t>       while (turn != 2)         /* loop */;</a:t>
              </a:r>
              <a:endParaRPr/>
            </a:p>
            <a:p>
              <a:pPr indent="0" lvl="0" marL="0" marR="0" rtl="0" algn="l">
                <a:lnSpc>
                  <a:spcPct val="89000"/>
                </a:lnSpc>
                <a:spcBef>
                  <a:spcPts val="0"/>
                </a:spcBef>
                <a:spcAft>
                  <a:spcPts val="0"/>
                </a:spcAft>
                <a:buNone/>
              </a:pPr>
              <a:r>
                <a:rPr lang="en-US" sz="1200">
                  <a:solidFill>
                    <a:schemeClr val="dk1"/>
                  </a:solidFill>
                  <a:latin typeface="Calibri"/>
                  <a:ea typeface="Calibri"/>
                  <a:cs typeface="Calibri"/>
                  <a:sym typeface="Calibri"/>
                </a:rPr>
                <a:t>       critical_region( );</a:t>
              </a:r>
              <a:endParaRPr/>
            </a:p>
            <a:p>
              <a:pPr indent="0" lvl="0" marL="0" marR="0" rtl="0" algn="l">
                <a:lnSpc>
                  <a:spcPct val="89000"/>
                </a:lnSpc>
                <a:spcBef>
                  <a:spcPts val="0"/>
                </a:spcBef>
                <a:spcAft>
                  <a:spcPts val="0"/>
                </a:spcAft>
                <a:buNone/>
              </a:pPr>
              <a:r>
                <a:rPr lang="en-US" sz="1200">
                  <a:solidFill>
                    <a:schemeClr val="dk1"/>
                  </a:solidFill>
                  <a:latin typeface="Calibri"/>
                  <a:ea typeface="Calibri"/>
                  <a:cs typeface="Calibri"/>
                  <a:sym typeface="Calibri"/>
                </a:rPr>
                <a:t>       turn = 0;</a:t>
              </a:r>
              <a:endParaRPr/>
            </a:p>
            <a:p>
              <a:pPr indent="0" lvl="0" marL="0" marR="0" rtl="0" algn="l">
                <a:lnSpc>
                  <a:spcPct val="89000"/>
                </a:lnSpc>
                <a:spcBef>
                  <a:spcPts val="0"/>
                </a:spcBef>
                <a:spcAft>
                  <a:spcPts val="0"/>
                </a:spcAft>
                <a:buNone/>
              </a:pPr>
              <a:r>
                <a:rPr lang="en-US" sz="1200">
                  <a:solidFill>
                    <a:schemeClr val="dk1"/>
                  </a:solidFill>
                  <a:latin typeface="Calibri"/>
                  <a:ea typeface="Calibri"/>
                  <a:cs typeface="Calibri"/>
                  <a:sym typeface="Calibri"/>
                </a:rPr>
                <a:t>       noncritical_region( );</a:t>
              </a:r>
              <a:endParaRPr/>
            </a:p>
            <a:p>
              <a:pPr indent="0" lvl="0" marL="0" marR="0" rtl="0" algn="l">
                <a:lnSpc>
                  <a:spcPct val="89000"/>
                </a:lnSpc>
                <a:spcBef>
                  <a:spcPts val="0"/>
                </a:spcBef>
                <a:spcAft>
                  <a:spcPts val="0"/>
                </a:spcAft>
                <a:buNone/>
              </a:pPr>
              <a:r>
                <a:rPr lang="en-US" sz="1200">
                  <a:solidFill>
                    <a:schemeClr val="dk1"/>
                  </a:solidFill>
                  <a:latin typeface="Calibri"/>
                  <a:ea typeface="Calibri"/>
                  <a:cs typeface="Calibri"/>
                  <a:sym typeface="Calibri"/>
                </a:rPr>
                <a:t>}</a:t>
              </a:r>
              <a:endParaRPr/>
            </a:p>
          </p:txBody>
        </p:sp>
        <p:sp>
          <p:nvSpPr>
            <p:cNvPr id="563" name="Google Shape;563;p53"/>
            <p:cNvSpPr txBox="1"/>
            <p:nvPr/>
          </p:nvSpPr>
          <p:spPr>
            <a:xfrm>
              <a:off x="6266944" y="5966509"/>
              <a:ext cx="3435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(c)</a:t>
              </a:r>
              <a:endParaRPr/>
            </a:p>
          </p:txBody>
        </p:sp>
      </p:grpSp>
      <p:pic>
        <p:nvPicPr>
          <p:cNvPr id="564" name="Google Shape;564;p53"/>
          <p:cNvPicPr preferRelativeResize="0"/>
          <p:nvPr/>
        </p:nvPicPr>
        <p:blipFill rotWithShape="1">
          <a:blip r:embed="rId4">
            <a:alphaModFix/>
          </a:blip>
          <a:srcRect b="0" l="0" r="59148" t="0"/>
          <a:stretch/>
        </p:blipFill>
        <p:spPr>
          <a:xfrm>
            <a:off x="628650" y="4364762"/>
            <a:ext cx="2162718" cy="1412402"/>
          </a:xfrm>
          <a:prstGeom prst="rect">
            <a:avLst/>
          </a:prstGeom>
          <a:noFill/>
          <a:ln>
            <a:noFill/>
          </a:ln>
        </p:spPr>
      </p:pic>
      <p:sp>
        <p:nvSpPr>
          <p:cNvPr id="565" name="Google Shape;565;p53"/>
          <p:cNvSpPr/>
          <p:nvPr/>
        </p:nvSpPr>
        <p:spPr>
          <a:xfrm>
            <a:off x="263450" y="4610750"/>
            <a:ext cx="472800" cy="224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53"/>
          <p:cNvSpPr/>
          <p:nvPr/>
        </p:nvSpPr>
        <p:spPr>
          <a:xfrm>
            <a:off x="2593350" y="5065375"/>
            <a:ext cx="472800" cy="224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53"/>
          <p:cNvSpPr/>
          <p:nvPr/>
        </p:nvSpPr>
        <p:spPr>
          <a:xfrm>
            <a:off x="4946525" y="5065375"/>
            <a:ext cx="472800" cy="224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53"/>
          <p:cNvSpPr txBox="1"/>
          <p:nvPr/>
        </p:nvSpPr>
        <p:spPr>
          <a:xfrm>
            <a:off x="3066150" y="3963750"/>
            <a:ext cx="1162500" cy="4311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US" sz="1600">
                <a:solidFill>
                  <a:srgbClr val="1155CC"/>
                </a:solidFill>
              </a:rPr>
              <a:t>turn = 2</a:t>
            </a:r>
            <a:endParaRPr b="1" sz="1600">
              <a:solidFill>
                <a:srgbClr val="1155CC"/>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3" name="Shape 573"/>
        <p:cNvGrpSpPr/>
        <p:nvPr/>
      </p:nvGrpSpPr>
      <p:grpSpPr>
        <a:xfrm>
          <a:off x="0" y="0"/>
          <a:ext cx="0" cy="0"/>
          <a:chOff x="0" y="0"/>
          <a:chExt cx="0" cy="0"/>
        </a:xfrm>
      </p:grpSpPr>
      <p:sp>
        <p:nvSpPr>
          <p:cNvPr id="574" name="Google Shape;574;p54"/>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Peterson’s Solution (1)</a:t>
            </a:r>
            <a:endParaRPr/>
          </a:p>
        </p:txBody>
      </p:sp>
      <p:sp>
        <p:nvSpPr>
          <p:cNvPr id="575" name="Google Shape;575;p54"/>
          <p:cNvSpPr txBox="1"/>
          <p:nvPr>
            <p:ph idx="1" type="body"/>
          </p:nvPr>
        </p:nvSpPr>
        <p:spPr>
          <a:xfrm>
            <a:off x="628650" y="1825625"/>
            <a:ext cx="7886700" cy="2535000"/>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800"/>
              <a:buChar char="•"/>
            </a:pPr>
            <a:r>
              <a:rPr lang="en-US"/>
              <a:t>Idea → Two shared variables (</a:t>
            </a:r>
            <a:r>
              <a:rPr b="1" i="1" lang="en-US"/>
              <a:t>turn, flags[]</a:t>
            </a:r>
            <a:r>
              <a:rPr lang="en-US"/>
              <a:t>) between processes</a:t>
            </a:r>
            <a:endParaRPr/>
          </a:p>
          <a:p>
            <a:pPr indent="-241300" lvl="1" marL="685800" rtl="0" algn="l">
              <a:lnSpc>
                <a:spcPct val="90000"/>
              </a:lnSpc>
              <a:spcBef>
                <a:spcPts val="500"/>
              </a:spcBef>
              <a:spcAft>
                <a:spcPts val="0"/>
              </a:spcAft>
              <a:buClr>
                <a:schemeClr val="dk1"/>
              </a:buClr>
              <a:buSzPts val="2000"/>
              <a:buChar char="•"/>
            </a:pPr>
            <a:r>
              <a:rPr b="1" i="1" lang="en-US"/>
              <a:t>int turn</a:t>
            </a:r>
            <a:r>
              <a:rPr lang="en-US"/>
              <a:t> impose an access order (FIFO in this case)</a:t>
            </a:r>
            <a:endParaRPr/>
          </a:p>
          <a:p>
            <a:pPr indent="-241300" lvl="1" marL="685800" rtl="0" algn="l">
              <a:lnSpc>
                <a:spcPct val="90000"/>
              </a:lnSpc>
              <a:spcBef>
                <a:spcPts val="500"/>
              </a:spcBef>
              <a:spcAft>
                <a:spcPts val="0"/>
              </a:spcAft>
              <a:buClr>
                <a:schemeClr val="dk1"/>
              </a:buClr>
              <a:buSzPts val="2000"/>
              <a:buChar char="•"/>
            </a:pPr>
            <a:r>
              <a:rPr b="1" i="1" lang="en-US"/>
              <a:t>bool flags[]</a:t>
            </a:r>
            <a:r>
              <a:rPr lang="en-US"/>
              <a:t> array specifies for each process its interest to enter the critical section</a:t>
            </a:r>
            <a:endParaRPr/>
          </a:p>
          <a:p>
            <a:pPr indent="-241300" lvl="1" marL="685800" rtl="0" algn="l">
              <a:lnSpc>
                <a:spcPct val="90000"/>
              </a:lnSpc>
              <a:spcBef>
                <a:spcPts val="500"/>
              </a:spcBef>
              <a:spcAft>
                <a:spcPts val="0"/>
              </a:spcAft>
              <a:buClr>
                <a:schemeClr val="dk1"/>
              </a:buClr>
              <a:buSzPts val="2000"/>
              <a:buChar char="•"/>
            </a:pPr>
            <a:r>
              <a:rPr lang="en-US"/>
              <a:t>Initially, </a:t>
            </a:r>
            <a:r>
              <a:rPr b="1" i="1" lang="en-US"/>
              <a:t>flags[2] = {FALSE, FALSE}</a:t>
            </a:r>
            <a:endParaRPr/>
          </a:p>
          <a:p>
            <a:pPr indent="-101600" lvl="2" marL="1143000" rtl="0" algn="l">
              <a:lnSpc>
                <a:spcPct val="90000"/>
              </a:lnSpc>
              <a:spcBef>
                <a:spcPts val="500"/>
              </a:spcBef>
              <a:spcAft>
                <a:spcPts val="0"/>
              </a:spcAft>
              <a:buClr>
                <a:schemeClr val="dk1"/>
              </a:buClr>
              <a:buSzPts val="2000"/>
              <a:buNone/>
            </a:pPr>
            <a:r>
              <a:t/>
            </a:r>
            <a:endParaRPr/>
          </a:p>
        </p:txBody>
      </p:sp>
      <p:sp>
        <p:nvSpPr>
          <p:cNvPr id="576" name="Google Shape;576;p54"/>
          <p:cNvSpPr txBox="1"/>
          <p:nvPr/>
        </p:nvSpPr>
        <p:spPr>
          <a:xfrm>
            <a:off x="549138" y="4094056"/>
            <a:ext cx="3918060" cy="230832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1 while (TRUE)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2   flags[0] = TRUE;</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3   turn = 0;</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4   while (turn==0 &amp;&amp; flags[1] == TRUE);</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5   critical_region(); </a:t>
            </a:r>
            <a:r>
              <a:rPr lang="en-US" sz="1800">
                <a:solidFill>
                  <a:schemeClr val="accent6"/>
                </a:solidFill>
                <a:latin typeface="Calibri"/>
                <a:ea typeface="Calibri"/>
                <a:cs typeface="Calibri"/>
                <a:sym typeface="Calibri"/>
              </a:rPr>
              <a:t>/* critical work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6   flags[0] = FALSE;</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7   noncritical_region();</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8 }</a:t>
            </a:r>
            <a:endParaRPr/>
          </a:p>
        </p:txBody>
      </p:sp>
      <p:sp>
        <p:nvSpPr>
          <p:cNvPr id="577" name="Google Shape;577;p54"/>
          <p:cNvSpPr txBox="1"/>
          <p:nvPr/>
        </p:nvSpPr>
        <p:spPr>
          <a:xfrm>
            <a:off x="2107096" y="6256062"/>
            <a:ext cx="106420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Process 0</a:t>
            </a:r>
            <a:endParaRPr/>
          </a:p>
        </p:txBody>
      </p:sp>
      <p:sp>
        <p:nvSpPr>
          <p:cNvPr id="578" name="Google Shape;578;p54"/>
          <p:cNvSpPr txBox="1"/>
          <p:nvPr/>
        </p:nvSpPr>
        <p:spPr>
          <a:xfrm>
            <a:off x="4661192" y="4094055"/>
            <a:ext cx="3918060" cy="230832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1 while (TRUE)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2   flags[1] = TRUE;</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3   turn = 1;</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4   while (turn==1 &amp;&amp; flags[0] == TRUE);</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5   critical_region();  </a:t>
            </a:r>
            <a:r>
              <a:rPr lang="en-US" sz="1800">
                <a:solidFill>
                  <a:schemeClr val="accent6"/>
                </a:solidFill>
                <a:latin typeface="Calibri"/>
                <a:ea typeface="Calibri"/>
                <a:cs typeface="Calibri"/>
                <a:sym typeface="Calibri"/>
              </a:rPr>
              <a:t>/* critical work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6   flags[1] = FALSE;</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7   noncritical_region();</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8 } </a:t>
            </a:r>
            <a:endParaRPr/>
          </a:p>
        </p:txBody>
      </p:sp>
      <p:sp>
        <p:nvSpPr>
          <p:cNvPr id="579" name="Google Shape;579;p54"/>
          <p:cNvSpPr txBox="1"/>
          <p:nvPr/>
        </p:nvSpPr>
        <p:spPr>
          <a:xfrm>
            <a:off x="6228446" y="6256062"/>
            <a:ext cx="106420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Process 1</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3" name="Shape 583"/>
        <p:cNvGrpSpPr/>
        <p:nvPr/>
      </p:nvGrpSpPr>
      <p:grpSpPr>
        <a:xfrm>
          <a:off x="0" y="0"/>
          <a:ext cx="0" cy="0"/>
          <a:chOff x="0" y="0"/>
          <a:chExt cx="0" cy="0"/>
        </a:xfrm>
      </p:grpSpPr>
      <p:sp>
        <p:nvSpPr>
          <p:cNvPr id="584" name="Google Shape;584;p55"/>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Peterson’s Solution (2)</a:t>
            </a:r>
            <a:endParaRPr/>
          </a:p>
        </p:txBody>
      </p:sp>
      <p:sp>
        <p:nvSpPr>
          <p:cNvPr id="585" name="Google Shape;585;p55"/>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Advantages</a:t>
            </a:r>
            <a:endParaRPr/>
          </a:p>
          <a:p>
            <a:pPr indent="-228600" lvl="1" marL="685800" rtl="0" algn="l">
              <a:lnSpc>
                <a:spcPct val="90000"/>
              </a:lnSpc>
              <a:spcBef>
                <a:spcPts val="500"/>
              </a:spcBef>
              <a:spcAft>
                <a:spcPts val="0"/>
              </a:spcAft>
              <a:buClr>
                <a:schemeClr val="dk1"/>
              </a:buClr>
              <a:buSzPts val="2400"/>
              <a:buChar char="•"/>
            </a:pPr>
            <a:r>
              <a:rPr lang="en-US"/>
              <a:t>No races</a:t>
            </a:r>
            <a:endParaRPr/>
          </a:p>
          <a:p>
            <a:pPr indent="-228600" lvl="1" marL="685800" rtl="0" algn="l">
              <a:lnSpc>
                <a:spcPct val="90000"/>
              </a:lnSpc>
              <a:spcBef>
                <a:spcPts val="500"/>
              </a:spcBef>
              <a:spcAft>
                <a:spcPts val="0"/>
              </a:spcAft>
              <a:buClr>
                <a:schemeClr val="dk1"/>
              </a:buClr>
              <a:buSzPts val="2400"/>
              <a:buChar char="•"/>
            </a:pPr>
            <a:r>
              <a:rPr lang="en-US"/>
              <a:t>Strict alternation free</a:t>
            </a:r>
            <a:endParaRPr/>
          </a:p>
          <a:p>
            <a:pPr indent="-228600" lvl="2" marL="1143000" rtl="0" algn="l">
              <a:lnSpc>
                <a:spcPct val="90000"/>
              </a:lnSpc>
              <a:spcBef>
                <a:spcPts val="500"/>
              </a:spcBef>
              <a:spcAft>
                <a:spcPts val="0"/>
              </a:spcAft>
              <a:buClr>
                <a:schemeClr val="dk1"/>
              </a:buClr>
              <a:buSzPts val="2000"/>
              <a:buChar char="•"/>
            </a:pPr>
            <a:r>
              <a:rPr lang="en-US"/>
              <a:t>Satisfies condition 3 of critical regions</a:t>
            </a:r>
            <a:endParaRPr/>
          </a:p>
          <a:p>
            <a:pPr indent="-228600" lvl="0" marL="228600" rtl="0" algn="l">
              <a:lnSpc>
                <a:spcPct val="90000"/>
              </a:lnSpc>
              <a:spcBef>
                <a:spcPts val="1000"/>
              </a:spcBef>
              <a:spcAft>
                <a:spcPts val="0"/>
              </a:spcAft>
              <a:buClr>
                <a:schemeClr val="dk1"/>
              </a:buClr>
              <a:buSzPts val="2800"/>
              <a:buChar char="•"/>
            </a:pPr>
            <a:r>
              <a:rPr lang="en-US"/>
              <a:t>Disadvantages</a:t>
            </a:r>
            <a:endParaRPr/>
          </a:p>
          <a:p>
            <a:pPr indent="-228600" lvl="1" marL="685800" rtl="0" algn="l">
              <a:lnSpc>
                <a:spcPct val="90000"/>
              </a:lnSpc>
              <a:spcBef>
                <a:spcPts val="500"/>
              </a:spcBef>
              <a:spcAft>
                <a:spcPts val="0"/>
              </a:spcAft>
              <a:buClr>
                <a:schemeClr val="dk1"/>
              </a:buClr>
              <a:buSzPts val="2400"/>
              <a:buChar char="•"/>
            </a:pPr>
            <a:r>
              <a:rPr lang="en-US"/>
              <a:t>Generalization to multiple processes is rather </a:t>
            </a:r>
            <a:r>
              <a:rPr b="1" lang="en-US"/>
              <a:t>complex</a:t>
            </a:r>
            <a:endParaRPr/>
          </a:p>
          <a:p>
            <a:pPr indent="0" lvl="0" marL="0" rtl="0" algn="l">
              <a:lnSpc>
                <a:spcPct val="90000"/>
              </a:lnSpc>
              <a:spcBef>
                <a:spcPts val="500"/>
              </a:spcBef>
              <a:spcAft>
                <a:spcPts val="0"/>
              </a:spcAft>
              <a:buNone/>
            </a:pPr>
            <a:r>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9" name="Shape 589"/>
        <p:cNvGrpSpPr/>
        <p:nvPr/>
      </p:nvGrpSpPr>
      <p:grpSpPr>
        <a:xfrm>
          <a:off x="0" y="0"/>
          <a:ext cx="0" cy="0"/>
          <a:chOff x="0" y="0"/>
          <a:chExt cx="0" cy="0"/>
        </a:xfrm>
      </p:grpSpPr>
      <p:sp>
        <p:nvSpPr>
          <p:cNvPr id="590" name="Google Shape;590;p56"/>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So Far … Busy Waiting Locks</a:t>
            </a:r>
            <a:endParaRPr/>
          </a:p>
        </p:txBody>
      </p:sp>
      <p:sp>
        <p:nvSpPr>
          <p:cNvPr id="591" name="Google Shape;591;p56"/>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Peterson’s Algorithm</a:t>
            </a:r>
            <a:endParaRPr/>
          </a:p>
          <a:p>
            <a:pPr indent="-228600" lvl="1" marL="685800" rtl="0" algn="l">
              <a:lnSpc>
                <a:spcPct val="90000"/>
              </a:lnSpc>
              <a:spcBef>
                <a:spcPts val="500"/>
              </a:spcBef>
              <a:spcAft>
                <a:spcPts val="0"/>
              </a:spcAft>
              <a:buClr>
                <a:schemeClr val="dk1"/>
              </a:buClr>
              <a:buSzPts val="2400"/>
              <a:buChar char="•"/>
            </a:pPr>
            <a:r>
              <a:rPr lang="en-US"/>
              <a:t>Complex</a:t>
            </a:r>
            <a:endParaRPr/>
          </a:p>
          <a:p>
            <a:pPr indent="-228600" lvl="0" marL="228600" rtl="0" algn="l">
              <a:lnSpc>
                <a:spcPct val="90000"/>
              </a:lnSpc>
              <a:spcBef>
                <a:spcPts val="1000"/>
              </a:spcBef>
              <a:spcAft>
                <a:spcPts val="0"/>
              </a:spcAft>
              <a:buClr>
                <a:schemeClr val="dk1"/>
              </a:buClr>
              <a:buSzPts val="2800"/>
              <a:buChar char="•"/>
            </a:pPr>
            <a:r>
              <a:rPr lang="en-US"/>
              <a:t>Strict Alternation</a:t>
            </a:r>
            <a:endParaRPr/>
          </a:p>
          <a:p>
            <a:pPr indent="-228600" lvl="1" marL="685800" rtl="0" algn="l">
              <a:lnSpc>
                <a:spcPct val="90000"/>
              </a:lnSpc>
              <a:spcBef>
                <a:spcPts val="500"/>
              </a:spcBef>
              <a:spcAft>
                <a:spcPts val="0"/>
              </a:spcAft>
              <a:buClr>
                <a:schemeClr val="dk1"/>
              </a:buClr>
              <a:buSzPts val="2400"/>
              <a:buChar char="•"/>
            </a:pPr>
            <a:r>
              <a:rPr lang="en-US"/>
              <a:t>Uncompliant (3</a:t>
            </a:r>
            <a:r>
              <a:rPr baseline="30000" lang="en-US"/>
              <a:t>rd</a:t>
            </a:r>
            <a:r>
              <a:rPr lang="en-US"/>
              <a:t> condition)</a:t>
            </a:r>
            <a:endParaRPr/>
          </a:p>
          <a:p>
            <a:pPr indent="0" lvl="0" marL="0" rtl="0" algn="l">
              <a:lnSpc>
                <a:spcPct val="90000"/>
              </a:lnSpc>
              <a:spcBef>
                <a:spcPts val="500"/>
              </a:spcBef>
              <a:spcAft>
                <a:spcPts val="0"/>
              </a:spcAft>
              <a:buNone/>
            </a:pPr>
            <a:r>
              <a:t/>
            </a:r>
            <a:endParaRPr/>
          </a:p>
          <a:p>
            <a:pPr indent="-228600" lvl="0" marL="228600" rtl="0" algn="l">
              <a:lnSpc>
                <a:spcPct val="90000"/>
              </a:lnSpc>
              <a:spcBef>
                <a:spcPts val="1000"/>
              </a:spcBef>
              <a:spcAft>
                <a:spcPts val="0"/>
              </a:spcAft>
              <a:buClr>
                <a:schemeClr val="dk1"/>
              </a:buClr>
              <a:buSzPts val="2800"/>
              <a:buChar char="•"/>
            </a:pPr>
            <a:r>
              <a:rPr lang="en-US"/>
              <a:t>Can we have lock variables that are </a:t>
            </a:r>
            <a:r>
              <a:rPr b="1" lang="en-US"/>
              <a:t>race free and simple?</a:t>
            </a:r>
            <a:endParaRPr b="1"/>
          </a:p>
          <a:p>
            <a:pPr indent="0" lvl="0" marL="0" rtl="0" algn="ctr">
              <a:lnSpc>
                <a:spcPct val="90000"/>
              </a:lnSpc>
              <a:spcBef>
                <a:spcPts val="1000"/>
              </a:spcBef>
              <a:spcAft>
                <a:spcPts val="0"/>
              </a:spcAft>
              <a:buNone/>
            </a:pPr>
            <a:r>
              <a:t/>
            </a:r>
            <a:endParaRPr b="1">
              <a:solidFill>
                <a:srgbClr val="1155CC"/>
              </a:solidFill>
            </a:endParaRPr>
          </a:p>
        </p:txBody>
      </p:sp>
      <p:sp>
        <p:nvSpPr>
          <p:cNvPr id="592" name="Google Shape;592;p56"/>
          <p:cNvSpPr txBox="1"/>
          <p:nvPr/>
        </p:nvSpPr>
        <p:spPr>
          <a:xfrm>
            <a:off x="2321250" y="4987525"/>
            <a:ext cx="4501500" cy="7881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1000"/>
              </a:spcBef>
              <a:spcAft>
                <a:spcPts val="0"/>
              </a:spcAft>
              <a:buClr>
                <a:schemeClr val="dk1"/>
              </a:buClr>
              <a:buSzPts val="1100"/>
              <a:buFont typeface="Arial"/>
              <a:buNone/>
            </a:pPr>
            <a:r>
              <a:rPr b="1" lang="en-US" sz="2800">
                <a:solidFill>
                  <a:srgbClr val="1155CC"/>
                </a:solidFill>
                <a:latin typeface="Calibri"/>
                <a:ea typeface="Calibri"/>
                <a:cs typeface="Calibri"/>
                <a:sym typeface="Calibri"/>
              </a:rPr>
              <a:t>Hardware can help!</a:t>
            </a:r>
            <a:endParaRPr b="1" sz="2800">
              <a:solidFill>
                <a:srgbClr val="1155CC"/>
              </a:solidFill>
              <a:latin typeface="Calibri"/>
              <a:ea typeface="Calibri"/>
              <a:cs typeface="Calibri"/>
              <a:sym typeface="Calibri"/>
            </a:endParaRPr>
          </a:p>
          <a:p>
            <a:pPr indent="0" lvl="0" marL="0" rtl="0" algn="ctr">
              <a:spcBef>
                <a:spcPts val="0"/>
              </a:spcBef>
              <a:spcAft>
                <a:spcPts val="0"/>
              </a:spcAft>
              <a:buNone/>
            </a:pPr>
            <a:r>
              <a:t/>
            </a:r>
            <a:endParaRPr>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2"/>
                                        </p:tgtEl>
                                        <p:attrNameLst>
                                          <p:attrName>style.visibility</p:attrName>
                                        </p:attrNameLst>
                                      </p:cBhvr>
                                      <p:to>
                                        <p:strVal val="visible"/>
                                      </p:to>
                                    </p:set>
                                    <p:animEffect filter="fade" transition="in">
                                      <p:cBhvr>
                                        <p:cTn dur="1000"/>
                                        <p:tgtEl>
                                          <p:spTgt spid="59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7" name="Shape 597"/>
        <p:cNvGrpSpPr/>
        <p:nvPr/>
      </p:nvGrpSpPr>
      <p:grpSpPr>
        <a:xfrm>
          <a:off x="0" y="0"/>
          <a:ext cx="0" cy="0"/>
          <a:chOff x="0" y="0"/>
          <a:chExt cx="0" cy="0"/>
        </a:xfrm>
      </p:grpSpPr>
      <p:sp>
        <p:nvSpPr>
          <p:cNvPr id="598" name="Google Shape;598;p57"/>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Test-and-Set Lock (TSL) Instruction</a:t>
            </a:r>
            <a:endParaRPr/>
          </a:p>
        </p:txBody>
      </p:sp>
      <p:sp>
        <p:nvSpPr>
          <p:cNvPr id="599" name="Google Shape;599;p57"/>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One single machine instruction</a:t>
            </a:r>
            <a:endParaRPr/>
          </a:p>
          <a:p>
            <a:pPr indent="-228600" lvl="1" marL="685800" rtl="0" algn="l">
              <a:lnSpc>
                <a:spcPct val="90000"/>
              </a:lnSpc>
              <a:spcBef>
                <a:spcPts val="500"/>
              </a:spcBef>
              <a:spcAft>
                <a:spcPts val="0"/>
              </a:spcAft>
              <a:buClr>
                <a:schemeClr val="dk1"/>
              </a:buClr>
              <a:buSzPts val="2400"/>
              <a:buChar char="•"/>
            </a:pPr>
            <a:r>
              <a:rPr lang="en-US">
                <a:latin typeface="Courier New"/>
                <a:ea typeface="Courier New"/>
                <a:cs typeface="Courier New"/>
                <a:sym typeface="Courier New"/>
              </a:rPr>
              <a:t>TSL register, memory_address</a:t>
            </a:r>
            <a:endParaRPr>
              <a:latin typeface="Courier New"/>
              <a:ea typeface="Courier New"/>
              <a:cs typeface="Courier New"/>
              <a:sym typeface="Courier New"/>
            </a:endParaRPr>
          </a:p>
          <a:p>
            <a:pPr indent="-228600" lvl="0" marL="228600" rtl="0" algn="l">
              <a:lnSpc>
                <a:spcPct val="90000"/>
              </a:lnSpc>
              <a:spcBef>
                <a:spcPts val="1000"/>
              </a:spcBef>
              <a:spcAft>
                <a:spcPts val="0"/>
              </a:spcAft>
              <a:buClr>
                <a:schemeClr val="dk1"/>
              </a:buClr>
              <a:buSzPts val="2800"/>
              <a:buChar char="•"/>
            </a:pPr>
            <a:r>
              <a:rPr b="1" lang="en-US"/>
              <a:t>Reads and modifies </a:t>
            </a:r>
            <a:r>
              <a:rPr lang="en-US"/>
              <a:t>the content of a memory word </a:t>
            </a:r>
            <a:r>
              <a:rPr b="1" lang="en-US"/>
              <a:t>atomically</a:t>
            </a:r>
            <a:endParaRPr/>
          </a:p>
          <a:p>
            <a:pPr indent="-228600" lvl="1" marL="685800" rtl="0" algn="l">
              <a:lnSpc>
                <a:spcPct val="90000"/>
              </a:lnSpc>
              <a:spcBef>
                <a:spcPts val="500"/>
              </a:spcBef>
              <a:spcAft>
                <a:spcPts val="0"/>
              </a:spcAft>
              <a:buClr>
                <a:schemeClr val="dk1"/>
              </a:buClr>
              <a:buSzPts val="2400"/>
              <a:buChar char="•"/>
            </a:pPr>
            <a:r>
              <a:rPr lang="en-US"/>
              <a:t>Returns in </a:t>
            </a:r>
            <a:r>
              <a:rPr lang="en-US">
                <a:latin typeface="Courier New"/>
                <a:ea typeface="Courier New"/>
                <a:cs typeface="Courier New"/>
                <a:sym typeface="Courier New"/>
              </a:rPr>
              <a:t>register</a:t>
            </a:r>
            <a:r>
              <a:rPr lang="en-US"/>
              <a:t> the current value of the memory word  at </a:t>
            </a:r>
            <a:r>
              <a:rPr lang="en-US">
                <a:latin typeface="Courier New"/>
                <a:ea typeface="Courier New"/>
                <a:cs typeface="Courier New"/>
                <a:sym typeface="Courier New"/>
              </a:rPr>
              <a:t>memory_address </a:t>
            </a:r>
            <a:r>
              <a:rPr lang="en-US"/>
              <a:t>and </a:t>
            </a:r>
            <a:r>
              <a:rPr b="1" lang="en-US"/>
              <a:t>then</a:t>
            </a:r>
            <a:endParaRPr/>
          </a:p>
          <a:p>
            <a:pPr indent="-228600" lvl="1" marL="685800" rtl="0" algn="l">
              <a:lnSpc>
                <a:spcPct val="90000"/>
              </a:lnSpc>
              <a:spcBef>
                <a:spcPts val="500"/>
              </a:spcBef>
              <a:spcAft>
                <a:spcPts val="0"/>
              </a:spcAft>
              <a:buClr>
                <a:schemeClr val="dk1"/>
              </a:buClr>
              <a:buSzPts val="2400"/>
              <a:buChar char="•"/>
            </a:pPr>
            <a:r>
              <a:rPr lang="en-US"/>
              <a:t>Sets the value of the memory word at </a:t>
            </a:r>
            <a:r>
              <a:rPr lang="en-US">
                <a:latin typeface="Courier New"/>
                <a:ea typeface="Courier New"/>
                <a:cs typeface="Courier New"/>
                <a:sym typeface="Courier New"/>
              </a:rPr>
              <a:t>memory_address </a:t>
            </a:r>
            <a:r>
              <a:rPr lang="en-US"/>
              <a:t>to TRUE (usually non-zero value)</a:t>
            </a:r>
            <a:endParaRPr/>
          </a:p>
          <a:p>
            <a:pPr indent="-228600" lvl="1" marL="685800" rtl="0" algn="l">
              <a:lnSpc>
                <a:spcPct val="90000"/>
              </a:lnSpc>
              <a:spcBef>
                <a:spcPts val="500"/>
              </a:spcBef>
              <a:spcAft>
                <a:spcPts val="0"/>
              </a:spcAft>
              <a:buClr>
                <a:schemeClr val="dk1"/>
              </a:buClr>
              <a:buSzPts val="2400"/>
              <a:buChar char="•"/>
            </a:pPr>
            <a:r>
              <a:rPr lang="en-US"/>
              <a:t>Operations cannot be interrupted during execution</a:t>
            </a:r>
            <a:endParaRPr/>
          </a:p>
          <a:p>
            <a:pPr indent="-228600" lvl="2" marL="1143000" rtl="0" algn="l">
              <a:lnSpc>
                <a:spcPct val="90000"/>
              </a:lnSpc>
              <a:spcBef>
                <a:spcPts val="500"/>
              </a:spcBef>
              <a:spcAft>
                <a:spcPts val="0"/>
              </a:spcAft>
              <a:buClr>
                <a:schemeClr val="dk1"/>
              </a:buClr>
              <a:buSzPts val="2000"/>
              <a:buChar char="•"/>
            </a:pPr>
            <a:r>
              <a:rPr lang="en-US"/>
              <a:t>locks the memory bus (MOS book)</a:t>
            </a:r>
            <a:endParaRPr/>
          </a:p>
          <a:p>
            <a:pPr indent="-228600" lvl="2" marL="1143000" rtl="0" algn="l">
              <a:lnSpc>
                <a:spcPct val="90000"/>
              </a:lnSpc>
              <a:spcBef>
                <a:spcPts val="500"/>
              </a:spcBef>
              <a:spcAft>
                <a:spcPts val="0"/>
              </a:spcAft>
              <a:buClr>
                <a:schemeClr val="dk1"/>
              </a:buClr>
              <a:buSzPts val="2000"/>
              <a:buChar char="•"/>
            </a:pPr>
            <a:r>
              <a:rPr lang="en-US"/>
              <a:t>Implemented in the cache coherency protocol (reality)</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3" name="Shape 603"/>
        <p:cNvGrpSpPr/>
        <p:nvPr/>
      </p:nvGrpSpPr>
      <p:grpSpPr>
        <a:xfrm>
          <a:off x="0" y="0"/>
          <a:ext cx="0" cy="0"/>
          <a:chOff x="0" y="0"/>
          <a:chExt cx="0" cy="0"/>
        </a:xfrm>
      </p:grpSpPr>
      <p:sp>
        <p:nvSpPr>
          <p:cNvPr id="604" name="Google Shape;604;p58"/>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TSL Solution (1)</a:t>
            </a:r>
            <a:endParaRPr/>
          </a:p>
        </p:txBody>
      </p:sp>
      <p:sp>
        <p:nvSpPr>
          <p:cNvPr id="605" name="Google Shape;605;p58"/>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Idea</a:t>
            </a:r>
            <a:endParaRPr/>
          </a:p>
          <a:p>
            <a:pPr indent="-228600" lvl="1" marL="685800" rtl="0" algn="l">
              <a:lnSpc>
                <a:spcPct val="90000"/>
              </a:lnSpc>
              <a:spcBef>
                <a:spcPts val="500"/>
              </a:spcBef>
              <a:spcAft>
                <a:spcPts val="0"/>
              </a:spcAft>
              <a:buClr>
                <a:schemeClr val="dk1"/>
              </a:buClr>
              <a:buSzPts val="2400"/>
              <a:buChar char="•"/>
            </a:pPr>
            <a:r>
              <a:rPr lang="en-US"/>
              <a:t>Single shared variable (</a:t>
            </a:r>
            <a:r>
              <a:rPr b="1" i="1" lang="en-US"/>
              <a:t>lock</a:t>
            </a:r>
            <a:r>
              <a:rPr lang="en-US"/>
              <a:t> in memory at </a:t>
            </a:r>
            <a:r>
              <a:rPr b="1" i="1" lang="en-US"/>
              <a:t>LOCK_ADDR</a:t>
            </a:r>
            <a:r>
              <a:rPr lang="en-US"/>
              <a:t>) between processes</a:t>
            </a:r>
            <a:endParaRPr/>
          </a:p>
          <a:p>
            <a:pPr indent="-228600" lvl="1" marL="685800" rtl="0" algn="l">
              <a:lnSpc>
                <a:spcPct val="90000"/>
              </a:lnSpc>
              <a:spcBef>
                <a:spcPts val="500"/>
              </a:spcBef>
              <a:spcAft>
                <a:spcPts val="0"/>
              </a:spcAft>
              <a:buClr>
                <a:schemeClr val="dk1"/>
              </a:buClr>
              <a:buSzPts val="2400"/>
              <a:buChar char="•"/>
            </a:pPr>
            <a:r>
              <a:rPr lang="en-US"/>
              <a:t>Use TSL instead of while/assignment</a:t>
            </a:r>
            <a:endParaRPr/>
          </a:p>
        </p:txBody>
      </p:sp>
      <p:sp>
        <p:nvSpPr>
          <p:cNvPr id="606" name="Google Shape;606;p58"/>
          <p:cNvSpPr txBox="1"/>
          <p:nvPr/>
        </p:nvSpPr>
        <p:spPr>
          <a:xfrm>
            <a:off x="437322" y="3996735"/>
            <a:ext cx="4381328" cy="181588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1 while (TRUE) {</a:t>
            </a:r>
            <a:endParaRPr/>
          </a:p>
          <a:p>
            <a:pPr indent="0" lvl="0" marL="0" marR="0" rtl="0" algn="l">
              <a:spcBef>
                <a:spcPts val="0"/>
              </a:spcBef>
              <a:spcAft>
                <a:spcPts val="0"/>
              </a:spcAft>
              <a:buNone/>
            </a:pPr>
            <a:r>
              <a:rPr b="1" lang="en-US" sz="1600">
                <a:solidFill>
                  <a:schemeClr val="dk1"/>
                </a:solidFill>
                <a:latin typeface="Courier New"/>
                <a:ea typeface="Courier New"/>
                <a:cs typeface="Courier New"/>
                <a:sym typeface="Courier New"/>
              </a:rPr>
              <a:t>2   while (lock != 0); </a:t>
            </a:r>
            <a:r>
              <a:rPr b="1" lang="en-US" sz="1600">
                <a:solidFill>
                  <a:schemeClr val="accent6"/>
                </a:solidFill>
                <a:latin typeface="Courier New"/>
                <a:ea typeface="Courier New"/>
                <a:cs typeface="Courier New"/>
                <a:sym typeface="Courier New"/>
              </a:rPr>
              <a:t>/* loop */</a:t>
            </a:r>
            <a:endParaRPr/>
          </a:p>
          <a:p>
            <a:pPr indent="0" lvl="0" marL="0" marR="0" rtl="0" algn="l">
              <a:spcBef>
                <a:spcPts val="0"/>
              </a:spcBef>
              <a:spcAft>
                <a:spcPts val="0"/>
              </a:spcAft>
              <a:buNone/>
            </a:pPr>
            <a:r>
              <a:rPr b="1" lang="en-US" sz="1600">
                <a:solidFill>
                  <a:schemeClr val="dk1"/>
                </a:solidFill>
                <a:latin typeface="Courier New"/>
                <a:ea typeface="Courier New"/>
                <a:cs typeface="Courier New"/>
                <a:sym typeface="Courier New"/>
              </a:rPr>
              <a:t>3   lock = 1;</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4   critical_region(); </a:t>
            </a:r>
            <a:r>
              <a:rPr lang="en-US" sz="1600">
                <a:solidFill>
                  <a:schemeClr val="accent6"/>
                </a:solidFill>
                <a:latin typeface="Courier New"/>
                <a:ea typeface="Courier New"/>
                <a:cs typeface="Courier New"/>
                <a:sym typeface="Courier New"/>
              </a:rPr>
              <a:t>/* work */</a:t>
            </a:r>
            <a:endParaRPr/>
          </a:p>
          <a:p>
            <a:pPr indent="0" lvl="0" marL="0" marR="0" rtl="0" algn="l">
              <a:spcBef>
                <a:spcPts val="0"/>
              </a:spcBef>
              <a:spcAft>
                <a:spcPts val="0"/>
              </a:spcAft>
              <a:buNone/>
            </a:pPr>
            <a:r>
              <a:rPr b="1" lang="en-US" sz="1600">
                <a:solidFill>
                  <a:schemeClr val="dk1"/>
                </a:solidFill>
                <a:latin typeface="Courier New"/>
                <a:ea typeface="Courier New"/>
                <a:cs typeface="Courier New"/>
                <a:sym typeface="Courier New"/>
              </a:rPr>
              <a:t>5   lock = 0;</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6   noncritical_region();</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7 }</a:t>
            </a:r>
            <a:endParaRPr/>
          </a:p>
        </p:txBody>
      </p:sp>
      <p:sp>
        <p:nvSpPr>
          <p:cNvPr id="607" name="Google Shape;607;p58"/>
          <p:cNvSpPr txBox="1"/>
          <p:nvPr/>
        </p:nvSpPr>
        <p:spPr>
          <a:xfrm>
            <a:off x="4696411" y="3627403"/>
            <a:ext cx="4257897" cy="255454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1 while (TRUE) {</a:t>
            </a:r>
            <a:endParaRPr/>
          </a:p>
          <a:p>
            <a:pPr indent="0" lvl="0" marL="0" marR="0" rtl="0" algn="l">
              <a:spcBef>
                <a:spcPts val="0"/>
              </a:spcBef>
              <a:spcAft>
                <a:spcPts val="0"/>
              </a:spcAft>
              <a:buNone/>
            </a:pPr>
            <a:r>
              <a:rPr b="1" lang="en-US" sz="1600">
                <a:solidFill>
                  <a:schemeClr val="dk1"/>
                </a:solidFill>
                <a:latin typeface="Courier New"/>
                <a:ea typeface="Courier New"/>
                <a:cs typeface="Courier New"/>
                <a:sym typeface="Courier New"/>
              </a:rPr>
              <a:t>2   enter_region:</a:t>
            </a:r>
            <a:endParaRPr/>
          </a:p>
          <a:p>
            <a:pPr indent="0" lvl="0" marL="0" marR="0" rtl="0" algn="l">
              <a:spcBef>
                <a:spcPts val="0"/>
              </a:spcBef>
              <a:spcAft>
                <a:spcPts val="0"/>
              </a:spcAft>
              <a:buNone/>
            </a:pPr>
            <a:r>
              <a:rPr b="1" lang="en-US" sz="1600">
                <a:solidFill>
                  <a:schemeClr val="dk1"/>
                </a:solidFill>
                <a:latin typeface="Courier New"/>
                <a:ea typeface="Courier New"/>
                <a:cs typeface="Courier New"/>
                <a:sym typeface="Courier New"/>
              </a:rPr>
              <a:t>3     TSL REGISTER,LOCK_ADDR</a:t>
            </a:r>
            <a:endParaRPr/>
          </a:p>
          <a:p>
            <a:pPr indent="0" lvl="0" marL="0" marR="0" rtl="0" algn="l">
              <a:spcBef>
                <a:spcPts val="0"/>
              </a:spcBef>
              <a:spcAft>
                <a:spcPts val="0"/>
              </a:spcAft>
              <a:buNone/>
            </a:pPr>
            <a:r>
              <a:rPr b="1" lang="en-US" sz="1600">
                <a:solidFill>
                  <a:schemeClr val="dk1"/>
                </a:solidFill>
                <a:latin typeface="Courier New"/>
                <a:ea typeface="Courier New"/>
                <a:cs typeface="Courier New"/>
                <a:sym typeface="Courier New"/>
              </a:rPr>
              <a:t>4     CMP REGISTER,#0</a:t>
            </a:r>
            <a:endParaRPr/>
          </a:p>
          <a:p>
            <a:pPr indent="0" lvl="0" marL="0" marR="0" rtl="0" algn="l">
              <a:spcBef>
                <a:spcPts val="0"/>
              </a:spcBef>
              <a:spcAft>
                <a:spcPts val="0"/>
              </a:spcAft>
              <a:buNone/>
            </a:pPr>
            <a:r>
              <a:rPr b="1" lang="en-US" sz="1600">
                <a:solidFill>
                  <a:schemeClr val="dk1"/>
                </a:solidFill>
                <a:latin typeface="Courier New"/>
                <a:ea typeface="Courier New"/>
                <a:cs typeface="Courier New"/>
                <a:sym typeface="Courier New"/>
              </a:rPr>
              <a:t>5     JNE enter_region  </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6   critical_region(); </a:t>
            </a:r>
            <a:r>
              <a:rPr lang="en-US" sz="1600">
                <a:solidFill>
                  <a:schemeClr val="accent6"/>
                </a:solidFill>
                <a:latin typeface="Courier New"/>
                <a:ea typeface="Courier New"/>
                <a:cs typeface="Courier New"/>
                <a:sym typeface="Courier New"/>
              </a:rPr>
              <a:t>/* work */</a:t>
            </a:r>
            <a:endParaRPr/>
          </a:p>
          <a:p>
            <a:pPr indent="0" lvl="0" marL="0" marR="0" rtl="0" algn="l">
              <a:spcBef>
                <a:spcPts val="0"/>
              </a:spcBef>
              <a:spcAft>
                <a:spcPts val="0"/>
              </a:spcAft>
              <a:buNone/>
            </a:pPr>
            <a:r>
              <a:rPr b="1" lang="en-US" sz="1600">
                <a:solidFill>
                  <a:schemeClr val="dk1"/>
                </a:solidFill>
                <a:latin typeface="Courier New"/>
                <a:ea typeface="Courier New"/>
                <a:cs typeface="Courier New"/>
                <a:sym typeface="Courier New"/>
              </a:rPr>
              <a:t>7   leave_region:</a:t>
            </a:r>
            <a:endParaRPr/>
          </a:p>
          <a:p>
            <a:pPr indent="0" lvl="0" marL="0" marR="0" rtl="0" algn="l">
              <a:spcBef>
                <a:spcPts val="0"/>
              </a:spcBef>
              <a:spcAft>
                <a:spcPts val="0"/>
              </a:spcAft>
              <a:buNone/>
            </a:pPr>
            <a:r>
              <a:rPr b="1" lang="en-US" sz="1600">
                <a:solidFill>
                  <a:schemeClr val="dk1"/>
                </a:solidFill>
                <a:latin typeface="Courier New"/>
                <a:ea typeface="Courier New"/>
                <a:cs typeface="Courier New"/>
                <a:sym typeface="Courier New"/>
              </a:rPr>
              <a:t>8     MOV LOCK_ADDR,#0</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9   noncritical_region();</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10}</a:t>
            </a:r>
            <a:endParaRPr/>
          </a:p>
        </p:txBody>
      </p:sp>
      <p:cxnSp>
        <p:nvCxnSpPr>
          <p:cNvPr id="608" name="Google Shape;608;p58"/>
          <p:cNvCxnSpPr/>
          <p:nvPr/>
        </p:nvCxnSpPr>
        <p:spPr>
          <a:xfrm>
            <a:off x="2186609" y="5160340"/>
            <a:ext cx="2928730" cy="233291"/>
          </a:xfrm>
          <a:prstGeom prst="straightConnector1">
            <a:avLst/>
          </a:prstGeom>
          <a:noFill/>
          <a:ln cap="flat" cmpd="sng" w="38100">
            <a:solidFill>
              <a:srgbClr val="FF0000"/>
            </a:solidFill>
            <a:prstDash val="dash"/>
            <a:miter lim="800000"/>
            <a:headEnd len="sm" w="sm" type="none"/>
            <a:tailEnd len="med" w="med" type="stealth"/>
          </a:ln>
        </p:spPr>
      </p:cxnSp>
      <p:cxnSp>
        <p:nvCxnSpPr>
          <p:cNvPr id="609" name="Google Shape;609;p58"/>
          <p:cNvCxnSpPr/>
          <p:nvPr/>
        </p:nvCxnSpPr>
        <p:spPr>
          <a:xfrm>
            <a:off x="3114261" y="4578537"/>
            <a:ext cx="2001078" cy="0"/>
          </a:xfrm>
          <a:prstGeom prst="straightConnector1">
            <a:avLst/>
          </a:prstGeom>
          <a:noFill/>
          <a:ln cap="flat" cmpd="sng" w="38100">
            <a:solidFill>
              <a:srgbClr val="FF0000"/>
            </a:solidFill>
            <a:prstDash val="dash"/>
            <a:miter lim="800000"/>
            <a:headEnd len="sm" w="sm" type="none"/>
            <a:tailEnd len="med" w="med" type="stealth"/>
          </a:ln>
        </p:spPr>
      </p:cxnSp>
      <p:sp>
        <p:nvSpPr>
          <p:cNvPr id="610" name="Google Shape;610;p58"/>
          <p:cNvSpPr txBox="1"/>
          <p:nvPr/>
        </p:nvSpPr>
        <p:spPr>
          <a:xfrm>
            <a:off x="1177589" y="6209753"/>
            <a:ext cx="290079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Previous Lock Variables Code</a:t>
            </a:r>
            <a:endParaRPr/>
          </a:p>
        </p:txBody>
      </p:sp>
      <p:sp>
        <p:nvSpPr>
          <p:cNvPr id="611" name="Google Shape;611;p58"/>
          <p:cNvSpPr txBox="1"/>
          <p:nvPr/>
        </p:nvSpPr>
        <p:spPr>
          <a:xfrm>
            <a:off x="5494232" y="6209753"/>
            <a:ext cx="204588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Same code with TSL</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5" name="Shape 615"/>
        <p:cNvGrpSpPr/>
        <p:nvPr/>
      </p:nvGrpSpPr>
      <p:grpSpPr>
        <a:xfrm>
          <a:off x="0" y="0"/>
          <a:ext cx="0" cy="0"/>
          <a:chOff x="0" y="0"/>
          <a:chExt cx="0" cy="0"/>
        </a:xfrm>
      </p:grpSpPr>
      <p:sp>
        <p:nvSpPr>
          <p:cNvPr id="616" name="Google Shape;616;p59"/>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TSL Solution (2)</a:t>
            </a:r>
            <a:endParaRPr/>
          </a:p>
        </p:txBody>
      </p:sp>
      <p:sp>
        <p:nvSpPr>
          <p:cNvPr id="617" name="Google Shape;617;p59"/>
          <p:cNvSpPr txBox="1"/>
          <p:nvPr/>
        </p:nvSpPr>
        <p:spPr>
          <a:xfrm>
            <a:off x="4696411" y="2673246"/>
            <a:ext cx="4257897" cy="255454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1 while (TRUE) {</a:t>
            </a:r>
            <a:endParaRPr/>
          </a:p>
          <a:p>
            <a:pPr indent="0" lvl="0" marL="0" marR="0" rtl="0" algn="l">
              <a:spcBef>
                <a:spcPts val="0"/>
              </a:spcBef>
              <a:spcAft>
                <a:spcPts val="0"/>
              </a:spcAft>
              <a:buNone/>
            </a:pPr>
            <a:r>
              <a:rPr b="1" lang="en-US" sz="1600">
                <a:solidFill>
                  <a:schemeClr val="dk1"/>
                </a:solidFill>
                <a:latin typeface="Courier New"/>
                <a:ea typeface="Courier New"/>
                <a:cs typeface="Courier New"/>
                <a:sym typeface="Courier New"/>
              </a:rPr>
              <a:t>2   enter_region:</a:t>
            </a:r>
            <a:endParaRPr/>
          </a:p>
          <a:p>
            <a:pPr indent="0" lvl="0" marL="0" marR="0" rtl="0" algn="l">
              <a:spcBef>
                <a:spcPts val="0"/>
              </a:spcBef>
              <a:spcAft>
                <a:spcPts val="0"/>
              </a:spcAft>
              <a:buNone/>
            </a:pPr>
            <a:r>
              <a:rPr b="1" lang="en-US" sz="1600">
                <a:solidFill>
                  <a:schemeClr val="dk1"/>
                </a:solidFill>
                <a:latin typeface="Courier New"/>
                <a:ea typeface="Courier New"/>
                <a:cs typeface="Courier New"/>
                <a:sym typeface="Courier New"/>
              </a:rPr>
              <a:t>3     TSL REGISTER,LOCK_ADDR</a:t>
            </a:r>
            <a:endParaRPr/>
          </a:p>
          <a:p>
            <a:pPr indent="0" lvl="0" marL="0" marR="0" rtl="0" algn="l">
              <a:spcBef>
                <a:spcPts val="0"/>
              </a:spcBef>
              <a:spcAft>
                <a:spcPts val="0"/>
              </a:spcAft>
              <a:buNone/>
            </a:pPr>
            <a:r>
              <a:rPr b="1" lang="en-US" sz="1600">
                <a:solidFill>
                  <a:schemeClr val="dk1"/>
                </a:solidFill>
                <a:latin typeface="Courier New"/>
                <a:ea typeface="Courier New"/>
                <a:cs typeface="Courier New"/>
                <a:sym typeface="Courier New"/>
              </a:rPr>
              <a:t>4     CMP REGISTER,#0</a:t>
            </a:r>
            <a:endParaRPr/>
          </a:p>
          <a:p>
            <a:pPr indent="0" lvl="0" marL="0" marR="0" rtl="0" algn="l">
              <a:spcBef>
                <a:spcPts val="0"/>
              </a:spcBef>
              <a:spcAft>
                <a:spcPts val="0"/>
              </a:spcAft>
              <a:buNone/>
            </a:pPr>
            <a:r>
              <a:rPr b="1" lang="en-US" sz="1600">
                <a:solidFill>
                  <a:schemeClr val="dk1"/>
                </a:solidFill>
                <a:latin typeface="Courier New"/>
                <a:ea typeface="Courier New"/>
                <a:cs typeface="Courier New"/>
                <a:sym typeface="Courier New"/>
              </a:rPr>
              <a:t>5     JNE enter_region  </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6   critical_region(); </a:t>
            </a:r>
            <a:r>
              <a:rPr lang="en-US" sz="1600">
                <a:solidFill>
                  <a:schemeClr val="accent6"/>
                </a:solidFill>
                <a:latin typeface="Courier New"/>
                <a:ea typeface="Courier New"/>
                <a:cs typeface="Courier New"/>
                <a:sym typeface="Courier New"/>
              </a:rPr>
              <a:t>/* work */</a:t>
            </a:r>
            <a:endParaRPr/>
          </a:p>
          <a:p>
            <a:pPr indent="0" lvl="0" marL="0" marR="0" rtl="0" algn="l">
              <a:spcBef>
                <a:spcPts val="0"/>
              </a:spcBef>
              <a:spcAft>
                <a:spcPts val="0"/>
              </a:spcAft>
              <a:buNone/>
            </a:pPr>
            <a:r>
              <a:rPr b="1" lang="en-US" sz="1600">
                <a:solidFill>
                  <a:schemeClr val="dk1"/>
                </a:solidFill>
                <a:latin typeface="Courier New"/>
                <a:ea typeface="Courier New"/>
                <a:cs typeface="Courier New"/>
                <a:sym typeface="Courier New"/>
              </a:rPr>
              <a:t>7   leave_region:</a:t>
            </a:r>
            <a:endParaRPr/>
          </a:p>
          <a:p>
            <a:pPr indent="0" lvl="0" marL="0" marR="0" rtl="0" algn="l">
              <a:spcBef>
                <a:spcPts val="0"/>
              </a:spcBef>
              <a:spcAft>
                <a:spcPts val="0"/>
              </a:spcAft>
              <a:buNone/>
            </a:pPr>
            <a:r>
              <a:rPr b="1" lang="en-US" sz="1600">
                <a:solidFill>
                  <a:schemeClr val="dk1"/>
                </a:solidFill>
                <a:latin typeface="Courier New"/>
                <a:ea typeface="Courier New"/>
                <a:cs typeface="Courier New"/>
                <a:sym typeface="Courier New"/>
              </a:rPr>
              <a:t>8     MOV LOCK_ADDR,#0</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9   noncritical_region();</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10}</a:t>
            </a:r>
            <a:endParaRPr/>
          </a:p>
        </p:txBody>
      </p:sp>
      <p:sp>
        <p:nvSpPr>
          <p:cNvPr id="618" name="Google Shape;618;p59"/>
          <p:cNvSpPr txBox="1"/>
          <p:nvPr/>
        </p:nvSpPr>
        <p:spPr>
          <a:xfrm>
            <a:off x="6143589" y="5255596"/>
            <a:ext cx="107221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Process B</a:t>
            </a:r>
            <a:endParaRPr/>
          </a:p>
        </p:txBody>
      </p:sp>
      <p:sp>
        <p:nvSpPr>
          <p:cNvPr id="619" name="Google Shape;619;p59"/>
          <p:cNvSpPr txBox="1"/>
          <p:nvPr/>
        </p:nvSpPr>
        <p:spPr>
          <a:xfrm>
            <a:off x="314103" y="2673246"/>
            <a:ext cx="4257897" cy="255454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1 while (TRUE) {</a:t>
            </a:r>
            <a:endParaRPr/>
          </a:p>
          <a:p>
            <a:pPr indent="0" lvl="0" marL="0" marR="0" rtl="0" algn="l">
              <a:spcBef>
                <a:spcPts val="0"/>
              </a:spcBef>
              <a:spcAft>
                <a:spcPts val="0"/>
              </a:spcAft>
              <a:buNone/>
            </a:pPr>
            <a:r>
              <a:rPr b="1" lang="en-US" sz="1600">
                <a:solidFill>
                  <a:schemeClr val="dk1"/>
                </a:solidFill>
                <a:latin typeface="Courier New"/>
                <a:ea typeface="Courier New"/>
                <a:cs typeface="Courier New"/>
                <a:sym typeface="Courier New"/>
              </a:rPr>
              <a:t>2   enter_region:</a:t>
            </a:r>
            <a:endParaRPr/>
          </a:p>
          <a:p>
            <a:pPr indent="0" lvl="0" marL="0" marR="0" rtl="0" algn="l">
              <a:spcBef>
                <a:spcPts val="0"/>
              </a:spcBef>
              <a:spcAft>
                <a:spcPts val="0"/>
              </a:spcAft>
              <a:buNone/>
            </a:pPr>
            <a:r>
              <a:rPr b="1" lang="en-US" sz="1600">
                <a:solidFill>
                  <a:schemeClr val="dk1"/>
                </a:solidFill>
                <a:latin typeface="Courier New"/>
                <a:ea typeface="Courier New"/>
                <a:cs typeface="Courier New"/>
                <a:sym typeface="Courier New"/>
              </a:rPr>
              <a:t>3     TSL REGISTER,LOCK_ADDR</a:t>
            </a:r>
            <a:endParaRPr/>
          </a:p>
          <a:p>
            <a:pPr indent="0" lvl="0" marL="0" marR="0" rtl="0" algn="l">
              <a:spcBef>
                <a:spcPts val="0"/>
              </a:spcBef>
              <a:spcAft>
                <a:spcPts val="0"/>
              </a:spcAft>
              <a:buNone/>
            </a:pPr>
            <a:r>
              <a:rPr b="1" lang="en-US" sz="1600">
                <a:solidFill>
                  <a:schemeClr val="dk1"/>
                </a:solidFill>
                <a:latin typeface="Courier New"/>
                <a:ea typeface="Courier New"/>
                <a:cs typeface="Courier New"/>
                <a:sym typeface="Courier New"/>
              </a:rPr>
              <a:t>4     CMP REGISTER,#0</a:t>
            </a:r>
            <a:endParaRPr/>
          </a:p>
          <a:p>
            <a:pPr indent="0" lvl="0" marL="0" marR="0" rtl="0" algn="l">
              <a:spcBef>
                <a:spcPts val="0"/>
              </a:spcBef>
              <a:spcAft>
                <a:spcPts val="0"/>
              </a:spcAft>
              <a:buNone/>
            </a:pPr>
            <a:r>
              <a:rPr b="1" lang="en-US" sz="1600">
                <a:solidFill>
                  <a:schemeClr val="dk1"/>
                </a:solidFill>
                <a:latin typeface="Courier New"/>
                <a:ea typeface="Courier New"/>
                <a:cs typeface="Courier New"/>
                <a:sym typeface="Courier New"/>
              </a:rPr>
              <a:t>5     JNE enter_region  </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6   critical_region(); </a:t>
            </a:r>
            <a:r>
              <a:rPr lang="en-US" sz="1600">
                <a:solidFill>
                  <a:schemeClr val="accent6"/>
                </a:solidFill>
                <a:latin typeface="Courier New"/>
                <a:ea typeface="Courier New"/>
                <a:cs typeface="Courier New"/>
                <a:sym typeface="Courier New"/>
              </a:rPr>
              <a:t>/* work */</a:t>
            </a:r>
            <a:endParaRPr/>
          </a:p>
          <a:p>
            <a:pPr indent="0" lvl="0" marL="0" marR="0" rtl="0" algn="l">
              <a:spcBef>
                <a:spcPts val="0"/>
              </a:spcBef>
              <a:spcAft>
                <a:spcPts val="0"/>
              </a:spcAft>
              <a:buNone/>
            </a:pPr>
            <a:r>
              <a:rPr b="1" lang="en-US" sz="1600">
                <a:solidFill>
                  <a:schemeClr val="dk1"/>
                </a:solidFill>
                <a:latin typeface="Courier New"/>
                <a:ea typeface="Courier New"/>
                <a:cs typeface="Courier New"/>
                <a:sym typeface="Courier New"/>
              </a:rPr>
              <a:t>7   leave_region:</a:t>
            </a:r>
            <a:endParaRPr/>
          </a:p>
          <a:p>
            <a:pPr indent="0" lvl="0" marL="0" marR="0" rtl="0" algn="l">
              <a:spcBef>
                <a:spcPts val="0"/>
              </a:spcBef>
              <a:spcAft>
                <a:spcPts val="0"/>
              </a:spcAft>
              <a:buNone/>
            </a:pPr>
            <a:r>
              <a:rPr b="1" lang="en-US" sz="1600">
                <a:solidFill>
                  <a:schemeClr val="dk1"/>
                </a:solidFill>
                <a:latin typeface="Courier New"/>
                <a:ea typeface="Courier New"/>
                <a:cs typeface="Courier New"/>
                <a:sym typeface="Courier New"/>
              </a:rPr>
              <a:t>8     MOV LOCK_ADDR,#0</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9   noncritical_region();</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10}</a:t>
            </a:r>
            <a:endParaRPr/>
          </a:p>
        </p:txBody>
      </p:sp>
      <p:sp>
        <p:nvSpPr>
          <p:cNvPr id="620" name="Google Shape;620;p59"/>
          <p:cNvSpPr txBox="1"/>
          <p:nvPr/>
        </p:nvSpPr>
        <p:spPr>
          <a:xfrm>
            <a:off x="1721524" y="5255596"/>
            <a:ext cx="108023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Process A</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5" name="Shape 625"/>
        <p:cNvGrpSpPr/>
        <p:nvPr/>
      </p:nvGrpSpPr>
      <p:grpSpPr>
        <a:xfrm>
          <a:off x="0" y="0"/>
          <a:ext cx="0" cy="0"/>
          <a:chOff x="0" y="0"/>
          <a:chExt cx="0" cy="0"/>
        </a:xfrm>
      </p:grpSpPr>
      <p:sp>
        <p:nvSpPr>
          <p:cNvPr id="626" name="Google Shape;626;p60"/>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TSL Solution (3)</a:t>
            </a:r>
            <a:endParaRPr/>
          </a:p>
        </p:txBody>
      </p:sp>
      <p:sp>
        <p:nvSpPr>
          <p:cNvPr id="627" name="Google Shape;627;p60"/>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Advantages</a:t>
            </a:r>
            <a:endParaRPr/>
          </a:p>
          <a:p>
            <a:pPr indent="-228600" lvl="1" marL="685800" rtl="0" algn="l">
              <a:lnSpc>
                <a:spcPct val="90000"/>
              </a:lnSpc>
              <a:spcBef>
                <a:spcPts val="500"/>
              </a:spcBef>
              <a:spcAft>
                <a:spcPts val="0"/>
              </a:spcAft>
              <a:buClr>
                <a:schemeClr val="dk1"/>
              </a:buClr>
              <a:buSzPts val="2400"/>
              <a:buChar char="•"/>
            </a:pPr>
            <a:r>
              <a:rPr lang="en-US"/>
              <a:t>No races</a:t>
            </a:r>
            <a:endParaRPr/>
          </a:p>
          <a:p>
            <a:pPr indent="-228600" lvl="1" marL="685800" rtl="0" algn="l">
              <a:lnSpc>
                <a:spcPct val="90000"/>
              </a:lnSpc>
              <a:spcBef>
                <a:spcPts val="500"/>
              </a:spcBef>
              <a:spcAft>
                <a:spcPts val="0"/>
              </a:spcAft>
              <a:buClr>
                <a:schemeClr val="dk1"/>
              </a:buClr>
              <a:buSzPts val="2400"/>
              <a:buChar char="•"/>
            </a:pPr>
            <a:r>
              <a:rPr lang="en-US"/>
              <a:t>Strict alternation free</a:t>
            </a:r>
            <a:endParaRPr/>
          </a:p>
          <a:p>
            <a:pPr indent="-228600" lvl="1" marL="685800" rtl="0" algn="l">
              <a:lnSpc>
                <a:spcPct val="90000"/>
              </a:lnSpc>
              <a:spcBef>
                <a:spcPts val="500"/>
              </a:spcBef>
              <a:spcAft>
                <a:spcPts val="0"/>
              </a:spcAft>
              <a:buClr>
                <a:schemeClr val="dk1"/>
              </a:buClr>
              <a:buSzPts val="2400"/>
              <a:buChar char="•"/>
            </a:pPr>
            <a:r>
              <a:rPr lang="en-US"/>
              <a:t>Works for many processes as-is</a:t>
            </a:r>
            <a:endParaRPr/>
          </a:p>
          <a:p>
            <a:pPr indent="-228600" lvl="1" marL="685800" rtl="0" algn="l">
              <a:lnSpc>
                <a:spcPct val="90000"/>
              </a:lnSpc>
              <a:spcBef>
                <a:spcPts val="500"/>
              </a:spcBef>
              <a:spcAft>
                <a:spcPts val="0"/>
              </a:spcAft>
              <a:buClr>
                <a:schemeClr val="dk1"/>
              </a:buClr>
              <a:buSzPts val="2400"/>
              <a:buChar char="•"/>
            </a:pPr>
            <a:r>
              <a:rPr lang="en-US"/>
              <a:t>Simple</a:t>
            </a:r>
            <a:endParaRPr/>
          </a:p>
          <a:p>
            <a:pPr indent="-228600" lvl="0" marL="228600" rtl="0" algn="l">
              <a:lnSpc>
                <a:spcPct val="90000"/>
              </a:lnSpc>
              <a:spcBef>
                <a:spcPts val="1000"/>
              </a:spcBef>
              <a:spcAft>
                <a:spcPts val="0"/>
              </a:spcAft>
              <a:buClr>
                <a:schemeClr val="dk1"/>
              </a:buClr>
              <a:buSzPts val="2800"/>
              <a:buChar char="•"/>
            </a:pPr>
            <a:r>
              <a:rPr lang="en-US"/>
              <a:t>Disadvantages</a:t>
            </a:r>
            <a:endParaRPr/>
          </a:p>
          <a:p>
            <a:pPr indent="-228600" lvl="1" marL="685800" rtl="0" algn="l">
              <a:lnSpc>
                <a:spcPct val="90000"/>
              </a:lnSpc>
              <a:spcBef>
                <a:spcPts val="500"/>
              </a:spcBef>
              <a:spcAft>
                <a:spcPts val="0"/>
              </a:spcAft>
              <a:buClr>
                <a:schemeClr val="dk1"/>
              </a:buClr>
              <a:buSzPts val="2400"/>
              <a:buChar char="•"/>
            </a:pPr>
            <a:r>
              <a:rPr lang="en-US"/>
              <a:t>Scalability on multicores</a:t>
            </a:r>
            <a:endParaRPr/>
          </a:p>
          <a:p>
            <a:pPr indent="-190500" lvl="1" marL="685800" rtl="0" algn="l">
              <a:lnSpc>
                <a:spcPct val="90000"/>
              </a:lnSpc>
              <a:spcBef>
                <a:spcPts val="500"/>
              </a:spcBef>
              <a:spcAft>
                <a:spcPts val="0"/>
              </a:spcAft>
              <a:buSzPts val="1800"/>
              <a:buChar char="•"/>
            </a:pPr>
            <a:r>
              <a:rPr lang="en-US"/>
              <a:t>Requires HW support</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1" name="Shape 631"/>
        <p:cNvGrpSpPr/>
        <p:nvPr/>
      </p:nvGrpSpPr>
      <p:grpSpPr>
        <a:xfrm>
          <a:off x="0" y="0"/>
          <a:ext cx="0" cy="0"/>
          <a:chOff x="0" y="0"/>
          <a:chExt cx="0" cy="0"/>
        </a:xfrm>
      </p:grpSpPr>
      <p:sp>
        <p:nvSpPr>
          <p:cNvPr id="632" name="Google Shape;632;p61"/>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TSL vs XCHG</a:t>
            </a:r>
            <a:endParaRPr/>
          </a:p>
        </p:txBody>
      </p:sp>
      <p:sp>
        <p:nvSpPr>
          <p:cNvPr id="633" name="Google Shape;633;p61"/>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634" name="Google Shape;634;p61"/>
          <p:cNvPicPr preferRelativeResize="0"/>
          <p:nvPr/>
        </p:nvPicPr>
        <p:blipFill rotWithShape="1">
          <a:blip r:embed="rId3">
            <a:alphaModFix/>
          </a:blip>
          <a:srcRect b="0" l="0" r="0" t="0"/>
          <a:stretch/>
        </p:blipFill>
        <p:spPr>
          <a:xfrm>
            <a:off x="628650" y="3971438"/>
            <a:ext cx="7886700" cy="2442968"/>
          </a:xfrm>
          <a:prstGeom prst="rect">
            <a:avLst/>
          </a:prstGeom>
          <a:noFill/>
          <a:ln>
            <a:noFill/>
          </a:ln>
        </p:spPr>
      </p:pic>
      <p:sp>
        <p:nvSpPr>
          <p:cNvPr id="635" name="Google Shape;635;p61"/>
          <p:cNvSpPr/>
          <p:nvPr/>
        </p:nvSpPr>
        <p:spPr>
          <a:xfrm>
            <a:off x="628650" y="6324458"/>
            <a:ext cx="788670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Entering and leaving a critical region using the </a:t>
            </a:r>
            <a:r>
              <a:rPr b="1" lang="en-US" sz="1800">
                <a:solidFill>
                  <a:srgbClr val="FF0000"/>
                </a:solidFill>
                <a:latin typeface="Calibri"/>
                <a:ea typeface="Calibri"/>
                <a:cs typeface="Calibri"/>
                <a:sym typeface="Calibri"/>
              </a:rPr>
              <a:t>XCHG instruction </a:t>
            </a:r>
            <a:r>
              <a:rPr lang="en-US" sz="1800">
                <a:solidFill>
                  <a:schemeClr val="dk1"/>
                </a:solidFill>
                <a:latin typeface="Calibri"/>
                <a:ea typeface="Calibri"/>
                <a:cs typeface="Calibri"/>
                <a:sym typeface="Calibri"/>
              </a:rPr>
              <a:t>(MOS Figure 2-26)</a:t>
            </a:r>
            <a:endParaRPr sz="1800">
              <a:solidFill>
                <a:schemeClr val="dk1"/>
              </a:solidFill>
              <a:latin typeface="Calibri"/>
              <a:ea typeface="Calibri"/>
              <a:cs typeface="Calibri"/>
              <a:sym typeface="Calibri"/>
            </a:endParaRPr>
          </a:p>
        </p:txBody>
      </p:sp>
      <p:pic>
        <p:nvPicPr>
          <p:cNvPr id="636" name="Google Shape;636;p61"/>
          <p:cNvPicPr preferRelativeResize="0"/>
          <p:nvPr/>
        </p:nvPicPr>
        <p:blipFill rotWithShape="1">
          <a:blip r:embed="rId4">
            <a:alphaModFix/>
          </a:blip>
          <a:srcRect b="0" l="0" r="0" t="0"/>
          <a:stretch/>
        </p:blipFill>
        <p:spPr>
          <a:xfrm>
            <a:off x="628650" y="1238210"/>
            <a:ext cx="7886700" cy="2519473"/>
          </a:xfrm>
          <a:prstGeom prst="rect">
            <a:avLst/>
          </a:prstGeom>
          <a:noFill/>
          <a:ln>
            <a:noFill/>
          </a:ln>
        </p:spPr>
      </p:pic>
      <p:sp>
        <p:nvSpPr>
          <p:cNvPr id="637" name="Google Shape;637;p61"/>
          <p:cNvSpPr/>
          <p:nvPr/>
        </p:nvSpPr>
        <p:spPr>
          <a:xfrm>
            <a:off x="628650" y="3679895"/>
            <a:ext cx="788670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Entering and leaving a critical region using the </a:t>
            </a:r>
            <a:r>
              <a:rPr b="1" lang="en-US" sz="1800">
                <a:solidFill>
                  <a:srgbClr val="FF0000"/>
                </a:solidFill>
                <a:latin typeface="Calibri"/>
                <a:ea typeface="Calibri"/>
                <a:cs typeface="Calibri"/>
                <a:sym typeface="Calibri"/>
              </a:rPr>
              <a:t>TSL instruction</a:t>
            </a:r>
            <a:r>
              <a:rPr lang="en-US" sz="1800">
                <a:solidFill>
                  <a:schemeClr val="dk1"/>
                </a:solidFill>
                <a:latin typeface="Calibri"/>
                <a:ea typeface="Calibri"/>
                <a:cs typeface="Calibri"/>
                <a:sym typeface="Calibri"/>
              </a:rPr>
              <a:t>. (MOS Figure 2-25)</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7"/>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How One Process Can Pass Information to Another? (2)</a:t>
            </a:r>
            <a:endParaRPr/>
          </a:p>
        </p:txBody>
      </p:sp>
      <p:sp>
        <p:nvSpPr>
          <p:cNvPr id="124" name="Google Shape;124;p17"/>
          <p:cNvSpPr txBox="1"/>
          <p:nvPr>
            <p:ph idx="1" type="body"/>
          </p:nvPr>
        </p:nvSpPr>
        <p:spPr>
          <a:xfrm>
            <a:off x="628650" y="1825625"/>
            <a:ext cx="7886700" cy="4358865"/>
          </a:xfrm>
          <a:prstGeom prst="rect">
            <a:avLst/>
          </a:prstGeom>
          <a:noFill/>
          <a:ln>
            <a:noFill/>
          </a:ln>
        </p:spPr>
        <p:txBody>
          <a:bodyPr anchorCtr="0" anchor="t" bIns="45700" lIns="91425" spcFirstLastPara="1" rIns="91425" wrap="square" tIns="45700">
            <a:normAutofit fontScale="77500" lnSpcReduction="10000"/>
          </a:bodyPr>
          <a:lstStyle/>
          <a:p>
            <a:pPr indent="-501015" lvl="0" marL="514350" rtl="0" algn="l">
              <a:lnSpc>
                <a:spcPct val="90000"/>
              </a:lnSpc>
              <a:spcBef>
                <a:spcPts val="0"/>
              </a:spcBef>
              <a:spcAft>
                <a:spcPts val="0"/>
              </a:spcAft>
              <a:buClr>
                <a:schemeClr val="dk1"/>
              </a:buClr>
              <a:buSzPct val="100000"/>
              <a:buFont typeface="Calibri"/>
              <a:buAutoNum type="arabicPeriod"/>
            </a:pPr>
            <a:r>
              <a:rPr lang="en-US"/>
              <a:t>By passing messages through the kernel</a:t>
            </a:r>
            <a:endParaRPr/>
          </a:p>
          <a:p>
            <a:pPr indent="-217169" lvl="1" marL="685800" rtl="0" algn="l">
              <a:lnSpc>
                <a:spcPct val="90000"/>
              </a:lnSpc>
              <a:spcBef>
                <a:spcPts val="500"/>
              </a:spcBef>
              <a:spcAft>
                <a:spcPts val="0"/>
              </a:spcAft>
              <a:buClr>
                <a:schemeClr val="dk1"/>
              </a:buClr>
              <a:buSzPct val="100000"/>
              <a:buChar char="•"/>
            </a:pPr>
            <a:r>
              <a:rPr lang="en-US"/>
              <a:t>POSIX message queues</a:t>
            </a:r>
            <a:endParaRPr/>
          </a:p>
          <a:p>
            <a:pPr indent="-219075" lvl="2" marL="1143000" rtl="0" algn="l">
              <a:lnSpc>
                <a:spcPct val="90000"/>
              </a:lnSpc>
              <a:spcBef>
                <a:spcPts val="500"/>
              </a:spcBef>
              <a:spcAft>
                <a:spcPts val="0"/>
              </a:spcAft>
              <a:buClr>
                <a:schemeClr val="dk1"/>
              </a:buClr>
              <a:buSzPct val="100000"/>
              <a:buChar char="•"/>
            </a:pPr>
            <a:r>
              <a:rPr lang="en-US" u="sng">
                <a:solidFill>
                  <a:schemeClr val="hlink"/>
                </a:solidFill>
                <a:hlinkClick r:id="rId3"/>
              </a:rPr>
              <a:t>https://users.pja.edu.pl/~jms/qnx/help/watcom/clibref/mq_overview.html</a:t>
            </a:r>
            <a:endParaRPr/>
          </a:p>
          <a:p>
            <a:pPr indent="-217169" lvl="1" marL="685800" rtl="0" algn="l">
              <a:lnSpc>
                <a:spcPct val="90000"/>
              </a:lnSpc>
              <a:spcBef>
                <a:spcPts val="500"/>
              </a:spcBef>
              <a:spcAft>
                <a:spcPts val="0"/>
              </a:spcAft>
              <a:buClr>
                <a:schemeClr val="dk1"/>
              </a:buClr>
              <a:buSzPct val="100000"/>
              <a:buChar char="•"/>
            </a:pPr>
            <a:r>
              <a:rPr lang="en-US"/>
              <a:t>System V message queues</a:t>
            </a:r>
            <a:endParaRPr/>
          </a:p>
          <a:p>
            <a:pPr indent="-219075" lvl="2" marL="1143000" rtl="0" algn="l">
              <a:lnSpc>
                <a:spcPct val="90000"/>
              </a:lnSpc>
              <a:spcBef>
                <a:spcPts val="500"/>
              </a:spcBef>
              <a:spcAft>
                <a:spcPts val="0"/>
              </a:spcAft>
              <a:buClr>
                <a:schemeClr val="dk1"/>
              </a:buClr>
              <a:buSzPct val="100000"/>
              <a:buChar char="•"/>
            </a:pPr>
            <a:r>
              <a:rPr lang="en-US" u="sng">
                <a:solidFill>
                  <a:schemeClr val="hlink"/>
                </a:solidFill>
                <a:hlinkClick r:id="rId4"/>
              </a:rPr>
              <a:t>https://www.softprayog.in/programming/interprocess-communication-using-system-v-message-queues-in-linux</a:t>
            </a:r>
            <a:endParaRPr/>
          </a:p>
          <a:p>
            <a:pPr indent="-217169" lvl="1" marL="685800" rtl="0" algn="l">
              <a:lnSpc>
                <a:spcPct val="90000"/>
              </a:lnSpc>
              <a:spcBef>
                <a:spcPts val="500"/>
              </a:spcBef>
              <a:spcAft>
                <a:spcPts val="0"/>
              </a:spcAft>
              <a:buClr>
                <a:schemeClr val="dk1"/>
              </a:buClr>
              <a:buSzPct val="100000"/>
              <a:buChar char="•"/>
            </a:pPr>
            <a:r>
              <a:rPr lang="en-US"/>
              <a:t>UNIX Sockets</a:t>
            </a:r>
            <a:endParaRPr/>
          </a:p>
          <a:p>
            <a:pPr indent="-219075" lvl="2" marL="1143000" rtl="0" algn="l">
              <a:lnSpc>
                <a:spcPct val="90000"/>
              </a:lnSpc>
              <a:spcBef>
                <a:spcPts val="500"/>
              </a:spcBef>
              <a:spcAft>
                <a:spcPts val="0"/>
              </a:spcAft>
              <a:buClr>
                <a:schemeClr val="dk1"/>
              </a:buClr>
              <a:buSzPct val="100000"/>
              <a:buChar char="•"/>
            </a:pPr>
            <a:r>
              <a:rPr lang="en-US" u="sng">
                <a:solidFill>
                  <a:schemeClr val="hlink"/>
                </a:solidFill>
                <a:hlinkClick r:id="rId5"/>
              </a:rPr>
              <a:t>https://www.tutorialspoint.com/unix_sockets/</a:t>
            </a:r>
            <a:endParaRPr/>
          </a:p>
          <a:p>
            <a:pPr indent="-217169" lvl="1" marL="685800" rtl="0" algn="l">
              <a:spcBef>
                <a:spcPts val="500"/>
              </a:spcBef>
              <a:spcAft>
                <a:spcPts val="0"/>
              </a:spcAft>
              <a:buSzPct val="100000"/>
              <a:buChar char="•"/>
            </a:pPr>
            <a:r>
              <a:rPr lang="en-US"/>
              <a:t>Pipes, network sockets, ... </a:t>
            </a:r>
            <a:endParaRPr/>
          </a:p>
          <a:p>
            <a:pPr indent="-501015" lvl="0" marL="514350" rtl="0" algn="l">
              <a:lnSpc>
                <a:spcPct val="90000"/>
              </a:lnSpc>
              <a:spcBef>
                <a:spcPts val="1000"/>
              </a:spcBef>
              <a:spcAft>
                <a:spcPts val="0"/>
              </a:spcAft>
              <a:buClr>
                <a:schemeClr val="dk1"/>
              </a:buClr>
              <a:buSzPct val="100000"/>
              <a:buFont typeface="Calibri"/>
              <a:buAutoNum type="arabicPeriod"/>
            </a:pPr>
            <a:r>
              <a:rPr lang="en-US"/>
              <a:t>By sharing memory</a:t>
            </a:r>
            <a:endParaRPr/>
          </a:p>
          <a:p>
            <a:pPr indent="-217169" lvl="1" marL="685800" rtl="0" algn="l">
              <a:lnSpc>
                <a:spcPct val="90000"/>
              </a:lnSpc>
              <a:spcBef>
                <a:spcPts val="500"/>
              </a:spcBef>
              <a:spcAft>
                <a:spcPts val="0"/>
              </a:spcAft>
              <a:buClr>
                <a:schemeClr val="dk1"/>
              </a:buClr>
              <a:buSzPct val="100000"/>
              <a:buChar char="•"/>
            </a:pPr>
            <a:r>
              <a:rPr lang="en-US"/>
              <a:t>POSIX shared memory</a:t>
            </a:r>
            <a:endParaRPr/>
          </a:p>
          <a:p>
            <a:pPr indent="-219075" lvl="2" marL="1143000" rtl="0" algn="l">
              <a:lnSpc>
                <a:spcPct val="90000"/>
              </a:lnSpc>
              <a:spcBef>
                <a:spcPts val="500"/>
              </a:spcBef>
              <a:spcAft>
                <a:spcPts val="0"/>
              </a:spcAft>
              <a:buClr>
                <a:schemeClr val="dk1"/>
              </a:buClr>
              <a:buSzPct val="100000"/>
              <a:buChar char="•"/>
            </a:pPr>
            <a:r>
              <a:rPr lang="en-US" u="sng">
                <a:solidFill>
                  <a:schemeClr val="hlink"/>
                </a:solidFill>
                <a:hlinkClick r:id="rId6"/>
              </a:rPr>
              <a:t>http://www.cse.psu.edu/~deh25/cmpsc473/notes/OSC/Processes/shm.html</a:t>
            </a:r>
            <a:endParaRPr/>
          </a:p>
          <a:p>
            <a:pPr indent="-217169" lvl="1" marL="685800" rtl="0" algn="l">
              <a:lnSpc>
                <a:spcPct val="90000"/>
              </a:lnSpc>
              <a:spcBef>
                <a:spcPts val="500"/>
              </a:spcBef>
              <a:spcAft>
                <a:spcPts val="0"/>
              </a:spcAft>
              <a:buClr>
                <a:schemeClr val="dk1"/>
              </a:buClr>
              <a:buSzPct val="100000"/>
              <a:buChar char="•"/>
            </a:pPr>
            <a:r>
              <a:rPr lang="en-US"/>
              <a:t>System V shared memory</a:t>
            </a:r>
            <a:endParaRPr/>
          </a:p>
          <a:p>
            <a:pPr indent="-219075" lvl="2" marL="1143000" rtl="0" algn="l">
              <a:lnSpc>
                <a:spcPct val="90000"/>
              </a:lnSpc>
              <a:spcBef>
                <a:spcPts val="500"/>
              </a:spcBef>
              <a:spcAft>
                <a:spcPts val="0"/>
              </a:spcAft>
              <a:buClr>
                <a:schemeClr val="dk1"/>
              </a:buClr>
              <a:buSzPct val="100000"/>
              <a:buChar char="•"/>
            </a:pPr>
            <a:r>
              <a:rPr lang="en-US" u="sng">
                <a:solidFill>
                  <a:schemeClr val="hlink"/>
                </a:solidFill>
                <a:hlinkClick r:id="rId7"/>
              </a:rPr>
              <a:t>https://docs.oracle.com/cd/E19683-01/806-4125/svipc-41256/index.html</a:t>
            </a:r>
            <a:endParaRPr/>
          </a:p>
          <a:p>
            <a:pPr indent="-501015" lvl="0" marL="514350" rtl="0" algn="l">
              <a:lnSpc>
                <a:spcPct val="90000"/>
              </a:lnSpc>
              <a:spcBef>
                <a:spcPts val="1000"/>
              </a:spcBef>
              <a:spcAft>
                <a:spcPts val="0"/>
              </a:spcAft>
              <a:buClr>
                <a:schemeClr val="dk1"/>
              </a:buClr>
              <a:buSzPct val="100000"/>
              <a:buFont typeface="Calibri"/>
              <a:buAutoNum type="arabicPeriod"/>
            </a:pPr>
            <a:r>
              <a:rPr lang="en-US"/>
              <a:t>…</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1" name="Shape 641"/>
        <p:cNvGrpSpPr/>
        <p:nvPr/>
      </p:nvGrpSpPr>
      <p:grpSpPr>
        <a:xfrm>
          <a:off x="0" y="0"/>
          <a:ext cx="0" cy="0"/>
          <a:chOff x="0" y="0"/>
          <a:chExt cx="0" cy="0"/>
        </a:xfrm>
      </p:grpSpPr>
      <p:sp>
        <p:nvSpPr>
          <p:cNvPr id="642" name="Google Shape;642;p62"/>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Discussion</a:t>
            </a:r>
            <a:endParaRPr/>
          </a:p>
        </p:txBody>
      </p:sp>
      <p:sp>
        <p:nvSpPr>
          <p:cNvPr id="643" name="Google Shape;643;p62"/>
          <p:cNvSpPr txBox="1"/>
          <p:nvPr>
            <p:ph idx="1" type="body"/>
          </p:nvPr>
        </p:nvSpPr>
        <p:spPr>
          <a:xfrm>
            <a:off x="628650" y="1825625"/>
            <a:ext cx="7886700" cy="4749600"/>
          </a:xfrm>
          <a:prstGeom prst="rect">
            <a:avLst/>
          </a:prstGeom>
          <a:noFill/>
          <a:ln>
            <a:noFill/>
          </a:ln>
        </p:spPr>
        <p:txBody>
          <a:bodyPr anchorCtr="0" anchor="t" bIns="45700" lIns="91425" spcFirstLastPara="1" rIns="91425" wrap="square" tIns="45700">
            <a:normAutofit fontScale="77500" lnSpcReduction="20000"/>
          </a:bodyPr>
          <a:lstStyle/>
          <a:p>
            <a:pPr indent="-202882" lvl="0" marL="228600" rtl="0" algn="l">
              <a:spcBef>
                <a:spcPts val="0"/>
              </a:spcBef>
              <a:spcAft>
                <a:spcPts val="0"/>
              </a:spcAft>
              <a:buSzPct val="64285"/>
              <a:buChar char="•"/>
            </a:pPr>
            <a:r>
              <a:rPr lang="en-US"/>
              <a:t>Requirements for critical section solutions:</a:t>
            </a:r>
            <a:endParaRPr/>
          </a:p>
          <a:p>
            <a:pPr indent="-202882" lvl="1" marL="685800" rtl="0" algn="l">
              <a:lnSpc>
                <a:spcPct val="90000"/>
              </a:lnSpc>
              <a:spcBef>
                <a:spcPts val="0"/>
              </a:spcBef>
              <a:spcAft>
                <a:spcPts val="0"/>
              </a:spcAft>
              <a:buSzPct val="75000"/>
              <a:buChar char="•"/>
            </a:pPr>
            <a:r>
              <a:rPr lang="en-US"/>
              <a:t>Guarantee mutual exclusion: Only one process may be executing within the CS.</a:t>
            </a:r>
            <a:endParaRPr/>
          </a:p>
          <a:p>
            <a:pPr indent="-202882" lvl="1" marL="685800" rtl="0" algn="l">
              <a:lnSpc>
                <a:spcPct val="90000"/>
              </a:lnSpc>
              <a:spcBef>
                <a:spcPts val="0"/>
              </a:spcBef>
              <a:spcAft>
                <a:spcPts val="0"/>
              </a:spcAft>
              <a:buSzPct val="75000"/>
              <a:buChar char="•"/>
            </a:pPr>
            <a:r>
              <a:rPr lang="en-US"/>
              <a:t>Prevent lockout: A process not attempting to enter the CS must not prevent other processes from entering the CS.</a:t>
            </a:r>
            <a:endParaRPr/>
          </a:p>
          <a:p>
            <a:pPr indent="-202882" lvl="1" marL="685800" rtl="0" algn="l">
              <a:lnSpc>
                <a:spcPct val="90000"/>
              </a:lnSpc>
              <a:spcBef>
                <a:spcPts val="0"/>
              </a:spcBef>
              <a:spcAft>
                <a:spcPts val="0"/>
              </a:spcAft>
              <a:buSzPct val="75000"/>
              <a:buChar char="•"/>
            </a:pPr>
            <a:r>
              <a:rPr lang="en-US"/>
              <a:t>Prevent starvation: A process (or a group of processes) must not be able to repeatedly enter the CS while other processes are waiting to enter.</a:t>
            </a:r>
            <a:endParaRPr/>
          </a:p>
          <a:p>
            <a:pPr indent="-202882" lvl="1" marL="685800" rtl="0" algn="l">
              <a:lnSpc>
                <a:spcPct val="90000"/>
              </a:lnSpc>
              <a:spcBef>
                <a:spcPts val="0"/>
              </a:spcBef>
              <a:spcAft>
                <a:spcPts val="0"/>
              </a:spcAft>
              <a:buSzPct val="75000"/>
              <a:buChar char="•"/>
            </a:pPr>
            <a:r>
              <a:rPr lang="en-US"/>
              <a:t>Prevent deadlock: Multiple processes trying to enter the CS at the same time must not block each other indefinitely.</a:t>
            </a:r>
            <a:endParaRPr/>
          </a:p>
          <a:p>
            <a:pPr indent="0" lvl="0" marL="228600" rtl="0" algn="l">
              <a:lnSpc>
                <a:spcPct val="90000"/>
              </a:lnSpc>
              <a:spcBef>
                <a:spcPts val="0"/>
              </a:spcBef>
              <a:spcAft>
                <a:spcPts val="0"/>
              </a:spcAft>
              <a:buNone/>
            </a:pPr>
            <a:r>
              <a:t/>
            </a:r>
            <a:endParaRPr/>
          </a:p>
          <a:p>
            <a:pPr indent="-202882" lvl="0" marL="228600" rtl="0" algn="l">
              <a:spcBef>
                <a:spcPts val="0"/>
              </a:spcBef>
              <a:spcAft>
                <a:spcPts val="0"/>
              </a:spcAft>
              <a:buSzPct val="64285"/>
              <a:buChar char="•"/>
            </a:pPr>
            <a:r>
              <a:rPr lang="en-US"/>
              <a:t>Busy waiting solutions: Lock variables, strict alternation, Peterson’s algorithm, TSL → Waste CPU time</a:t>
            </a:r>
            <a:endParaRPr/>
          </a:p>
          <a:p>
            <a:pPr indent="0" lvl="0" marL="228600" rtl="0" algn="l">
              <a:spcBef>
                <a:spcPts val="0"/>
              </a:spcBef>
              <a:spcAft>
                <a:spcPts val="0"/>
              </a:spcAft>
              <a:buNone/>
            </a:pPr>
            <a:r>
              <a:t/>
            </a:r>
            <a:endParaRPr/>
          </a:p>
          <a:p>
            <a:pPr indent="-202882" lvl="0" marL="228600" rtl="0" algn="l">
              <a:spcBef>
                <a:spcPts val="0"/>
              </a:spcBef>
              <a:spcAft>
                <a:spcPts val="0"/>
              </a:spcAft>
              <a:buSzPct val="64285"/>
              <a:buChar char="•"/>
            </a:pPr>
            <a:r>
              <a:rPr lang="en-US"/>
              <a:t>Priority Inversion Problem</a:t>
            </a:r>
            <a:endParaRPr/>
          </a:p>
          <a:p>
            <a:pPr indent="-202882" lvl="1" marL="685800" rtl="0" algn="l">
              <a:spcBef>
                <a:spcPts val="0"/>
              </a:spcBef>
              <a:spcAft>
                <a:spcPts val="0"/>
              </a:spcAft>
              <a:buSzPct val="75000"/>
              <a:buChar char="•"/>
            </a:pPr>
            <a:r>
              <a:rPr lang="en-US"/>
              <a:t>Process A (low prio) and Process B (high prio)</a:t>
            </a:r>
            <a:endParaRPr/>
          </a:p>
          <a:p>
            <a:pPr indent="-202882" lvl="1" marL="685800" rtl="0" algn="l">
              <a:spcBef>
                <a:spcPts val="0"/>
              </a:spcBef>
              <a:spcAft>
                <a:spcPts val="0"/>
              </a:spcAft>
              <a:buSzPct val="75000"/>
              <a:buChar char="•"/>
            </a:pPr>
            <a:r>
              <a:rPr lang="en-US"/>
              <a:t>Process A ent</a:t>
            </a:r>
            <a:r>
              <a:rPr lang="en-US"/>
              <a:t>e</a:t>
            </a:r>
            <a:r>
              <a:rPr lang="en-US"/>
              <a:t>rs its critical section</a:t>
            </a:r>
            <a:endParaRPr/>
          </a:p>
          <a:p>
            <a:pPr indent="-202882" lvl="1" marL="685800" rtl="0" algn="l">
              <a:spcBef>
                <a:spcPts val="0"/>
              </a:spcBef>
              <a:spcAft>
                <a:spcPts val="0"/>
              </a:spcAft>
              <a:buSzPct val="75000"/>
              <a:buChar char="•"/>
            </a:pPr>
            <a:r>
              <a:rPr lang="en-US"/>
              <a:t>Process A descheduled, Process B scheduled</a:t>
            </a:r>
            <a:endParaRPr/>
          </a:p>
          <a:p>
            <a:pPr indent="-202882" lvl="1" marL="685800" rtl="0" algn="l">
              <a:spcBef>
                <a:spcPts val="0"/>
              </a:spcBef>
              <a:spcAft>
                <a:spcPts val="0"/>
              </a:spcAft>
              <a:buSzPct val="75000"/>
              <a:buChar char="•"/>
            </a:pPr>
            <a:r>
              <a:rPr lang="en-US"/>
              <a:t>Process B busy waits for the critical section </a:t>
            </a:r>
            <a:r>
              <a:rPr lang="en-US"/>
              <a:t>→ </a:t>
            </a:r>
            <a:r>
              <a:rPr i="1" lang="en-US"/>
              <a:t>T</a:t>
            </a:r>
            <a:r>
              <a:rPr i="1" lang="en-US"/>
              <a:t>he scheduler thinks B is using the processor (productively)</a:t>
            </a:r>
            <a:endParaRPr i="1"/>
          </a:p>
          <a:p>
            <a:pPr indent="-202882" lvl="1" marL="685800" rtl="0" algn="l">
              <a:spcBef>
                <a:spcPts val="0"/>
              </a:spcBef>
              <a:spcAft>
                <a:spcPts val="0"/>
              </a:spcAft>
              <a:buSzPct val="75000"/>
              <a:buChar char="•"/>
            </a:pPr>
            <a:r>
              <a:rPr lang="en-US"/>
              <a:t>Process B will busy wait until Process A is scheduled back and exits its critical section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8"/>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IPC Problem Example:</a:t>
            </a:r>
            <a:br>
              <a:rPr lang="en-US"/>
            </a:br>
            <a:r>
              <a:rPr lang="en-US"/>
              <a:t>Bank Account (1)</a:t>
            </a:r>
            <a:endParaRPr/>
          </a:p>
        </p:txBody>
      </p:sp>
      <p:sp>
        <p:nvSpPr>
          <p:cNvPr id="131" name="Google Shape;131;p18"/>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Suppose two people share a bank account with a balance of $1500.00</a:t>
            </a:r>
            <a:endParaRPr/>
          </a:p>
          <a:p>
            <a:pPr indent="-266700" lvl="0" marL="228600" rtl="0" algn="l">
              <a:lnSpc>
                <a:spcPct val="90000"/>
              </a:lnSpc>
              <a:spcBef>
                <a:spcPts val="500"/>
              </a:spcBef>
              <a:spcAft>
                <a:spcPts val="0"/>
              </a:spcAft>
              <a:buClr>
                <a:schemeClr val="dk1"/>
              </a:buClr>
              <a:buSzPts val="2400"/>
              <a:buChar char="•"/>
            </a:pPr>
            <a:r>
              <a:rPr lang="en-US"/>
              <a:t>What happens if both go to separate ATM machines, and simultaneously  withdraw $100.00 from the account?</a:t>
            </a:r>
            <a:endParaRPr/>
          </a:p>
        </p:txBody>
      </p:sp>
      <p:pic>
        <p:nvPicPr>
          <p:cNvPr id="132" name="Google Shape;132;p18"/>
          <p:cNvPicPr preferRelativeResize="0"/>
          <p:nvPr/>
        </p:nvPicPr>
        <p:blipFill rotWithShape="1">
          <a:blip r:embed="rId3">
            <a:alphaModFix/>
          </a:blip>
          <a:srcRect b="0" l="0" r="0" t="0"/>
          <a:stretch/>
        </p:blipFill>
        <p:spPr>
          <a:xfrm>
            <a:off x="3257550" y="4171030"/>
            <a:ext cx="2628900" cy="1479717"/>
          </a:xfrm>
          <a:prstGeom prst="rect">
            <a:avLst/>
          </a:prstGeom>
          <a:noFill/>
          <a:ln>
            <a:noFill/>
          </a:ln>
        </p:spPr>
      </p:pic>
      <p:pic>
        <p:nvPicPr>
          <p:cNvPr id="133" name="Google Shape;133;p18"/>
          <p:cNvPicPr preferRelativeResize="0"/>
          <p:nvPr/>
        </p:nvPicPr>
        <p:blipFill rotWithShape="1">
          <a:blip r:embed="rId4">
            <a:alphaModFix/>
          </a:blip>
          <a:srcRect b="0" l="0" r="0" t="0"/>
          <a:stretch/>
        </p:blipFill>
        <p:spPr>
          <a:xfrm>
            <a:off x="1918953" y="5053897"/>
            <a:ext cx="1691457" cy="1691457"/>
          </a:xfrm>
          <a:prstGeom prst="rect">
            <a:avLst/>
          </a:prstGeom>
          <a:noFill/>
          <a:ln>
            <a:noFill/>
          </a:ln>
        </p:spPr>
      </p:pic>
      <p:pic>
        <p:nvPicPr>
          <p:cNvPr id="134" name="Google Shape;134;p18"/>
          <p:cNvPicPr preferRelativeResize="0"/>
          <p:nvPr/>
        </p:nvPicPr>
        <p:blipFill rotWithShape="1">
          <a:blip r:embed="rId4">
            <a:alphaModFix/>
          </a:blip>
          <a:srcRect b="0" l="0" r="0" t="0"/>
          <a:stretch/>
        </p:blipFill>
        <p:spPr>
          <a:xfrm>
            <a:off x="5533592" y="5053897"/>
            <a:ext cx="1691457" cy="1691457"/>
          </a:xfrm>
          <a:prstGeom prst="rect">
            <a:avLst/>
          </a:prstGeom>
          <a:noFill/>
          <a:ln>
            <a:noFill/>
          </a:ln>
        </p:spPr>
      </p:pic>
      <p:pic>
        <p:nvPicPr>
          <p:cNvPr id="135" name="Google Shape;135;p18"/>
          <p:cNvPicPr preferRelativeResize="0"/>
          <p:nvPr/>
        </p:nvPicPr>
        <p:blipFill>
          <a:blip r:embed="rId5">
            <a:alphaModFix/>
          </a:blip>
          <a:stretch>
            <a:fillRect/>
          </a:stretch>
        </p:blipFill>
        <p:spPr>
          <a:xfrm>
            <a:off x="371750" y="4299150"/>
            <a:ext cx="1255624" cy="2293376"/>
          </a:xfrm>
          <a:prstGeom prst="rect">
            <a:avLst/>
          </a:prstGeom>
          <a:noFill/>
          <a:ln>
            <a:noFill/>
          </a:ln>
        </p:spPr>
      </p:pic>
      <p:pic>
        <p:nvPicPr>
          <p:cNvPr id="136" name="Google Shape;136;p18"/>
          <p:cNvPicPr preferRelativeResize="0"/>
          <p:nvPr/>
        </p:nvPicPr>
        <p:blipFill>
          <a:blip r:embed="rId6">
            <a:alphaModFix/>
          </a:blip>
          <a:stretch>
            <a:fillRect/>
          </a:stretch>
        </p:blipFill>
        <p:spPr>
          <a:xfrm flipH="1">
            <a:off x="7329923" y="4237375"/>
            <a:ext cx="1384025" cy="23252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9"/>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IPC Problem Example:</a:t>
            </a:r>
            <a:br>
              <a:rPr lang="en-US"/>
            </a:br>
            <a:r>
              <a:rPr lang="en-US"/>
              <a:t>Bank Account (2)</a:t>
            </a:r>
            <a:endParaRPr/>
          </a:p>
        </p:txBody>
      </p:sp>
      <p:sp>
        <p:nvSpPr>
          <p:cNvPr id="143" name="Google Shape;143;p19"/>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Consider the following program function to withdraw money from a bank account</a:t>
            </a:r>
            <a:endParaRPr/>
          </a:p>
          <a:p>
            <a:pPr indent="-76200" lvl="1" marL="685800" rtl="0" algn="l">
              <a:lnSpc>
                <a:spcPct val="90000"/>
              </a:lnSpc>
              <a:spcBef>
                <a:spcPts val="500"/>
              </a:spcBef>
              <a:spcAft>
                <a:spcPts val="0"/>
              </a:spcAft>
              <a:buClr>
                <a:schemeClr val="dk1"/>
              </a:buClr>
              <a:buSzPts val="2400"/>
              <a:buNone/>
            </a:pPr>
            <a:r>
              <a:t/>
            </a:r>
            <a:endParaRPr/>
          </a:p>
          <a:p>
            <a:pPr indent="-76200" lvl="1" marL="685800" rtl="0" algn="l">
              <a:lnSpc>
                <a:spcPct val="90000"/>
              </a:lnSpc>
              <a:spcBef>
                <a:spcPts val="500"/>
              </a:spcBef>
              <a:spcAft>
                <a:spcPts val="0"/>
              </a:spcAft>
              <a:buClr>
                <a:schemeClr val="dk1"/>
              </a:buClr>
              <a:buSzPts val="2400"/>
              <a:buNone/>
            </a:pPr>
            <a:r>
              <a:t/>
            </a:r>
            <a:endParaRPr/>
          </a:p>
          <a:p>
            <a:pPr indent="-76200" lvl="1" marL="685800" rtl="0" algn="l">
              <a:lnSpc>
                <a:spcPct val="90000"/>
              </a:lnSpc>
              <a:spcBef>
                <a:spcPts val="500"/>
              </a:spcBef>
              <a:spcAft>
                <a:spcPts val="0"/>
              </a:spcAft>
              <a:buClr>
                <a:schemeClr val="dk1"/>
              </a:buClr>
              <a:buSzPts val="2400"/>
              <a:buNone/>
            </a:pPr>
            <a:r>
              <a:t/>
            </a:r>
            <a:endParaRPr/>
          </a:p>
          <a:p>
            <a:pPr indent="-76200" lvl="1" marL="685800" rtl="0" algn="l">
              <a:lnSpc>
                <a:spcPct val="90000"/>
              </a:lnSpc>
              <a:spcBef>
                <a:spcPts val="500"/>
              </a:spcBef>
              <a:spcAft>
                <a:spcPts val="0"/>
              </a:spcAft>
              <a:buClr>
                <a:schemeClr val="dk1"/>
              </a:buClr>
              <a:buSzPts val="2400"/>
              <a:buNone/>
            </a:pPr>
            <a:r>
              <a:t/>
            </a:r>
            <a:endParaRPr/>
          </a:p>
          <a:p>
            <a:pPr indent="-76200" lvl="1" marL="685800" rtl="0" algn="l">
              <a:lnSpc>
                <a:spcPct val="90000"/>
              </a:lnSpc>
              <a:spcBef>
                <a:spcPts val="500"/>
              </a:spcBef>
              <a:spcAft>
                <a:spcPts val="0"/>
              </a:spcAft>
              <a:buClr>
                <a:schemeClr val="dk1"/>
              </a:buClr>
              <a:buSzPts val="2400"/>
              <a:buNone/>
            </a:pPr>
            <a:r>
              <a:t/>
            </a:r>
            <a:endParaRPr/>
          </a:p>
        </p:txBody>
      </p:sp>
      <p:sp>
        <p:nvSpPr>
          <p:cNvPr id="144" name="Google Shape;144;p19"/>
          <p:cNvSpPr txBox="1"/>
          <p:nvPr/>
        </p:nvSpPr>
        <p:spPr>
          <a:xfrm>
            <a:off x="1476650" y="3259375"/>
            <a:ext cx="6074400" cy="2232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900">
                <a:latin typeface="Consolas"/>
                <a:ea typeface="Consolas"/>
                <a:cs typeface="Consolas"/>
                <a:sym typeface="Consolas"/>
              </a:rPr>
              <a:t>int withdraw(account, amount)</a:t>
            </a:r>
            <a:endParaRPr sz="1900">
              <a:latin typeface="Consolas"/>
              <a:ea typeface="Consolas"/>
              <a:cs typeface="Consolas"/>
              <a:sym typeface="Consolas"/>
            </a:endParaRPr>
          </a:p>
          <a:p>
            <a:pPr indent="0" lvl="0" marL="0" rtl="0" algn="l">
              <a:spcBef>
                <a:spcPts val="0"/>
              </a:spcBef>
              <a:spcAft>
                <a:spcPts val="0"/>
              </a:spcAft>
              <a:buNone/>
            </a:pPr>
            <a:r>
              <a:rPr lang="en-US" sz="1900">
                <a:latin typeface="Consolas"/>
                <a:ea typeface="Consolas"/>
                <a:cs typeface="Consolas"/>
                <a:sym typeface="Consolas"/>
              </a:rPr>
              <a:t>{</a:t>
            </a:r>
            <a:endParaRPr sz="1900">
              <a:latin typeface="Consolas"/>
              <a:ea typeface="Consolas"/>
              <a:cs typeface="Consolas"/>
              <a:sym typeface="Consolas"/>
            </a:endParaRPr>
          </a:p>
          <a:p>
            <a:pPr indent="457200" lvl="0" marL="0" rtl="0" algn="l">
              <a:spcBef>
                <a:spcPts val="0"/>
              </a:spcBef>
              <a:spcAft>
                <a:spcPts val="0"/>
              </a:spcAft>
              <a:buNone/>
            </a:pPr>
            <a:r>
              <a:rPr lang="en-US" sz="1900">
                <a:latin typeface="Consolas"/>
                <a:ea typeface="Consolas"/>
                <a:cs typeface="Consolas"/>
                <a:sym typeface="Consolas"/>
              </a:rPr>
              <a:t>int balance = get_balance(account);</a:t>
            </a:r>
            <a:endParaRPr sz="1900">
              <a:latin typeface="Consolas"/>
              <a:ea typeface="Consolas"/>
              <a:cs typeface="Consolas"/>
              <a:sym typeface="Consolas"/>
            </a:endParaRPr>
          </a:p>
          <a:p>
            <a:pPr indent="0" lvl="0" marL="457200" rtl="0" algn="l">
              <a:spcBef>
                <a:spcPts val="0"/>
              </a:spcBef>
              <a:spcAft>
                <a:spcPts val="0"/>
              </a:spcAft>
              <a:buNone/>
            </a:pPr>
            <a:r>
              <a:rPr lang="en-US" sz="1900">
                <a:latin typeface="Consolas"/>
                <a:ea typeface="Consolas"/>
                <a:cs typeface="Consolas"/>
                <a:sym typeface="Consolas"/>
              </a:rPr>
              <a:t>balance -= amount;</a:t>
            </a:r>
            <a:endParaRPr sz="1900">
              <a:latin typeface="Consolas"/>
              <a:ea typeface="Consolas"/>
              <a:cs typeface="Consolas"/>
              <a:sym typeface="Consolas"/>
            </a:endParaRPr>
          </a:p>
          <a:p>
            <a:pPr indent="0" lvl="0" marL="457200" rtl="0" algn="l">
              <a:spcBef>
                <a:spcPts val="0"/>
              </a:spcBef>
              <a:spcAft>
                <a:spcPts val="0"/>
              </a:spcAft>
              <a:buNone/>
            </a:pPr>
            <a:r>
              <a:rPr lang="en-US" sz="1900">
                <a:latin typeface="Consolas"/>
                <a:ea typeface="Consolas"/>
                <a:cs typeface="Consolas"/>
                <a:sym typeface="Consolas"/>
              </a:rPr>
              <a:t>put_balance(account, balance);</a:t>
            </a:r>
            <a:endParaRPr sz="1900">
              <a:latin typeface="Consolas"/>
              <a:ea typeface="Consolas"/>
              <a:cs typeface="Consolas"/>
              <a:sym typeface="Consolas"/>
            </a:endParaRPr>
          </a:p>
          <a:p>
            <a:pPr indent="0" lvl="0" marL="457200" rtl="0" algn="l">
              <a:spcBef>
                <a:spcPts val="0"/>
              </a:spcBef>
              <a:spcAft>
                <a:spcPts val="0"/>
              </a:spcAft>
              <a:buNone/>
            </a:pPr>
            <a:r>
              <a:rPr lang="en-US" sz="1900">
                <a:latin typeface="Consolas"/>
                <a:ea typeface="Consolas"/>
                <a:cs typeface="Consolas"/>
                <a:sym typeface="Consolas"/>
              </a:rPr>
              <a:t>return balance;</a:t>
            </a:r>
            <a:endParaRPr sz="1900">
              <a:latin typeface="Consolas"/>
              <a:ea typeface="Consolas"/>
              <a:cs typeface="Consolas"/>
              <a:sym typeface="Consolas"/>
            </a:endParaRPr>
          </a:p>
          <a:p>
            <a:pPr indent="0" lvl="0" marL="0" rtl="0" algn="l">
              <a:spcBef>
                <a:spcPts val="0"/>
              </a:spcBef>
              <a:spcAft>
                <a:spcPts val="0"/>
              </a:spcAft>
              <a:buNone/>
            </a:pPr>
            <a:r>
              <a:rPr lang="en-US" sz="1900">
                <a:latin typeface="Consolas"/>
                <a:ea typeface="Consolas"/>
                <a:cs typeface="Consolas"/>
                <a:sym typeface="Consolas"/>
              </a:rPr>
              <a:t>}</a:t>
            </a:r>
            <a:endParaRPr sz="1900">
              <a:latin typeface="Consolas"/>
              <a:ea typeface="Consolas"/>
              <a:cs typeface="Consolas"/>
              <a:sym typeface="Consola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0"/>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IPC Problem Example:</a:t>
            </a:r>
            <a:br>
              <a:rPr lang="en-US"/>
            </a:br>
            <a:r>
              <a:rPr lang="en-US"/>
              <a:t>Bank Account (3)</a:t>
            </a:r>
            <a:endParaRPr/>
          </a:p>
        </p:txBody>
      </p:sp>
      <p:sp>
        <p:nvSpPr>
          <p:cNvPr id="150" name="Google Shape;150;p20"/>
          <p:cNvSpPr txBox="1"/>
          <p:nvPr>
            <p:ph idx="1" type="body"/>
          </p:nvPr>
        </p:nvSpPr>
        <p:spPr>
          <a:xfrm>
            <a:off x="628650" y="1825625"/>
            <a:ext cx="8375400" cy="4351500"/>
          </a:xfrm>
          <a:prstGeom prst="rect">
            <a:avLst/>
          </a:prstGeom>
          <a:noFill/>
          <a:ln>
            <a:noFill/>
          </a:ln>
        </p:spPr>
        <p:txBody>
          <a:bodyPr anchorCtr="0" anchor="t" bIns="45700" lIns="91425" spcFirstLastPara="1" rIns="91425" wrap="square" tIns="45700">
            <a:normAutofit lnSpcReduction="20000"/>
          </a:bodyPr>
          <a:lstStyle/>
          <a:p>
            <a:pPr indent="-241934" lvl="0" marL="228600" rtl="0" algn="l">
              <a:lnSpc>
                <a:spcPct val="90000"/>
              </a:lnSpc>
              <a:spcBef>
                <a:spcPts val="0"/>
              </a:spcBef>
              <a:spcAft>
                <a:spcPts val="0"/>
              </a:spcAft>
              <a:buClr>
                <a:schemeClr val="dk1"/>
              </a:buClr>
              <a:buSzPts val="2800"/>
              <a:buChar char="•"/>
            </a:pPr>
            <a:r>
              <a:rPr lang="en-US"/>
              <a:t>A separate  thread for each ATM is running withdraw()</a:t>
            </a:r>
            <a:endParaRPr/>
          </a:p>
          <a:p>
            <a:pPr indent="-266700" lvl="0" marL="228600" rtl="0" algn="l">
              <a:lnSpc>
                <a:spcPct val="90000"/>
              </a:lnSpc>
              <a:spcBef>
                <a:spcPts val="500"/>
              </a:spcBef>
              <a:spcAft>
                <a:spcPts val="0"/>
              </a:spcAft>
              <a:buClr>
                <a:schemeClr val="dk1"/>
              </a:buClr>
              <a:buSzPts val="2400"/>
              <a:buChar char="•"/>
            </a:pPr>
            <a:r>
              <a:rPr lang="en-US"/>
              <a:t>Both threads run on the same bank server system</a:t>
            </a:r>
            <a:endParaRPr/>
          </a:p>
          <a:p>
            <a:pPr indent="-87630" lvl="1" marL="685800" rtl="0" algn="l">
              <a:lnSpc>
                <a:spcPct val="90000"/>
              </a:lnSpc>
              <a:spcBef>
                <a:spcPts val="500"/>
              </a:spcBef>
              <a:spcAft>
                <a:spcPts val="0"/>
              </a:spcAft>
              <a:buClr>
                <a:schemeClr val="dk1"/>
              </a:buClr>
              <a:buSzPts val="2400"/>
              <a:buNone/>
            </a:pPr>
            <a:r>
              <a:t/>
            </a:r>
            <a:endParaRPr/>
          </a:p>
          <a:p>
            <a:pPr indent="-87630" lvl="1" marL="685800" rtl="0" algn="l">
              <a:lnSpc>
                <a:spcPct val="90000"/>
              </a:lnSpc>
              <a:spcBef>
                <a:spcPts val="500"/>
              </a:spcBef>
              <a:spcAft>
                <a:spcPts val="0"/>
              </a:spcAft>
              <a:buClr>
                <a:schemeClr val="dk1"/>
              </a:buClr>
              <a:buSzPts val="2400"/>
              <a:buNone/>
            </a:pPr>
            <a:r>
              <a:t/>
            </a:r>
            <a:endParaRPr/>
          </a:p>
          <a:p>
            <a:pPr indent="-87630" lvl="1" marL="685800" rtl="0" algn="l">
              <a:lnSpc>
                <a:spcPct val="90000"/>
              </a:lnSpc>
              <a:spcBef>
                <a:spcPts val="500"/>
              </a:spcBef>
              <a:spcAft>
                <a:spcPts val="0"/>
              </a:spcAft>
              <a:buClr>
                <a:schemeClr val="dk1"/>
              </a:buClr>
              <a:buSzPts val="2400"/>
              <a:buNone/>
            </a:pPr>
            <a:r>
              <a:t/>
            </a:r>
            <a:endParaRPr/>
          </a:p>
          <a:p>
            <a:pPr indent="-87630" lvl="1" marL="685800" rtl="0" algn="l">
              <a:lnSpc>
                <a:spcPct val="90000"/>
              </a:lnSpc>
              <a:spcBef>
                <a:spcPts val="500"/>
              </a:spcBef>
              <a:spcAft>
                <a:spcPts val="0"/>
              </a:spcAft>
              <a:buClr>
                <a:schemeClr val="dk1"/>
              </a:buClr>
              <a:buSzPts val="2400"/>
              <a:buNone/>
            </a:pPr>
            <a:r>
              <a:t/>
            </a:r>
            <a:endParaRPr/>
          </a:p>
          <a:p>
            <a:pPr indent="-87630" lvl="1" marL="685800" rtl="0" algn="l">
              <a:lnSpc>
                <a:spcPct val="90000"/>
              </a:lnSpc>
              <a:spcBef>
                <a:spcPts val="500"/>
              </a:spcBef>
              <a:spcAft>
                <a:spcPts val="0"/>
              </a:spcAft>
              <a:buClr>
                <a:schemeClr val="dk1"/>
              </a:buClr>
              <a:buSzPts val="2400"/>
              <a:buNone/>
            </a:pPr>
            <a:r>
              <a:t/>
            </a:r>
            <a:endParaRPr/>
          </a:p>
          <a:p>
            <a:pPr indent="-87630" lvl="1" marL="685800" rtl="0" algn="l">
              <a:lnSpc>
                <a:spcPct val="90000"/>
              </a:lnSpc>
              <a:spcBef>
                <a:spcPts val="500"/>
              </a:spcBef>
              <a:spcAft>
                <a:spcPts val="0"/>
              </a:spcAft>
              <a:buClr>
                <a:schemeClr val="dk1"/>
              </a:buClr>
              <a:buSzPts val="2400"/>
              <a:buNone/>
            </a:pPr>
            <a:r>
              <a:t/>
            </a:r>
            <a:endParaRPr/>
          </a:p>
          <a:p>
            <a:pPr indent="-87630" lvl="1" marL="685800" rtl="0" algn="l">
              <a:lnSpc>
                <a:spcPct val="90000"/>
              </a:lnSpc>
              <a:spcBef>
                <a:spcPts val="500"/>
              </a:spcBef>
              <a:spcAft>
                <a:spcPts val="0"/>
              </a:spcAft>
              <a:buClr>
                <a:schemeClr val="dk1"/>
              </a:buClr>
              <a:buSzPts val="2400"/>
              <a:buNone/>
            </a:pPr>
            <a:r>
              <a:t/>
            </a:r>
            <a:endParaRPr/>
          </a:p>
          <a:p>
            <a:pPr indent="0" lvl="1" marL="457200" rtl="0" algn="l">
              <a:lnSpc>
                <a:spcPct val="90000"/>
              </a:lnSpc>
              <a:spcBef>
                <a:spcPts val="500"/>
              </a:spcBef>
              <a:spcAft>
                <a:spcPts val="0"/>
              </a:spcAft>
              <a:buClr>
                <a:schemeClr val="dk1"/>
              </a:buClr>
              <a:buSzPts val="2400"/>
              <a:buNone/>
            </a:pPr>
            <a:r>
              <a:t/>
            </a:r>
            <a:endParaRPr/>
          </a:p>
          <a:p>
            <a:pPr indent="-241934" lvl="0" marL="228600" rtl="0" algn="l">
              <a:lnSpc>
                <a:spcPct val="90000"/>
              </a:lnSpc>
              <a:spcBef>
                <a:spcPts val="1000"/>
              </a:spcBef>
              <a:spcAft>
                <a:spcPts val="0"/>
              </a:spcAft>
              <a:buClr>
                <a:schemeClr val="dk1"/>
              </a:buClr>
              <a:buSzPts val="2800"/>
              <a:buChar char="•"/>
            </a:pPr>
            <a:r>
              <a:rPr lang="en-US"/>
              <a:t>What are the possible balance values after each thread runs?</a:t>
            </a:r>
            <a:endParaRPr/>
          </a:p>
        </p:txBody>
      </p:sp>
      <p:pic>
        <p:nvPicPr>
          <p:cNvPr id="151" name="Google Shape;151;p20"/>
          <p:cNvPicPr preferRelativeResize="0"/>
          <p:nvPr/>
        </p:nvPicPr>
        <p:blipFill rotWithShape="1">
          <a:blip r:embed="rId3">
            <a:alphaModFix/>
          </a:blip>
          <a:srcRect b="0" l="0" r="0" t="0"/>
          <a:stretch/>
        </p:blipFill>
        <p:spPr>
          <a:xfrm>
            <a:off x="0" y="2676140"/>
            <a:ext cx="9109689" cy="236551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1"/>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IPC Problem Example:</a:t>
            </a:r>
            <a:br>
              <a:rPr lang="en-US"/>
            </a:br>
            <a:r>
              <a:rPr lang="en-US"/>
              <a:t>Bank Account (4)</a:t>
            </a:r>
            <a:endParaRPr/>
          </a:p>
        </p:txBody>
      </p:sp>
      <p:sp>
        <p:nvSpPr>
          <p:cNvPr id="157" name="Google Shape;157;p21"/>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Assume each thread can context switch after each instruction</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76200" lvl="1" marL="685800" rtl="0" algn="l">
              <a:lnSpc>
                <a:spcPct val="90000"/>
              </a:lnSpc>
              <a:spcBef>
                <a:spcPts val="500"/>
              </a:spcBef>
              <a:spcAft>
                <a:spcPts val="0"/>
              </a:spcAft>
              <a:buClr>
                <a:schemeClr val="dk1"/>
              </a:buClr>
              <a:buSzPts val="2400"/>
              <a:buNone/>
            </a:pPr>
            <a:r>
              <a:t/>
            </a:r>
            <a:endParaRPr/>
          </a:p>
          <a:p>
            <a:pPr indent="-228600" lvl="0" marL="228600" rtl="0" algn="l">
              <a:lnSpc>
                <a:spcPct val="90000"/>
              </a:lnSpc>
              <a:spcBef>
                <a:spcPts val="1000"/>
              </a:spcBef>
              <a:spcAft>
                <a:spcPts val="0"/>
              </a:spcAft>
              <a:buClr>
                <a:schemeClr val="dk1"/>
              </a:buClr>
              <a:buSzPts val="2800"/>
              <a:buChar char="•"/>
            </a:pPr>
            <a:r>
              <a:rPr lang="en-US"/>
              <a:t>What’s the account balance after this sequence?</a:t>
            </a:r>
            <a:endParaRPr/>
          </a:p>
        </p:txBody>
      </p:sp>
      <p:pic>
        <p:nvPicPr>
          <p:cNvPr id="158" name="Google Shape;158;p21"/>
          <p:cNvPicPr preferRelativeResize="0"/>
          <p:nvPr/>
        </p:nvPicPr>
        <p:blipFill rotWithShape="1">
          <a:blip r:embed="rId3">
            <a:alphaModFix/>
          </a:blip>
          <a:srcRect b="0" l="0" r="0" t="0"/>
          <a:stretch/>
        </p:blipFill>
        <p:spPr>
          <a:xfrm>
            <a:off x="628650" y="2567450"/>
            <a:ext cx="7468428" cy="312858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