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Save the number of wakeups, as well as doing a wake up for every count variation – or maybe this is not strictly necessary</a:t>
            </a:r>
            <a:endParaRPr/>
          </a:p>
        </p:txBody>
      </p:sp>
      <p:sp>
        <p:nvSpPr>
          <p:cNvPr id="188" name="Google Shape;18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787995e24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c787995e24_0_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c787995e24_0_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gc787995e24_0_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Also in a computer everything is sequential when it happen to check a single variable – this is probably not he best example tho</a:t>
            </a:r>
            <a:endParaRPr/>
          </a:p>
        </p:txBody>
      </p:sp>
      <p:sp>
        <p:nvSpPr>
          <p:cNvPr id="221" name="Google Shape;221;gc787995e24_0_5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Dijkstra is Dutch</a:t>
            </a:r>
            <a:endParaRPr/>
          </a:p>
          <a:p>
            <a:pPr indent="0" lvl="0" marL="0" rtl="0" algn="l">
              <a:spcBef>
                <a:spcPts val="0"/>
              </a:spcBef>
              <a:spcAft>
                <a:spcPts val="0"/>
              </a:spcAft>
              <a:buNone/>
            </a:pPr>
            <a:r>
              <a:rPr lang="en-US"/>
              <a:t>Proberen = try</a:t>
            </a:r>
            <a:endParaRPr/>
          </a:p>
          <a:p>
            <a:pPr indent="0" lvl="0" marL="0" rtl="0" algn="l">
              <a:spcBef>
                <a:spcPts val="0"/>
              </a:spcBef>
              <a:spcAft>
                <a:spcPts val="0"/>
              </a:spcAft>
              <a:buNone/>
            </a:pPr>
            <a:r>
              <a:rPr lang="en-US"/>
              <a:t>Verhogen = raise, make higher</a:t>
            </a:r>
            <a:endParaRPr/>
          </a:p>
          <a:p>
            <a:pPr indent="0" lvl="0" marL="0" rtl="0" algn="l">
              <a:spcBef>
                <a:spcPts val="0"/>
              </a:spcBef>
              <a:spcAft>
                <a:spcPts val="0"/>
              </a:spcAft>
              <a:buNone/>
            </a:pPr>
            <a:r>
              <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If one or more processes were sleeping on that semaphore, unable to complete an earlier down operation, one of them is chosen by the system (e.g., at random) and is allowed to complete its down.</a:t>
            </a:r>
            <a:endParaRPr/>
          </a:p>
        </p:txBody>
      </p:sp>
      <p:sp>
        <p:nvSpPr>
          <p:cNvPr id="254" name="Google Shape;254;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IS CORRECT BUT IT DOESN’T SHOW WHAT IS REALLY GOING ON … IT REQUIRES THE CONCEPT OF SCHEDULING … BLOCKED PROCESSES ON A QUEUE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Dijkstra is Dutch</a:t>
            </a:r>
            <a:endParaRPr/>
          </a:p>
          <a:p>
            <a:pPr indent="0" lvl="0" marL="0" rtl="0" algn="l">
              <a:spcBef>
                <a:spcPts val="0"/>
              </a:spcBef>
              <a:spcAft>
                <a:spcPts val="0"/>
              </a:spcAft>
              <a:buNone/>
            </a:pPr>
            <a:r>
              <a:rPr lang="en-US"/>
              <a:t>Proberen = try</a:t>
            </a:r>
            <a:endParaRPr/>
          </a:p>
          <a:p>
            <a:pPr indent="0" lvl="0" marL="0" rtl="0" algn="l">
              <a:spcBef>
                <a:spcPts val="0"/>
              </a:spcBef>
              <a:spcAft>
                <a:spcPts val="0"/>
              </a:spcAft>
              <a:buNone/>
            </a:pPr>
            <a:r>
              <a:rPr lang="en-US"/>
              <a:t>Verhogen = raise, make higher</a:t>
            </a:r>
            <a:endParaRPr/>
          </a:p>
          <a:p>
            <a:pPr indent="0" lvl="0" marL="0" rtl="0" algn="l">
              <a:spcBef>
                <a:spcPts val="0"/>
              </a:spcBef>
              <a:spcAft>
                <a:spcPts val="0"/>
              </a:spcAft>
              <a:buNone/>
            </a:pPr>
            <a:r>
              <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If one or more processes were sleeping on that semaphore, unable to complete an earlier down operation, one of them is chosen by the system (e.g., at random) and is allowed to complete its down.</a:t>
            </a:r>
            <a:endParaRPr/>
          </a:p>
        </p:txBody>
      </p:sp>
      <p:sp>
        <p:nvSpPr>
          <p:cNvPr id="261" name="Google Shape;261;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c787995e24_0_2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c787995e24_0_2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gc787995e24_0_2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Semaphore only controls one condition, instead count here it is used to control 2 conditions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Resources:</a:t>
            </a:r>
            <a:endParaRPr/>
          </a:p>
          <a:p>
            <a:pPr indent="-317500" lvl="0" marL="457200" rtl="0" algn="l">
              <a:spcBef>
                <a:spcPts val="0"/>
              </a:spcBef>
              <a:spcAft>
                <a:spcPts val="0"/>
              </a:spcAft>
              <a:buSzPts val="1400"/>
              <a:buChar char="-"/>
            </a:pPr>
            <a:r>
              <a:rPr lang="en-US"/>
              <a:t>Empty -&gt;  available slots</a:t>
            </a:r>
            <a:endParaRPr/>
          </a:p>
          <a:p>
            <a:pPr indent="-317500" lvl="0" marL="457200" rtl="0" algn="l">
              <a:spcBef>
                <a:spcPts val="0"/>
              </a:spcBef>
              <a:spcAft>
                <a:spcPts val="0"/>
              </a:spcAft>
              <a:buSzPts val="1400"/>
              <a:buChar char="-"/>
            </a:pPr>
            <a:r>
              <a:rPr lang="en-US"/>
              <a:t>full -&gt; available items</a:t>
            </a:r>
            <a:endParaRPr/>
          </a:p>
        </p:txBody>
      </p:sp>
      <p:sp>
        <p:nvSpPr>
          <p:cNvPr id="281" name="Google Shape;281;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c787995e24_0_26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gc787995e24_0_2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gc787995e24_0_2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Not necessarily defined at initialization -&gt; in fact there should be a cap on this in real implementation</a:t>
            </a:r>
            <a:endParaRPr/>
          </a:p>
          <a:p>
            <a:pPr indent="0" lvl="0" marL="0" rtl="0" algn="l">
              <a:spcBef>
                <a:spcPts val="0"/>
              </a:spcBef>
              <a:spcAft>
                <a:spcPts val="0"/>
              </a:spcAft>
              <a:buNone/>
            </a:pPr>
            <a:r>
              <a:rPr lang="en-US"/>
              <a:t>MY BIGGEST CONCERN AT THIS POINT IS THAT PRODUCER CONSUMER DOESN’T SHOW MUTUAL EXCLUSION BUT AND EXCLUSION UP TO N, AND I AM AFRAID STUDENTS SHUOLDN’T SEE THE PRODUCER CONSUMER BEFORE … BUT I DON’T HAVE A BETTER IDEA FOR NOW</a:t>
            </a:r>
            <a:endParaRPr/>
          </a:p>
        </p:txBody>
      </p:sp>
      <p:sp>
        <p:nvSpPr>
          <p:cNvPr id="339" name="Google Shape;339;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c787995e24_0_28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5" name="Google Shape;345;gc787995e24_0_2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gc787995e24_0_2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Semaphore only controls one condition, instead count here it is used to control 2 conditions</a:t>
            </a:r>
            <a:endParaRPr/>
          </a:p>
        </p:txBody>
      </p:sp>
      <p:sp>
        <p:nvSpPr>
          <p:cNvPr id="361" name="Google Shape;361;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material is in 2.3.7</a:t>
            </a:r>
            <a:endParaRPr/>
          </a:p>
        </p:txBody>
      </p:sp>
      <p:sp>
        <p:nvSpPr>
          <p:cNvPr id="391" name="Google Shape;391;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c787995e24_0_30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9" name="Google Shape;419;gc787995e24_0_3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t>
            </a:r>
            <a:endParaRPr/>
          </a:p>
        </p:txBody>
      </p:sp>
      <p:sp>
        <p:nvSpPr>
          <p:cNvPr id="420" name="Google Shape;420;gc787995e24_0_30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c787995e24_0_30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8" name="Google Shape;428;gc787995e24_0_30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t>
            </a:r>
            <a:endParaRPr/>
          </a:p>
        </p:txBody>
      </p:sp>
      <p:sp>
        <p:nvSpPr>
          <p:cNvPr id="429" name="Google Shape;429;gc787995e24_0_30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c787995e24_0_3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c787995e24_0_3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gc787995e24_0_3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4" name="Google Shape;444;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MY OPINION THIS IS NOT OPERATING SYSTEM MATERIAL, IF NOT FOR PTHREAD CONDITIONAL VARIABLES</a:t>
            </a:r>
            <a:endParaRPr/>
          </a:p>
          <a:p>
            <a:pPr indent="0" lvl="0" marL="0" rtl="0" algn="l">
              <a:spcBef>
                <a:spcPts val="0"/>
              </a:spcBef>
              <a:spcAft>
                <a:spcPts val="0"/>
              </a:spcAft>
              <a:buNone/>
            </a:pPr>
            <a:r>
              <a:rPr lang="en-US"/>
              <a:t>THE REAL THEORY ABOUT THIS SHOULD BE DONE IN CONCURRENCY CLASS – THIS IS A COMPILER/LANGUAGE VIRTUAL MACHINE CONSTRUCT</a:t>
            </a:r>
            <a:endParaRPr/>
          </a:p>
        </p:txBody>
      </p:sp>
      <p:sp>
        <p:nvSpPr>
          <p:cNvPr id="445" name="Google Shape;445;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7" name="Google Shape;457;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All rules are fundamental for the monitor</a:t>
            </a:r>
            <a:endParaRPr/>
          </a:p>
        </p:txBody>
      </p:sp>
      <p:sp>
        <p:nvSpPr>
          <p:cNvPr id="458" name="Google Shape;458;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6" name="Google Shape;466;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Wikipedia practically defines a monitor such as a construct defined by </a:t>
            </a:r>
            <a:endParaRPr/>
          </a:p>
          <a:p>
            <a:pPr indent="0" lvl="0" marL="0" rtl="0" algn="l">
              <a:spcBef>
                <a:spcPts val="0"/>
              </a:spcBef>
              <a:spcAft>
                <a:spcPts val="0"/>
              </a:spcAft>
              <a:buNone/>
            </a:pPr>
            <a:r>
              <a:rPr lang="en-US"/>
              <a:t>Mutex (to enter and exit)</a:t>
            </a:r>
            <a:endParaRPr/>
          </a:p>
          <a:p>
            <a:pPr indent="0" lvl="0" marL="0" rtl="0" algn="l">
              <a:spcBef>
                <a:spcPts val="0"/>
              </a:spcBef>
              <a:spcAft>
                <a:spcPts val="0"/>
              </a:spcAft>
              <a:buNone/>
            </a:pPr>
            <a:r>
              <a:rPr lang="en-US"/>
              <a:t>Conditional variable (to wait)</a:t>
            </a:r>
            <a:endParaRPr/>
          </a:p>
        </p:txBody>
      </p:sp>
      <p:sp>
        <p:nvSpPr>
          <p:cNvPr id="467" name="Google Shape;467;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c95cc3fe66_0_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c95cc3fe66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gc95cc3fe66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c95cc3fe66_0_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c95cc3fe66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8" name="Google Shape;568;gc95cc3fe66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c95cc3fe66_0_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c95cc3fe66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5" name="Google Shape;575;gc95cc3fe66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c95cc3fe66_0_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c95cc3fe66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2" name="Google Shape;582;gc95cc3fe66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c95cc3fe66_0_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c95cc3fe66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0" name="Google Shape;590;gc95cc3fe66_0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c95cc3fe66_0_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c95cc3fe66_0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8" name="Google Shape;598;gc95cc3fe66_0_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c95cc3fe66_0_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c95cc3fe66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6" name="Google Shape;606;gc95cc3fe66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focuses on the wasting CPU time not on the priority inversion</a:t>
            </a:r>
            <a:endParaRPr/>
          </a:p>
        </p:txBody>
      </p:sp>
      <p:sp>
        <p:nvSpPr>
          <p:cNvPr id="119" name="Google Shape;11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c95cc3fe66_0_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c95cc3fe66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3" name="Google Shape;613;gc95cc3fe66_0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c95cc3fe66_0_8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9" name="Google Shape;619;gc95cc3fe66_0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0" name="Google Shape;620;gc95cc3fe66_0_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is because access to count is unconstrained (book) actually because it is not atomic with sleep/wakeup</a:t>
            </a:r>
            <a:endParaRPr/>
          </a:p>
        </p:txBody>
      </p:sp>
      <p:sp>
        <p:nvSpPr>
          <p:cNvPr id="141" name="Google Shape;141;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787995e24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gc787995e2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is because access to count is unconstrained (book) actually because it is not atomic with sleep/wakeup</a:t>
            </a:r>
            <a:endParaRPr/>
          </a:p>
        </p:txBody>
      </p:sp>
      <p:sp>
        <p:nvSpPr>
          <p:cNvPr id="151" name="Google Shape;151;gc787995e24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There is a race condition that than put the process in the condition to lose a wakeup</a:t>
            </a:r>
            <a:endParaRPr/>
          </a:p>
        </p:txBody>
      </p:sp>
      <p:sp>
        <p:nvSpPr>
          <p:cNvPr id="175" name="Google Shape;175;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elixir.bootlin.com/linux/latest/source/include/linux/semaphore.h#L15" TargetMode="External"/><Relationship Id="rId4" Type="http://schemas.openxmlformats.org/officeDocument/2006/relationships/hyperlink" Target="https://elixir.bootlin.com/linux/latest/source/kernel/locking/semaphore.c#L53" TargetMode="External"/><Relationship Id="rId5" Type="http://schemas.openxmlformats.org/officeDocument/2006/relationships/hyperlink" Target="https://elixir.bootlin.com/linux/latest/source/kernel/locking/semaphore.c#L178"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elixir.bootlin.com/linux/v4.9/source/include/linux/mutex.h#L50" TargetMode="External"/><Relationship Id="rId4" Type="http://schemas.openxmlformats.org/officeDocument/2006/relationships/hyperlink" Target="https://elixir.bootlin.com/linux/v4.9/source/kernel/locking/mutex.c#L95" TargetMode="External"/><Relationship Id="rId5" Type="http://schemas.openxmlformats.org/officeDocument/2006/relationships/hyperlink" Target="https://elixir.bootlin.com/linux/v4.9/source/kernel/locking/mutex.c#L423"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5.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5.pn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6.png"/><Relationship Id="rId4"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hyperlink" Target="https://elixir.bootlin.com/linux/v4.9/source/include/linux/rwlock_types.h#L23" TargetMode="External"/><Relationship Id="rId4" Type="http://schemas.openxmlformats.org/officeDocument/2006/relationships/hyperlink" Target="https://elixir.bootlin.com/linux/v4.9/source/include/linux/rwlock.h#L1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hyperlink" Target="https://www.kernel.org/doc/html/latest/locking/locktypes.html"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CS492 - Operating Systems</a:t>
            </a:r>
            <a:br>
              <a:rPr lang="en-US"/>
            </a:br>
            <a:r>
              <a:rPr b="1" lang="en-US"/>
              <a:t>Concurrency</a:t>
            </a:r>
            <a:r>
              <a:rPr b="1" lang="en-US"/>
              <a:t> Part 2</a:t>
            </a:r>
            <a:endParaRPr/>
          </a:p>
        </p:txBody>
      </p:sp>
      <p:sp>
        <p:nvSpPr>
          <p:cNvPr id="89" name="Google Shape;89;p13"/>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80000"/>
              </a:lnSpc>
              <a:spcBef>
                <a:spcPts val="0"/>
              </a:spcBef>
              <a:spcAft>
                <a:spcPts val="0"/>
              </a:spcAft>
              <a:buClr>
                <a:schemeClr val="dk1"/>
              </a:buClr>
              <a:buSzPts val="1100"/>
              <a:buFont typeface="Arial"/>
              <a:buNone/>
            </a:pPr>
            <a:r>
              <a:rPr lang="en-US"/>
              <a:t>Georgios Portokalidis &amp; Jun Xu</a:t>
            </a:r>
            <a:endParaRPr/>
          </a:p>
          <a:p>
            <a:pPr indent="0" lvl="0" marL="0" rtl="0" algn="ctr">
              <a:lnSpc>
                <a:spcPct val="90000"/>
              </a:lnSpc>
              <a:spcBef>
                <a:spcPts val="1000"/>
              </a:spcBef>
              <a:spcAft>
                <a:spcPts val="0"/>
              </a:spcAft>
              <a:buClr>
                <a:schemeClr val="dk1"/>
              </a:buClr>
              <a:buSzPts val="2400"/>
              <a:buNone/>
            </a:pPr>
            <a:r>
              <a:rPr lang="en-US"/>
              <a:t>ZyBook 4.2-4.5, </a:t>
            </a:r>
            <a:r>
              <a:rPr lang="en-US"/>
              <a:t>MOS 2.3.4-2.3.7</a:t>
            </a:r>
            <a:endParaRPr/>
          </a:p>
          <a:p>
            <a:pPr indent="0" lvl="0" marL="0" rtl="0" algn="ctr">
              <a:lnSpc>
                <a:spcPct val="90000"/>
              </a:lnSpc>
              <a:spcBef>
                <a:spcPts val="1000"/>
              </a:spcBef>
              <a:spcAft>
                <a:spcPts val="0"/>
              </a:spcAft>
              <a:buClr>
                <a:schemeClr val="dk1"/>
              </a:buClr>
              <a:buSzPts val="2400"/>
              <a:buNone/>
            </a:pPr>
            <a:r>
              <a:t/>
            </a:r>
            <a:endParaRPr/>
          </a:p>
          <a:p>
            <a:pPr indent="0" lvl="0" marL="0" rtl="0" algn="ctr">
              <a:lnSpc>
                <a:spcPct val="80000"/>
              </a:lnSpc>
              <a:spcBef>
                <a:spcPts val="1000"/>
              </a:spcBef>
              <a:spcAft>
                <a:spcPts val="0"/>
              </a:spcAft>
              <a:buClr>
                <a:schemeClr val="dk1"/>
              </a:buClr>
              <a:buSzPts val="2400"/>
              <a:buNone/>
            </a:pPr>
            <a:r>
              <a:rPr lang="en-US"/>
              <a:t>Slides credit: Antonio Barbalace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t>Semaphores</a:t>
            </a:r>
            <a:endParaRPr/>
          </a:p>
        </p:txBody>
      </p:sp>
      <p:sp>
        <p:nvSpPr>
          <p:cNvPr id="184" name="Google Shape;184;p22"/>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Semaphores </a:t>
            </a:r>
            <a:endParaRPr/>
          </a:p>
        </p:txBody>
      </p:sp>
      <p:sp>
        <p:nvSpPr>
          <p:cNvPr id="191" name="Google Shape;191;p23"/>
          <p:cNvSpPr txBox="1"/>
          <p:nvPr>
            <p:ph idx="1" type="body"/>
          </p:nvPr>
        </p:nvSpPr>
        <p:spPr>
          <a:xfrm>
            <a:off x="628650" y="1825625"/>
            <a:ext cx="7886700" cy="45510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800"/>
              <a:buChar char="•"/>
            </a:pPr>
            <a:r>
              <a:rPr lang="en-US"/>
              <a:t>Purpose</a:t>
            </a:r>
            <a:endParaRPr/>
          </a:p>
          <a:p>
            <a:pPr indent="-228600" lvl="1" marL="685800" rtl="0" algn="l">
              <a:lnSpc>
                <a:spcPct val="90000"/>
              </a:lnSpc>
              <a:spcBef>
                <a:spcPts val="500"/>
              </a:spcBef>
              <a:spcAft>
                <a:spcPts val="0"/>
              </a:spcAft>
              <a:buClr>
                <a:schemeClr val="dk1"/>
              </a:buClr>
              <a:buSzPts val="2400"/>
              <a:buChar char="•"/>
            </a:pPr>
            <a:r>
              <a:rPr lang="en-US"/>
              <a:t>Solve the lost wakeup problem</a:t>
            </a:r>
            <a:endParaRPr/>
          </a:p>
          <a:p>
            <a:pPr indent="-228600" lvl="1" marL="685800" rtl="0" algn="l">
              <a:lnSpc>
                <a:spcPct val="90000"/>
              </a:lnSpc>
              <a:spcBef>
                <a:spcPts val="500"/>
              </a:spcBef>
              <a:spcAft>
                <a:spcPts val="0"/>
              </a:spcAft>
              <a:buClr>
                <a:schemeClr val="dk1"/>
              </a:buClr>
              <a:buSzPts val="2400"/>
              <a:buChar char="•"/>
            </a:pPr>
            <a:r>
              <a:rPr lang="en-US"/>
              <a:t>Avoid race conditions</a:t>
            </a:r>
            <a:endParaRPr/>
          </a:p>
          <a:p>
            <a:pPr indent="-228600" lvl="0" marL="228600" rtl="0" algn="l">
              <a:lnSpc>
                <a:spcPct val="90000"/>
              </a:lnSpc>
              <a:spcBef>
                <a:spcPts val="1000"/>
              </a:spcBef>
              <a:spcAft>
                <a:spcPts val="0"/>
              </a:spcAft>
              <a:buClr>
                <a:schemeClr val="dk1"/>
              </a:buClr>
              <a:buSzPts val="2800"/>
              <a:buChar char="•"/>
            </a:pPr>
            <a:r>
              <a:rPr lang="en-US"/>
              <a:t>Ideas</a:t>
            </a:r>
            <a:endParaRPr/>
          </a:p>
          <a:p>
            <a:pPr indent="-228600" lvl="1" marL="685800" rtl="0" algn="l">
              <a:lnSpc>
                <a:spcPct val="90000"/>
              </a:lnSpc>
              <a:spcBef>
                <a:spcPts val="500"/>
              </a:spcBef>
              <a:spcAft>
                <a:spcPts val="0"/>
              </a:spcAft>
              <a:buClr>
                <a:schemeClr val="dk1"/>
              </a:buClr>
              <a:buSzPts val="2400"/>
              <a:buChar char="•"/>
            </a:pPr>
            <a:r>
              <a:rPr lang="en-US"/>
              <a:t>Save the number of </a:t>
            </a:r>
            <a:r>
              <a:rPr b="1" i="1" lang="en-US"/>
              <a:t>wakeups</a:t>
            </a:r>
            <a:endParaRPr/>
          </a:p>
          <a:p>
            <a:pPr indent="-228600" lvl="1" marL="685800" rtl="0" algn="l">
              <a:lnSpc>
                <a:spcPct val="90000"/>
              </a:lnSpc>
              <a:spcBef>
                <a:spcPts val="500"/>
              </a:spcBef>
              <a:spcAft>
                <a:spcPts val="0"/>
              </a:spcAft>
              <a:buClr>
                <a:schemeClr val="dk1"/>
              </a:buClr>
              <a:buSzPts val="2400"/>
              <a:buChar char="•"/>
            </a:pPr>
            <a:r>
              <a:rPr lang="en-US"/>
              <a:t>Do check/update and sleep/wakeup </a:t>
            </a:r>
            <a:r>
              <a:rPr b="1" i="1" lang="en-US"/>
              <a:t>atomically</a:t>
            </a:r>
            <a:endParaRPr/>
          </a:p>
          <a:p>
            <a:pPr indent="-228600" lvl="0" marL="228600" rtl="0" algn="l">
              <a:lnSpc>
                <a:spcPct val="90000"/>
              </a:lnSpc>
              <a:spcBef>
                <a:spcPts val="1000"/>
              </a:spcBef>
              <a:spcAft>
                <a:spcPts val="0"/>
              </a:spcAft>
              <a:buClr>
                <a:schemeClr val="dk1"/>
              </a:buClr>
              <a:buSzPts val="2800"/>
              <a:buChar char="•"/>
            </a:pPr>
            <a:r>
              <a:rPr lang="en-US"/>
              <a:t>How does it work?</a:t>
            </a:r>
            <a:endParaRPr/>
          </a:p>
          <a:p>
            <a:pPr indent="-228600" lvl="1" marL="685800" rtl="0" algn="l">
              <a:lnSpc>
                <a:spcPct val="90000"/>
              </a:lnSpc>
              <a:spcBef>
                <a:spcPts val="500"/>
              </a:spcBef>
              <a:spcAft>
                <a:spcPts val="0"/>
              </a:spcAft>
              <a:buClr>
                <a:schemeClr val="dk1"/>
              </a:buClr>
              <a:buSzPts val="2400"/>
              <a:buChar char="•"/>
            </a:pPr>
            <a:r>
              <a:rPr lang="en-US"/>
              <a:t>Define a count variable, the </a:t>
            </a:r>
            <a:r>
              <a:rPr b="1" i="1" lang="en-US"/>
              <a:t>semaphore</a:t>
            </a:r>
            <a:endParaRPr/>
          </a:p>
          <a:p>
            <a:pPr indent="-228600" lvl="1" marL="685800" rtl="0" algn="l">
              <a:lnSpc>
                <a:spcPct val="90000"/>
              </a:lnSpc>
              <a:spcBef>
                <a:spcPts val="500"/>
              </a:spcBef>
              <a:spcAft>
                <a:spcPts val="0"/>
              </a:spcAft>
              <a:buClr>
                <a:schemeClr val="dk1"/>
              </a:buClr>
              <a:buSzPts val="2400"/>
              <a:buChar char="•"/>
            </a:pPr>
            <a:r>
              <a:rPr lang="en-US"/>
              <a:t>Only operations (can’t read or write variable, except initialization):</a:t>
            </a:r>
            <a:endParaRPr/>
          </a:p>
          <a:p>
            <a:pPr indent="-228600" lvl="2" marL="1143000" rtl="0" algn="l">
              <a:lnSpc>
                <a:spcPct val="90000"/>
              </a:lnSpc>
              <a:spcBef>
                <a:spcPts val="500"/>
              </a:spcBef>
              <a:spcAft>
                <a:spcPts val="0"/>
              </a:spcAft>
              <a:buClr>
                <a:schemeClr val="dk1"/>
              </a:buClr>
              <a:buSzPts val="2000"/>
              <a:buChar char="•"/>
            </a:pPr>
            <a:r>
              <a:rPr b="1" i="1" lang="en-US"/>
              <a:t>Down(semaphore) </a:t>
            </a:r>
            <a:r>
              <a:rPr lang="en-US"/>
              <a:t>equivalent to consume (decrease)  or sleep()</a:t>
            </a:r>
            <a:endParaRPr/>
          </a:p>
          <a:p>
            <a:pPr indent="-228600" lvl="2" marL="1143000" rtl="0" algn="l">
              <a:lnSpc>
                <a:spcPct val="90000"/>
              </a:lnSpc>
              <a:spcBef>
                <a:spcPts val="500"/>
              </a:spcBef>
              <a:spcAft>
                <a:spcPts val="0"/>
              </a:spcAft>
              <a:buClr>
                <a:schemeClr val="dk1"/>
              </a:buClr>
              <a:buSzPts val="2000"/>
              <a:buChar char="•"/>
            </a:pPr>
            <a:r>
              <a:rPr b="1" i="1" lang="en-US"/>
              <a:t>Up(semaphore) </a:t>
            </a:r>
            <a:r>
              <a:rPr lang="en-US"/>
              <a:t>equivalent of produce (increase) and (potentially) wakeup()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Railway Semaphores Analogy (1)</a:t>
            </a:r>
            <a:endParaRPr/>
          </a:p>
        </p:txBody>
      </p:sp>
      <p:sp>
        <p:nvSpPr>
          <p:cNvPr id="197" name="Google Shape;197;p24"/>
          <p:cNvSpPr txBox="1"/>
          <p:nvPr>
            <p:ph idx="1" type="body"/>
          </p:nvPr>
        </p:nvSpPr>
        <p:spPr>
          <a:xfrm>
            <a:off x="628650" y="1825625"/>
            <a:ext cx="7886700" cy="1072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Clr>
                <a:schemeClr val="dk1"/>
              </a:buClr>
              <a:buSzPts val="2800"/>
              <a:buChar char="•"/>
            </a:pPr>
            <a:r>
              <a:rPr lang="en-US"/>
              <a:t>A semaphore initialized to 2 for resource control</a:t>
            </a:r>
            <a:endParaRPr/>
          </a:p>
        </p:txBody>
      </p:sp>
      <p:pic>
        <p:nvPicPr>
          <p:cNvPr id="198" name="Google Shape;198;p24"/>
          <p:cNvPicPr preferRelativeResize="0"/>
          <p:nvPr/>
        </p:nvPicPr>
        <p:blipFill rotWithShape="1">
          <a:blip r:embed="rId3">
            <a:alphaModFix/>
          </a:blip>
          <a:srcRect b="14871" l="0" r="0" t="0"/>
          <a:stretch/>
        </p:blipFill>
        <p:spPr>
          <a:xfrm>
            <a:off x="2135875" y="2363689"/>
            <a:ext cx="6196198" cy="1247200"/>
          </a:xfrm>
          <a:prstGeom prst="rect">
            <a:avLst/>
          </a:prstGeom>
          <a:noFill/>
          <a:ln>
            <a:noFill/>
          </a:ln>
        </p:spPr>
      </p:pic>
      <p:sp>
        <p:nvSpPr>
          <p:cNvPr id="199" name="Google Shape;199;p24"/>
          <p:cNvSpPr/>
          <p:nvPr/>
        </p:nvSpPr>
        <p:spPr>
          <a:xfrm>
            <a:off x="2656427" y="2506559"/>
            <a:ext cx="940800" cy="304800"/>
          </a:xfrm>
          <a:prstGeom prst="cube">
            <a:avLst>
              <a:gd fmla="val 25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a:t>
            </a:r>
            <a:endParaRPr/>
          </a:p>
        </p:txBody>
      </p:sp>
      <p:sp>
        <p:nvSpPr>
          <p:cNvPr id="200" name="Google Shape;200;p24"/>
          <p:cNvSpPr/>
          <p:nvPr/>
        </p:nvSpPr>
        <p:spPr>
          <a:xfrm>
            <a:off x="1592525" y="2506559"/>
            <a:ext cx="940800" cy="304800"/>
          </a:xfrm>
          <a:prstGeom prst="cube">
            <a:avLst>
              <a:gd fmla="val 25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B</a:t>
            </a:r>
            <a:endParaRPr/>
          </a:p>
        </p:txBody>
      </p:sp>
      <p:sp>
        <p:nvSpPr>
          <p:cNvPr id="201" name="Google Shape;201;p24"/>
          <p:cNvSpPr/>
          <p:nvPr/>
        </p:nvSpPr>
        <p:spPr>
          <a:xfrm>
            <a:off x="528623" y="2506559"/>
            <a:ext cx="940800" cy="304800"/>
          </a:xfrm>
          <a:prstGeom prst="cube">
            <a:avLst>
              <a:gd fmla="val 25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a:t>
            </a:r>
            <a:endParaRPr/>
          </a:p>
        </p:txBody>
      </p:sp>
      <p:grpSp>
        <p:nvGrpSpPr>
          <p:cNvPr id="202" name="Google Shape;202;p24"/>
          <p:cNvGrpSpPr/>
          <p:nvPr/>
        </p:nvGrpSpPr>
        <p:grpSpPr>
          <a:xfrm>
            <a:off x="1357124" y="3796914"/>
            <a:ext cx="6974949" cy="1597598"/>
            <a:chOff x="1357124" y="3796914"/>
            <a:chExt cx="6974949" cy="1597598"/>
          </a:xfrm>
        </p:grpSpPr>
        <p:pic>
          <p:nvPicPr>
            <p:cNvPr id="203" name="Google Shape;203;p24"/>
            <p:cNvPicPr preferRelativeResize="0"/>
            <p:nvPr/>
          </p:nvPicPr>
          <p:blipFill rotWithShape="1">
            <a:blip r:embed="rId3">
              <a:alphaModFix/>
            </a:blip>
            <a:srcRect b="14871" l="0" r="0" t="0"/>
            <a:stretch/>
          </p:blipFill>
          <p:spPr>
            <a:xfrm>
              <a:off x="2135875" y="3796914"/>
              <a:ext cx="6196198" cy="1247200"/>
            </a:xfrm>
            <a:prstGeom prst="rect">
              <a:avLst/>
            </a:prstGeom>
            <a:noFill/>
            <a:ln>
              <a:noFill/>
            </a:ln>
          </p:spPr>
        </p:pic>
        <p:sp>
          <p:nvSpPr>
            <p:cNvPr id="204" name="Google Shape;204;p24"/>
            <p:cNvSpPr txBox="1"/>
            <p:nvPr/>
          </p:nvSpPr>
          <p:spPr>
            <a:xfrm>
              <a:off x="6682975" y="4901913"/>
              <a:ext cx="1225200" cy="492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Calibri"/>
                  <a:ea typeface="Calibri"/>
                  <a:cs typeface="Calibri"/>
                  <a:sym typeface="Calibri"/>
                </a:rPr>
                <a:t>sem = 2</a:t>
              </a:r>
              <a:endParaRPr b="1" sz="2000">
                <a:latin typeface="Calibri"/>
                <a:ea typeface="Calibri"/>
                <a:cs typeface="Calibri"/>
                <a:sym typeface="Calibri"/>
              </a:endParaRPr>
            </a:p>
          </p:txBody>
        </p:sp>
        <p:sp>
          <p:nvSpPr>
            <p:cNvPr id="205" name="Google Shape;205;p24"/>
            <p:cNvSpPr/>
            <p:nvPr/>
          </p:nvSpPr>
          <p:spPr>
            <a:xfrm>
              <a:off x="2533327" y="4454634"/>
              <a:ext cx="940800" cy="304800"/>
            </a:xfrm>
            <a:prstGeom prst="cube">
              <a:avLst>
                <a:gd fmla="val 25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a:t>
              </a:r>
              <a:endParaRPr/>
            </a:p>
          </p:txBody>
        </p:sp>
        <p:sp>
          <p:nvSpPr>
            <p:cNvPr id="206" name="Google Shape;206;p24"/>
            <p:cNvSpPr/>
            <p:nvPr/>
          </p:nvSpPr>
          <p:spPr>
            <a:xfrm>
              <a:off x="2488675" y="3902984"/>
              <a:ext cx="940800" cy="304800"/>
            </a:xfrm>
            <a:prstGeom prst="cube">
              <a:avLst>
                <a:gd fmla="val 25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B</a:t>
              </a:r>
              <a:endParaRPr/>
            </a:p>
          </p:txBody>
        </p:sp>
        <p:sp>
          <p:nvSpPr>
            <p:cNvPr id="207" name="Google Shape;207;p24"/>
            <p:cNvSpPr/>
            <p:nvPr/>
          </p:nvSpPr>
          <p:spPr>
            <a:xfrm>
              <a:off x="1424773" y="3902984"/>
              <a:ext cx="940800" cy="304800"/>
            </a:xfrm>
            <a:prstGeom prst="cube">
              <a:avLst>
                <a:gd fmla="val 25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a:t>
              </a:r>
              <a:endParaRPr/>
            </a:p>
          </p:txBody>
        </p:sp>
        <p:sp>
          <p:nvSpPr>
            <p:cNvPr id="208" name="Google Shape;208;p24"/>
            <p:cNvSpPr txBox="1"/>
            <p:nvPr/>
          </p:nvSpPr>
          <p:spPr>
            <a:xfrm>
              <a:off x="1357124" y="4422377"/>
              <a:ext cx="855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down()</a:t>
              </a:r>
              <a:endParaRPr/>
            </a:p>
          </p:txBody>
        </p:sp>
      </p:grpSp>
      <p:sp>
        <p:nvSpPr>
          <p:cNvPr id="209" name="Google Shape;209;p24"/>
          <p:cNvSpPr txBox="1"/>
          <p:nvPr/>
        </p:nvSpPr>
        <p:spPr>
          <a:xfrm>
            <a:off x="6617375" y="3556188"/>
            <a:ext cx="1225200" cy="492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Calibri"/>
                <a:ea typeface="Calibri"/>
                <a:cs typeface="Calibri"/>
                <a:sym typeface="Calibri"/>
              </a:rPr>
              <a:t>sem = 2</a:t>
            </a:r>
            <a:endParaRPr b="1" sz="2000">
              <a:latin typeface="Calibri"/>
              <a:ea typeface="Calibri"/>
              <a:cs typeface="Calibri"/>
              <a:sym typeface="Calibri"/>
            </a:endParaRPr>
          </a:p>
        </p:txBody>
      </p:sp>
      <p:grpSp>
        <p:nvGrpSpPr>
          <p:cNvPr id="210" name="Google Shape;210;p24"/>
          <p:cNvGrpSpPr/>
          <p:nvPr/>
        </p:nvGrpSpPr>
        <p:grpSpPr>
          <a:xfrm>
            <a:off x="1422024" y="5234864"/>
            <a:ext cx="6910049" cy="1505373"/>
            <a:chOff x="1422024" y="5234864"/>
            <a:chExt cx="6910049" cy="1505373"/>
          </a:xfrm>
        </p:grpSpPr>
        <p:grpSp>
          <p:nvGrpSpPr>
            <p:cNvPr id="211" name="Google Shape;211;p24"/>
            <p:cNvGrpSpPr/>
            <p:nvPr/>
          </p:nvGrpSpPr>
          <p:grpSpPr>
            <a:xfrm>
              <a:off x="2135875" y="5234864"/>
              <a:ext cx="6196198" cy="1505373"/>
              <a:chOff x="2135875" y="5234864"/>
              <a:chExt cx="6196198" cy="1505373"/>
            </a:xfrm>
          </p:grpSpPr>
          <p:pic>
            <p:nvPicPr>
              <p:cNvPr id="212" name="Google Shape;212;p24"/>
              <p:cNvPicPr preferRelativeResize="0"/>
              <p:nvPr/>
            </p:nvPicPr>
            <p:blipFill rotWithShape="1">
              <a:blip r:embed="rId3">
                <a:alphaModFix/>
              </a:blip>
              <a:srcRect b="14871" l="0" r="0" t="0"/>
              <a:stretch/>
            </p:blipFill>
            <p:spPr>
              <a:xfrm>
                <a:off x="2135875" y="5234864"/>
                <a:ext cx="6196198" cy="1247200"/>
              </a:xfrm>
              <a:prstGeom prst="rect">
                <a:avLst/>
              </a:prstGeom>
              <a:noFill/>
              <a:ln>
                <a:noFill/>
              </a:ln>
            </p:spPr>
          </p:pic>
          <p:sp>
            <p:nvSpPr>
              <p:cNvPr id="213" name="Google Shape;213;p24"/>
              <p:cNvSpPr txBox="1"/>
              <p:nvPr/>
            </p:nvSpPr>
            <p:spPr>
              <a:xfrm>
                <a:off x="6759175" y="6247638"/>
                <a:ext cx="1225200" cy="492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Calibri"/>
                    <a:ea typeface="Calibri"/>
                    <a:cs typeface="Calibri"/>
                    <a:sym typeface="Calibri"/>
                  </a:rPr>
                  <a:t>sem = 1</a:t>
                </a:r>
                <a:endParaRPr b="1" sz="2000">
                  <a:latin typeface="Calibri"/>
                  <a:ea typeface="Calibri"/>
                  <a:cs typeface="Calibri"/>
                  <a:sym typeface="Calibri"/>
                </a:endParaRPr>
              </a:p>
            </p:txBody>
          </p:sp>
          <p:sp>
            <p:nvSpPr>
              <p:cNvPr id="214" name="Google Shape;214;p24"/>
              <p:cNvSpPr/>
              <p:nvPr/>
            </p:nvSpPr>
            <p:spPr>
              <a:xfrm>
                <a:off x="5038077" y="5645734"/>
                <a:ext cx="940800" cy="304800"/>
              </a:xfrm>
              <a:prstGeom prst="cube">
                <a:avLst>
                  <a:gd fmla="val 25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a:t>
                </a:r>
                <a:endParaRPr/>
              </a:p>
            </p:txBody>
          </p:sp>
          <p:sp>
            <p:nvSpPr>
              <p:cNvPr id="215" name="Google Shape;215;p24"/>
              <p:cNvSpPr/>
              <p:nvPr/>
            </p:nvSpPr>
            <p:spPr>
              <a:xfrm>
                <a:off x="2477725" y="5887809"/>
                <a:ext cx="940800" cy="304800"/>
              </a:xfrm>
              <a:prstGeom prst="cube">
                <a:avLst>
                  <a:gd fmla="val 25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B</a:t>
                </a:r>
                <a:endParaRPr/>
              </a:p>
            </p:txBody>
          </p:sp>
          <p:sp>
            <p:nvSpPr>
              <p:cNvPr id="216" name="Google Shape;216;p24"/>
              <p:cNvSpPr/>
              <p:nvPr/>
            </p:nvSpPr>
            <p:spPr>
              <a:xfrm>
                <a:off x="2477723" y="5394534"/>
                <a:ext cx="940800" cy="304800"/>
              </a:xfrm>
              <a:prstGeom prst="cube">
                <a:avLst>
                  <a:gd fmla="val 25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a:t>
                </a:r>
                <a:endParaRPr/>
              </a:p>
            </p:txBody>
          </p:sp>
        </p:grpSp>
        <p:sp>
          <p:nvSpPr>
            <p:cNvPr id="217" name="Google Shape;217;p24"/>
            <p:cNvSpPr txBox="1"/>
            <p:nvPr/>
          </p:nvSpPr>
          <p:spPr>
            <a:xfrm>
              <a:off x="1422024" y="5854502"/>
              <a:ext cx="855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down()</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5"/>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Railway Semaphores Analogy (2)</a:t>
            </a:r>
            <a:endParaRPr/>
          </a:p>
        </p:txBody>
      </p:sp>
      <p:grpSp>
        <p:nvGrpSpPr>
          <p:cNvPr id="224" name="Google Shape;224;p25"/>
          <p:cNvGrpSpPr/>
          <p:nvPr/>
        </p:nvGrpSpPr>
        <p:grpSpPr>
          <a:xfrm>
            <a:off x="1421725" y="1719239"/>
            <a:ext cx="6196198" cy="1505373"/>
            <a:chOff x="2135875" y="5234864"/>
            <a:chExt cx="6196198" cy="1505373"/>
          </a:xfrm>
        </p:grpSpPr>
        <p:pic>
          <p:nvPicPr>
            <p:cNvPr id="225" name="Google Shape;225;p25"/>
            <p:cNvPicPr preferRelativeResize="0"/>
            <p:nvPr/>
          </p:nvPicPr>
          <p:blipFill rotWithShape="1">
            <a:blip r:embed="rId3">
              <a:alphaModFix/>
            </a:blip>
            <a:srcRect b="14871" l="0" r="0" t="0"/>
            <a:stretch/>
          </p:blipFill>
          <p:spPr>
            <a:xfrm>
              <a:off x="2135875" y="5234864"/>
              <a:ext cx="6196198" cy="1247200"/>
            </a:xfrm>
            <a:prstGeom prst="rect">
              <a:avLst/>
            </a:prstGeom>
            <a:noFill/>
            <a:ln>
              <a:noFill/>
            </a:ln>
          </p:spPr>
        </p:pic>
        <p:sp>
          <p:nvSpPr>
            <p:cNvPr id="226" name="Google Shape;226;p25"/>
            <p:cNvSpPr txBox="1"/>
            <p:nvPr/>
          </p:nvSpPr>
          <p:spPr>
            <a:xfrm>
              <a:off x="6759175" y="6247638"/>
              <a:ext cx="1225200" cy="492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Calibri"/>
                  <a:ea typeface="Calibri"/>
                  <a:cs typeface="Calibri"/>
                  <a:sym typeface="Calibri"/>
                </a:rPr>
                <a:t>sem = 0</a:t>
              </a:r>
              <a:endParaRPr b="1" sz="2000">
                <a:latin typeface="Calibri"/>
                <a:ea typeface="Calibri"/>
                <a:cs typeface="Calibri"/>
                <a:sym typeface="Calibri"/>
              </a:endParaRPr>
            </a:p>
          </p:txBody>
        </p:sp>
        <p:sp>
          <p:nvSpPr>
            <p:cNvPr id="227" name="Google Shape;227;p25"/>
            <p:cNvSpPr/>
            <p:nvPr/>
          </p:nvSpPr>
          <p:spPr>
            <a:xfrm>
              <a:off x="5038077" y="5645734"/>
              <a:ext cx="940800" cy="304800"/>
            </a:xfrm>
            <a:prstGeom prst="cube">
              <a:avLst>
                <a:gd fmla="val 25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a:t>
              </a:r>
              <a:endParaRPr/>
            </a:p>
          </p:txBody>
        </p:sp>
        <p:sp>
          <p:nvSpPr>
            <p:cNvPr id="228" name="Google Shape;228;p25"/>
            <p:cNvSpPr/>
            <p:nvPr/>
          </p:nvSpPr>
          <p:spPr>
            <a:xfrm>
              <a:off x="5015675" y="6246609"/>
              <a:ext cx="940800" cy="304800"/>
            </a:xfrm>
            <a:prstGeom prst="cube">
              <a:avLst>
                <a:gd fmla="val 25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B</a:t>
              </a:r>
              <a:endParaRPr/>
            </a:p>
          </p:txBody>
        </p:sp>
        <p:sp>
          <p:nvSpPr>
            <p:cNvPr id="229" name="Google Shape;229;p25"/>
            <p:cNvSpPr/>
            <p:nvPr/>
          </p:nvSpPr>
          <p:spPr>
            <a:xfrm>
              <a:off x="2491573" y="5852509"/>
              <a:ext cx="940800" cy="304800"/>
            </a:xfrm>
            <a:prstGeom prst="cube">
              <a:avLst>
                <a:gd fmla="val 25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a:t>
              </a:r>
              <a:endParaRPr/>
            </a:p>
          </p:txBody>
        </p:sp>
      </p:grpSp>
      <p:grpSp>
        <p:nvGrpSpPr>
          <p:cNvPr id="230" name="Google Shape;230;p25"/>
          <p:cNvGrpSpPr/>
          <p:nvPr/>
        </p:nvGrpSpPr>
        <p:grpSpPr>
          <a:xfrm>
            <a:off x="704849" y="2304620"/>
            <a:ext cx="7927251" cy="369300"/>
            <a:chOff x="704849" y="2304620"/>
            <a:chExt cx="7927251" cy="369300"/>
          </a:xfrm>
        </p:grpSpPr>
        <p:sp>
          <p:nvSpPr>
            <p:cNvPr id="231" name="Google Shape;231;p25"/>
            <p:cNvSpPr txBox="1"/>
            <p:nvPr/>
          </p:nvSpPr>
          <p:spPr>
            <a:xfrm>
              <a:off x="704849" y="2304620"/>
              <a:ext cx="855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down()</a:t>
              </a:r>
              <a:endParaRPr sz="1800">
                <a:solidFill>
                  <a:srgbClr val="FF0000"/>
                </a:solidFill>
                <a:latin typeface="Calibri"/>
                <a:ea typeface="Calibri"/>
                <a:cs typeface="Calibri"/>
                <a:sym typeface="Calibri"/>
              </a:endParaRPr>
            </a:p>
          </p:txBody>
        </p:sp>
        <p:sp>
          <p:nvSpPr>
            <p:cNvPr id="232" name="Google Shape;232;p25"/>
            <p:cNvSpPr txBox="1"/>
            <p:nvPr/>
          </p:nvSpPr>
          <p:spPr>
            <a:xfrm>
              <a:off x="7427300" y="2304620"/>
              <a:ext cx="1204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up()</a:t>
              </a:r>
              <a:endParaRPr sz="1800">
                <a:solidFill>
                  <a:srgbClr val="FF0000"/>
                </a:solidFill>
                <a:latin typeface="Calibri"/>
                <a:ea typeface="Calibri"/>
                <a:cs typeface="Calibri"/>
                <a:sym typeface="Calibri"/>
              </a:endParaRPr>
            </a:p>
          </p:txBody>
        </p:sp>
      </p:grpSp>
      <p:grpSp>
        <p:nvGrpSpPr>
          <p:cNvPr id="233" name="Google Shape;233;p25"/>
          <p:cNvGrpSpPr/>
          <p:nvPr/>
        </p:nvGrpSpPr>
        <p:grpSpPr>
          <a:xfrm>
            <a:off x="1444850" y="4831739"/>
            <a:ext cx="6196198" cy="1505373"/>
            <a:chOff x="2135875" y="5234864"/>
            <a:chExt cx="6196198" cy="1505373"/>
          </a:xfrm>
        </p:grpSpPr>
        <p:pic>
          <p:nvPicPr>
            <p:cNvPr id="234" name="Google Shape;234;p25"/>
            <p:cNvPicPr preferRelativeResize="0"/>
            <p:nvPr/>
          </p:nvPicPr>
          <p:blipFill rotWithShape="1">
            <a:blip r:embed="rId3">
              <a:alphaModFix/>
            </a:blip>
            <a:srcRect b="14871" l="0" r="0" t="0"/>
            <a:stretch/>
          </p:blipFill>
          <p:spPr>
            <a:xfrm>
              <a:off x="2135875" y="5234864"/>
              <a:ext cx="6196198" cy="1247200"/>
            </a:xfrm>
            <a:prstGeom prst="rect">
              <a:avLst/>
            </a:prstGeom>
            <a:noFill/>
            <a:ln>
              <a:noFill/>
            </a:ln>
          </p:spPr>
        </p:pic>
        <p:sp>
          <p:nvSpPr>
            <p:cNvPr id="235" name="Google Shape;235;p25"/>
            <p:cNvSpPr txBox="1"/>
            <p:nvPr/>
          </p:nvSpPr>
          <p:spPr>
            <a:xfrm>
              <a:off x="6759175" y="6247638"/>
              <a:ext cx="1225200" cy="492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Calibri"/>
                  <a:ea typeface="Calibri"/>
                  <a:cs typeface="Calibri"/>
                  <a:sym typeface="Calibri"/>
                </a:rPr>
                <a:t>sem = 0</a:t>
              </a:r>
              <a:endParaRPr b="1" sz="2000">
                <a:latin typeface="Calibri"/>
                <a:ea typeface="Calibri"/>
                <a:cs typeface="Calibri"/>
                <a:sym typeface="Calibri"/>
              </a:endParaRPr>
            </a:p>
          </p:txBody>
        </p:sp>
        <p:sp>
          <p:nvSpPr>
            <p:cNvPr id="236" name="Google Shape;236;p25"/>
            <p:cNvSpPr/>
            <p:nvPr/>
          </p:nvSpPr>
          <p:spPr>
            <a:xfrm>
              <a:off x="7200652" y="5897284"/>
              <a:ext cx="940800" cy="304800"/>
            </a:xfrm>
            <a:prstGeom prst="cube">
              <a:avLst>
                <a:gd fmla="val 25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a:t>
              </a:r>
              <a:endParaRPr/>
            </a:p>
          </p:txBody>
        </p:sp>
        <p:sp>
          <p:nvSpPr>
            <p:cNvPr id="237" name="Google Shape;237;p25"/>
            <p:cNvSpPr/>
            <p:nvPr/>
          </p:nvSpPr>
          <p:spPr>
            <a:xfrm>
              <a:off x="5015675" y="6246609"/>
              <a:ext cx="940800" cy="304800"/>
            </a:xfrm>
            <a:prstGeom prst="cube">
              <a:avLst>
                <a:gd fmla="val 25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B</a:t>
              </a:r>
              <a:endParaRPr/>
            </a:p>
          </p:txBody>
        </p:sp>
        <p:sp>
          <p:nvSpPr>
            <p:cNvPr id="238" name="Google Shape;238;p25"/>
            <p:cNvSpPr/>
            <p:nvPr/>
          </p:nvSpPr>
          <p:spPr>
            <a:xfrm>
              <a:off x="5015673" y="5592484"/>
              <a:ext cx="940800" cy="304800"/>
            </a:xfrm>
            <a:prstGeom prst="cube">
              <a:avLst>
                <a:gd fmla="val 25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a:t>
              </a:r>
              <a:endParaRPr/>
            </a:p>
          </p:txBody>
        </p:sp>
      </p:grpSp>
      <p:sp>
        <p:nvSpPr>
          <p:cNvPr id="239" name="Google Shape;239;p25"/>
          <p:cNvSpPr txBox="1"/>
          <p:nvPr/>
        </p:nvSpPr>
        <p:spPr>
          <a:xfrm>
            <a:off x="704850" y="4074357"/>
            <a:ext cx="1204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sleep()</a:t>
            </a:r>
            <a:endParaRPr sz="1800">
              <a:solidFill>
                <a:srgbClr val="FF0000"/>
              </a:solidFill>
              <a:latin typeface="Calibri"/>
              <a:ea typeface="Calibri"/>
              <a:cs typeface="Calibri"/>
              <a:sym typeface="Calibri"/>
            </a:endParaRPr>
          </a:p>
        </p:txBody>
      </p:sp>
      <p:grpSp>
        <p:nvGrpSpPr>
          <p:cNvPr id="240" name="Google Shape;240;p25"/>
          <p:cNvGrpSpPr/>
          <p:nvPr/>
        </p:nvGrpSpPr>
        <p:grpSpPr>
          <a:xfrm>
            <a:off x="684574" y="3176839"/>
            <a:ext cx="8001476" cy="1505373"/>
            <a:chOff x="684574" y="3176839"/>
            <a:chExt cx="8001476" cy="1505373"/>
          </a:xfrm>
        </p:grpSpPr>
        <p:grpSp>
          <p:nvGrpSpPr>
            <p:cNvPr id="241" name="Google Shape;241;p25"/>
            <p:cNvGrpSpPr/>
            <p:nvPr/>
          </p:nvGrpSpPr>
          <p:grpSpPr>
            <a:xfrm>
              <a:off x="684574" y="3176839"/>
              <a:ext cx="6913074" cy="1505373"/>
              <a:chOff x="684574" y="3176839"/>
              <a:chExt cx="6913074" cy="1505373"/>
            </a:xfrm>
          </p:grpSpPr>
          <p:grpSp>
            <p:nvGrpSpPr>
              <p:cNvPr id="242" name="Google Shape;242;p25"/>
              <p:cNvGrpSpPr/>
              <p:nvPr/>
            </p:nvGrpSpPr>
            <p:grpSpPr>
              <a:xfrm>
                <a:off x="1401450" y="3176839"/>
                <a:ext cx="6196198" cy="1505373"/>
                <a:chOff x="2135875" y="5234864"/>
                <a:chExt cx="6196198" cy="1505373"/>
              </a:xfrm>
            </p:grpSpPr>
            <p:pic>
              <p:nvPicPr>
                <p:cNvPr id="243" name="Google Shape;243;p25"/>
                <p:cNvPicPr preferRelativeResize="0"/>
                <p:nvPr/>
              </p:nvPicPr>
              <p:blipFill rotWithShape="1">
                <a:blip r:embed="rId3">
                  <a:alphaModFix/>
                </a:blip>
                <a:srcRect b="14871" l="0" r="0" t="0"/>
                <a:stretch/>
              </p:blipFill>
              <p:spPr>
                <a:xfrm>
                  <a:off x="2135875" y="5234864"/>
                  <a:ext cx="6196198" cy="1247200"/>
                </a:xfrm>
                <a:prstGeom prst="rect">
                  <a:avLst/>
                </a:prstGeom>
                <a:noFill/>
                <a:ln>
                  <a:noFill/>
                </a:ln>
              </p:spPr>
            </p:pic>
            <p:sp>
              <p:nvSpPr>
                <p:cNvPr id="244" name="Google Shape;244;p25"/>
                <p:cNvSpPr txBox="1"/>
                <p:nvPr/>
              </p:nvSpPr>
              <p:spPr>
                <a:xfrm>
                  <a:off x="6759175" y="6247638"/>
                  <a:ext cx="1225200" cy="492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Calibri"/>
                      <a:ea typeface="Calibri"/>
                      <a:cs typeface="Calibri"/>
                      <a:sym typeface="Calibri"/>
                    </a:rPr>
                    <a:t>sem = 1</a:t>
                  </a:r>
                  <a:endParaRPr b="1" sz="2000">
                    <a:latin typeface="Calibri"/>
                    <a:ea typeface="Calibri"/>
                    <a:cs typeface="Calibri"/>
                    <a:sym typeface="Calibri"/>
                  </a:endParaRPr>
                </a:p>
              </p:txBody>
            </p:sp>
            <p:sp>
              <p:nvSpPr>
                <p:cNvPr id="245" name="Google Shape;245;p25"/>
                <p:cNvSpPr/>
                <p:nvPr/>
              </p:nvSpPr>
              <p:spPr>
                <a:xfrm>
                  <a:off x="7200652" y="5897284"/>
                  <a:ext cx="940800" cy="304800"/>
                </a:xfrm>
                <a:prstGeom prst="cube">
                  <a:avLst>
                    <a:gd fmla="val 25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a:t>
                  </a:r>
                  <a:endParaRPr/>
                </a:p>
              </p:txBody>
            </p:sp>
            <p:sp>
              <p:nvSpPr>
                <p:cNvPr id="246" name="Google Shape;246;p25"/>
                <p:cNvSpPr/>
                <p:nvPr/>
              </p:nvSpPr>
              <p:spPr>
                <a:xfrm>
                  <a:off x="5015675" y="6246609"/>
                  <a:ext cx="940800" cy="304800"/>
                </a:xfrm>
                <a:prstGeom prst="cube">
                  <a:avLst>
                    <a:gd fmla="val 25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B</a:t>
                  </a:r>
                  <a:endParaRPr/>
                </a:p>
              </p:txBody>
            </p:sp>
            <p:sp>
              <p:nvSpPr>
                <p:cNvPr id="247" name="Google Shape;247;p25"/>
                <p:cNvSpPr/>
                <p:nvPr/>
              </p:nvSpPr>
              <p:spPr>
                <a:xfrm>
                  <a:off x="2491573" y="5852509"/>
                  <a:ext cx="940800" cy="304800"/>
                </a:xfrm>
                <a:prstGeom prst="cube">
                  <a:avLst>
                    <a:gd fmla="val 25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a:t>
                  </a:r>
                  <a:endParaRPr/>
                </a:p>
              </p:txBody>
            </p:sp>
          </p:grpSp>
          <p:sp>
            <p:nvSpPr>
              <p:cNvPr id="248" name="Google Shape;248;p25"/>
              <p:cNvSpPr txBox="1"/>
              <p:nvPr/>
            </p:nvSpPr>
            <p:spPr>
              <a:xfrm>
                <a:off x="684574" y="3762220"/>
                <a:ext cx="855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down()</a:t>
                </a:r>
                <a:endParaRPr sz="1800">
                  <a:solidFill>
                    <a:srgbClr val="FF0000"/>
                  </a:solidFill>
                  <a:latin typeface="Calibri"/>
                  <a:ea typeface="Calibri"/>
                  <a:cs typeface="Calibri"/>
                  <a:sym typeface="Calibri"/>
                </a:endParaRPr>
              </a:p>
            </p:txBody>
          </p:sp>
        </p:grpSp>
        <p:sp>
          <p:nvSpPr>
            <p:cNvPr id="249" name="Google Shape;249;p25"/>
            <p:cNvSpPr txBox="1"/>
            <p:nvPr/>
          </p:nvSpPr>
          <p:spPr>
            <a:xfrm>
              <a:off x="7481250" y="3751095"/>
              <a:ext cx="12048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up()</a:t>
              </a:r>
              <a:endParaRPr sz="1800">
                <a:solidFill>
                  <a:srgbClr val="FF0000"/>
                </a:solidFill>
                <a:latin typeface="Calibri"/>
                <a:ea typeface="Calibri"/>
                <a:cs typeface="Calibri"/>
                <a:sym typeface="Calibri"/>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wakeup()</a:t>
              </a:r>
              <a:endParaRPr sz="1800">
                <a:solidFill>
                  <a:srgbClr val="FF0000"/>
                </a:solidFill>
                <a:latin typeface="Calibri"/>
                <a:ea typeface="Calibri"/>
                <a:cs typeface="Calibri"/>
                <a:sym typeface="Calibri"/>
              </a:endParaRPr>
            </a:p>
          </p:txBody>
        </p:sp>
      </p:grpSp>
      <p:cxnSp>
        <p:nvCxnSpPr>
          <p:cNvPr id="250" name="Google Shape;250;p25"/>
          <p:cNvCxnSpPr>
            <a:stCxn id="249" idx="3"/>
          </p:cNvCxnSpPr>
          <p:nvPr/>
        </p:nvCxnSpPr>
        <p:spPr>
          <a:xfrm rot="10800000">
            <a:off x="3631350" y="3456345"/>
            <a:ext cx="5054700" cy="618000"/>
          </a:xfrm>
          <a:prstGeom prst="curvedConnector3">
            <a:avLst>
              <a:gd fmla="val -4711" name="adj1"/>
            </a:avLst>
          </a:prstGeom>
          <a:noFill/>
          <a:ln cap="flat" cmpd="sng" w="2857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Semaphores (2)</a:t>
            </a:r>
            <a:endParaRPr/>
          </a:p>
        </p:txBody>
      </p:sp>
      <p:sp>
        <p:nvSpPr>
          <p:cNvPr id="257" name="Google Shape;257;p26"/>
          <p:cNvSpPr txBox="1"/>
          <p:nvPr>
            <p:ph idx="1" type="body"/>
          </p:nvPr>
        </p:nvSpPr>
        <p:spPr>
          <a:xfrm>
            <a:off x="628650" y="1825625"/>
            <a:ext cx="8343072" cy="4482410"/>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Invented by Dutch Computer Scientist E.W. Dijkstra, in 1965</a:t>
            </a:r>
            <a:endParaRPr/>
          </a:p>
          <a:p>
            <a:pPr indent="-228600" lvl="1" marL="685800" rtl="0" algn="l">
              <a:lnSpc>
                <a:spcPct val="90000"/>
              </a:lnSpc>
              <a:spcBef>
                <a:spcPts val="500"/>
              </a:spcBef>
              <a:spcAft>
                <a:spcPts val="0"/>
              </a:spcAft>
              <a:buClr>
                <a:schemeClr val="dk1"/>
              </a:buClr>
              <a:buSzPct val="100000"/>
              <a:buChar char="•"/>
            </a:pPr>
            <a:r>
              <a:rPr lang="en-US"/>
              <a:t>Semaphore variable </a:t>
            </a:r>
            <a:r>
              <a:rPr b="1" i="1" lang="en-US"/>
              <a:t>value</a:t>
            </a:r>
            <a:endParaRPr/>
          </a:p>
          <a:p>
            <a:pPr indent="-228600" lvl="2" marL="1143000" rtl="0" algn="l">
              <a:lnSpc>
                <a:spcPct val="90000"/>
              </a:lnSpc>
              <a:spcBef>
                <a:spcPts val="500"/>
              </a:spcBef>
              <a:spcAft>
                <a:spcPts val="0"/>
              </a:spcAft>
              <a:buClr>
                <a:schemeClr val="dk1"/>
              </a:buClr>
              <a:buSzPct val="100000"/>
              <a:buChar char="•"/>
            </a:pPr>
            <a:r>
              <a:rPr lang="en-US"/>
              <a:t>Negative or zero values →  No resources available, pending wakeups</a:t>
            </a:r>
            <a:endParaRPr/>
          </a:p>
          <a:p>
            <a:pPr indent="-228600" lvl="2" marL="1143000" rtl="0" algn="l">
              <a:lnSpc>
                <a:spcPct val="90000"/>
              </a:lnSpc>
              <a:spcBef>
                <a:spcPts val="500"/>
              </a:spcBef>
              <a:spcAft>
                <a:spcPts val="0"/>
              </a:spcAft>
              <a:buClr>
                <a:schemeClr val="dk1"/>
              </a:buClr>
              <a:buSzPct val="100000"/>
              <a:buChar char="•"/>
            </a:pPr>
            <a:r>
              <a:rPr lang="en-US"/>
              <a:t>Positive values → </a:t>
            </a:r>
            <a:r>
              <a:rPr lang="en-US"/>
              <a:t>Number of resources available, </a:t>
            </a:r>
            <a:r>
              <a:rPr lang="en-US"/>
              <a:t>no pending wakeups</a:t>
            </a:r>
            <a:endParaRPr/>
          </a:p>
          <a:p>
            <a:pPr indent="0" lvl="0" marL="1143000" rtl="0" algn="l">
              <a:lnSpc>
                <a:spcPct val="90000"/>
              </a:lnSpc>
              <a:spcBef>
                <a:spcPts val="500"/>
              </a:spcBef>
              <a:spcAft>
                <a:spcPts val="0"/>
              </a:spcAft>
              <a:buNone/>
            </a:pPr>
            <a:r>
              <a:t/>
            </a:r>
            <a:endParaRPr/>
          </a:p>
          <a:p>
            <a:pPr indent="0" lvl="2" marL="914400" rtl="0" algn="l">
              <a:lnSpc>
                <a:spcPct val="90000"/>
              </a:lnSpc>
              <a:spcBef>
                <a:spcPts val="500"/>
              </a:spcBef>
              <a:spcAft>
                <a:spcPts val="0"/>
              </a:spcAft>
              <a:buClr>
                <a:schemeClr val="dk1"/>
              </a:buClr>
              <a:buSzPct val="100000"/>
              <a:buNone/>
            </a:pPr>
            <a:r>
              <a:rPr lang="en-US">
                <a:latin typeface="Courier New"/>
                <a:ea typeface="Courier New"/>
                <a:cs typeface="Courier New"/>
                <a:sym typeface="Courier New"/>
              </a:rPr>
              <a:t>int value=1; </a:t>
            </a:r>
            <a:r>
              <a:rPr b="1" lang="en-US">
                <a:solidFill>
                  <a:schemeClr val="accent6"/>
                </a:solidFill>
                <a:latin typeface="Courier New"/>
                <a:ea typeface="Courier New"/>
                <a:cs typeface="Courier New"/>
                <a:sym typeface="Courier New"/>
              </a:rPr>
              <a:t>/* protecting one resource */</a:t>
            </a:r>
            <a:endParaRPr b="1">
              <a:solidFill>
                <a:schemeClr val="accent6"/>
              </a:solidFill>
            </a:endParaRPr>
          </a:p>
          <a:p>
            <a:pPr indent="-131445" lvl="8" marL="3886200" rtl="0" algn="l">
              <a:lnSpc>
                <a:spcPct val="90000"/>
              </a:lnSpc>
              <a:spcBef>
                <a:spcPts val="500"/>
              </a:spcBef>
              <a:spcAft>
                <a:spcPts val="0"/>
              </a:spcAft>
              <a:buClr>
                <a:schemeClr val="dk1"/>
              </a:buClr>
              <a:buSzPct val="100000"/>
              <a:buNone/>
            </a:pPr>
            <a:r>
              <a:t/>
            </a:r>
            <a:endParaRPr b="1">
              <a:latin typeface="Courier New"/>
              <a:ea typeface="Courier New"/>
              <a:cs typeface="Courier New"/>
              <a:sym typeface="Courier New"/>
            </a:endParaRPr>
          </a:p>
          <a:p>
            <a:pPr indent="-228600" lvl="1" marL="685800" rtl="0" algn="l">
              <a:lnSpc>
                <a:spcPct val="90000"/>
              </a:lnSpc>
              <a:spcBef>
                <a:spcPts val="500"/>
              </a:spcBef>
              <a:spcAft>
                <a:spcPts val="0"/>
              </a:spcAft>
              <a:buClr>
                <a:schemeClr val="dk1"/>
              </a:buClr>
              <a:buSzPct val="100000"/>
              <a:buChar char="•"/>
            </a:pPr>
            <a:r>
              <a:rPr b="1" lang="en-US">
                <a:latin typeface="Courier New"/>
                <a:ea typeface="Courier New"/>
                <a:cs typeface="Courier New"/>
                <a:sym typeface="Courier New"/>
              </a:rPr>
              <a:t>Proberen (value) </a:t>
            </a:r>
            <a:r>
              <a:rPr b="1" lang="en-US">
                <a:solidFill>
                  <a:schemeClr val="accent6"/>
                </a:solidFill>
                <a:latin typeface="Courier New"/>
                <a:ea typeface="Courier New"/>
                <a:cs typeface="Courier New"/>
                <a:sym typeface="Courier New"/>
              </a:rPr>
              <a:t>/* P, Down, “Try” in Dutch */</a:t>
            </a:r>
            <a:endParaRPr/>
          </a:p>
          <a:p>
            <a:pPr indent="0" lvl="2" marL="914400" rtl="0" algn="l">
              <a:lnSpc>
                <a:spcPct val="90000"/>
              </a:lnSpc>
              <a:spcBef>
                <a:spcPts val="500"/>
              </a:spcBef>
              <a:spcAft>
                <a:spcPts val="0"/>
              </a:spcAft>
              <a:buClr>
                <a:schemeClr val="dk1"/>
              </a:buClr>
              <a:buSzPct val="100000"/>
              <a:buNone/>
            </a:pPr>
            <a:r>
              <a:rPr lang="en-US">
                <a:latin typeface="Courier New"/>
                <a:ea typeface="Courier New"/>
                <a:cs typeface="Courier New"/>
                <a:sym typeface="Courier New"/>
              </a:rPr>
              <a:t>value--;</a:t>
            </a:r>
            <a:endParaRPr/>
          </a:p>
          <a:p>
            <a:pPr indent="0" lvl="2" marL="914400" rtl="0" algn="l">
              <a:lnSpc>
                <a:spcPct val="90000"/>
              </a:lnSpc>
              <a:spcBef>
                <a:spcPts val="500"/>
              </a:spcBef>
              <a:spcAft>
                <a:spcPts val="0"/>
              </a:spcAft>
              <a:buClr>
                <a:schemeClr val="dk1"/>
              </a:buClr>
              <a:buSzPct val="100000"/>
              <a:buNone/>
            </a:pPr>
            <a:r>
              <a:rPr lang="en-US">
                <a:latin typeface="Courier New"/>
                <a:ea typeface="Courier New"/>
                <a:cs typeface="Courier New"/>
                <a:sym typeface="Courier New"/>
              </a:rPr>
              <a:t>if (value &lt; 0)</a:t>
            </a:r>
            <a:endParaRPr/>
          </a:p>
          <a:p>
            <a:pPr indent="0" lvl="2" marL="914400" rtl="0" algn="l">
              <a:lnSpc>
                <a:spcPct val="90000"/>
              </a:lnSpc>
              <a:spcBef>
                <a:spcPts val="500"/>
              </a:spcBef>
              <a:spcAft>
                <a:spcPts val="0"/>
              </a:spcAft>
              <a:buClr>
                <a:schemeClr val="dk1"/>
              </a:buClr>
              <a:buSzPct val="100000"/>
              <a:buNone/>
            </a:pPr>
            <a:r>
              <a:rPr lang="en-US">
                <a:latin typeface="Courier New"/>
                <a:ea typeface="Courier New"/>
                <a:cs typeface="Courier New"/>
                <a:sym typeface="Courier New"/>
              </a:rPr>
              <a:t>  sleep(); </a:t>
            </a:r>
            <a:r>
              <a:rPr b="1" lang="en-US">
                <a:solidFill>
                  <a:schemeClr val="accent6"/>
                </a:solidFill>
                <a:latin typeface="Courier New"/>
                <a:ea typeface="Courier New"/>
                <a:cs typeface="Courier New"/>
                <a:sym typeface="Courier New"/>
              </a:rPr>
              <a:t>/* sleep without completing down */</a:t>
            </a:r>
            <a:endParaRPr/>
          </a:p>
          <a:p>
            <a:pPr indent="-131445" lvl="8" marL="3886200" rtl="0" algn="l">
              <a:lnSpc>
                <a:spcPct val="90000"/>
              </a:lnSpc>
              <a:spcBef>
                <a:spcPts val="500"/>
              </a:spcBef>
              <a:spcAft>
                <a:spcPts val="0"/>
              </a:spcAft>
              <a:buClr>
                <a:schemeClr val="dk1"/>
              </a:buClr>
              <a:buSzPct val="100000"/>
              <a:buNone/>
            </a:pPr>
            <a:r>
              <a:t/>
            </a:r>
            <a:endParaRPr b="1">
              <a:latin typeface="Courier New"/>
              <a:ea typeface="Courier New"/>
              <a:cs typeface="Courier New"/>
              <a:sym typeface="Courier New"/>
            </a:endParaRPr>
          </a:p>
          <a:p>
            <a:pPr indent="-228600" lvl="1" marL="685800" rtl="0" algn="l">
              <a:lnSpc>
                <a:spcPct val="90000"/>
              </a:lnSpc>
              <a:spcBef>
                <a:spcPts val="500"/>
              </a:spcBef>
              <a:spcAft>
                <a:spcPts val="0"/>
              </a:spcAft>
              <a:buClr>
                <a:schemeClr val="dk1"/>
              </a:buClr>
              <a:buSzPct val="100000"/>
              <a:buChar char="•"/>
            </a:pPr>
            <a:r>
              <a:rPr b="1" lang="en-US">
                <a:latin typeface="Courier New"/>
                <a:ea typeface="Courier New"/>
                <a:cs typeface="Courier New"/>
                <a:sym typeface="Courier New"/>
              </a:rPr>
              <a:t>Verhogen (value) </a:t>
            </a:r>
            <a:r>
              <a:rPr b="1" lang="en-US">
                <a:solidFill>
                  <a:schemeClr val="accent6"/>
                </a:solidFill>
                <a:latin typeface="Courier New"/>
                <a:ea typeface="Courier New"/>
                <a:cs typeface="Courier New"/>
                <a:sym typeface="Courier New"/>
              </a:rPr>
              <a:t>/* V, Up, “Raise” in Dutch */</a:t>
            </a:r>
            <a:endParaRPr/>
          </a:p>
          <a:p>
            <a:pPr indent="0" lvl="2" marL="914400" rtl="0" algn="l">
              <a:lnSpc>
                <a:spcPct val="90000"/>
              </a:lnSpc>
              <a:spcBef>
                <a:spcPts val="500"/>
              </a:spcBef>
              <a:spcAft>
                <a:spcPts val="0"/>
              </a:spcAft>
              <a:buClr>
                <a:schemeClr val="dk1"/>
              </a:buClr>
              <a:buSzPct val="100000"/>
              <a:buNone/>
            </a:pPr>
            <a:r>
              <a:rPr lang="en-US">
                <a:latin typeface="Courier New"/>
                <a:ea typeface="Courier New"/>
                <a:cs typeface="Courier New"/>
                <a:sym typeface="Courier New"/>
              </a:rPr>
              <a:t>value++;</a:t>
            </a:r>
            <a:endParaRPr/>
          </a:p>
          <a:p>
            <a:pPr indent="0" lvl="2" marL="914400" rtl="0" algn="l">
              <a:lnSpc>
                <a:spcPct val="90000"/>
              </a:lnSpc>
              <a:spcBef>
                <a:spcPts val="500"/>
              </a:spcBef>
              <a:spcAft>
                <a:spcPts val="0"/>
              </a:spcAft>
              <a:buClr>
                <a:schemeClr val="dk1"/>
              </a:buClr>
              <a:buSzPct val="100000"/>
              <a:buNone/>
            </a:pPr>
            <a:r>
              <a:rPr lang="en-US">
                <a:latin typeface="Courier New"/>
                <a:ea typeface="Courier New"/>
                <a:cs typeface="Courier New"/>
                <a:sym typeface="Courier New"/>
              </a:rPr>
              <a:t>if (value &lt;= 0)</a:t>
            </a:r>
            <a:endParaRPr/>
          </a:p>
          <a:p>
            <a:pPr indent="0" lvl="2" marL="914400" rtl="0" algn="l">
              <a:lnSpc>
                <a:spcPct val="90000"/>
              </a:lnSpc>
              <a:spcBef>
                <a:spcPts val="500"/>
              </a:spcBef>
              <a:spcAft>
                <a:spcPts val="0"/>
              </a:spcAft>
              <a:buClr>
                <a:schemeClr val="dk1"/>
              </a:buClr>
              <a:buSzPct val="100000"/>
              <a:buNone/>
            </a:pPr>
            <a:r>
              <a:rPr lang="en-US">
                <a:latin typeface="Courier New"/>
                <a:ea typeface="Courier New"/>
                <a:cs typeface="Courier New"/>
                <a:sym typeface="Courier New"/>
              </a:rPr>
              <a:t>  wakeup(); </a:t>
            </a:r>
            <a:r>
              <a:rPr b="1" lang="en-US">
                <a:solidFill>
                  <a:schemeClr val="accent6"/>
                </a:solidFill>
                <a:latin typeface="Courier New"/>
                <a:ea typeface="Courier New"/>
                <a:cs typeface="Courier New"/>
                <a:sym typeface="Courier New"/>
              </a:rPr>
              <a:t>/* wakeup one sleeper with a policy */</a:t>
            </a:r>
            <a:endParaRPr/>
          </a:p>
          <a:p>
            <a:pPr indent="0" lvl="2" marL="0" rtl="0" algn="l">
              <a:lnSpc>
                <a:spcPct val="90000"/>
              </a:lnSpc>
              <a:spcBef>
                <a:spcPts val="500"/>
              </a:spcBef>
              <a:spcAft>
                <a:spcPts val="0"/>
              </a:spcAft>
              <a:buClr>
                <a:schemeClr val="dk1"/>
              </a:buClr>
              <a:buSzPct val="100000"/>
              <a:buNone/>
            </a:pPr>
            <a:r>
              <a:t/>
            </a:r>
            <a:endParaRPr>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Semaphores (3)</a:t>
            </a:r>
            <a:endParaRPr/>
          </a:p>
        </p:txBody>
      </p:sp>
      <p:sp>
        <p:nvSpPr>
          <p:cNvPr id="264" name="Google Shape;264;p27"/>
          <p:cNvSpPr txBox="1"/>
          <p:nvPr>
            <p:ph idx="1" type="body"/>
          </p:nvPr>
        </p:nvSpPr>
        <p:spPr>
          <a:xfrm>
            <a:off x="628650" y="1825625"/>
            <a:ext cx="8099700" cy="5032500"/>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From algorithm to practice</a:t>
            </a:r>
            <a:endParaRPr/>
          </a:p>
          <a:p>
            <a:pPr indent="0" lvl="0" marL="228600" rtl="0" algn="l">
              <a:lnSpc>
                <a:spcPct val="90000"/>
              </a:lnSpc>
              <a:spcBef>
                <a:spcPts val="0"/>
              </a:spcBef>
              <a:spcAft>
                <a:spcPts val="0"/>
              </a:spcAft>
              <a:buNone/>
            </a:pPr>
            <a:r>
              <a:t/>
            </a:r>
            <a:endParaRPr/>
          </a:p>
          <a:p>
            <a:pPr indent="0" lvl="2" marL="914400" rtl="0" algn="l">
              <a:lnSpc>
                <a:spcPct val="90000"/>
              </a:lnSpc>
              <a:spcBef>
                <a:spcPts val="500"/>
              </a:spcBef>
              <a:spcAft>
                <a:spcPts val="0"/>
              </a:spcAft>
              <a:buClr>
                <a:schemeClr val="dk1"/>
              </a:buClr>
              <a:buSzPct val="100000"/>
              <a:buNone/>
            </a:pPr>
            <a:r>
              <a:rPr lang="en-US">
                <a:latin typeface="Courier New"/>
                <a:ea typeface="Courier New"/>
                <a:cs typeface="Courier New"/>
                <a:sym typeface="Courier New"/>
              </a:rPr>
              <a:t>unsigned </a:t>
            </a:r>
            <a:r>
              <a:rPr lang="en-US">
                <a:latin typeface="Courier New"/>
                <a:ea typeface="Courier New"/>
                <a:cs typeface="Courier New"/>
                <a:sym typeface="Courier New"/>
              </a:rPr>
              <a:t>int value=1; </a:t>
            </a:r>
            <a:r>
              <a:rPr b="1" lang="en-US">
                <a:solidFill>
                  <a:schemeClr val="accent6"/>
                </a:solidFill>
                <a:latin typeface="Courier New"/>
                <a:ea typeface="Courier New"/>
                <a:cs typeface="Courier New"/>
                <a:sym typeface="Courier New"/>
              </a:rPr>
              <a:t>/* protecting one resource */</a:t>
            </a:r>
            <a:endParaRPr b="1">
              <a:solidFill>
                <a:schemeClr val="accent6"/>
              </a:solidFill>
            </a:endParaRPr>
          </a:p>
          <a:p>
            <a:pPr indent="-131445" lvl="8" marL="3886200" rtl="0" algn="l">
              <a:lnSpc>
                <a:spcPct val="90000"/>
              </a:lnSpc>
              <a:spcBef>
                <a:spcPts val="500"/>
              </a:spcBef>
              <a:spcAft>
                <a:spcPts val="0"/>
              </a:spcAft>
              <a:buClr>
                <a:schemeClr val="dk1"/>
              </a:buClr>
              <a:buSzPct val="100000"/>
              <a:buNone/>
            </a:pPr>
            <a:r>
              <a:t/>
            </a:r>
            <a:endParaRPr b="1">
              <a:latin typeface="Courier New"/>
              <a:ea typeface="Courier New"/>
              <a:cs typeface="Courier New"/>
              <a:sym typeface="Courier New"/>
            </a:endParaRPr>
          </a:p>
          <a:p>
            <a:pPr indent="-228600" lvl="1" marL="685800" rtl="0" algn="l">
              <a:lnSpc>
                <a:spcPct val="90000"/>
              </a:lnSpc>
              <a:spcBef>
                <a:spcPts val="500"/>
              </a:spcBef>
              <a:spcAft>
                <a:spcPts val="0"/>
              </a:spcAft>
              <a:buClr>
                <a:schemeClr val="dk1"/>
              </a:buClr>
              <a:buSzPct val="100000"/>
              <a:buChar char="•"/>
            </a:pPr>
            <a:r>
              <a:rPr b="1" lang="en-US">
                <a:latin typeface="Courier New"/>
                <a:ea typeface="Courier New"/>
                <a:cs typeface="Courier New"/>
                <a:sym typeface="Courier New"/>
              </a:rPr>
              <a:t>Proberen (value) </a:t>
            </a:r>
            <a:r>
              <a:rPr b="1" lang="en-US">
                <a:solidFill>
                  <a:schemeClr val="accent6"/>
                </a:solidFill>
                <a:latin typeface="Courier New"/>
                <a:ea typeface="Courier New"/>
                <a:cs typeface="Courier New"/>
                <a:sym typeface="Courier New"/>
              </a:rPr>
              <a:t>/* P, Down, </a:t>
            </a:r>
            <a:r>
              <a:rPr b="1" lang="en-US">
                <a:solidFill>
                  <a:schemeClr val="accent6"/>
                </a:solidFill>
                <a:latin typeface="Courier New"/>
                <a:ea typeface="Courier New"/>
                <a:cs typeface="Courier New"/>
                <a:sym typeface="Courier New"/>
              </a:rPr>
              <a:t>“Try” in Dutch</a:t>
            </a:r>
            <a:r>
              <a:rPr b="1" lang="en-US">
                <a:solidFill>
                  <a:schemeClr val="accent6"/>
                </a:solidFill>
                <a:latin typeface="Courier New"/>
                <a:ea typeface="Courier New"/>
                <a:cs typeface="Courier New"/>
                <a:sym typeface="Courier New"/>
              </a:rPr>
              <a:t> */</a:t>
            </a:r>
            <a:endParaRPr/>
          </a:p>
          <a:p>
            <a:pPr indent="0" lvl="2" marL="914400" rtl="0" algn="l">
              <a:lnSpc>
                <a:spcPct val="90000"/>
              </a:lnSpc>
              <a:spcBef>
                <a:spcPts val="500"/>
              </a:spcBef>
              <a:spcAft>
                <a:spcPts val="0"/>
              </a:spcAft>
              <a:buClr>
                <a:schemeClr val="dk1"/>
              </a:buClr>
              <a:buSzPct val="100000"/>
              <a:buNone/>
            </a:pPr>
            <a:r>
              <a:rPr lang="en-US">
                <a:latin typeface="Courier New"/>
                <a:ea typeface="Courier New"/>
                <a:cs typeface="Courier New"/>
                <a:sym typeface="Courier New"/>
              </a:rPr>
              <a:t>if (value &gt; 0)</a:t>
            </a:r>
            <a:endParaRPr/>
          </a:p>
          <a:p>
            <a:pPr indent="0" lvl="2" marL="914400" rtl="0" algn="l">
              <a:lnSpc>
                <a:spcPct val="90000"/>
              </a:lnSpc>
              <a:spcBef>
                <a:spcPts val="500"/>
              </a:spcBef>
              <a:spcAft>
                <a:spcPts val="0"/>
              </a:spcAft>
              <a:buClr>
                <a:schemeClr val="dk1"/>
              </a:buClr>
              <a:buSzPct val="100000"/>
              <a:buNone/>
            </a:pPr>
            <a:r>
              <a:rPr lang="en-US">
                <a:latin typeface="Courier New"/>
                <a:ea typeface="Courier New"/>
                <a:cs typeface="Courier New"/>
                <a:sym typeface="Courier New"/>
              </a:rPr>
              <a:t>  value--;</a:t>
            </a:r>
            <a:endParaRPr/>
          </a:p>
          <a:p>
            <a:pPr indent="0" lvl="2" marL="914400" rtl="0" algn="l">
              <a:lnSpc>
                <a:spcPct val="90000"/>
              </a:lnSpc>
              <a:spcBef>
                <a:spcPts val="500"/>
              </a:spcBef>
              <a:spcAft>
                <a:spcPts val="0"/>
              </a:spcAft>
              <a:buClr>
                <a:schemeClr val="dk1"/>
              </a:buClr>
              <a:buSzPct val="100000"/>
              <a:buNone/>
            </a:pPr>
            <a:r>
              <a:rPr lang="en-US">
                <a:latin typeface="Courier New"/>
                <a:ea typeface="Courier New"/>
                <a:cs typeface="Courier New"/>
                <a:sym typeface="Courier New"/>
              </a:rPr>
              <a:t>else if (value == 0)</a:t>
            </a:r>
            <a:endParaRPr/>
          </a:p>
          <a:p>
            <a:pPr indent="0" lvl="2" marL="914400" rtl="0" algn="l">
              <a:lnSpc>
                <a:spcPct val="90000"/>
              </a:lnSpc>
              <a:spcBef>
                <a:spcPts val="500"/>
              </a:spcBef>
              <a:spcAft>
                <a:spcPts val="0"/>
              </a:spcAft>
              <a:buClr>
                <a:schemeClr val="dk1"/>
              </a:buClr>
              <a:buSzPct val="100000"/>
              <a:buNone/>
            </a:pPr>
            <a:r>
              <a:rPr lang="en-US">
                <a:latin typeface="Courier New"/>
                <a:ea typeface="Courier New"/>
                <a:cs typeface="Courier New"/>
                <a:sym typeface="Courier New"/>
              </a:rPr>
              <a:t>  sleep(); </a:t>
            </a:r>
            <a:r>
              <a:rPr b="1" lang="en-US">
                <a:solidFill>
                  <a:schemeClr val="accent6"/>
                </a:solidFill>
                <a:latin typeface="Courier New"/>
                <a:ea typeface="Courier New"/>
                <a:cs typeface="Courier New"/>
                <a:sym typeface="Courier New"/>
              </a:rPr>
              <a:t>/* sleep without completing down */</a:t>
            </a:r>
            <a:endParaRPr/>
          </a:p>
          <a:p>
            <a:pPr indent="-131445" lvl="8" marL="3886200" rtl="0" algn="l">
              <a:lnSpc>
                <a:spcPct val="90000"/>
              </a:lnSpc>
              <a:spcBef>
                <a:spcPts val="500"/>
              </a:spcBef>
              <a:spcAft>
                <a:spcPts val="0"/>
              </a:spcAft>
              <a:buClr>
                <a:schemeClr val="dk1"/>
              </a:buClr>
              <a:buSzPct val="100000"/>
              <a:buNone/>
            </a:pPr>
            <a:r>
              <a:t/>
            </a:r>
            <a:endParaRPr b="1">
              <a:latin typeface="Courier New"/>
              <a:ea typeface="Courier New"/>
              <a:cs typeface="Courier New"/>
              <a:sym typeface="Courier New"/>
            </a:endParaRPr>
          </a:p>
          <a:p>
            <a:pPr indent="-228600" lvl="1" marL="685800" rtl="0" algn="l">
              <a:lnSpc>
                <a:spcPct val="90000"/>
              </a:lnSpc>
              <a:spcBef>
                <a:spcPts val="500"/>
              </a:spcBef>
              <a:spcAft>
                <a:spcPts val="0"/>
              </a:spcAft>
              <a:buClr>
                <a:schemeClr val="dk1"/>
              </a:buClr>
              <a:buSzPct val="100000"/>
              <a:buChar char="•"/>
            </a:pPr>
            <a:r>
              <a:rPr b="1" lang="en-US">
                <a:latin typeface="Courier New"/>
                <a:ea typeface="Courier New"/>
                <a:cs typeface="Courier New"/>
                <a:sym typeface="Courier New"/>
              </a:rPr>
              <a:t>Verhogen (value) </a:t>
            </a:r>
            <a:r>
              <a:rPr b="1" lang="en-US">
                <a:solidFill>
                  <a:schemeClr val="accent6"/>
                </a:solidFill>
                <a:latin typeface="Courier New"/>
                <a:ea typeface="Courier New"/>
                <a:cs typeface="Courier New"/>
                <a:sym typeface="Courier New"/>
              </a:rPr>
              <a:t>/* V, Up, </a:t>
            </a:r>
            <a:r>
              <a:rPr b="1" lang="en-US">
                <a:solidFill>
                  <a:schemeClr val="accent6"/>
                </a:solidFill>
                <a:latin typeface="Courier New"/>
                <a:ea typeface="Courier New"/>
                <a:cs typeface="Courier New"/>
                <a:sym typeface="Courier New"/>
              </a:rPr>
              <a:t>“Raise” in Dutch</a:t>
            </a:r>
            <a:r>
              <a:rPr b="1" lang="en-US">
                <a:solidFill>
                  <a:schemeClr val="accent6"/>
                </a:solidFill>
                <a:latin typeface="Courier New"/>
                <a:ea typeface="Courier New"/>
                <a:cs typeface="Courier New"/>
                <a:sym typeface="Courier New"/>
              </a:rPr>
              <a:t> */</a:t>
            </a:r>
            <a:endParaRPr/>
          </a:p>
          <a:p>
            <a:pPr indent="0" lvl="2" marL="914400" rtl="0" algn="l">
              <a:lnSpc>
                <a:spcPct val="90000"/>
              </a:lnSpc>
              <a:spcBef>
                <a:spcPts val="500"/>
              </a:spcBef>
              <a:spcAft>
                <a:spcPts val="0"/>
              </a:spcAft>
              <a:buClr>
                <a:schemeClr val="dk1"/>
              </a:buClr>
              <a:buSzPct val="100000"/>
              <a:buNone/>
            </a:pPr>
            <a:r>
              <a:rPr lang="en-US">
                <a:latin typeface="Courier New"/>
                <a:ea typeface="Courier New"/>
                <a:cs typeface="Courier New"/>
                <a:sym typeface="Courier New"/>
              </a:rPr>
              <a:t>if (sleeping_processes())</a:t>
            </a:r>
            <a:endParaRPr/>
          </a:p>
          <a:p>
            <a:pPr indent="0" lvl="2" marL="914400" rtl="0" algn="l">
              <a:lnSpc>
                <a:spcPct val="90000"/>
              </a:lnSpc>
              <a:spcBef>
                <a:spcPts val="500"/>
              </a:spcBef>
              <a:spcAft>
                <a:spcPts val="0"/>
              </a:spcAft>
              <a:buClr>
                <a:schemeClr val="dk1"/>
              </a:buClr>
              <a:buSzPct val="100000"/>
              <a:buNone/>
            </a:pPr>
            <a:r>
              <a:rPr lang="en-US">
                <a:latin typeface="Courier New"/>
                <a:ea typeface="Courier New"/>
                <a:cs typeface="Courier New"/>
                <a:sym typeface="Courier New"/>
              </a:rPr>
              <a:t>  wakeup(); </a:t>
            </a:r>
            <a:r>
              <a:rPr b="1" lang="en-US">
                <a:solidFill>
                  <a:schemeClr val="accent6"/>
                </a:solidFill>
                <a:latin typeface="Courier New"/>
                <a:ea typeface="Courier New"/>
                <a:cs typeface="Courier New"/>
                <a:sym typeface="Courier New"/>
              </a:rPr>
              <a:t>/* wakeup one sleeper with a policy */</a:t>
            </a:r>
            <a:endParaRPr/>
          </a:p>
          <a:p>
            <a:pPr indent="0" lvl="2" marL="914400" rtl="0" algn="l">
              <a:lnSpc>
                <a:spcPct val="90000"/>
              </a:lnSpc>
              <a:spcBef>
                <a:spcPts val="500"/>
              </a:spcBef>
              <a:spcAft>
                <a:spcPts val="0"/>
              </a:spcAft>
              <a:buClr>
                <a:schemeClr val="dk1"/>
              </a:buClr>
              <a:buSzPct val="100000"/>
              <a:buNone/>
            </a:pPr>
            <a:r>
              <a:rPr lang="en-US">
                <a:latin typeface="Courier New"/>
                <a:ea typeface="Courier New"/>
                <a:cs typeface="Courier New"/>
                <a:sym typeface="Courier New"/>
              </a:rPr>
              <a:t>else</a:t>
            </a:r>
            <a:endParaRPr/>
          </a:p>
          <a:p>
            <a:pPr indent="0" lvl="2" marL="914400" rtl="0" algn="l">
              <a:lnSpc>
                <a:spcPct val="90000"/>
              </a:lnSpc>
              <a:spcBef>
                <a:spcPts val="500"/>
              </a:spcBef>
              <a:spcAft>
                <a:spcPts val="0"/>
              </a:spcAft>
              <a:buClr>
                <a:schemeClr val="dk1"/>
              </a:buClr>
              <a:buSzPct val="100000"/>
              <a:buNone/>
            </a:pPr>
            <a:r>
              <a:rPr lang="en-US">
                <a:latin typeface="Courier New"/>
                <a:ea typeface="Courier New"/>
                <a:cs typeface="Courier New"/>
                <a:sym typeface="Courier New"/>
              </a:rPr>
              <a:t>  value++;</a:t>
            </a:r>
            <a:endParaRPr/>
          </a:p>
          <a:p>
            <a:pPr indent="-131445" lvl="8" marL="3886200" rtl="0" algn="l">
              <a:lnSpc>
                <a:spcPct val="90000"/>
              </a:lnSpc>
              <a:spcBef>
                <a:spcPts val="500"/>
              </a:spcBef>
              <a:spcAft>
                <a:spcPts val="0"/>
              </a:spcAft>
              <a:buClr>
                <a:schemeClr val="dk1"/>
              </a:buClr>
              <a:buSzPct val="100000"/>
              <a:buNone/>
            </a:pPr>
            <a:r>
              <a:t/>
            </a:r>
            <a:endParaRPr>
              <a:latin typeface="Courier New"/>
              <a:ea typeface="Courier New"/>
              <a:cs typeface="Courier New"/>
              <a:sym typeface="Courier New"/>
            </a:endParaRPr>
          </a:p>
          <a:p>
            <a:pPr indent="-228600" lvl="1" marL="685800" rtl="0" algn="l">
              <a:lnSpc>
                <a:spcPct val="90000"/>
              </a:lnSpc>
              <a:spcBef>
                <a:spcPts val="500"/>
              </a:spcBef>
              <a:spcAft>
                <a:spcPts val="0"/>
              </a:spcAft>
              <a:buClr>
                <a:schemeClr val="dk1"/>
              </a:buClr>
              <a:buSzPct val="100000"/>
              <a:buChar char="•"/>
            </a:pPr>
            <a:r>
              <a:rPr lang="en-US">
                <a:latin typeface="Courier New"/>
                <a:ea typeface="Courier New"/>
                <a:cs typeface="Courier New"/>
                <a:sym typeface="Courier New"/>
              </a:rPr>
              <a:t>sleeping_processes()</a:t>
            </a:r>
            <a:r>
              <a:rPr lang="en-US">
                <a:latin typeface="Calibri"/>
                <a:ea typeface="Calibri"/>
                <a:cs typeface="Calibri"/>
                <a:sym typeface="Calibri"/>
              </a:rPr>
              <a:t> </a:t>
            </a:r>
            <a:r>
              <a:rPr lang="en-US"/>
              <a:t>returns true, if there are processes sleeping on the semaphore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Semaphores (4)</a:t>
            </a:r>
            <a:endParaRPr/>
          </a:p>
        </p:txBody>
      </p:sp>
      <p:sp>
        <p:nvSpPr>
          <p:cNvPr id="270" name="Google Shape;270;p2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i="1" lang="en-US"/>
              <a:t>Down() </a:t>
            </a:r>
            <a:r>
              <a:rPr lang="en-US"/>
              <a:t>and U</a:t>
            </a:r>
            <a:r>
              <a:rPr i="1" lang="en-US"/>
              <a:t>p() </a:t>
            </a:r>
            <a:r>
              <a:rPr lang="en-US"/>
              <a:t>are </a:t>
            </a:r>
            <a:r>
              <a:rPr b="1" lang="en-US"/>
              <a:t>atomic</a:t>
            </a:r>
            <a:r>
              <a:rPr lang="en-US" sz="2400"/>
              <a:t>→ Once the operation has started, no other process can access the semaphore until completed or blocked</a:t>
            </a:r>
            <a:endParaRPr b="1"/>
          </a:p>
          <a:p>
            <a:pPr indent="-228600" lvl="1" marL="685800" rtl="0" algn="l">
              <a:lnSpc>
                <a:spcPct val="90000"/>
              </a:lnSpc>
              <a:spcBef>
                <a:spcPts val="500"/>
              </a:spcBef>
              <a:spcAft>
                <a:spcPts val="0"/>
              </a:spcAft>
              <a:buClr>
                <a:schemeClr val="dk1"/>
              </a:buClr>
              <a:buSzPts val="2400"/>
              <a:buChar char="•"/>
            </a:pPr>
            <a:r>
              <a:rPr lang="en-US"/>
              <a:t>Checking values, changing values, going to sleep, or wakeup, all is done as a single action </a:t>
            </a:r>
            <a:endParaRPr/>
          </a:p>
          <a:p>
            <a:pPr indent="-266700" lvl="0" marL="228600" rtl="0" algn="l">
              <a:lnSpc>
                <a:spcPct val="90000"/>
              </a:lnSpc>
              <a:spcBef>
                <a:spcPts val="500"/>
              </a:spcBef>
              <a:spcAft>
                <a:spcPts val="0"/>
              </a:spcAft>
              <a:buClr>
                <a:schemeClr val="dk1"/>
              </a:buClr>
              <a:buSzPts val="2400"/>
              <a:buChar char="•"/>
            </a:pPr>
            <a:r>
              <a:rPr lang="en-US"/>
              <a:t>Implementation in kernel-mode</a:t>
            </a:r>
            <a:endParaRPr/>
          </a:p>
          <a:p>
            <a:pPr indent="-241300" lvl="1" marL="685800" rtl="0" algn="l">
              <a:lnSpc>
                <a:spcPct val="90000"/>
              </a:lnSpc>
              <a:spcBef>
                <a:spcPts val="500"/>
              </a:spcBef>
              <a:spcAft>
                <a:spcPts val="0"/>
              </a:spcAft>
              <a:buClr>
                <a:schemeClr val="dk1"/>
              </a:buClr>
              <a:buSzPts val="2000"/>
              <a:buChar char="•"/>
            </a:pPr>
            <a:r>
              <a:rPr b="1" lang="en-US"/>
              <a:t>Disabling interrupts </a:t>
            </a:r>
            <a:r>
              <a:rPr lang="en-US"/>
              <a:t>to avoid scheduling events</a:t>
            </a:r>
            <a:endParaRPr/>
          </a:p>
          <a:p>
            <a:pPr indent="-241300" lvl="1" marL="685800" rtl="0" algn="l">
              <a:lnSpc>
                <a:spcPct val="90000"/>
              </a:lnSpc>
              <a:spcBef>
                <a:spcPts val="500"/>
              </a:spcBef>
              <a:spcAft>
                <a:spcPts val="0"/>
              </a:spcAft>
              <a:buClr>
                <a:schemeClr val="dk1"/>
              </a:buClr>
              <a:buSzPts val="2000"/>
              <a:buChar char="•"/>
            </a:pPr>
            <a:r>
              <a:rPr b="1" lang="en-US"/>
              <a:t>TSL/XCHG instructions </a:t>
            </a:r>
            <a:r>
              <a:rPr lang="en-US"/>
              <a:t>to protect from other CPUs</a:t>
            </a:r>
            <a:endParaRPr/>
          </a:p>
          <a:p>
            <a:pPr indent="-228600" lvl="0" marL="228600" rtl="0" algn="l">
              <a:lnSpc>
                <a:spcPct val="90000"/>
              </a:lnSpc>
              <a:spcBef>
                <a:spcPts val="1000"/>
              </a:spcBef>
              <a:spcAft>
                <a:spcPts val="0"/>
              </a:spcAft>
              <a:buClr>
                <a:schemeClr val="dk1"/>
              </a:buClr>
              <a:buSzPts val="2800"/>
              <a:buChar char="•"/>
            </a:pPr>
            <a:r>
              <a:rPr lang="en-US"/>
              <a:t>Sleeping in </a:t>
            </a:r>
            <a:r>
              <a:rPr i="1" lang="en-US"/>
              <a:t>Down()</a:t>
            </a:r>
            <a:r>
              <a:rPr lang="en-US"/>
              <a:t> won’t miss wakeups from </a:t>
            </a:r>
            <a:r>
              <a:rPr i="1" lang="en-US"/>
              <a:t>Up()</a:t>
            </a:r>
            <a:endParaRPr/>
          </a:p>
          <a:p>
            <a:pPr indent="-228600" lvl="0" marL="228600" rtl="0" algn="l">
              <a:lnSpc>
                <a:spcPct val="90000"/>
              </a:lnSpc>
              <a:spcBef>
                <a:spcPts val="1000"/>
              </a:spcBef>
              <a:spcAft>
                <a:spcPts val="0"/>
              </a:spcAft>
              <a:buClr>
                <a:schemeClr val="dk1"/>
              </a:buClr>
              <a:buSzPts val="2800"/>
              <a:buChar char="•"/>
            </a:pPr>
            <a:r>
              <a:rPr lang="en-US"/>
              <a:t>Atomicity is essential to solving synchronization problems and avoiding race conditions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9"/>
          <p:cNvSpPr txBox="1"/>
          <p:nvPr>
            <p:ph type="title"/>
          </p:nvPr>
        </p:nvSpPr>
        <p:spPr>
          <a:xfrm>
            <a:off x="628650" y="365126"/>
            <a:ext cx="78867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Semaphores in the Linux Kernel</a:t>
            </a:r>
            <a:endParaRPr/>
          </a:p>
        </p:txBody>
      </p:sp>
      <p:sp>
        <p:nvSpPr>
          <p:cNvPr id="277" name="Google Shape;277;p29"/>
          <p:cNvSpPr txBox="1"/>
          <p:nvPr>
            <p:ph idx="1" type="body"/>
          </p:nvPr>
        </p:nvSpPr>
        <p:spPr>
          <a:xfrm>
            <a:off x="628650" y="1825625"/>
            <a:ext cx="7886700" cy="4351200"/>
          </a:xfrm>
          <a:prstGeom prst="rect">
            <a:avLst/>
          </a:prstGeom>
        </p:spPr>
        <p:txBody>
          <a:bodyPr anchorCtr="0" anchor="t" bIns="45700" lIns="91425" spcFirstLastPara="1" rIns="91425" wrap="square" tIns="45700">
            <a:normAutofit lnSpcReduction="20000"/>
          </a:bodyPr>
          <a:lstStyle/>
          <a:p>
            <a:pPr indent="-342900" lvl="0" marL="457200" rtl="0" algn="l">
              <a:spcBef>
                <a:spcPts val="1000"/>
              </a:spcBef>
              <a:spcAft>
                <a:spcPts val="0"/>
              </a:spcAft>
              <a:buSzPts val="1800"/>
              <a:buChar char="•"/>
            </a:pPr>
            <a:r>
              <a:rPr lang="en-US"/>
              <a:t>struct semaphore </a:t>
            </a:r>
            <a:r>
              <a:rPr lang="en-US" u="sng">
                <a:solidFill>
                  <a:schemeClr val="hlink"/>
                </a:solidFill>
                <a:hlinkClick r:id="rId3"/>
              </a:rPr>
              <a:t>https://elixir.bootlin.com/linux/latest/source/include/linux/semaphore.h#L15</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down() </a:t>
            </a:r>
            <a:r>
              <a:rPr lang="en-US" u="sng">
                <a:solidFill>
                  <a:schemeClr val="hlink"/>
                </a:solidFill>
                <a:hlinkClick r:id="rId4"/>
              </a:rPr>
              <a:t>https://elixir.bootlin.com/linux/latest/source/kernel/locking/semaphore.c#L53</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US"/>
              <a:t>up() </a:t>
            </a:r>
            <a:r>
              <a:rPr lang="en-US" u="sng">
                <a:solidFill>
                  <a:schemeClr val="hlink"/>
                </a:solidFill>
                <a:hlinkClick r:id="rId5"/>
              </a:rPr>
              <a:t>https://elixir.bootlin.com/linux/latest/source/kernel/locking/semaphore.c#L178</a:t>
            </a:r>
            <a:endParaRPr/>
          </a:p>
          <a:p>
            <a:pPr indent="0" lvl="0" marL="457200" rtl="0" algn="l">
              <a:spcBef>
                <a:spcPts val="10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Producer-consumer Problem Semaphores (1)</a:t>
            </a:r>
            <a:endParaRPr/>
          </a:p>
        </p:txBody>
      </p:sp>
      <p:sp>
        <p:nvSpPr>
          <p:cNvPr id="284" name="Google Shape;284;p30"/>
          <p:cNvSpPr txBox="1"/>
          <p:nvPr>
            <p:ph idx="1" type="body"/>
          </p:nvPr>
        </p:nvSpPr>
        <p:spPr>
          <a:xfrm>
            <a:off x="628650" y="3343603"/>
            <a:ext cx="7886700" cy="2853667"/>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In producer-consumer problem </a:t>
            </a:r>
            <a:r>
              <a:rPr b="1" i="1" lang="en-US"/>
              <a:t>count </a:t>
            </a:r>
            <a:r>
              <a:rPr lang="en-US"/>
              <a:t>controls two conditions</a:t>
            </a:r>
            <a:endParaRPr/>
          </a:p>
          <a:p>
            <a:pPr indent="-228600" lvl="1" marL="685800" rtl="0" algn="l">
              <a:lnSpc>
                <a:spcPct val="90000"/>
              </a:lnSpc>
              <a:spcBef>
                <a:spcPts val="500"/>
              </a:spcBef>
              <a:spcAft>
                <a:spcPts val="0"/>
              </a:spcAft>
              <a:buClr>
                <a:schemeClr val="dk1"/>
              </a:buClr>
              <a:buSzPct val="100000"/>
              <a:buChar char="•"/>
            </a:pPr>
            <a:r>
              <a:rPr lang="en-US"/>
              <a:t>Buffer empty</a:t>
            </a:r>
            <a:endParaRPr/>
          </a:p>
          <a:p>
            <a:pPr indent="-228600" lvl="2" marL="1143000" rtl="0" algn="l">
              <a:lnSpc>
                <a:spcPct val="90000"/>
              </a:lnSpc>
              <a:spcBef>
                <a:spcPts val="500"/>
              </a:spcBef>
              <a:spcAft>
                <a:spcPts val="0"/>
              </a:spcAft>
              <a:buClr>
                <a:schemeClr val="dk1"/>
              </a:buClr>
              <a:buSzPct val="100000"/>
              <a:buChar char="•"/>
            </a:pPr>
            <a:r>
              <a:rPr lang="en-US"/>
              <a:t>count == 1 or count == 0</a:t>
            </a:r>
            <a:endParaRPr/>
          </a:p>
          <a:p>
            <a:pPr indent="-228600" lvl="1" marL="685800" rtl="0" algn="l">
              <a:lnSpc>
                <a:spcPct val="90000"/>
              </a:lnSpc>
              <a:spcBef>
                <a:spcPts val="500"/>
              </a:spcBef>
              <a:spcAft>
                <a:spcPts val="0"/>
              </a:spcAft>
              <a:buClr>
                <a:schemeClr val="dk1"/>
              </a:buClr>
              <a:buSzPct val="100000"/>
              <a:buChar char="•"/>
            </a:pPr>
            <a:r>
              <a:rPr lang="en-US"/>
              <a:t>Buffer full</a:t>
            </a:r>
            <a:endParaRPr/>
          </a:p>
          <a:p>
            <a:pPr indent="-228600" lvl="2" marL="1143000" rtl="0" algn="l">
              <a:lnSpc>
                <a:spcPct val="90000"/>
              </a:lnSpc>
              <a:spcBef>
                <a:spcPts val="500"/>
              </a:spcBef>
              <a:spcAft>
                <a:spcPts val="0"/>
              </a:spcAft>
              <a:buClr>
                <a:schemeClr val="dk1"/>
              </a:buClr>
              <a:buSzPct val="100000"/>
              <a:buChar char="•"/>
            </a:pPr>
            <a:r>
              <a:rPr lang="en-US"/>
              <a:t>count == N or count == N-1</a:t>
            </a:r>
            <a:endParaRPr/>
          </a:p>
          <a:p>
            <a:pPr indent="-228600" lvl="0" marL="228600" rtl="0" algn="l">
              <a:lnSpc>
                <a:spcPct val="90000"/>
              </a:lnSpc>
              <a:spcBef>
                <a:spcPts val="1000"/>
              </a:spcBef>
              <a:spcAft>
                <a:spcPts val="0"/>
              </a:spcAft>
              <a:buClr>
                <a:schemeClr val="dk1"/>
              </a:buClr>
              <a:buSzPct val="100000"/>
              <a:buChar char="•"/>
            </a:pPr>
            <a:r>
              <a:rPr lang="en-US"/>
              <a:t>A semaphore controls a single condition on </a:t>
            </a:r>
            <a:r>
              <a:rPr b="1" i="1" lang="en-US"/>
              <a:t>value</a:t>
            </a:r>
            <a:endParaRPr/>
          </a:p>
          <a:p>
            <a:pPr indent="-228600" lvl="1" marL="685800" rtl="0" algn="l">
              <a:lnSpc>
                <a:spcPct val="90000"/>
              </a:lnSpc>
              <a:spcBef>
                <a:spcPts val="500"/>
              </a:spcBef>
              <a:spcAft>
                <a:spcPts val="0"/>
              </a:spcAft>
              <a:buClr>
                <a:schemeClr val="dk1"/>
              </a:buClr>
              <a:buSzPct val="100000"/>
              <a:buChar char="•"/>
            </a:pPr>
            <a:r>
              <a:rPr lang="en-US"/>
              <a:t>Two semaphores are needed</a:t>
            </a:r>
            <a:endParaRPr/>
          </a:p>
          <a:p>
            <a:pPr indent="-87630" lvl="1" marL="685800" rtl="0" algn="l">
              <a:lnSpc>
                <a:spcPct val="90000"/>
              </a:lnSpc>
              <a:spcBef>
                <a:spcPts val="500"/>
              </a:spcBef>
              <a:spcAft>
                <a:spcPts val="0"/>
              </a:spcAft>
              <a:buClr>
                <a:schemeClr val="dk1"/>
              </a:buClr>
              <a:buSzPct val="100000"/>
              <a:buNone/>
            </a:pPr>
            <a:r>
              <a:t/>
            </a:r>
            <a:endParaRPr/>
          </a:p>
        </p:txBody>
      </p:sp>
      <p:sp>
        <p:nvSpPr>
          <p:cNvPr id="285" name="Google Shape;285;p30"/>
          <p:cNvSpPr txBox="1"/>
          <p:nvPr/>
        </p:nvSpPr>
        <p:spPr>
          <a:xfrm>
            <a:off x="1573530" y="2729136"/>
            <a:ext cx="149303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Previous code</a:t>
            </a:r>
            <a:endParaRPr/>
          </a:p>
        </p:txBody>
      </p:sp>
      <p:sp>
        <p:nvSpPr>
          <p:cNvPr id="286" name="Google Shape;286;p30"/>
          <p:cNvSpPr txBox="1"/>
          <p:nvPr/>
        </p:nvSpPr>
        <p:spPr>
          <a:xfrm>
            <a:off x="6297526" y="2729136"/>
            <a:ext cx="11209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New code</a:t>
            </a:r>
            <a:endParaRPr/>
          </a:p>
        </p:txBody>
      </p:sp>
      <p:sp>
        <p:nvSpPr>
          <p:cNvPr id="287" name="Google Shape;287;p30"/>
          <p:cNvSpPr txBox="1"/>
          <p:nvPr/>
        </p:nvSpPr>
        <p:spPr>
          <a:xfrm>
            <a:off x="523460" y="1846606"/>
            <a:ext cx="1903085"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Shared variables</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const int N=100;</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int count=0;</a:t>
            </a:r>
            <a:endParaRPr/>
          </a:p>
        </p:txBody>
      </p:sp>
      <p:sp>
        <p:nvSpPr>
          <p:cNvPr id="288" name="Google Shape;288;p30"/>
          <p:cNvSpPr txBox="1"/>
          <p:nvPr/>
        </p:nvSpPr>
        <p:spPr>
          <a:xfrm>
            <a:off x="5311792" y="1846606"/>
            <a:ext cx="2977097"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Shared variables</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const int N=100;</a:t>
            </a:r>
            <a:endParaRPr/>
          </a:p>
          <a:p>
            <a:pPr indent="0" lvl="0" marL="0" marR="0" rtl="0" algn="l">
              <a:spcBef>
                <a:spcPts val="0"/>
              </a:spcBef>
              <a:spcAft>
                <a:spcPts val="0"/>
              </a:spcAft>
              <a:buNone/>
            </a:pPr>
            <a:r>
              <a:rPr b="1" lang="en-US" sz="1400">
                <a:solidFill>
                  <a:srgbClr val="FF0000"/>
                </a:solidFill>
                <a:latin typeface="Courier New"/>
                <a:ea typeface="Courier New"/>
                <a:cs typeface="Courier New"/>
                <a:sym typeface="Courier New"/>
              </a:rPr>
              <a:t>semaphore empty=N, full=0;</a:t>
            </a:r>
            <a:endParaRPr/>
          </a:p>
        </p:txBody>
      </p:sp>
      <p:sp>
        <p:nvSpPr>
          <p:cNvPr id="289" name="Google Shape;289;p30"/>
          <p:cNvSpPr/>
          <p:nvPr/>
        </p:nvSpPr>
        <p:spPr>
          <a:xfrm>
            <a:off x="4265541" y="1810337"/>
            <a:ext cx="571501" cy="945303"/>
          </a:xfrm>
          <a:prstGeom prst="rightArrow">
            <a:avLst>
              <a:gd fmla="val 50000" name="adj1"/>
              <a:gd fmla="val 50000" name="adj2"/>
            </a:avLst>
          </a:prstGeom>
          <a:solidFill>
            <a:srgbClr val="BFBFBF"/>
          </a:solidFill>
          <a:ln cap="flat" cmpd="sng" w="1270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Producer-consumer Problem Semaphores (2)</a:t>
            </a:r>
            <a:endParaRPr/>
          </a:p>
        </p:txBody>
      </p:sp>
      <p:sp>
        <p:nvSpPr>
          <p:cNvPr id="296" name="Google Shape;296;p31"/>
          <p:cNvSpPr/>
          <p:nvPr/>
        </p:nvSpPr>
        <p:spPr>
          <a:xfrm>
            <a:off x="5311792" y="2657415"/>
            <a:ext cx="4572000" cy="1600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00"/>
                </a:solidFill>
                <a:latin typeface="Courier New"/>
                <a:ea typeface="Courier New"/>
                <a:cs typeface="Courier New"/>
                <a:sym typeface="Courier New"/>
              </a:rPr>
              <a:t>Producer</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while (1){</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produce an item A;</a:t>
            </a:r>
            <a:endParaRPr/>
          </a:p>
          <a:p>
            <a:pPr indent="0" lvl="0" marL="0" marR="0" rtl="0" algn="l">
              <a:spcBef>
                <a:spcPts val="0"/>
              </a:spcBef>
              <a:spcAft>
                <a:spcPts val="0"/>
              </a:spcAft>
              <a:buNone/>
            </a:pPr>
            <a:r>
              <a:rPr b="1" lang="en-US" sz="1400">
                <a:solidFill>
                  <a:srgbClr val="FF0000"/>
                </a:solidFill>
                <a:latin typeface="Courier New"/>
                <a:ea typeface="Courier New"/>
                <a:cs typeface="Courier New"/>
                <a:sym typeface="Courier New"/>
              </a:rPr>
              <a:t>  down(full);</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insert item;</a:t>
            </a:r>
            <a:endParaRPr/>
          </a:p>
          <a:p>
            <a:pPr indent="0" lvl="0" marL="0" marR="0" rtl="0" algn="l">
              <a:spcBef>
                <a:spcPts val="0"/>
              </a:spcBef>
              <a:spcAft>
                <a:spcPts val="0"/>
              </a:spcAft>
              <a:buNone/>
            </a:pPr>
            <a:r>
              <a:rPr lang="en-US" sz="1400">
                <a:solidFill>
                  <a:srgbClr val="FF0000"/>
                </a:solidFill>
                <a:latin typeface="Courier New"/>
                <a:ea typeface="Courier New"/>
                <a:cs typeface="Courier New"/>
                <a:sym typeface="Courier New"/>
              </a:rPr>
              <a:t>  </a:t>
            </a:r>
            <a:r>
              <a:rPr b="1" lang="en-US" sz="1400">
                <a:solidFill>
                  <a:srgbClr val="FF0000"/>
                </a:solidFill>
                <a:latin typeface="Courier New"/>
                <a:ea typeface="Courier New"/>
                <a:cs typeface="Courier New"/>
                <a:sym typeface="Courier New"/>
              </a:rPr>
              <a:t>up(empty);</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p:txBody>
      </p:sp>
      <p:sp>
        <p:nvSpPr>
          <p:cNvPr id="297" name="Google Shape;297;p31"/>
          <p:cNvSpPr txBox="1"/>
          <p:nvPr/>
        </p:nvSpPr>
        <p:spPr>
          <a:xfrm>
            <a:off x="1573530" y="6178914"/>
            <a:ext cx="149303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Previous code</a:t>
            </a:r>
            <a:endParaRPr/>
          </a:p>
        </p:txBody>
      </p:sp>
      <p:sp>
        <p:nvSpPr>
          <p:cNvPr id="298" name="Google Shape;298;p31"/>
          <p:cNvSpPr txBox="1"/>
          <p:nvPr/>
        </p:nvSpPr>
        <p:spPr>
          <a:xfrm>
            <a:off x="6297526" y="6178914"/>
            <a:ext cx="11209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New code</a:t>
            </a:r>
            <a:endParaRPr/>
          </a:p>
        </p:txBody>
      </p:sp>
      <p:sp>
        <p:nvSpPr>
          <p:cNvPr id="299" name="Google Shape;299;p31"/>
          <p:cNvSpPr/>
          <p:nvPr/>
        </p:nvSpPr>
        <p:spPr>
          <a:xfrm>
            <a:off x="4265542" y="2823089"/>
            <a:ext cx="571501" cy="1606237"/>
          </a:xfrm>
          <a:prstGeom prst="rightArrow">
            <a:avLst>
              <a:gd fmla="val 50000" name="adj1"/>
              <a:gd fmla="val 50000" name="adj2"/>
            </a:avLst>
          </a:prstGeom>
          <a:solidFill>
            <a:srgbClr val="BFBFBF"/>
          </a:solidFill>
          <a:ln cap="flat" cmpd="sng" w="1270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0" name="Google Shape;300;p31"/>
          <p:cNvSpPr/>
          <p:nvPr/>
        </p:nvSpPr>
        <p:spPr>
          <a:xfrm>
            <a:off x="523460" y="2657415"/>
            <a:ext cx="4572000" cy="181588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00"/>
                </a:solidFill>
                <a:latin typeface="Courier New"/>
                <a:ea typeface="Courier New"/>
                <a:cs typeface="Courier New"/>
                <a:sym typeface="Courier New"/>
              </a:rPr>
              <a:t>Producer</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while (1){</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produce an item A;</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a:t>
            </a:r>
            <a:r>
              <a:rPr b="1" lang="en-US" sz="1400">
                <a:solidFill>
                  <a:srgbClr val="000000"/>
                </a:solidFill>
                <a:latin typeface="Courier New"/>
                <a:ea typeface="Courier New"/>
                <a:cs typeface="Courier New"/>
                <a:sym typeface="Courier New"/>
              </a:rPr>
              <a:t>if(count==N) </a:t>
            </a:r>
            <a:r>
              <a:rPr b="1" lang="en-US" sz="1400">
                <a:solidFill>
                  <a:srgbClr val="FD2312"/>
                </a:solidFill>
                <a:latin typeface="Courier New"/>
                <a:ea typeface="Courier New"/>
                <a:cs typeface="Courier New"/>
                <a:sym typeface="Courier New"/>
              </a:rPr>
              <a:t>sleep();</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insert item;</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a:t>
            </a:r>
            <a:r>
              <a:rPr b="1" lang="en-US" sz="1400">
                <a:solidFill>
                  <a:srgbClr val="000000"/>
                </a:solidFill>
                <a:latin typeface="Courier New"/>
                <a:ea typeface="Courier New"/>
                <a:cs typeface="Courier New"/>
                <a:sym typeface="Courier New"/>
              </a:rPr>
              <a:t>count++;</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a:t>
            </a:r>
            <a:r>
              <a:rPr b="1" lang="en-US" sz="1400">
                <a:solidFill>
                  <a:srgbClr val="000000"/>
                </a:solidFill>
                <a:latin typeface="Courier New"/>
                <a:ea typeface="Courier New"/>
                <a:cs typeface="Courier New"/>
                <a:sym typeface="Courier New"/>
              </a:rPr>
              <a:t>if(count==1) </a:t>
            </a:r>
            <a:r>
              <a:rPr b="1" lang="en-US" sz="1400">
                <a:solidFill>
                  <a:srgbClr val="FF0000"/>
                </a:solidFill>
                <a:latin typeface="Courier New"/>
                <a:ea typeface="Courier New"/>
                <a:cs typeface="Courier New"/>
                <a:sym typeface="Courier New"/>
              </a:rPr>
              <a:t>wakeup(consumer);</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p:txBody>
      </p:sp>
      <p:grpSp>
        <p:nvGrpSpPr>
          <p:cNvPr id="301" name="Google Shape;301;p31"/>
          <p:cNvGrpSpPr/>
          <p:nvPr/>
        </p:nvGrpSpPr>
        <p:grpSpPr>
          <a:xfrm>
            <a:off x="523460" y="4479432"/>
            <a:ext cx="9531782" cy="1815882"/>
            <a:chOff x="523460" y="4479432"/>
            <a:chExt cx="9531782" cy="1815882"/>
          </a:xfrm>
        </p:grpSpPr>
        <p:sp>
          <p:nvSpPr>
            <p:cNvPr id="302" name="Google Shape;302;p31"/>
            <p:cNvSpPr/>
            <p:nvPr/>
          </p:nvSpPr>
          <p:spPr>
            <a:xfrm>
              <a:off x="5311792" y="4479432"/>
              <a:ext cx="4743450" cy="1600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00"/>
                  </a:solidFill>
                  <a:latin typeface="Courier New"/>
                  <a:ea typeface="Courier New"/>
                  <a:cs typeface="Courier New"/>
                  <a:sym typeface="Courier New"/>
                </a:rPr>
                <a:t>Consumer</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while (1){</a:t>
              </a:r>
              <a:endParaRPr/>
            </a:p>
            <a:p>
              <a:pPr indent="0" lvl="0" marL="0" marR="0" rtl="0" algn="l">
                <a:spcBef>
                  <a:spcPts val="0"/>
                </a:spcBef>
                <a:spcAft>
                  <a:spcPts val="0"/>
                </a:spcAft>
                <a:buNone/>
              </a:pPr>
              <a:r>
                <a:rPr b="1" lang="en-US" sz="1400">
                  <a:solidFill>
                    <a:srgbClr val="FF0000"/>
                  </a:solidFill>
                  <a:latin typeface="Courier New"/>
                  <a:ea typeface="Courier New"/>
                  <a:cs typeface="Courier New"/>
                  <a:sym typeface="Courier New"/>
                </a:rPr>
                <a:t>  down(empty);</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remove item;</a:t>
              </a:r>
              <a:endParaRPr/>
            </a:p>
            <a:p>
              <a:pPr indent="0" lvl="0" marL="0" marR="0" rtl="0" algn="l">
                <a:spcBef>
                  <a:spcPts val="0"/>
                </a:spcBef>
                <a:spcAft>
                  <a:spcPts val="0"/>
                </a:spcAft>
                <a:buNone/>
              </a:pPr>
              <a:r>
                <a:rPr b="1" lang="en-US" sz="1400">
                  <a:solidFill>
                    <a:srgbClr val="FF0000"/>
                  </a:solidFill>
                  <a:latin typeface="Courier New"/>
                  <a:ea typeface="Courier New"/>
                  <a:cs typeface="Courier New"/>
                  <a:sym typeface="Courier New"/>
                </a:rPr>
                <a:t>  up(full);</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consume an item;</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p:txBody>
        </p:sp>
        <p:sp>
          <p:nvSpPr>
            <p:cNvPr id="303" name="Google Shape;303;p31"/>
            <p:cNvSpPr/>
            <p:nvPr/>
          </p:nvSpPr>
          <p:spPr>
            <a:xfrm>
              <a:off x="4265542" y="4579643"/>
              <a:ext cx="571501" cy="1606237"/>
            </a:xfrm>
            <a:prstGeom prst="rightArrow">
              <a:avLst>
                <a:gd fmla="val 50000" name="adj1"/>
                <a:gd fmla="val 50000" name="adj2"/>
              </a:avLst>
            </a:prstGeom>
            <a:solidFill>
              <a:srgbClr val="BFBFBF"/>
            </a:solidFill>
            <a:ln cap="flat" cmpd="sng" w="1270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4" name="Google Shape;304;p31"/>
            <p:cNvSpPr/>
            <p:nvPr/>
          </p:nvSpPr>
          <p:spPr>
            <a:xfrm>
              <a:off x="523460" y="4479432"/>
              <a:ext cx="4743450" cy="181588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00"/>
                  </a:solidFill>
                  <a:latin typeface="Courier New"/>
                  <a:ea typeface="Courier New"/>
                  <a:cs typeface="Courier New"/>
                  <a:sym typeface="Courier New"/>
                </a:rPr>
                <a:t>Consumer</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while (1){</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a:t>
              </a:r>
              <a:r>
                <a:rPr b="1" lang="en-US" sz="1400">
                  <a:solidFill>
                    <a:srgbClr val="000000"/>
                  </a:solidFill>
                  <a:latin typeface="Courier New"/>
                  <a:ea typeface="Courier New"/>
                  <a:cs typeface="Courier New"/>
                  <a:sym typeface="Courier New"/>
                </a:rPr>
                <a:t>if(count==0) </a:t>
              </a:r>
              <a:r>
                <a:rPr b="1" lang="en-US" sz="1400">
                  <a:solidFill>
                    <a:srgbClr val="FF0000"/>
                  </a:solidFill>
                  <a:latin typeface="Courier New"/>
                  <a:ea typeface="Courier New"/>
                  <a:cs typeface="Courier New"/>
                  <a:sym typeface="Courier New"/>
                </a:rPr>
                <a:t>sleep();</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remove item;</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a:t>
              </a:r>
              <a:r>
                <a:rPr b="1" lang="en-US" sz="1400">
                  <a:solidFill>
                    <a:srgbClr val="000000"/>
                  </a:solidFill>
                  <a:latin typeface="Courier New"/>
                  <a:ea typeface="Courier New"/>
                  <a:cs typeface="Courier New"/>
                  <a:sym typeface="Courier New"/>
                </a:rPr>
                <a:t>count--;</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a:t>
              </a:r>
              <a:r>
                <a:rPr b="1" lang="en-US" sz="1400">
                  <a:solidFill>
                    <a:srgbClr val="000000"/>
                  </a:solidFill>
                  <a:latin typeface="Courier New"/>
                  <a:ea typeface="Courier New"/>
                  <a:cs typeface="Courier New"/>
                  <a:sym typeface="Courier New"/>
                </a:rPr>
                <a:t>if(count==N-1) </a:t>
              </a:r>
              <a:r>
                <a:rPr b="1" lang="en-US" sz="1400">
                  <a:solidFill>
                    <a:srgbClr val="FF0000"/>
                  </a:solidFill>
                  <a:latin typeface="Courier New"/>
                  <a:ea typeface="Courier New"/>
                  <a:cs typeface="Courier New"/>
                  <a:sym typeface="Courier New"/>
                </a:rPr>
                <a:t>wakeup(producer);</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consume an item;</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p:txBody>
        </p:sp>
      </p:grpSp>
      <p:sp>
        <p:nvSpPr>
          <p:cNvPr id="305" name="Google Shape;305;p31"/>
          <p:cNvSpPr txBox="1"/>
          <p:nvPr/>
        </p:nvSpPr>
        <p:spPr>
          <a:xfrm>
            <a:off x="523460" y="1846606"/>
            <a:ext cx="1903085"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Shared variables</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const int N=100;</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int count=0;</a:t>
            </a:r>
            <a:endParaRPr/>
          </a:p>
        </p:txBody>
      </p:sp>
      <p:sp>
        <p:nvSpPr>
          <p:cNvPr id="306" name="Google Shape;306;p31"/>
          <p:cNvSpPr txBox="1"/>
          <p:nvPr/>
        </p:nvSpPr>
        <p:spPr>
          <a:xfrm>
            <a:off x="5311792" y="1846606"/>
            <a:ext cx="2977097"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Shared variables</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const int N=100;</a:t>
            </a:r>
            <a:endParaRPr/>
          </a:p>
          <a:p>
            <a:pPr indent="0" lvl="0" marL="0" marR="0" rtl="0" algn="l">
              <a:spcBef>
                <a:spcPts val="0"/>
              </a:spcBef>
              <a:spcAft>
                <a:spcPts val="0"/>
              </a:spcAft>
              <a:buNone/>
            </a:pPr>
            <a:r>
              <a:rPr b="1" lang="en-US" sz="1400">
                <a:solidFill>
                  <a:srgbClr val="FF0000"/>
                </a:solidFill>
                <a:latin typeface="Courier New"/>
                <a:ea typeface="Courier New"/>
                <a:cs typeface="Courier New"/>
                <a:sym typeface="Courier New"/>
              </a:rPr>
              <a:t>semaphore full=N, empty=0;</a:t>
            </a:r>
            <a:endParaRPr/>
          </a:p>
        </p:txBody>
      </p:sp>
      <p:sp>
        <p:nvSpPr>
          <p:cNvPr id="307" name="Google Shape;307;p31"/>
          <p:cNvSpPr/>
          <p:nvPr/>
        </p:nvSpPr>
        <p:spPr>
          <a:xfrm>
            <a:off x="4265541" y="1810337"/>
            <a:ext cx="571501" cy="945303"/>
          </a:xfrm>
          <a:prstGeom prst="rightArrow">
            <a:avLst>
              <a:gd fmla="val 50000" name="adj1"/>
              <a:gd fmla="val 50000" name="adj2"/>
            </a:avLst>
          </a:prstGeom>
          <a:solidFill>
            <a:srgbClr val="BFBFBF"/>
          </a:solidFill>
          <a:ln cap="flat" cmpd="sng" w="1270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8" name="Google Shape;308;p31"/>
          <p:cNvSpPr/>
          <p:nvPr/>
        </p:nvSpPr>
        <p:spPr>
          <a:xfrm>
            <a:off x="3003282" y="2747759"/>
            <a:ext cx="1154093" cy="817597"/>
          </a:xfrm>
          <a:prstGeom prst="cloud">
            <a:avLst/>
          </a:prstGeom>
          <a:solidFill>
            <a:schemeClr val="accent5">
              <a:alpha val="49803"/>
            </a:schemeClr>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Full?</a:t>
            </a:r>
            <a:endParaRPr/>
          </a:p>
        </p:txBody>
      </p:sp>
      <p:sp>
        <p:nvSpPr>
          <p:cNvPr id="309" name="Google Shape;309;p31"/>
          <p:cNvSpPr/>
          <p:nvPr/>
        </p:nvSpPr>
        <p:spPr>
          <a:xfrm>
            <a:off x="3030031" y="4350472"/>
            <a:ext cx="1154093" cy="817597"/>
          </a:xfrm>
          <a:prstGeom prst="cloud">
            <a:avLst/>
          </a:prstGeom>
          <a:solidFill>
            <a:schemeClr val="accent5">
              <a:alpha val="49803"/>
            </a:schemeClr>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Empty?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500"/>
                                        <p:tgtEl>
                                          <p:spTgt spid="3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Mechanisms for Mutual Exclusion</a:t>
            </a:r>
            <a:endParaRPr/>
          </a:p>
        </p:txBody>
      </p:sp>
      <p:sp>
        <p:nvSpPr>
          <p:cNvPr id="96" name="Google Shape;96;p1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Hardware (Part 1)</a:t>
            </a:r>
            <a:endParaRPr/>
          </a:p>
          <a:p>
            <a:pPr indent="-228600" lvl="1" marL="685800" rtl="0" algn="l">
              <a:lnSpc>
                <a:spcPct val="90000"/>
              </a:lnSpc>
              <a:spcBef>
                <a:spcPts val="500"/>
              </a:spcBef>
              <a:spcAft>
                <a:spcPts val="0"/>
              </a:spcAft>
              <a:buClr>
                <a:schemeClr val="dk1"/>
              </a:buClr>
              <a:buSzPct val="100000"/>
              <a:buChar char="•"/>
            </a:pPr>
            <a:r>
              <a:rPr lang="en-US"/>
              <a:t>Disabling interrupts</a:t>
            </a:r>
            <a:endParaRPr b="1"/>
          </a:p>
          <a:p>
            <a:pPr indent="-228600" lvl="0" marL="228600" rtl="0" algn="l">
              <a:lnSpc>
                <a:spcPct val="90000"/>
              </a:lnSpc>
              <a:spcBef>
                <a:spcPts val="1000"/>
              </a:spcBef>
              <a:spcAft>
                <a:spcPts val="0"/>
              </a:spcAft>
              <a:buClr>
                <a:schemeClr val="dk1"/>
              </a:buClr>
              <a:buSzPct val="100000"/>
              <a:buChar char="•"/>
            </a:pPr>
            <a:r>
              <a:rPr lang="en-US"/>
              <a:t>Busy waiting (Part 1)</a:t>
            </a:r>
            <a:endParaRPr/>
          </a:p>
          <a:p>
            <a:pPr indent="-228600" lvl="1" marL="685800" rtl="0" algn="l">
              <a:lnSpc>
                <a:spcPct val="90000"/>
              </a:lnSpc>
              <a:spcBef>
                <a:spcPts val="500"/>
              </a:spcBef>
              <a:spcAft>
                <a:spcPts val="0"/>
              </a:spcAft>
              <a:buClr>
                <a:schemeClr val="dk1"/>
              </a:buClr>
              <a:buSzPct val="100000"/>
              <a:buChar char="•"/>
            </a:pPr>
            <a:r>
              <a:rPr lang="en-US"/>
              <a:t>Lock variable</a:t>
            </a:r>
            <a:endParaRPr/>
          </a:p>
          <a:p>
            <a:pPr indent="-228600" lvl="1" marL="685800" rtl="0" algn="l">
              <a:lnSpc>
                <a:spcPct val="90000"/>
              </a:lnSpc>
              <a:spcBef>
                <a:spcPts val="500"/>
              </a:spcBef>
              <a:spcAft>
                <a:spcPts val="0"/>
              </a:spcAft>
              <a:buClr>
                <a:schemeClr val="dk1"/>
              </a:buClr>
              <a:buSzPct val="100000"/>
              <a:buChar char="•"/>
            </a:pPr>
            <a:r>
              <a:rPr lang="en-US"/>
              <a:t>Strict alternation</a:t>
            </a:r>
            <a:endParaRPr/>
          </a:p>
          <a:p>
            <a:pPr indent="-228600" lvl="1" marL="685800" rtl="0" algn="l">
              <a:lnSpc>
                <a:spcPct val="90000"/>
              </a:lnSpc>
              <a:spcBef>
                <a:spcPts val="500"/>
              </a:spcBef>
              <a:spcAft>
                <a:spcPts val="0"/>
              </a:spcAft>
              <a:buClr>
                <a:schemeClr val="dk1"/>
              </a:buClr>
              <a:buSzPct val="100000"/>
              <a:buChar char="•"/>
            </a:pPr>
            <a:r>
              <a:rPr lang="en-US"/>
              <a:t>Peterson’s solution </a:t>
            </a:r>
            <a:endParaRPr/>
          </a:p>
          <a:p>
            <a:pPr indent="-228600" lvl="1" marL="685800" rtl="0" algn="l">
              <a:lnSpc>
                <a:spcPct val="90000"/>
              </a:lnSpc>
              <a:spcBef>
                <a:spcPts val="500"/>
              </a:spcBef>
              <a:spcAft>
                <a:spcPts val="0"/>
              </a:spcAft>
              <a:buClr>
                <a:schemeClr val="dk1"/>
              </a:buClr>
              <a:buSzPct val="100000"/>
              <a:buChar char="•"/>
            </a:pPr>
            <a:r>
              <a:rPr lang="en-US"/>
              <a:t>Test-and-Set Lock (TSL) Instruction (hardware support)</a:t>
            </a:r>
            <a:endParaRPr/>
          </a:p>
          <a:p>
            <a:pPr indent="-228600" lvl="0" marL="228600" rtl="0" algn="l">
              <a:lnSpc>
                <a:spcPct val="90000"/>
              </a:lnSpc>
              <a:spcBef>
                <a:spcPts val="1000"/>
              </a:spcBef>
              <a:spcAft>
                <a:spcPts val="0"/>
              </a:spcAft>
              <a:buClr>
                <a:schemeClr val="dk1"/>
              </a:buClr>
              <a:buSzPct val="100000"/>
              <a:buChar char="•"/>
            </a:pPr>
            <a:r>
              <a:rPr lang="en-US"/>
              <a:t>Sleep and wakeup </a:t>
            </a:r>
            <a:endParaRPr/>
          </a:p>
          <a:p>
            <a:pPr indent="-228600" lvl="1" marL="685800" rtl="0" algn="l">
              <a:lnSpc>
                <a:spcPct val="90000"/>
              </a:lnSpc>
              <a:spcBef>
                <a:spcPts val="500"/>
              </a:spcBef>
              <a:spcAft>
                <a:spcPts val="0"/>
              </a:spcAft>
              <a:buClr>
                <a:schemeClr val="dk1"/>
              </a:buClr>
              <a:buSzPct val="100000"/>
              <a:buChar char="•"/>
            </a:pPr>
            <a:r>
              <a:rPr lang="en-US"/>
              <a:t>sleep() and wakeup()</a:t>
            </a:r>
            <a:endParaRPr/>
          </a:p>
          <a:p>
            <a:pPr indent="-228600" lvl="1" marL="685800" rtl="0" algn="l">
              <a:lnSpc>
                <a:spcPct val="90000"/>
              </a:lnSpc>
              <a:spcBef>
                <a:spcPts val="500"/>
              </a:spcBef>
              <a:spcAft>
                <a:spcPts val="0"/>
              </a:spcAft>
              <a:buClr>
                <a:schemeClr val="dk1"/>
              </a:buClr>
              <a:buSzPct val="100000"/>
              <a:buChar char="•"/>
            </a:pPr>
            <a:r>
              <a:rPr lang="en-US"/>
              <a:t>Semaphores</a:t>
            </a:r>
            <a:endParaRPr/>
          </a:p>
          <a:p>
            <a:pPr indent="-228600" lvl="1" marL="685800" rtl="0" algn="l">
              <a:lnSpc>
                <a:spcPct val="90000"/>
              </a:lnSpc>
              <a:spcBef>
                <a:spcPts val="500"/>
              </a:spcBef>
              <a:spcAft>
                <a:spcPts val="0"/>
              </a:spcAft>
              <a:buClr>
                <a:schemeClr val="dk1"/>
              </a:buClr>
              <a:buSzPct val="100000"/>
              <a:buChar char="•"/>
            </a:pPr>
            <a:r>
              <a:rPr lang="en-US"/>
              <a:t>Mutexes</a:t>
            </a:r>
            <a:endParaRPr/>
          </a:p>
          <a:p>
            <a:pPr indent="-228600" lvl="1" marL="685800" rtl="0" algn="l">
              <a:lnSpc>
                <a:spcPct val="90000"/>
              </a:lnSpc>
              <a:spcBef>
                <a:spcPts val="500"/>
              </a:spcBef>
              <a:spcAft>
                <a:spcPts val="0"/>
              </a:spcAft>
              <a:buClr>
                <a:schemeClr val="dk1"/>
              </a:buClr>
              <a:buSzPct val="100000"/>
              <a:buChar char="•"/>
            </a:pPr>
            <a:r>
              <a:rPr lang="en-US"/>
              <a:t>Monitors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2"/>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Producer-consumer Problem Semaphores (2)</a:t>
            </a:r>
            <a:endParaRPr/>
          </a:p>
        </p:txBody>
      </p:sp>
      <p:sp>
        <p:nvSpPr>
          <p:cNvPr id="316" name="Google Shape;316;p32"/>
          <p:cNvSpPr/>
          <p:nvPr/>
        </p:nvSpPr>
        <p:spPr>
          <a:xfrm>
            <a:off x="5311792" y="2657415"/>
            <a:ext cx="45720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00"/>
                </a:solidFill>
                <a:latin typeface="Courier New"/>
                <a:ea typeface="Courier New"/>
                <a:cs typeface="Courier New"/>
                <a:sym typeface="Courier New"/>
              </a:rPr>
              <a:t>Producer</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while (1){</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produce an item A;</a:t>
            </a:r>
            <a:endParaRPr/>
          </a:p>
          <a:p>
            <a:pPr indent="0" lvl="0" marL="0" marR="0" rtl="0" algn="l">
              <a:spcBef>
                <a:spcPts val="0"/>
              </a:spcBef>
              <a:spcAft>
                <a:spcPts val="0"/>
              </a:spcAft>
              <a:buNone/>
            </a:pPr>
            <a:r>
              <a:rPr b="1" lang="en-US" sz="1400">
                <a:solidFill>
                  <a:srgbClr val="FF0000"/>
                </a:solidFill>
                <a:latin typeface="Courier New"/>
                <a:ea typeface="Courier New"/>
                <a:cs typeface="Courier New"/>
                <a:sym typeface="Courier New"/>
              </a:rPr>
              <a:t>  down(full);</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insert item;</a:t>
            </a:r>
            <a:endParaRPr/>
          </a:p>
          <a:p>
            <a:pPr indent="0" lvl="0" marL="0" marR="0" rtl="0" algn="l">
              <a:spcBef>
                <a:spcPts val="0"/>
              </a:spcBef>
              <a:spcAft>
                <a:spcPts val="0"/>
              </a:spcAft>
              <a:buNone/>
            </a:pPr>
            <a:r>
              <a:rPr lang="en-US" sz="1400">
                <a:solidFill>
                  <a:srgbClr val="FF0000"/>
                </a:solidFill>
                <a:latin typeface="Courier New"/>
                <a:ea typeface="Courier New"/>
                <a:cs typeface="Courier New"/>
                <a:sym typeface="Courier New"/>
              </a:rPr>
              <a:t>  </a:t>
            </a:r>
            <a:r>
              <a:rPr b="1" lang="en-US" sz="1400">
                <a:solidFill>
                  <a:srgbClr val="FF0000"/>
                </a:solidFill>
                <a:latin typeface="Courier New"/>
                <a:ea typeface="Courier New"/>
                <a:cs typeface="Courier New"/>
                <a:sym typeface="Courier New"/>
              </a:rPr>
              <a:t>up(empty);</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p:txBody>
      </p:sp>
      <p:sp>
        <p:nvSpPr>
          <p:cNvPr id="317" name="Google Shape;317;p32"/>
          <p:cNvSpPr txBox="1"/>
          <p:nvPr/>
        </p:nvSpPr>
        <p:spPr>
          <a:xfrm>
            <a:off x="1573530" y="6178914"/>
            <a:ext cx="1493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Previous code</a:t>
            </a:r>
            <a:endParaRPr/>
          </a:p>
        </p:txBody>
      </p:sp>
      <p:sp>
        <p:nvSpPr>
          <p:cNvPr id="318" name="Google Shape;318;p32"/>
          <p:cNvSpPr txBox="1"/>
          <p:nvPr/>
        </p:nvSpPr>
        <p:spPr>
          <a:xfrm>
            <a:off x="6297526" y="6178914"/>
            <a:ext cx="1120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New code</a:t>
            </a:r>
            <a:endParaRPr/>
          </a:p>
        </p:txBody>
      </p:sp>
      <p:sp>
        <p:nvSpPr>
          <p:cNvPr id="319" name="Google Shape;319;p32"/>
          <p:cNvSpPr/>
          <p:nvPr/>
        </p:nvSpPr>
        <p:spPr>
          <a:xfrm>
            <a:off x="4265542" y="2823089"/>
            <a:ext cx="571500" cy="1606200"/>
          </a:xfrm>
          <a:prstGeom prst="rightArrow">
            <a:avLst>
              <a:gd fmla="val 50000" name="adj1"/>
              <a:gd fmla="val 50000" name="adj2"/>
            </a:avLst>
          </a:prstGeom>
          <a:solidFill>
            <a:srgbClr val="BFBFBF"/>
          </a:solidFill>
          <a:ln cap="flat" cmpd="sng" w="1270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0" name="Google Shape;320;p32"/>
          <p:cNvSpPr/>
          <p:nvPr/>
        </p:nvSpPr>
        <p:spPr>
          <a:xfrm>
            <a:off x="523460" y="2657415"/>
            <a:ext cx="4572000" cy="1815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00"/>
                </a:solidFill>
                <a:latin typeface="Courier New"/>
                <a:ea typeface="Courier New"/>
                <a:cs typeface="Courier New"/>
                <a:sym typeface="Courier New"/>
              </a:rPr>
              <a:t>Producer</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while (1){</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produce an item A;</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a:t>
            </a:r>
            <a:r>
              <a:rPr b="1" lang="en-US" sz="1400">
                <a:solidFill>
                  <a:srgbClr val="000000"/>
                </a:solidFill>
                <a:latin typeface="Courier New"/>
                <a:ea typeface="Courier New"/>
                <a:cs typeface="Courier New"/>
                <a:sym typeface="Courier New"/>
              </a:rPr>
              <a:t>if(count==N) </a:t>
            </a:r>
            <a:r>
              <a:rPr b="1" lang="en-US" sz="1400">
                <a:solidFill>
                  <a:srgbClr val="FD2312"/>
                </a:solidFill>
                <a:latin typeface="Courier New"/>
                <a:ea typeface="Courier New"/>
                <a:cs typeface="Courier New"/>
                <a:sym typeface="Courier New"/>
              </a:rPr>
              <a:t>sleep();</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insert item;</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a:t>
            </a:r>
            <a:r>
              <a:rPr b="1" lang="en-US" sz="1400">
                <a:solidFill>
                  <a:srgbClr val="000000"/>
                </a:solidFill>
                <a:latin typeface="Courier New"/>
                <a:ea typeface="Courier New"/>
                <a:cs typeface="Courier New"/>
                <a:sym typeface="Courier New"/>
              </a:rPr>
              <a:t>count++;</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a:t>
            </a:r>
            <a:r>
              <a:rPr b="1" lang="en-US" sz="1400">
                <a:solidFill>
                  <a:srgbClr val="000000"/>
                </a:solidFill>
                <a:latin typeface="Courier New"/>
                <a:ea typeface="Courier New"/>
                <a:cs typeface="Courier New"/>
                <a:sym typeface="Courier New"/>
              </a:rPr>
              <a:t>if(count==1) </a:t>
            </a:r>
            <a:r>
              <a:rPr b="1" lang="en-US" sz="1400">
                <a:solidFill>
                  <a:srgbClr val="FF0000"/>
                </a:solidFill>
                <a:latin typeface="Courier New"/>
                <a:ea typeface="Courier New"/>
                <a:cs typeface="Courier New"/>
                <a:sym typeface="Courier New"/>
              </a:rPr>
              <a:t>wakeup(consumer);</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p:txBody>
      </p:sp>
      <p:grpSp>
        <p:nvGrpSpPr>
          <p:cNvPr id="321" name="Google Shape;321;p32"/>
          <p:cNvGrpSpPr/>
          <p:nvPr/>
        </p:nvGrpSpPr>
        <p:grpSpPr>
          <a:xfrm>
            <a:off x="523460" y="4479432"/>
            <a:ext cx="9531932" cy="1815900"/>
            <a:chOff x="523460" y="4479432"/>
            <a:chExt cx="9531932" cy="1815900"/>
          </a:xfrm>
        </p:grpSpPr>
        <p:sp>
          <p:nvSpPr>
            <p:cNvPr id="322" name="Google Shape;322;p32"/>
            <p:cNvSpPr/>
            <p:nvPr/>
          </p:nvSpPr>
          <p:spPr>
            <a:xfrm>
              <a:off x="5311792" y="4479432"/>
              <a:ext cx="47436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00"/>
                  </a:solidFill>
                  <a:latin typeface="Courier New"/>
                  <a:ea typeface="Courier New"/>
                  <a:cs typeface="Courier New"/>
                  <a:sym typeface="Courier New"/>
                </a:rPr>
                <a:t>Consumer</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while (1){</a:t>
              </a:r>
              <a:endParaRPr/>
            </a:p>
            <a:p>
              <a:pPr indent="0" lvl="0" marL="0" marR="0" rtl="0" algn="l">
                <a:spcBef>
                  <a:spcPts val="0"/>
                </a:spcBef>
                <a:spcAft>
                  <a:spcPts val="0"/>
                </a:spcAft>
                <a:buNone/>
              </a:pPr>
              <a:r>
                <a:rPr b="1" lang="en-US" sz="1400">
                  <a:solidFill>
                    <a:srgbClr val="FF0000"/>
                  </a:solidFill>
                  <a:latin typeface="Courier New"/>
                  <a:ea typeface="Courier New"/>
                  <a:cs typeface="Courier New"/>
                  <a:sym typeface="Courier New"/>
                </a:rPr>
                <a:t>  down(empty);</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remove item;</a:t>
              </a:r>
              <a:endParaRPr/>
            </a:p>
            <a:p>
              <a:pPr indent="0" lvl="0" marL="0" marR="0" rtl="0" algn="l">
                <a:spcBef>
                  <a:spcPts val="0"/>
                </a:spcBef>
                <a:spcAft>
                  <a:spcPts val="0"/>
                </a:spcAft>
                <a:buNone/>
              </a:pPr>
              <a:r>
                <a:rPr b="1" lang="en-US" sz="1400">
                  <a:solidFill>
                    <a:srgbClr val="FF0000"/>
                  </a:solidFill>
                  <a:latin typeface="Courier New"/>
                  <a:ea typeface="Courier New"/>
                  <a:cs typeface="Courier New"/>
                  <a:sym typeface="Courier New"/>
                </a:rPr>
                <a:t>  up(full);</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consume an item;</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p:txBody>
        </p:sp>
        <p:sp>
          <p:nvSpPr>
            <p:cNvPr id="323" name="Google Shape;323;p32"/>
            <p:cNvSpPr/>
            <p:nvPr/>
          </p:nvSpPr>
          <p:spPr>
            <a:xfrm>
              <a:off x="4265542" y="4579643"/>
              <a:ext cx="571500" cy="1606200"/>
            </a:xfrm>
            <a:prstGeom prst="rightArrow">
              <a:avLst>
                <a:gd fmla="val 50000" name="adj1"/>
                <a:gd fmla="val 50000" name="adj2"/>
              </a:avLst>
            </a:prstGeom>
            <a:solidFill>
              <a:srgbClr val="BFBFBF"/>
            </a:solidFill>
            <a:ln cap="flat" cmpd="sng" w="1270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4" name="Google Shape;324;p32"/>
            <p:cNvSpPr/>
            <p:nvPr/>
          </p:nvSpPr>
          <p:spPr>
            <a:xfrm>
              <a:off x="523460" y="4479432"/>
              <a:ext cx="4743600" cy="1815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00"/>
                  </a:solidFill>
                  <a:latin typeface="Courier New"/>
                  <a:ea typeface="Courier New"/>
                  <a:cs typeface="Courier New"/>
                  <a:sym typeface="Courier New"/>
                </a:rPr>
                <a:t>Consumer</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while (1){</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a:t>
              </a:r>
              <a:r>
                <a:rPr b="1" lang="en-US" sz="1400">
                  <a:solidFill>
                    <a:srgbClr val="000000"/>
                  </a:solidFill>
                  <a:latin typeface="Courier New"/>
                  <a:ea typeface="Courier New"/>
                  <a:cs typeface="Courier New"/>
                  <a:sym typeface="Courier New"/>
                </a:rPr>
                <a:t>if(count==0) </a:t>
              </a:r>
              <a:r>
                <a:rPr b="1" lang="en-US" sz="1400">
                  <a:solidFill>
                    <a:srgbClr val="FF0000"/>
                  </a:solidFill>
                  <a:latin typeface="Courier New"/>
                  <a:ea typeface="Courier New"/>
                  <a:cs typeface="Courier New"/>
                  <a:sym typeface="Courier New"/>
                </a:rPr>
                <a:t>sleep();</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remove item;</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a:t>
              </a:r>
              <a:r>
                <a:rPr b="1" lang="en-US" sz="1400">
                  <a:solidFill>
                    <a:srgbClr val="000000"/>
                  </a:solidFill>
                  <a:latin typeface="Courier New"/>
                  <a:ea typeface="Courier New"/>
                  <a:cs typeface="Courier New"/>
                  <a:sym typeface="Courier New"/>
                </a:rPr>
                <a:t>count--;</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a:t>
              </a:r>
              <a:r>
                <a:rPr b="1" lang="en-US" sz="1400">
                  <a:solidFill>
                    <a:srgbClr val="000000"/>
                  </a:solidFill>
                  <a:latin typeface="Courier New"/>
                  <a:ea typeface="Courier New"/>
                  <a:cs typeface="Courier New"/>
                  <a:sym typeface="Courier New"/>
                </a:rPr>
                <a:t>if(count==N-1) </a:t>
              </a:r>
              <a:r>
                <a:rPr b="1" lang="en-US" sz="1400">
                  <a:solidFill>
                    <a:srgbClr val="FF0000"/>
                  </a:solidFill>
                  <a:latin typeface="Courier New"/>
                  <a:ea typeface="Courier New"/>
                  <a:cs typeface="Courier New"/>
                  <a:sym typeface="Courier New"/>
                </a:rPr>
                <a:t>wakeup(producer);</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consume an item;</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p:txBody>
        </p:sp>
      </p:grpSp>
      <p:sp>
        <p:nvSpPr>
          <p:cNvPr id="325" name="Google Shape;325;p32"/>
          <p:cNvSpPr txBox="1"/>
          <p:nvPr/>
        </p:nvSpPr>
        <p:spPr>
          <a:xfrm>
            <a:off x="523460" y="1846606"/>
            <a:ext cx="1903200" cy="73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Shared variables</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const int N=100;</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int count=0;</a:t>
            </a:r>
            <a:endParaRPr/>
          </a:p>
        </p:txBody>
      </p:sp>
      <p:sp>
        <p:nvSpPr>
          <p:cNvPr id="326" name="Google Shape;326;p32"/>
          <p:cNvSpPr txBox="1"/>
          <p:nvPr/>
        </p:nvSpPr>
        <p:spPr>
          <a:xfrm>
            <a:off x="5311792" y="1846606"/>
            <a:ext cx="2977200" cy="73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Shared variables</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const int N=100;</a:t>
            </a:r>
            <a:endParaRPr/>
          </a:p>
          <a:p>
            <a:pPr indent="0" lvl="0" marL="0" marR="0" rtl="0" algn="l">
              <a:spcBef>
                <a:spcPts val="0"/>
              </a:spcBef>
              <a:spcAft>
                <a:spcPts val="0"/>
              </a:spcAft>
              <a:buNone/>
            </a:pPr>
            <a:r>
              <a:rPr b="1" lang="en-US" sz="1400">
                <a:solidFill>
                  <a:srgbClr val="FF0000"/>
                </a:solidFill>
                <a:latin typeface="Courier New"/>
                <a:ea typeface="Courier New"/>
                <a:cs typeface="Courier New"/>
                <a:sym typeface="Courier New"/>
              </a:rPr>
              <a:t>semaphore full=N, empty=0;</a:t>
            </a:r>
            <a:endParaRPr/>
          </a:p>
        </p:txBody>
      </p:sp>
      <p:sp>
        <p:nvSpPr>
          <p:cNvPr id="327" name="Google Shape;327;p32"/>
          <p:cNvSpPr/>
          <p:nvPr/>
        </p:nvSpPr>
        <p:spPr>
          <a:xfrm>
            <a:off x="4265541" y="1810337"/>
            <a:ext cx="571500" cy="945300"/>
          </a:xfrm>
          <a:prstGeom prst="rightArrow">
            <a:avLst>
              <a:gd fmla="val 50000" name="adj1"/>
              <a:gd fmla="val 50000" name="adj2"/>
            </a:avLst>
          </a:prstGeom>
          <a:solidFill>
            <a:srgbClr val="BFBFBF"/>
          </a:solidFill>
          <a:ln cap="flat" cmpd="sng" w="1270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8" name="Google Shape;328;p32"/>
          <p:cNvSpPr/>
          <p:nvPr/>
        </p:nvSpPr>
        <p:spPr>
          <a:xfrm>
            <a:off x="3003282" y="2747759"/>
            <a:ext cx="1154088" cy="817560"/>
          </a:xfrm>
          <a:prstGeom prst="cloud">
            <a:avLst/>
          </a:prstGeom>
          <a:solidFill>
            <a:schemeClr val="accent5">
              <a:alpha val="49800"/>
            </a:schemeClr>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Full?</a:t>
            </a:r>
            <a:endParaRPr/>
          </a:p>
        </p:txBody>
      </p:sp>
      <p:sp>
        <p:nvSpPr>
          <p:cNvPr id="329" name="Google Shape;329;p32"/>
          <p:cNvSpPr/>
          <p:nvPr/>
        </p:nvSpPr>
        <p:spPr>
          <a:xfrm>
            <a:off x="3030031" y="4350472"/>
            <a:ext cx="1154088" cy="817560"/>
          </a:xfrm>
          <a:prstGeom prst="cloud">
            <a:avLst/>
          </a:prstGeom>
          <a:solidFill>
            <a:schemeClr val="accent5">
              <a:alpha val="49800"/>
            </a:schemeClr>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Empty?</a:t>
            </a:r>
            <a:endParaRPr/>
          </a:p>
        </p:txBody>
      </p:sp>
      <p:sp>
        <p:nvSpPr>
          <p:cNvPr id="330" name="Google Shape;330;p32"/>
          <p:cNvSpPr/>
          <p:nvPr/>
        </p:nvSpPr>
        <p:spPr>
          <a:xfrm>
            <a:off x="5611100" y="3565325"/>
            <a:ext cx="1389000" cy="2409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FF"/>
              </a:solidFill>
            </a:endParaRPr>
          </a:p>
        </p:txBody>
      </p:sp>
      <p:sp>
        <p:nvSpPr>
          <p:cNvPr id="331" name="Google Shape;331;p32"/>
          <p:cNvSpPr/>
          <p:nvPr/>
        </p:nvSpPr>
        <p:spPr>
          <a:xfrm>
            <a:off x="5611100" y="5148325"/>
            <a:ext cx="1389000" cy="2409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FF"/>
              </a:solidFill>
            </a:endParaRPr>
          </a:p>
        </p:txBody>
      </p:sp>
      <p:sp>
        <p:nvSpPr>
          <p:cNvPr id="332" name="Google Shape;332;p32"/>
          <p:cNvSpPr txBox="1"/>
          <p:nvPr/>
        </p:nvSpPr>
        <p:spPr>
          <a:xfrm>
            <a:off x="7418325" y="4012613"/>
            <a:ext cx="1493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Calibri"/>
                <a:ea typeface="Calibri"/>
                <a:cs typeface="Calibri"/>
                <a:sym typeface="Calibri"/>
              </a:rPr>
              <a:t>How about these? </a:t>
            </a:r>
            <a:endParaRPr b="1" sz="1800">
              <a:latin typeface="Calibri"/>
              <a:ea typeface="Calibri"/>
              <a:cs typeface="Calibri"/>
              <a:sym typeface="Calibri"/>
            </a:endParaRPr>
          </a:p>
        </p:txBody>
      </p:sp>
      <p:cxnSp>
        <p:nvCxnSpPr>
          <p:cNvPr id="333" name="Google Shape;333;p32"/>
          <p:cNvCxnSpPr>
            <a:stCxn id="332" idx="1"/>
            <a:endCxn id="330" idx="3"/>
          </p:cNvCxnSpPr>
          <p:nvPr/>
        </p:nvCxnSpPr>
        <p:spPr>
          <a:xfrm rot="10800000">
            <a:off x="7000125" y="3685763"/>
            <a:ext cx="418200" cy="696300"/>
          </a:xfrm>
          <a:prstGeom prst="straightConnector1">
            <a:avLst/>
          </a:prstGeom>
          <a:noFill/>
          <a:ln cap="flat" cmpd="sng" w="9525">
            <a:solidFill>
              <a:schemeClr val="dk2"/>
            </a:solidFill>
            <a:prstDash val="solid"/>
            <a:round/>
            <a:headEnd len="med" w="med" type="none"/>
            <a:tailEnd len="med" w="med" type="triangle"/>
          </a:ln>
        </p:spPr>
      </p:cxnSp>
      <p:cxnSp>
        <p:nvCxnSpPr>
          <p:cNvPr id="334" name="Google Shape;334;p32"/>
          <p:cNvCxnSpPr>
            <a:stCxn id="332" idx="1"/>
            <a:endCxn id="331" idx="3"/>
          </p:cNvCxnSpPr>
          <p:nvPr/>
        </p:nvCxnSpPr>
        <p:spPr>
          <a:xfrm flipH="1">
            <a:off x="7000125" y="4382063"/>
            <a:ext cx="418200" cy="886800"/>
          </a:xfrm>
          <a:prstGeom prst="straightConnector1">
            <a:avLst/>
          </a:prstGeom>
          <a:noFill/>
          <a:ln cap="flat" cmpd="sng" w="9525">
            <a:solidFill>
              <a:schemeClr val="dk2"/>
            </a:solidFill>
            <a:prstDash val="solid"/>
            <a:round/>
            <a:headEnd len="med" w="med" type="none"/>
            <a:tailEnd len="med" w="med" type="triangle"/>
          </a:ln>
        </p:spPr>
      </p:cxnSp>
      <p:sp>
        <p:nvSpPr>
          <p:cNvPr id="335" name="Google Shape;335;p32"/>
          <p:cNvSpPr txBox="1"/>
          <p:nvPr/>
        </p:nvSpPr>
        <p:spPr>
          <a:xfrm>
            <a:off x="7273625" y="4821300"/>
            <a:ext cx="18156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rgbClr val="0000FF"/>
                </a:solidFill>
                <a:latin typeface="Calibri"/>
                <a:ea typeface="Calibri"/>
                <a:cs typeface="Calibri"/>
                <a:sym typeface="Calibri"/>
              </a:rPr>
              <a:t>Shared resource is accessed </a:t>
            </a:r>
            <a:endParaRPr b="1" sz="1800">
              <a:solidFill>
                <a:srgbClr val="0000FF"/>
              </a:solidFill>
              <a:latin typeface="Calibri"/>
              <a:ea typeface="Calibri"/>
              <a:cs typeface="Calibri"/>
              <a:sym typeface="Calibri"/>
            </a:endParaRPr>
          </a:p>
          <a:p>
            <a:pPr indent="0" lvl="0" marL="0" rtl="0" algn="l">
              <a:spcBef>
                <a:spcPts val="0"/>
              </a:spcBef>
              <a:spcAft>
                <a:spcPts val="0"/>
              </a:spcAft>
              <a:buNone/>
            </a:pPr>
            <a:r>
              <a:rPr b="1" lang="en-US" sz="1800">
                <a:solidFill>
                  <a:srgbClr val="0000FF"/>
                </a:solidFill>
                <a:latin typeface="Calibri"/>
                <a:ea typeface="Calibri"/>
                <a:cs typeface="Calibri"/>
                <a:sym typeface="Calibri"/>
              </a:rPr>
              <a:t>(code is in critical section)</a:t>
            </a:r>
            <a:endParaRPr b="1" sz="1800">
              <a:solidFill>
                <a:srgbClr val="0000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Types of Semaphores</a:t>
            </a:r>
            <a:endParaRPr/>
          </a:p>
        </p:txBody>
      </p:sp>
      <p:sp>
        <p:nvSpPr>
          <p:cNvPr id="342" name="Google Shape;342;p33"/>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266700" lvl="0" marL="228600" rtl="0" algn="l">
              <a:lnSpc>
                <a:spcPct val="90000"/>
              </a:lnSpc>
              <a:spcBef>
                <a:spcPts val="500"/>
              </a:spcBef>
              <a:spcAft>
                <a:spcPts val="0"/>
              </a:spcAft>
              <a:buClr>
                <a:schemeClr val="dk1"/>
              </a:buClr>
              <a:buSzPts val="2400"/>
              <a:buChar char="•"/>
            </a:pPr>
            <a:r>
              <a:rPr b="1" lang="en-US"/>
              <a:t>Counting </a:t>
            </a:r>
            <a:r>
              <a:rPr lang="en-US"/>
              <a:t>semaphore ← </a:t>
            </a:r>
            <a:r>
              <a:rPr lang="en-US"/>
              <a:t>Based on the number of controlled resources (defined at initialization)</a:t>
            </a:r>
            <a:endParaRPr/>
          </a:p>
          <a:p>
            <a:pPr indent="-241300" lvl="1" marL="685800" rtl="0" algn="l">
              <a:lnSpc>
                <a:spcPct val="90000"/>
              </a:lnSpc>
              <a:spcBef>
                <a:spcPts val="500"/>
              </a:spcBef>
              <a:spcAft>
                <a:spcPts val="0"/>
              </a:spcAft>
              <a:buClr>
                <a:schemeClr val="dk1"/>
              </a:buClr>
              <a:buSzPts val="2000"/>
              <a:buChar char="•"/>
            </a:pPr>
            <a:r>
              <a:rPr b="1" i="1" lang="en-US"/>
              <a:t>value </a:t>
            </a:r>
            <a:r>
              <a:rPr lang="en-US"/>
              <a:t>is any integer (in the Books &amp; Linux kernel, only non-negatives)</a:t>
            </a:r>
            <a:endParaRPr/>
          </a:p>
          <a:p>
            <a:pPr indent="-241300" lvl="1" marL="685800" rtl="0" algn="l">
              <a:lnSpc>
                <a:spcPct val="90000"/>
              </a:lnSpc>
              <a:spcBef>
                <a:spcPts val="500"/>
              </a:spcBef>
              <a:spcAft>
                <a:spcPts val="0"/>
              </a:spcAft>
              <a:buClr>
                <a:schemeClr val="dk1"/>
              </a:buClr>
              <a:buSzPts val="2000"/>
              <a:buChar char="•"/>
            </a:pPr>
            <a:r>
              <a:rPr lang="en-US"/>
              <a:t>Multiple processes are doing critical operations</a:t>
            </a:r>
            <a:endParaRPr/>
          </a:p>
          <a:p>
            <a:pPr indent="0" lvl="0" marL="228600" rtl="0" algn="l">
              <a:lnSpc>
                <a:spcPct val="90000"/>
              </a:lnSpc>
              <a:spcBef>
                <a:spcPts val="5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4"/>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Types of Semaphores</a:t>
            </a:r>
            <a:endParaRPr/>
          </a:p>
        </p:txBody>
      </p:sp>
      <p:sp>
        <p:nvSpPr>
          <p:cNvPr id="349" name="Google Shape;349;p34"/>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266700" lvl="0" marL="228600" rtl="0" algn="l">
              <a:lnSpc>
                <a:spcPct val="90000"/>
              </a:lnSpc>
              <a:spcBef>
                <a:spcPts val="500"/>
              </a:spcBef>
              <a:spcAft>
                <a:spcPts val="0"/>
              </a:spcAft>
              <a:buClr>
                <a:schemeClr val="dk1"/>
              </a:buClr>
              <a:buSzPts val="2400"/>
              <a:buChar char="•"/>
            </a:pPr>
            <a:r>
              <a:rPr b="1" lang="en-US"/>
              <a:t>Counting </a:t>
            </a:r>
            <a:r>
              <a:rPr lang="en-US"/>
              <a:t>semaphore ← Based on the number of controlled resources (defined at initialization)</a:t>
            </a:r>
            <a:endParaRPr/>
          </a:p>
          <a:p>
            <a:pPr indent="-241300" lvl="1" marL="685800" rtl="0" algn="l">
              <a:lnSpc>
                <a:spcPct val="90000"/>
              </a:lnSpc>
              <a:spcBef>
                <a:spcPts val="500"/>
              </a:spcBef>
              <a:spcAft>
                <a:spcPts val="0"/>
              </a:spcAft>
              <a:buClr>
                <a:schemeClr val="dk1"/>
              </a:buClr>
              <a:buSzPts val="2000"/>
              <a:buChar char="•"/>
            </a:pPr>
            <a:r>
              <a:rPr b="1" i="1" lang="en-US"/>
              <a:t>value </a:t>
            </a:r>
            <a:r>
              <a:rPr lang="en-US"/>
              <a:t>is any integer (in the Books &amp; Linux kernel, only non-negatives)</a:t>
            </a:r>
            <a:endParaRPr/>
          </a:p>
          <a:p>
            <a:pPr indent="-241300" lvl="1" marL="685800" rtl="0" algn="l">
              <a:lnSpc>
                <a:spcPct val="90000"/>
              </a:lnSpc>
              <a:spcBef>
                <a:spcPts val="500"/>
              </a:spcBef>
              <a:spcAft>
                <a:spcPts val="0"/>
              </a:spcAft>
              <a:buClr>
                <a:schemeClr val="dk1"/>
              </a:buClr>
              <a:buSzPts val="2000"/>
              <a:buChar char="•"/>
            </a:pPr>
            <a:r>
              <a:rPr lang="en-US"/>
              <a:t>Multiple processes are doing critical operations</a:t>
            </a:r>
            <a:endParaRPr/>
          </a:p>
          <a:p>
            <a:pPr indent="-266700" lvl="0" marL="228600" rtl="0" algn="l">
              <a:lnSpc>
                <a:spcPct val="90000"/>
              </a:lnSpc>
              <a:spcBef>
                <a:spcPts val="500"/>
              </a:spcBef>
              <a:spcAft>
                <a:spcPts val="0"/>
              </a:spcAft>
              <a:buClr>
                <a:schemeClr val="dk1"/>
              </a:buClr>
              <a:buSzPts val="2400"/>
              <a:buChar char="•"/>
            </a:pPr>
            <a:r>
              <a:rPr b="1" lang="en-US"/>
              <a:t>Binary </a:t>
            </a:r>
            <a:r>
              <a:rPr lang="en-US"/>
              <a:t>semaphore ← Implements mutual exclusion, aka Mutex</a:t>
            </a:r>
            <a:endParaRPr/>
          </a:p>
          <a:p>
            <a:pPr indent="-241300" lvl="1" marL="685800" rtl="0" algn="l">
              <a:lnSpc>
                <a:spcPct val="90000"/>
              </a:lnSpc>
              <a:spcBef>
                <a:spcPts val="500"/>
              </a:spcBef>
              <a:spcAft>
                <a:spcPts val="0"/>
              </a:spcAft>
              <a:buClr>
                <a:schemeClr val="dk1"/>
              </a:buClr>
              <a:buSzPts val="2000"/>
              <a:buChar char="•"/>
            </a:pPr>
            <a:r>
              <a:rPr b="1" i="1" lang="en-US"/>
              <a:t>value</a:t>
            </a:r>
            <a:r>
              <a:rPr lang="en-US"/>
              <a:t> is either 0 (zero) or 1 (one)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Mutexes</a:t>
            </a:r>
            <a:endParaRPr/>
          </a:p>
        </p:txBody>
      </p:sp>
      <p:sp>
        <p:nvSpPr>
          <p:cNvPr id="355" name="Google Shape;355;p3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Implementing mutual exclusion with binary semaphores</a:t>
            </a:r>
            <a:endParaRPr/>
          </a:p>
          <a:p>
            <a:pPr indent="-228600" lvl="1" marL="685800" rtl="0" algn="l">
              <a:lnSpc>
                <a:spcPct val="90000"/>
              </a:lnSpc>
              <a:spcBef>
                <a:spcPts val="500"/>
              </a:spcBef>
              <a:spcAft>
                <a:spcPts val="0"/>
              </a:spcAft>
              <a:buClr>
                <a:schemeClr val="dk1"/>
              </a:buClr>
              <a:buSzPts val="2400"/>
              <a:buChar char="•"/>
            </a:pPr>
            <a:r>
              <a:rPr lang="en-US"/>
              <a:t>Two states</a:t>
            </a:r>
            <a:endParaRPr/>
          </a:p>
          <a:p>
            <a:pPr indent="-228600" lvl="2" marL="1143000" rtl="0" algn="l">
              <a:lnSpc>
                <a:spcPct val="90000"/>
              </a:lnSpc>
              <a:spcBef>
                <a:spcPts val="500"/>
              </a:spcBef>
              <a:spcAft>
                <a:spcPts val="0"/>
              </a:spcAft>
              <a:buClr>
                <a:schemeClr val="dk1"/>
              </a:buClr>
              <a:buSzPts val="2000"/>
              <a:buChar char="•"/>
            </a:pPr>
            <a:r>
              <a:rPr b="1" lang="en-US"/>
              <a:t>Locked 0 </a:t>
            </a:r>
            <a:r>
              <a:rPr lang="en-US"/>
              <a:t>– critical region is not available</a:t>
            </a:r>
            <a:endParaRPr/>
          </a:p>
          <a:p>
            <a:pPr indent="-228600" lvl="2" marL="1143000" rtl="0" algn="l">
              <a:lnSpc>
                <a:spcPct val="90000"/>
              </a:lnSpc>
              <a:spcBef>
                <a:spcPts val="500"/>
              </a:spcBef>
              <a:spcAft>
                <a:spcPts val="0"/>
              </a:spcAft>
              <a:buClr>
                <a:schemeClr val="dk1"/>
              </a:buClr>
              <a:buSzPts val="2000"/>
              <a:buChar char="•"/>
            </a:pPr>
            <a:r>
              <a:rPr b="1" lang="en-US"/>
              <a:t>Unlocked 1 </a:t>
            </a:r>
            <a:r>
              <a:rPr lang="en-US"/>
              <a:t>– critical region is available</a:t>
            </a:r>
            <a:endParaRPr/>
          </a:p>
          <a:p>
            <a:pPr indent="-101600" lvl="2" marL="1143000" rtl="0" algn="l">
              <a:lnSpc>
                <a:spcPct val="90000"/>
              </a:lnSpc>
              <a:spcBef>
                <a:spcPts val="500"/>
              </a:spcBef>
              <a:spcAft>
                <a:spcPts val="0"/>
              </a:spcAft>
              <a:buClr>
                <a:schemeClr val="dk1"/>
              </a:buClr>
              <a:buSzPts val="20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56" name="Google Shape;356;p35"/>
          <p:cNvSpPr/>
          <p:nvPr/>
        </p:nvSpPr>
        <p:spPr>
          <a:xfrm>
            <a:off x="628650" y="4145638"/>
            <a:ext cx="4572000" cy="2031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Semaphore mutex = 1;</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Repeat</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	Down(mutex);</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Critical_section();</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	Up(mutex);</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Non_Critical_section();</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Until false</a:t>
            </a:r>
            <a:endParaRPr/>
          </a:p>
        </p:txBody>
      </p:sp>
      <p:sp>
        <p:nvSpPr>
          <p:cNvPr id="357" name="Google Shape;357;p35"/>
          <p:cNvSpPr/>
          <p:nvPr/>
        </p:nvSpPr>
        <p:spPr>
          <a:xfrm>
            <a:off x="4572000" y="4145638"/>
            <a:ext cx="4572000" cy="2031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FF0000"/>
                </a:solidFill>
                <a:latin typeface="Courier New"/>
                <a:ea typeface="Courier New"/>
                <a:cs typeface="Courier New"/>
                <a:sym typeface="Courier New"/>
              </a:rPr>
              <a:t>Mutex mutex = UNLOCKED;</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Repeat</a:t>
            </a:r>
            <a:endParaRPr/>
          </a:p>
          <a:p>
            <a:pPr indent="0" lvl="0" marL="0" marR="0" rtl="0" algn="l">
              <a:spcBef>
                <a:spcPts val="0"/>
              </a:spcBef>
              <a:spcAft>
                <a:spcPts val="0"/>
              </a:spcAft>
              <a:buNone/>
            </a:pPr>
            <a:r>
              <a:rPr b="1" lang="en-US" sz="1800">
                <a:solidFill>
                  <a:srgbClr val="FF0000"/>
                </a:solidFill>
                <a:latin typeface="Courier New"/>
                <a:ea typeface="Courier New"/>
                <a:cs typeface="Courier New"/>
                <a:sym typeface="Courier New"/>
              </a:rPr>
              <a:t>	Mutex_lock(mutex);</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Critical_section();</a:t>
            </a:r>
            <a:endParaRPr/>
          </a:p>
          <a:p>
            <a:pPr indent="0" lvl="0" marL="0" marR="0" rtl="0" algn="l">
              <a:spcBef>
                <a:spcPts val="0"/>
              </a:spcBef>
              <a:spcAft>
                <a:spcPts val="0"/>
              </a:spcAft>
              <a:buNone/>
            </a:pPr>
            <a:r>
              <a:rPr b="1" lang="en-US" sz="1800">
                <a:solidFill>
                  <a:srgbClr val="FF0000"/>
                </a:solidFill>
                <a:latin typeface="Courier New"/>
                <a:ea typeface="Courier New"/>
                <a:cs typeface="Courier New"/>
                <a:sym typeface="Courier New"/>
              </a:rPr>
              <a:t>	Mutex_unlock(mutex);</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lang="en-US" sz="1800">
                <a:solidFill>
                  <a:schemeClr val="dk1"/>
                </a:solidFill>
                <a:latin typeface="Courier New"/>
                <a:ea typeface="Courier New"/>
                <a:cs typeface="Courier New"/>
                <a:sym typeface="Courier New"/>
              </a:rPr>
              <a:t>Exit</a:t>
            </a:r>
            <a:r>
              <a:rPr lang="en-US" sz="1800">
                <a:solidFill>
                  <a:schemeClr val="dk1"/>
                </a:solidFill>
                <a:latin typeface="Courier New"/>
                <a:ea typeface="Courier New"/>
                <a:cs typeface="Courier New"/>
                <a:sym typeface="Courier New"/>
              </a:rPr>
              <a:t>_Critical_section();</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Until false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Producer-consumer Problem Semaphores and Mutexes (1)</a:t>
            </a:r>
            <a:endParaRPr/>
          </a:p>
        </p:txBody>
      </p:sp>
      <p:sp>
        <p:nvSpPr>
          <p:cNvPr id="364" name="Google Shape;364;p36"/>
          <p:cNvSpPr txBox="1"/>
          <p:nvPr>
            <p:ph idx="1" type="body"/>
          </p:nvPr>
        </p:nvSpPr>
        <p:spPr>
          <a:xfrm>
            <a:off x="628650" y="3343603"/>
            <a:ext cx="7886700" cy="285366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Multiple threads/process trying to add/remove different items on the buffer</a:t>
            </a:r>
            <a:endParaRPr/>
          </a:p>
          <a:p>
            <a:pPr indent="-228600" lvl="1" marL="685800" rtl="0" algn="l">
              <a:lnSpc>
                <a:spcPct val="90000"/>
              </a:lnSpc>
              <a:spcBef>
                <a:spcPts val="500"/>
              </a:spcBef>
              <a:spcAft>
                <a:spcPts val="0"/>
              </a:spcAft>
              <a:buClr>
                <a:schemeClr val="dk1"/>
              </a:buClr>
              <a:buSzPts val="2400"/>
              <a:buChar char="•"/>
            </a:pPr>
            <a:r>
              <a:rPr lang="en-US"/>
              <a:t>Operations on the buffer are critical operation</a:t>
            </a:r>
            <a:endParaRPr/>
          </a:p>
          <a:p>
            <a:pPr indent="-228600" lvl="0" marL="228600" rtl="0" algn="l">
              <a:lnSpc>
                <a:spcPct val="90000"/>
              </a:lnSpc>
              <a:spcBef>
                <a:spcPts val="1000"/>
              </a:spcBef>
              <a:spcAft>
                <a:spcPts val="0"/>
              </a:spcAft>
              <a:buClr>
                <a:schemeClr val="dk1"/>
              </a:buClr>
              <a:buSzPts val="2800"/>
              <a:buChar char="•"/>
            </a:pPr>
            <a:r>
              <a:rPr lang="en-US"/>
              <a:t>Mutex to protect buffer operations</a:t>
            </a:r>
            <a:endParaRPr/>
          </a:p>
          <a:p>
            <a:pPr indent="-228600" lvl="1" marL="685800" rtl="0" algn="l">
              <a:lnSpc>
                <a:spcPct val="90000"/>
              </a:lnSpc>
              <a:spcBef>
                <a:spcPts val="500"/>
              </a:spcBef>
              <a:spcAft>
                <a:spcPts val="0"/>
              </a:spcAft>
              <a:buClr>
                <a:schemeClr val="dk1"/>
              </a:buClr>
              <a:buSzPts val="2400"/>
              <a:buChar char="•"/>
            </a:pPr>
            <a:r>
              <a:rPr lang="en-US"/>
              <a:t>Avoid races</a:t>
            </a:r>
            <a:endParaRPr/>
          </a:p>
          <a:p>
            <a:pPr indent="-76200" lvl="1" marL="685800" rtl="0" algn="l">
              <a:lnSpc>
                <a:spcPct val="90000"/>
              </a:lnSpc>
              <a:spcBef>
                <a:spcPts val="500"/>
              </a:spcBef>
              <a:spcAft>
                <a:spcPts val="0"/>
              </a:spcAft>
              <a:buClr>
                <a:schemeClr val="dk1"/>
              </a:buClr>
              <a:buSzPts val="2400"/>
              <a:buNone/>
            </a:pPr>
            <a:r>
              <a:t/>
            </a:r>
            <a:endParaRPr/>
          </a:p>
        </p:txBody>
      </p:sp>
      <p:sp>
        <p:nvSpPr>
          <p:cNvPr id="365" name="Google Shape;365;p36"/>
          <p:cNvSpPr txBox="1"/>
          <p:nvPr/>
        </p:nvSpPr>
        <p:spPr>
          <a:xfrm>
            <a:off x="1159400" y="2729125"/>
            <a:ext cx="2481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sleep() &amp; wakeup() code</a:t>
            </a:r>
            <a:endParaRPr/>
          </a:p>
        </p:txBody>
      </p:sp>
      <p:sp>
        <p:nvSpPr>
          <p:cNvPr id="366" name="Google Shape;366;p36"/>
          <p:cNvSpPr txBox="1"/>
          <p:nvPr/>
        </p:nvSpPr>
        <p:spPr>
          <a:xfrm>
            <a:off x="6297526" y="2729136"/>
            <a:ext cx="11209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New code</a:t>
            </a:r>
            <a:endParaRPr/>
          </a:p>
        </p:txBody>
      </p:sp>
      <p:sp>
        <p:nvSpPr>
          <p:cNvPr id="367" name="Google Shape;367;p36"/>
          <p:cNvSpPr txBox="1"/>
          <p:nvPr/>
        </p:nvSpPr>
        <p:spPr>
          <a:xfrm>
            <a:off x="523460" y="1846606"/>
            <a:ext cx="1903085"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Shared variables</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const int N=100;</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int count=0;</a:t>
            </a:r>
            <a:endParaRPr/>
          </a:p>
        </p:txBody>
      </p:sp>
      <p:sp>
        <p:nvSpPr>
          <p:cNvPr id="368" name="Google Shape;368;p36"/>
          <p:cNvSpPr txBox="1"/>
          <p:nvPr/>
        </p:nvSpPr>
        <p:spPr>
          <a:xfrm>
            <a:off x="5311792" y="1846606"/>
            <a:ext cx="2977097"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Shared variables</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const int N=100;</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semaphore empty=N, full=0;</a:t>
            </a:r>
            <a:endParaRPr/>
          </a:p>
          <a:p>
            <a:pPr indent="0" lvl="0" marL="0" marR="0" rtl="0" algn="l">
              <a:spcBef>
                <a:spcPts val="0"/>
              </a:spcBef>
              <a:spcAft>
                <a:spcPts val="0"/>
              </a:spcAft>
              <a:buNone/>
            </a:pPr>
            <a:r>
              <a:rPr b="1" lang="en-US" sz="1400">
                <a:solidFill>
                  <a:srgbClr val="FF0000"/>
                </a:solidFill>
                <a:latin typeface="Courier New"/>
                <a:ea typeface="Courier New"/>
                <a:cs typeface="Courier New"/>
                <a:sym typeface="Courier New"/>
              </a:rPr>
              <a:t>mutex mux=1;</a:t>
            </a:r>
            <a:endParaRPr/>
          </a:p>
        </p:txBody>
      </p:sp>
      <p:sp>
        <p:nvSpPr>
          <p:cNvPr id="369" name="Google Shape;369;p36"/>
          <p:cNvSpPr/>
          <p:nvPr/>
        </p:nvSpPr>
        <p:spPr>
          <a:xfrm>
            <a:off x="4265541" y="1810337"/>
            <a:ext cx="571501" cy="945303"/>
          </a:xfrm>
          <a:prstGeom prst="rightArrow">
            <a:avLst>
              <a:gd fmla="val 50000" name="adj1"/>
              <a:gd fmla="val 50000" name="adj2"/>
            </a:avLst>
          </a:prstGeom>
          <a:solidFill>
            <a:srgbClr val="BFBFBF"/>
          </a:solidFill>
          <a:ln cap="flat" cmpd="sng" w="1270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Producer-consumer Problem Semaphores and Mutexes(2)</a:t>
            </a:r>
            <a:endParaRPr/>
          </a:p>
        </p:txBody>
      </p:sp>
      <p:sp>
        <p:nvSpPr>
          <p:cNvPr id="376" name="Google Shape;376;p37"/>
          <p:cNvSpPr/>
          <p:nvPr/>
        </p:nvSpPr>
        <p:spPr>
          <a:xfrm>
            <a:off x="5311792" y="2657415"/>
            <a:ext cx="4572000" cy="18928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300">
                <a:solidFill>
                  <a:srgbClr val="000000"/>
                </a:solidFill>
                <a:latin typeface="Courier New"/>
                <a:ea typeface="Courier New"/>
                <a:cs typeface="Courier New"/>
                <a:sym typeface="Courier New"/>
              </a:rPr>
              <a:t>Producer</a:t>
            </a:r>
            <a:endParaRPr/>
          </a:p>
          <a:p>
            <a:pPr indent="0" lvl="0" marL="0" marR="0" rtl="0" algn="l">
              <a:spcBef>
                <a:spcPts val="0"/>
              </a:spcBef>
              <a:spcAft>
                <a:spcPts val="0"/>
              </a:spcAft>
              <a:buNone/>
            </a:pPr>
            <a:r>
              <a:rPr lang="en-US" sz="1300">
                <a:solidFill>
                  <a:srgbClr val="000000"/>
                </a:solidFill>
                <a:latin typeface="Courier New"/>
                <a:ea typeface="Courier New"/>
                <a:cs typeface="Courier New"/>
                <a:sym typeface="Courier New"/>
              </a:rPr>
              <a:t>while (1){</a:t>
            </a:r>
            <a:endParaRPr/>
          </a:p>
          <a:p>
            <a:pPr indent="0" lvl="0" marL="0" marR="0" rtl="0" algn="l">
              <a:spcBef>
                <a:spcPts val="0"/>
              </a:spcBef>
              <a:spcAft>
                <a:spcPts val="0"/>
              </a:spcAft>
              <a:buNone/>
            </a:pPr>
            <a:r>
              <a:rPr lang="en-US" sz="1300">
                <a:solidFill>
                  <a:srgbClr val="000000"/>
                </a:solidFill>
                <a:latin typeface="Courier New"/>
                <a:ea typeface="Courier New"/>
                <a:cs typeface="Courier New"/>
                <a:sym typeface="Courier New"/>
              </a:rPr>
              <a:t>  produce an item A;</a:t>
            </a:r>
            <a:endParaRPr/>
          </a:p>
          <a:p>
            <a:pPr indent="0" lvl="0" marL="0" marR="0" rtl="0" algn="l">
              <a:spcBef>
                <a:spcPts val="0"/>
              </a:spcBef>
              <a:spcAft>
                <a:spcPts val="0"/>
              </a:spcAft>
              <a:buNone/>
            </a:pPr>
            <a:r>
              <a:rPr b="1" lang="en-US" sz="1300">
                <a:solidFill>
                  <a:schemeClr val="dk1"/>
                </a:solidFill>
                <a:latin typeface="Courier New"/>
                <a:ea typeface="Courier New"/>
                <a:cs typeface="Courier New"/>
                <a:sym typeface="Courier New"/>
              </a:rPr>
              <a:t>  down(full);</a:t>
            </a:r>
            <a:endParaRPr/>
          </a:p>
          <a:p>
            <a:pPr indent="0" lvl="0" marL="0" marR="0" rtl="0" algn="l">
              <a:spcBef>
                <a:spcPts val="0"/>
              </a:spcBef>
              <a:spcAft>
                <a:spcPts val="0"/>
              </a:spcAft>
              <a:buNone/>
            </a:pPr>
            <a:r>
              <a:rPr b="1" lang="en-US" sz="1300">
                <a:solidFill>
                  <a:srgbClr val="FF0000"/>
                </a:solidFill>
                <a:latin typeface="Courier New"/>
                <a:ea typeface="Courier New"/>
                <a:cs typeface="Courier New"/>
                <a:sym typeface="Courier New"/>
              </a:rPr>
              <a:t>  lock(mux); </a:t>
            </a:r>
            <a:r>
              <a:rPr b="1" lang="en-US" sz="1300">
                <a:solidFill>
                  <a:schemeClr val="accent6"/>
                </a:solidFill>
                <a:latin typeface="Courier New"/>
                <a:ea typeface="Courier New"/>
                <a:cs typeface="Courier New"/>
                <a:sym typeface="Courier New"/>
              </a:rPr>
              <a:t>// down(mux)</a:t>
            </a:r>
            <a:endParaRPr/>
          </a:p>
          <a:p>
            <a:pPr indent="0" lvl="0" marL="0" marR="0" rtl="0" algn="l">
              <a:spcBef>
                <a:spcPts val="0"/>
              </a:spcBef>
              <a:spcAft>
                <a:spcPts val="0"/>
              </a:spcAft>
              <a:buNone/>
            </a:pPr>
            <a:r>
              <a:rPr lang="en-US" sz="1300">
                <a:solidFill>
                  <a:srgbClr val="000000"/>
                </a:solidFill>
                <a:latin typeface="Courier New"/>
                <a:ea typeface="Courier New"/>
                <a:cs typeface="Courier New"/>
                <a:sym typeface="Courier New"/>
              </a:rPr>
              <a:t>  insert item;</a:t>
            </a:r>
            <a:endParaRPr/>
          </a:p>
          <a:p>
            <a:pPr indent="0" lvl="0" marL="0" marR="0" rtl="0" algn="l">
              <a:spcBef>
                <a:spcPts val="0"/>
              </a:spcBef>
              <a:spcAft>
                <a:spcPts val="0"/>
              </a:spcAft>
              <a:buNone/>
            </a:pPr>
            <a:r>
              <a:rPr lang="en-US" sz="1300">
                <a:solidFill>
                  <a:srgbClr val="FF0000"/>
                </a:solidFill>
                <a:latin typeface="Courier New"/>
                <a:ea typeface="Courier New"/>
                <a:cs typeface="Courier New"/>
                <a:sym typeface="Courier New"/>
              </a:rPr>
              <a:t>  </a:t>
            </a:r>
            <a:r>
              <a:rPr b="1" lang="en-US" sz="1300">
                <a:solidFill>
                  <a:srgbClr val="FF0000"/>
                </a:solidFill>
                <a:latin typeface="Courier New"/>
                <a:ea typeface="Courier New"/>
                <a:cs typeface="Courier New"/>
                <a:sym typeface="Courier New"/>
              </a:rPr>
              <a:t>unlock(mux); </a:t>
            </a:r>
            <a:r>
              <a:rPr b="1" lang="en-US" sz="1300">
                <a:solidFill>
                  <a:schemeClr val="accent6"/>
                </a:solidFill>
                <a:latin typeface="Courier New"/>
                <a:ea typeface="Courier New"/>
                <a:cs typeface="Courier New"/>
                <a:sym typeface="Courier New"/>
              </a:rPr>
              <a:t>// up(mux)</a:t>
            </a:r>
            <a:endParaRPr/>
          </a:p>
          <a:p>
            <a:pPr indent="0" lvl="0" marL="0" marR="0" rtl="0" algn="l">
              <a:spcBef>
                <a:spcPts val="0"/>
              </a:spcBef>
              <a:spcAft>
                <a:spcPts val="0"/>
              </a:spcAft>
              <a:buNone/>
            </a:pPr>
            <a:r>
              <a:rPr lang="en-US" sz="1300">
                <a:solidFill>
                  <a:schemeClr val="dk1"/>
                </a:solidFill>
                <a:latin typeface="Courier New"/>
                <a:ea typeface="Courier New"/>
                <a:cs typeface="Courier New"/>
                <a:sym typeface="Courier New"/>
              </a:rPr>
              <a:t>  </a:t>
            </a:r>
            <a:r>
              <a:rPr b="1" lang="en-US" sz="1300">
                <a:solidFill>
                  <a:schemeClr val="dk1"/>
                </a:solidFill>
                <a:latin typeface="Courier New"/>
                <a:ea typeface="Courier New"/>
                <a:cs typeface="Courier New"/>
                <a:sym typeface="Courier New"/>
              </a:rPr>
              <a:t>up(empty);</a:t>
            </a:r>
            <a:endParaRPr/>
          </a:p>
          <a:p>
            <a:pPr indent="0" lvl="0" marL="0" marR="0" rtl="0" algn="l">
              <a:spcBef>
                <a:spcPts val="0"/>
              </a:spcBef>
              <a:spcAft>
                <a:spcPts val="0"/>
              </a:spcAft>
              <a:buNone/>
            </a:pPr>
            <a:r>
              <a:rPr lang="en-US" sz="1300">
                <a:solidFill>
                  <a:srgbClr val="000000"/>
                </a:solidFill>
                <a:latin typeface="Courier New"/>
                <a:ea typeface="Courier New"/>
                <a:cs typeface="Courier New"/>
                <a:sym typeface="Courier New"/>
              </a:rPr>
              <a:t>}</a:t>
            </a:r>
            <a:endParaRPr sz="1300">
              <a:solidFill>
                <a:schemeClr val="dk1"/>
              </a:solidFill>
              <a:latin typeface="Courier New"/>
              <a:ea typeface="Courier New"/>
              <a:cs typeface="Courier New"/>
              <a:sym typeface="Courier New"/>
            </a:endParaRPr>
          </a:p>
        </p:txBody>
      </p:sp>
      <p:sp>
        <p:nvSpPr>
          <p:cNvPr id="377" name="Google Shape;377;p37"/>
          <p:cNvSpPr txBox="1"/>
          <p:nvPr/>
        </p:nvSpPr>
        <p:spPr>
          <a:xfrm>
            <a:off x="1248530" y="6178914"/>
            <a:ext cx="23560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sleep()&amp;wakeup() code</a:t>
            </a:r>
            <a:endParaRPr/>
          </a:p>
        </p:txBody>
      </p:sp>
      <p:sp>
        <p:nvSpPr>
          <p:cNvPr id="378" name="Google Shape;378;p37"/>
          <p:cNvSpPr txBox="1"/>
          <p:nvPr/>
        </p:nvSpPr>
        <p:spPr>
          <a:xfrm>
            <a:off x="6297526" y="6178914"/>
            <a:ext cx="11209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New code</a:t>
            </a:r>
            <a:endParaRPr/>
          </a:p>
        </p:txBody>
      </p:sp>
      <p:sp>
        <p:nvSpPr>
          <p:cNvPr id="379" name="Google Shape;379;p37"/>
          <p:cNvSpPr/>
          <p:nvPr/>
        </p:nvSpPr>
        <p:spPr>
          <a:xfrm>
            <a:off x="4265542" y="2823089"/>
            <a:ext cx="571501" cy="1606237"/>
          </a:xfrm>
          <a:prstGeom prst="rightArrow">
            <a:avLst>
              <a:gd fmla="val 50000" name="adj1"/>
              <a:gd fmla="val 50000" name="adj2"/>
            </a:avLst>
          </a:prstGeom>
          <a:solidFill>
            <a:srgbClr val="BFBFBF"/>
          </a:solidFill>
          <a:ln cap="flat" cmpd="sng" w="1270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0" name="Google Shape;380;p37"/>
          <p:cNvSpPr/>
          <p:nvPr/>
        </p:nvSpPr>
        <p:spPr>
          <a:xfrm>
            <a:off x="523460" y="2657415"/>
            <a:ext cx="4572000" cy="181588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00"/>
                </a:solidFill>
                <a:latin typeface="Courier New"/>
                <a:ea typeface="Courier New"/>
                <a:cs typeface="Courier New"/>
                <a:sym typeface="Courier New"/>
              </a:rPr>
              <a:t>Producer</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while (1){</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produce an item A;</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a:t>
            </a:r>
            <a:r>
              <a:rPr b="1" lang="en-US" sz="1400">
                <a:solidFill>
                  <a:srgbClr val="000000"/>
                </a:solidFill>
                <a:latin typeface="Courier New"/>
                <a:ea typeface="Courier New"/>
                <a:cs typeface="Courier New"/>
                <a:sym typeface="Courier New"/>
              </a:rPr>
              <a:t>if(count==N) </a:t>
            </a:r>
            <a:r>
              <a:rPr b="1" lang="en-US" sz="1400">
                <a:solidFill>
                  <a:srgbClr val="FD2312"/>
                </a:solidFill>
                <a:latin typeface="Courier New"/>
                <a:ea typeface="Courier New"/>
                <a:cs typeface="Courier New"/>
                <a:sym typeface="Courier New"/>
              </a:rPr>
              <a:t>sleep();</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insert item;</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a:t>
            </a:r>
            <a:r>
              <a:rPr b="1" lang="en-US" sz="1400">
                <a:solidFill>
                  <a:srgbClr val="000000"/>
                </a:solidFill>
                <a:latin typeface="Courier New"/>
                <a:ea typeface="Courier New"/>
                <a:cs typeface="Courier New"/>
                <a:sym typeface="Courier New"/>
              </a:rPr>
              <a:t>count++;</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a:t>
            </a:r>
            <a:r>
              <a:rPr b="1" lang="en-US" sz="1400">
                <a:solidFill>
                  <a:srgbClr val="000000"/>
                </a:solidFill>
                <a:latin typeface="Courier New"/>
                <a:ea typeface="Courier New"/>
                <a:cs typeface="Courier New"/>
                <a:sym typeface="Courier New"/>
              </a:rPr>
              <a:t>if(count==1) </a:t>
            </a:r>
            <a:r>
              <a:rPr b="1" lang="en-US" sz="1400">
                <a:solidFill>
                  <a:srgbClr val="FF0000"/>
                </a:solidFill>
                <a:latin typeface="Courier New"/>
                <a:ea typeface="Courier New"/>
                <a:cs typeface="Courier New"/>
                <a:sym typeface="Courier New"/>
              </a:rPr>
              <a:t>wakeup(consumer);</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p:txBody>
      </p:sp>
      <p:grpSp>
        <p:nvGrpSpPr>
          <p:cNvPr id="381" name="Google Shape;381;p37"/>
          <p:cNvGrpSpPr/>
          <p:nvPr/>
        </p:nvGrpSpPr>
        <p:grpSpPr>
          <a:xfrm>
            <a:off x="523460" y="4479432"/>
            <a:ext cx="9531782" cy="1892826"/>
            <a:chOff x="523460" y="4479432"/>
            <a:chExt cx="9531782" cy="1892826"/>
          </a:xfrm>
        </p:grpSpPr>
        <p:sp>
          <p:nvSpPr>
            <p:cNvPr id="382" name="Google Shape;382;p37"/>
            <p:cNvSpPr/>
            <p:nvPr/>
          </p:nvSpPr>
          <p:spPr>
            <a:xfrm>
              <a:off x="5311792" y="4479432"/>
              <a:ext cx="4743450" cy="18928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300">
                  <a:solidFill>
                    <a:srgbClr val="000000"/>
                  </a:solidFill>
                  <a:latin typeface="Courier New"/>
                  <a:ea typeface="Courier New"/>
                  <a:cs typeface="Courier New"/>
                  <a:sym typeface="Courier New"/>
                </a:rPr>
                <a:t>Consumer</a:t>
              </a:r>
              <a:endParaRPr/>
            </a:p>
            <a:p>
              <a:pPr indent="0" lvl="0" marL="0" marR="0" rtl="0" algn="l">
                <a:spcBef>
                  <a:spcPts val="0"/>
                </a:spcBef>
                <a:spcAft>
                  <a:spcPts val="0"/>
                </a:spcAft>
                <a:buNone/>
              </a:pPr>
              <a:r>
                <a:rPr lang="en-US" sz="1300">
                  <a:solidFill>
                    <a:srgbClr val="000000"/>
                  </a:solidFill>
                  <a:latin typeface="Courier New"/>
                  <a:ea typeface="Courier New"/>
                  <a:cs typeface="Courier New"/>
                  <a:sym typeface="Courier New"/>
                </a:rPr>
                <a:t>while (1){</a:t>
              </a:r>
              <a:endParaRPr/>
            </a:p>
            <a:p>
              <a:pPr indent="0" lvl="0" marL="0" marR="0" rtl="0" algn="l">
                <a:spcBef>
                  <a:spcPts val="0"/>
                </a:spcBef>
                <a:spcAft>
                  <a:spcPts val="0"/>
                </a:spcAft>
                <a:buNone/>
              </a:pPr>
              <a:r>
                <a:rPr b="1" lang="en-US" sz="1300">
                  <a:solidFill>
                    <a:schemeClr val="dk1"/>
                  </a:solidFill>
                  <a:latin typeface="Courier New"/>
                  <a:ea typeface="Courier New"/>
                  <a:cs typeface="Courier New"/>
                  <a:sym typeface="Courier New"/>
                </a:rPr>
                <a:t>  down(empty);</a:t>
              </a:r>
              <a:endParaRPr/>
            </a:p>
            <a:p>
              <a:pPr indent="0" lvl="0" marL="0" marR="0" rtl="0" algn="l">
                <a:spcBef>
                  <a:spcPts val="0"/>
                </a:spcBef>
                <a:spcAft>
                  <a:spcPts val="0"/>
                </a:spcAft>
                <a:buNone/>
              </a:pPr>
              <a:r>
                <a:rPr b="1" lang="en-US" sz="1300">
                  <a:solidFill>
                    <a:srgbClr val="FF0000"/>
                  </a:solidFill>
                  <a:latin typeface="Courier New"/>
                  <a:ea typeface="Courier New"/>
                  <a:cs typeface="Courier New"/>
                  <a:sym typeface="Courier New"/>
                </a:rPr>
                <a:t>  lock(mux); </a:t>
              </a:r>
              <a:r>
                <a:rPr b="1" lang="en-US" sz="1300">
                  <a:solidFill>
                    <a:schemeClr val="accent6"/>
                  </a:solidFill>
                  <a:latin typeface="Courier New"/>
                  <a:ea typeface="Courier New"/>
                  <a:cs typeface="Courier New"/>
                  <a:sym typeface="Courier New"/>
                </a:rPr>
                <a:t>// down(mux)</a:t>
              </a:r>
              <a:endParaRPr b="1" sz="1300">
                <a:solidFill>
                  <a:srgbClr val="FF0000"/>
                </a:solidFill>
                <a:latin typeface="Courier New"/>
                <a:ea typeface="Courier New"/>
                <a:cs typeface="Courier New"/>
                <a:sym typeface="Courier New"/>
              </a:endParaRPr>
            </a:p>
            <a:p>
              <a:pPr indent="0" lvl="0" marL="0" marR="0" rtl="0" algn="l">
                <a:spcBef>
                  <a:spcPts val="0"/>
                </a:spcBef>
                <a:spcAft>
                  <a:spcPts val="0"/>
                </a:spcAft>
                <a:buNone/>
              </a:pPr>
              <a:r>
                <a:rPr lang="en-US" sz="1300">
                  <a:solidFill>
                    <a:srgbClr val="000000"/>
                  </a:solidFill>
                  <a:latin typeface="Courier New"/>
                  <a:ea typeface="Courier New"/>
                  <a:cs typeface="Courier New"/>
                  <a:sym typeface="Courier New"/>
                </a:rPr>
                <a:t>  remove item;</a:t>
              </a:r>
              <a:endParaRPr/>
            </a:p>
            <a:p>
              <a:pPr indent="0" lvl="0" marL="0" marR="0" rtl="0" algn="l">
                <a:spcBef>
                  <a:spcPts val="0"/>
                </a:spcBef>
                <a:spcAft>
                  <a:spcPts val="0"/>
                </a:spcAft>
                <a:buNone/>
              </a:pPr>
              <a:r>
                <a:rPr b="1" lang="en-US" sz="1300">
                  <a:solidFill>
                    <a:srgbClr val="FF0000"/>
                  </a:solidFill>
                  <a:latin typeface="Courier New"/>
                  <a:ea typeface="Courier New"/>
                  <a:cs typeface="Courier New"/>
                  <a:sym typeface="Courier New"/>
                </a:rPr>
                <a:t>  unlock(mux); </a:t>
              </a:r>
              <a:r>
                <a:rPr b="1" lang="en-US" sz="1300">
                  <a:solidFill>
                    <a:schemeClr val="accent6"/>
                  </a:solidFill>
                  <a:latin typeface="Courier New"/>
                  <a:ea typeface="Courier New"/>
                  <a:cs typeface="Courier New"/>
                  <a:sym typeface="Courier New"/>
                </a:rPr>
                <a:t>// up(mux)</a:t>
              </a:r>
              <a:endParaRPr b="1" sz="1300">
                <a:solidFill>
                  <a:srgbClr val="FF0000"/>
                </a:solidFill>
                <a:latin typeface="Courier New"/>
                <a:ea typeface="Courier New"/>
                <a:cs typeface="Courier New"/>
                <a:sym typeface="Courier New"/>
              </a:endParaRPr>
            </a:p>
            <a:p>
              <a:pPr indent="0" lvl="0" marL="0" marR="0" rtl="0" algn="l">
                <a:spcBef>
                  <a:spcPts val="0"/>
                </a:spcBef>
                <a:spcAft>
                  <a:spcPts val="0"/>
                </a:spcAft>
                <a:buNone/>
              </a:pPr>
              <a:r>
                <a:rPr b="1" lang="en-US" sz="1300">
                  <a:solidFill>
                    <a:schemeClr val="dk1"/>
                  </a:solidFill>
                  <a:latin typeface="Courier New"/>
                  <a:ea typeface="Courier New"/>
                  <a:cs typeface="Courier New"/>
                  <a:sym typeface="Courier New"/>
                </a:rPr>
                <a:t>  up(full);</a:t>
              </a:r>
              <a:endParaRPr/>
            </a:p>
            <a:p>
              <a:pPr indent="0" lvl="0" marL="0" marR="0" rtl="0" algn="l">
                <a:spcBef>
                  <a:spcPts val="0"/>
                </a:spcBef>
                <a:spcAft>
                  <a:spcPts val="0"/>
                </a:spcAft>
                <a:buNone/>
              </a:pPr>
              <a:r>
                <a:rPr lang="en-US" sz="1300">
                  <a:solidFill>
                    <a:schemeClr val="dk1"/>
                  </a:solidFill>
                  <a:latin typeface="Courier New"/>
                  <a:ea typeface="Courier New"/>
                  <a:cs typeface="Courier New"/>
                  <a:sym typeface="Courier New"/>
                </a:rPr>
                <a:t>  consume an item;</a:t>
              </a:r>
              <a:endParaRPr/>
            </a:p>
            <a:p>
              <a:pPr indent="0" lvl="0" marL="0" marR="0" rtl="0" algn="l">
                <a:spcBef>
                  <a:spcPts val="0"/>
                </a:spcBef>
                <a:spcAft>
                  <a:spcPts val="0"/>
                </a:spcAft>
                <a:buNone/>
              </a:pPr>
              <a:r>
                <a:rPr lang="en-US" sz="1300">
                  <a:solidFill>
                    <a:srgbClr val="000000"/>
                  </a:solidFill>
                  <a:latin typeface="Courier New"/>
                  <a:ea typeface="Courier New"/>
                  <a:cs typeface="Courier New"/>
                  <a:sym typeface="Courier New"/>
                </a:rPr>
                <a:t>}</a:t>
              </a:r>
              <a:endParaRPr sz="1300">
                <a:solidFill>
                  <a:schemeClr val="dk1"/>
                </a:solidFill>
                <a:latin typeface="Courier New"/>
                <a:ea typeface="Courier New"/>
                <a:cs typeface="Courier New"/>
                <a:sym typeface="Courier New"/>
              </a:endParaRPr>
            </a:p>
          </p:txBody>
        </p:sp>
        <p:sp>
          <p:nvSpPr>
            <p:cNvPr id="383" name="Google Shape;383;p37"/>
            <p:cNvSpPr/>
            <p:nvPr/>
          </p:nvSpPr>
          <p:spPr>
            <a:xfrm>
              <a:off x="4265542" y="4579643"/>
              <a:ext cx="571501" cy="1606237"/>
            </a:xfrm>
            <a:prstGeom prst="rightArrow">
              <a:avLst>
                <a:gd fmla="val 50000" name="adj1"/>
                <a:gd fmla="val 50000" name="adj2"/>
              </a:avLst>
            </a:prstGeom>
            <a:solidFill>
              <a:srgbClr val="BFBFBF"/>
            </a:solidFill>
            <a:ln cap="flat" cmpd="sng" w="1270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4" name="Google Shape;384;p37"/>
            <p:cNvSpPr/>
            <p:nvPr/>
          </p:nvSpPr>
          <p:spPr>
            <a:xfrm>
              <a:off x="523460" y="4479432"/>
              <a:ext cx="4743450" cy="181588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00"/>
                  </a:solidFill>
                  <a:latin typeface="Courier New"/>
                  <a:ea typeface="Courier New"/>
                  <a:cs typeface="Courier New"/>
                  <a:sym typeface="Courier New"/>
                </a:rPr>
                <a:t>Consumer</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while (1){</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a:t>
              </a:r>
              <a:r>
                <a:rPr b="1" lang="en-US" sz="1400">
                  <a:solidFill>
                    <a:srgbClr val="000000"/>
                  </a:solidFill>
                  <a:latin typeface="Courier New"/>
                  <a:ea typeface="Courier New"/>
                  <a:cs typeface="Courier New"/>
                  <a:sym typeface="Courier New"/>
                </a:rPr>
                <a:t>if(count==0) </a:t>
              </a:r>
              <a:r>
                <a:rPr b="1" lang="en-US" sz="1400">
                  <a:solidFill>
                    <a:srgbClr val="FF0000"/>
                  </a:solidFill>
                  <a:latin typeface="Courier New"/>
                  <a:ea typeface="Courier New"/>
                  <a:cs typeface="Courier New"/>
                  <a:sym typeface="Courier New"/>
                </a:rPr>
                <a:t>sleep();</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remove item;</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a:t>
              </a:r>
              <a:r>
                <a:rPr b="1" lang="en-US" sz="1400">
                  <a:solidFill>
                    <a:srgbClr val="000000"/>
                  </a:solidFill>
                  <a:latin typeface="Courier New"/>
                  <a:ea typeface="Courier New"/>
                  <a:cs typeface="Courier New"/>
                  <a:sym typeface="Courier New"/>
                </a:rPr>
                <a:t>count--;</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a:t>
              </a:r>
              <a:r>
                <a:rPr b="1" lang="en-US" sz="1400">
                  <a:solidFill>
                    <a:srgbClr val="000000"/>
                  </a:solidFill>
                  <a:latin typeface="Courier New"/>
                  <a:ea typeface="Courier New"/>
                  <a:cs typeface="Courier New"/>
                  <a:sym typeface="Courier New"/>
                </a:rPr>
                <a:t>if(count==N-1) </a:t>
              </a:r>
              <a:r>
                <a:rPr b="1" lang="en-US" sz="1400">
                  <a:solidFill>
                    <a:srgbClr val="FF0000"/>
                  </a:solidFill>
                  <a:latin typeface="Courier New"/>
                  <a:ea typeface="Courier New"/>
                  <a:cs typeface="Courier New"/>
                  <a:sym typeface="Courier New"/>
                </a:rPr>
                <a:t>wakeup(producer);</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consume an item;</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p:txBody>
        </p:sp>
      </p:grpSp>
      <p:sp>
        <p:nvSpPr>
          <p:cNvPr id="385" name="Google Shape;385;p37"/>
          <p:cNvSpPr txBox="1"/>
          <p:nvPr/>
        </p:nvSpPr>
        <p:spPr>
          <a:xfrm>
            <a:off x="523460" y="1846606"/>
            <a:ext cx="1903085"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Shared variables</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const int N=100;</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int count=0;</a:t>
            </a:r>
            <a:endParaRPr/>
          </a:p>
        </p:txBody>
      </p:sp>
      <p:sp>
        <p:nvSpPr>
          <p:cNvPr id="386" name="Google Shape;386;p37"/>
          <p:cNvSpPr txBox="1"/>
          <p:nvPr/>
        </p:nvSpPr>
        <p:spPr>
          <a:xfrm>
            <a:off x="5311792" y="1846606"/>
            <a:ext cx="2768707" cy="8925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00">
                <a:solidFill>
                  <a:schemeClr val="dk1"/>
                </a:solidFill>
                <a:latin typeface="Courier New"/>
                <a:ea typeface="Courier New"/>
                <a:cs typeface="Courier New"/>
                <a:sym typeface="Courier New"/>
              </a:rPr>
              <a:t>Shared variables</a:t>
            </a:r>
            <a:endParaRPr/>
          </a:p>
          <a:p>
            <a:pPr indent="0" lvl="0" marL="0" marR="0" rtl="0" algn="l">
              <a:spcBef>
                <a:spcPts val="0"/>
              </a:spcBef>
              <a:spcAft>
                <a:spcPts val="0"/>
              </a:spcAft>
              <a:buNone/>
            </a:pPr>
            <a:r>
              <a:rPr lang="en-US" sz="1300">
                <a:solidFill>
                  <a:schemeClr val="dk1"/>
                </a:solidFill>
                <a:latin typeface="Courier New"/>
                <a:ea typeface="Courier New"/>
                <a:cs typeface="Courier New"/>
                <a:sym typeface="Courier New"/>
              </a:rPr>
              <a:t>const int N=100;</a:t>
            </a:r>
            <a:endParaRPr/>
          </a:p>
          <a:p>
            <a:pPr indent="0" lvl="0" marL="0" marR="0" rtl="0" algn="l">
              <a:spcBef>
                <a:spcPts val="0"/>
              </a:spcBef>
              <a:spcAft>
                <a:spcPts val="0"/>
              </a:spcAft>
              <a:buNone/>
            </a:pPr>
            <a:r>
              <a:rPr b="1" lang="en-US" sz="1300">
                <a:solidFill>
                  <a:schemeClr val="dk1"/>
                </a:solidFill>
                <a:latin typeface="Courier New"/>
                <a:ea typeface="Courier New"/>
                <a:cs typeface="Courier New"/>
                <a:sym typeface="Courier New"/>
              </a:rPr>
              <a:t>semaphore full=N, empty=0;</a:t>
            </a:r>
            <a:endParaRPr/>
          </a:p>
          <a:p>
            <a:pPr indent="0" lvl="0" marL="0" marR="0" rtl="0" algn="l">
              <a:spcBef>
                <a:spcPts val="0"/>
              </a:spcBef>
              <a:spcAft>
                <a:spcPts val="0"/>
              </a:spcAft>
              <a:buNone/>
            </a:pPr>
            <a:r>
              <a:rPr b="1" lang="en-US" sz="1300">
                <a:solidFill>
                  <a:srgbClr val="FF0000"/>
                </a:solidFill>
                <a:latin typeface="Courier New"/>
                <a:ea typeface="Courier New"/>
                <a:cs typeface="Courier New"/>
                <a:sym typeface="Courier New"/>
              </a:rPr>
              <a:t>mutex mux=1;</a:t>
            </a:r>
            <a:endParaRPr/>
          </a:p>
        </p:txBody>
      </p:sp>
      <p:sp>
        <p:nvSpPr>
          <p:cNvPr id="387" name="Google Shape;387;p37"/>
          <p:cNvSpPr/>
          <p:nvPr/>
        </p:nvSpPr>
        <p:spPr>
          <a:xfrm>
            <a:off x="4265541" y="1810337"/>
            <a:ext cx="571501" cy="945303"/>
          </a:xfrm>
          <a:prstGeom prst="rightArrow">
            <a:avLst>
              <a:gd fmla="val 50000" name="adj1"/>
              <a:gd fmla="val 50000" name="adj2"/>
            </a:avLst>
          </a:prstGeom>
          <a:solidFill>
            <a:srgbClr val="BFBFBF"/>
          </a:solidFill>
          <a:ln cap="flat" cmpd="sng" w="1270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500"/>
                                        <p:tgtEl>
                                          <p:spTgt spid="3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Game of Orders (1)</a:t>
            </a:r>
            <a:endParaRPr/>
          </a:p>
        </p:txBody>
      </p:sp>
      <p:sp>
        <p:nvSpPr>
          <p:cNvPr id="394" name="Google Shape;394;p38"/>
          <p:cNvSpPr txBox="1"/>
          <p:nvPr>
            <p:ph idx="1" type="body"/>
          </p:nvPr>
        </p:nvSpPr>
        <p:spPr>
          <a:xfrm>
            <a:off x="628650" y="1825625"/>
            <a:ext cx="7886700" cy="1603375"/>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The sequence of down and up operations:</a:t>
            </a:r>
            <a:endParaRPr/>
          </a:p>
          <a:p>
            <a:pPr indent="-228600" lvl="1" marL="685800" rtl="0" algn="l">
              <a:lnSpc>
                <a:spcPct val="90000"/>
              </a:lnSpc>
              <a:spcBef>
                <a:spcPts val="500"/>
              </a:spcBef>
              <a:spcAft>
                <a:spcPts val="0"/>
              </a:spcAft>
              <a:buClr>
                <a:schemeClr val="dk1"/>
              </a:buClr>
              <a:buSzPct val="100000"/>
              <a:buChar char="•"/>
            </a:pPr>
            <a:r>
              <a:rPr lang="en-US"/>
              <a:t>Producer – down(full), down(mux), up(mux), up(empty)</a:t>
            </a:r>
            <a:endParaRPr/>
          </a:p>
          <a:p>
            <a:pPr indent="-228600" lvl="1" marL="685800" rtl="0" algn="l">
              <a:lnSpc>
                <a:spcPct val="90000"/>
              </a:lnSpc>
              <a:spcBef>
                <a:spcPts val="500"/>
              </a:spcBef>
              <a:spcAft>
                <a:spcPts val="0"/>
              </a:spcAft>
              <a:buClr>
                <a:schemeClr val="dk1"/>
              </a:buClr>
              <a:buSzPct val="100000"/>
              <a:buChar char="•"/>
            </a:pPr>
            <a:r>
              <a:rPr lang="en-US"/>
              <a:t>Consumer – down(empty), down(mux), up(mux), up(full)</a:t>
            </a:r>
            <a:endParaRPr/>
          </a:p>
          <a:p>
            <a:pPr indent="-228600" lvl="0" marL="228600" rtl="0" algn="l">
              <a:lnSpc>
                <a:spcPct val="90000"/>
              </a:lnSpc>
              <a:spcBef>
                <a:spcPts val="1000"/>
              </a:spcBef>
              <a:spcAft>
                <a:spcPts val="0"/>
              </a:spcAft>
              <a:buClr>
                <a:srgbClr val="FF0000"/>
              </a:buClr>
              <a:buSzPct val="100000"/>
              <a:buChar char="•"/>
            </a:pPr>
            <a:r>
              <a:rPr b="1" lang="en-US">
                <a:solidFill>
                  <a:srgbClr val="FF0000"/>
                </a:solidFill>
              </a:rPr>
              <a:t>Is order of </a:t>
            </a:r>
            <a:r>
              <a:rPr b="1" i="1" lang="en-US">
                <a:solidFill>
                  <a:srgbClr val="FF0000"/>
                </a:solidFill>
              </a:rPr>
              <a:t>down() </a:t>
            </a:r>
            <a:r>
              <a:rPr b="1" lang="en-US">
                <a:solidFill>
                  <a:srgbClr val="FF0000"/>
                </a:solidFill>
              </a:rPr>
              <a:t>important? Yes!</a:t>
            </a:r>
            <a:endParaRPr/>
          </a:p>
        </p:txBody>
      </p:sp>
      <p:sp>
        <p:nvSpPr>
          <p:cNvPr id="395" name="Google Shape;395;p38"/>
          <p:cNvSpPr/>
          <p:nvPr/>
        </p:nvSpPr>
        <p:spPr>
          <a:xfrm>
            <a:off x="925323" y="3562849"/>
            <a:ext cx="4572000"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rgbClr val="000000"/>
                </a:solidFill>
                <a:latin typeface="Courier New"/>
                <a:ea typeface="Courier New"/>
                <a:cs typeface="Courier New"/>
                <a:sym typeface="Courier New"/>
              </a:rPr>
              <a:t>Producer</a:t>
            </a:r>
            <a:endParaRPr/>
          </a:p>
          <a:p>
            <a:pPr indent="0" lvl="0" marL="0" marR="0" rtl="0" algn="l">
              <a:spcBef>
                <a:spcPts val="0"/>
              </a:spcBef>
              <a:spcAft>
                <a:spcPts val="0"/>
              </a:spcAft>
              <a:buNone/>
            </a:pPr>
            <a:r>
              <a:rPr lang="en-US" sz="1600">
                <a:solidFill>
                  <a:srgbClr val="000000"/>
                </a:solidFill>
                <a:latin typeface="Courier New"/>
                <a:ea typeface="Courier New"/>
                <a:cs typeface="Courier New"/>
                <a:sym typeface="Courier New"/>
              </a:rPr>
              <a:t>while (1){</a:t>
            </a:r>
            <a:endParaRPr/>
          </a:p>
          <a:p>
            <a:pPr indent="0" lvl="0" marL="0" marR="0" rtl="0" algn="l">
              <a:spcBef>
                <a:spcPts val="0"/>
              </a:spcBef>
              <a:spcAft>
                <a:spcPts val="0"/>
              </a:spcAft>
              <a:buNone/>
            </a:pPr>
            <a:r>
              <a:rPr lang="en-US" sz="1600">
                <a:solidFill>
                  <a:srgbClr val="000000"/>
                </a:solidFill>
                <a:latin typeface="Courier New"/>
                <a:ea typeface="Courier New"/>
                <a:cs typeface="Courier New"/>
                <a:sym typeface="Courier New"/>
              </a:rPr>
              <a:t>  produce an item A;</a:t>
            </a:r>
            <a:endParaRPr/>
          </a:p>
          <a:p>
            <a:pPr indent="0" lvl="0" marL="0" marR="0" rtl="0" algn="l">
              <a:spcBef>
                <a:spcPts val="0"/>
              </a:spcBef>
              <a:spcAft>
                <a:spcPts val="0"/>
              </a:spcAft>
              <a:buNone/>
            </a:pPr>
            <a:r>
              <a:rPr lang="en-US" sz="1600">
                <a:solidFill>
                  <a:srgbClr val="000000"/>
                </a:solidFill>
                <a:latin typeface="Courier New"/>
                <a:ea typeface="Courier New"/>
                <a:cs typeface="Courier New"/>
                <a:sym typeface="Courier New"/>
              </a:rPr>
              <a:t>  </a:t>
            </a:r>
            <a:r>
              <a:rPr b="1" lang="en-US" sz="1600">
                <a:solidFill>
                  <a:schemeClr val="dk1"/>
                </a:solidFill>
                <a:latin typeface="Courier New"/>
                <a:ea typeface="Courier New"/>
                <a:cs typeface="Courier New"/>
                <a:sym typeface="Courier New"/>
              </a:rPr>
              <a:t>down(mux);</a:t>
            </a:r>
            <a:endParaRPr sz="16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  down(full);</a:t>
            </a:r>
            <a:endParaRPr/>
          </a:p>
          <a:p>
            <a:pPr indent="0" lvl="0" marL="0" marR="0" rtl="0" algn="l">
              <a:spcBef>
                <a:spcPts val="0"/>
              </a:spcBef>
              <a:spcAft>
                <a:spcPts val="0"/>
              </a:spcAft>
              <a:buNone/>
            </a:pPr>
            <a:r>
              <a:rPr lang="en-US" sz="1600">
                <a:solidFill>
                  <a:srgbClr val="000000"/>
                </a:solidFill>
                <a:latin typeface="Courier New"/>
                <a:ea typeface="Courier New"/>
                <a:cs typeface="Courier New"/>
                <a:sym typeface="Courier New"/>
              </a:rPr>
              <a:t>  insert item;</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  up(mux);</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a:t>
            </a:r>
            <a:r>
              <a:rPr b="1" lang="en-US" sz="1600">
                <a:solidFill>
                  <a:schemeClr val="dk1"/>
                </a:solidFill>
                <a:latin typeface="Courier New"/>
                <a:ea typeface="Courier New"/>
                <a:cs typeface="Courier New"/>
                <a:sym typeface="Courier New"/>
              </a:rPr>
              <a:t>up(empty);</a:t>
            </a:r>
            <a:endParaRPr/>
          </a:p>
          <a:p>
            <a:pPr indent="0" lvl="0" marL="0" marR="0" rtl="0" algn="l">
              <a:spcBef>
                <a:spcPts val="0"/>
              </a:spcBef>
              <a:spcAft>
                <a:spcPts val="0"/>
              </a:spcAft>
              <a:buNone/>
            </a:pPr>
            <a:r>
              <a:rPr lang="en-US" sz="1600">
                <a:solidFill>
                  <a:srgbClr val="000000"/>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p:txBody>
      </p:sp>
      <p:sp>
        <p:nvSpPr>
          <p:cNvPr id="396" name="Google Shape;396;p38"/>
          <p:cNvSpPr/>
          <p:nvPr/>
        </p:nvSpPr>
        <p:spPr>
          <a:xfrm>
            <a:off x="4572000" y="3562849"/>
            <a:ext cx="4743450"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rgbClr val="000000"/>
                </a:solidFill>
                <a:latin typeface="Courier New"/>
                <a:ea typeface="Courier New"/>
                <a:cs typeface="Courier New"/>
                <a:sym typeface="Courier New"/>
              </a:rPr>
              <a:t>Consumer</a:t>
            </a:r>
            <a:endParaRPr/>
          </a:p>
          <a:p>
            <a:pPr indent="0" lvl="0" marL="0" marR="0" rtl="0" algn="l">
              <a:spcBef>
                <a:spcPts val="0"/>
              </a:spcBef>
              <a:spcAft>
                <a:spcPts val="0"/>
              </a:spcAft>
              <a:buNone/>
            </a:pPr>
            <a:r>
              <a:rPr lang="en-US" sz="1600">
                <a:solidFill>
                  <a:srgbClr val="000000"/>
                </a:solidFill>
                <a:latin typeface="Courier New"/>
                <a:ea typeface="Courier New"/>
                <a:cs typeface="Courier New"/>
                <a:sym typeface="Courier New"/>
              </a:rPr>
              <a:t>while (1){</a:t>
            </a:r>
            <a:endParaRPr/>
          </a:p>
          <a:p>
            <a:pPr indent="0" lvl="0" marL="0" marR="0" rtl="0" algn="l">
              <a:spcBef>
                <a:spcPts val="0"/>
              </a:spcBef>
              <a:spcAft>
                <a:spcPts val="0"/>
              </a:spcAft>
              <a:buNone/>
            </a:pPr>
            <a:r>
              <a:rPr lang="en-US" sz="1600">
                <a:solidFill>
                  <a:srgbClr val="000000"/>
                </a:solidFill>
                <a:latin typeface="Courier New"/>
                <a:ea typeface="Courier New"/>
                <a:cs typeface="Courier New"/>
                <a:sym typeface="Courier New"/>
              </a:rPr>
              <a:t>  </a:t>
            </a:r>
            <a:r>
              <a:rPr b="1" lang="en-US" sz="1600">
                <a:solidFill>
                  <a:schemeClr val="dk1"/>
                </a:solidFill>
                <a:latin typeface="Courier New"/>
                <a:ea typeface="Courier New"/>
                <a:cs typeface="Courier New"/>
                <a:sym typeface="Courier New"/>
              </a:rPr>
              <a:t>down(mux);</a:t>
            </a:r>
            <a:endParaRPr sz="16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  down(empty);</a:t>
            </a:r>
            <a:endParaRPr/>
          </a:p>
          <a:p>
            <a:pPr indent="0" lvl="0" marL="0" marR="0" rtl="0" algn="l">
              <a:spcBef>
                <a:spcPts val="0"/>
              </a:spcBef>
              <a:spcAft>
                <a:spcPts val="0"/>
              </a:spcAft>
              <a:buNone/>
            </a:pPr>
            <a:r>
              <a:rPr lang="en-US" sz="1600">
                <a:solidFill>
                  <a:srgbClr val="000000"/>
                </a:solidFill>
                <a:latin typeface="Courier New"/>
                <a:ea typeface="Courier New"/>
                <a:cs typeface="Courier New"/>
                <a:sym typeface="Courier New"/>
              </a:rPr>
              <a:t>  remove item;</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  up(mux);</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  up(full);</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consume an item;</a:t>
            </a:r>
            <a:endParaRPr/>
          </a:p>
          <a:p>
            <a:pPr indent="0" lvl="0" marL="0" marR="0" rtl="0" algn="l">
              <a:spcBef>
                <a:spcPts val="0"/>
              </a:spcBef>
              <a:spcAft>
                <a:spcPts val="0"/>
              </a:spcAft>
              <a:buNone/>
            </a:pPr>
            <a:r>
              <a:rPr lang="en-US" sz="1600">
                <a:solidFill>
                  <a:srgbClr val="000000"/>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p:txBody>
      </p:sp>
      <p:sp>
        <p:nvSpPr>
          <p:cNvPr id="397" name="Google Shape;397;p38"/>
          <p:cNvSpPr txBox="1"/>
          <p:nvPr/>
        </p:nvSpPr>
        <p:spPr>
          <a:xfrm>
            <a:off x="412683" y="5871173"/>
            <a:ext cx="810266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FF0000"/>
                </a:solidFill>
                <a:latin typeface="Calibri"/>
                <a:ea typeface="Calibri"/>
                <a:cs typeface="Calibri"/>
                <a:sym typeface="Calibri"/>
              </a:rPr>
              <a:t>Both processes may stay blocked forever!</a:t>
            </a:r>
            <a:endParaRPr/>
          </a:p>
        </p:txBody>
      </p:sp>
      <p:sp>
        <p:nvSpPr>
          <p:cNvPr id="398" name="Google Shape;398;p38"/>
          <p:cNvSpPr/>
          <p:nvPr/>
        </p:nvSpPr>
        <p:spPr>
          <a:xfrm flipH="1">
            <a:off x="831273" y="4467340"/>
            <a:ext cx="368920" cy="289922"/>
          </a:xfrm>
          <a:custGeom>
            <a:rect b="b" l="l" r="r" t="t"/>
            <a:pathLst>
              <a:path extrusionOk="0" h="332988" w="309874">
                <a:moveTo>
                  <a:pt x="0" y="2215"/>
                </a:moveTo>
                <a:cubicBezTo>
                  <a:pt x="195224" y="1585"/>
                  <a:pt x="307319" y="-29273"/>
                  <a:pt x="309838" y="160912"/>
                </a:cubicBezTo>
                <a:cubicBezTo>
                  <a:pt x="312357" y="351097"/>
                  <a:pt x="182629" y="339132"/>
                  <a:pt x="15114" y="327167"/>
                </a:cubicBezTo>
              </a:path>
            </a:pathLst>
          </a:custGeom>
          <a:noFill/>
          <a:ln cap="flat" cmpd="sng" w="28575">
            <a:solidFill>
              <a:srgbClr val="FF0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9" name="Google Shape;399;p38"/>
          <p:cNvSpPr/>
          <p:nvPr/>
        </p:nvSpPr>
        <p:spPr>
          <a:xfrm flipH="1">
            <a:off x="4464016" y="4215203"/>
            <a:ext cx="368920" cy="289922"/>
          </a:xfrm>
          <a:custGeom>
            <a:rect b="b" l="l" r="r" t="t"/>
            <a:pathLst>
              <a:path extrusionOk="0" h="332988" w="309874">
                <a:moveTo>
                  <a:pt x="0" y="2215"/>
                </a:moveTo>
                <a:cubicBezTo>
                  <a:pt x="195224" y="1585"/>
                  <a:pt x="307319" y="-29273"/>
                  <a:pt x="309838" y="160912"/>
                </a:cubicBezTo>
                <a:cubicBezTo>
                  <a:pt x="312357" y="351097"/>
                  <a:pt x="182629" y="339132"/>
                  <a:pt x="15114" y="327167"/>
                </a:cubicBezTo>
              </a:path>
            </a:pathLst>
          </a:custGeom>
          <a:noFill/>
          <a:ln cap="flat" cmpd="sng" w="28575">
            <a:solidFill>
              <a:srgbClr val="FF0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Game of Orders (2)</a:t>
            </a:r>
            <a:endParaRPr/>
          </a:p>
        </p:txBody>
      </p:sp>
      <p:sp>
        <p:nvSpPr>
          <p:cNvPr id="405" name="Google Shape;405;p39"/>
          <p:cNvSpPr txBox="1"/>
          <p:nvPr>
            <p:ph idx="1" type="body"/>
          </p:nvPr>
        </p:nvSpPr>
        <p:spPr>
          <a:xfrm>
            <a:off x="628650" y="1825625"/>
            <a:ext cx="7886700" cy="1603375"/>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The sequence of down and up operations:</a:t>
            </a:r>
            <a:endParaRPr/>
          </a:p>
          <a:p>
            <a:pPr indent="-228600" lvl="1" marL="685800" rtl="0" algn="l">
              <a:lnSpc>
                <a:spcPct val="90000"/>
              </a:lnSpc>
              <a:spcBef>
                <a:spcPts val="500"/>
              </a:spcBef>
              <a:spcAft>
                <a:spcPts val="0"/>
              </a:spcAft>
              <a:buClr>
                <a:schemeClr val="dk1"/>
              </a:buClr>
              <a:buSzPct val="100000"/>
              <a:buChar char="•"/>
            </a:pPr>
            <a:r>
              <a:rPr lang="en-US"/>
              <a:t>Producer – down(empty), down(mux), up(mux), up(full)</a:t>
            </a:r>
            <a:endParaRPr/>
          </a:p>
          <a:p>
            <a:pPr indent="-228600" lvl="1" marL="685800" rtl="0" algn="l">
              <a:lnSpc>
                <a:spcPct val="90000"/>
              </a:lnSpc>
              <a:spcBef>
                <a:spcPts val="500"/>
              </a:spcBef>
              <a:spcAft>
                <a:spcPts val="0"/>
              </a:spcAft>
              <a:buClr>
                <a:schemeClr val="dk1"/>
              </a:buClr>
              <a:buSzPct val="100000"/>
              <a:buChar char="•"/>
            </a:pPr>
            <a:r>
              <a:rPr lang="en-US"/>
              <a:t>Consumer – down(full), down(mux), up(mux), up(empty)</a:t>
            </a:r>
            <a:endParaRPr/>
          </a:p>
          <a:p>
            <a:pPr indent="-228600" lvl="0" marL="228600" rtl="0" algn="l">
              <a:lnSpc>
                <a:spcPct val="90000"/>
              </a:lnSpc>
              <a:spcBef>
                <a:spcPts val="1000"/>
              </a:spcBef>
              <a:spcAft>
                <a:spcPts val="0"/>
              </a:spcAft>
              <a:buClr>
                <a:srgbClr val="FF0000"/>
              </a:buClr>
              <a:buSzPct val="100000"/>
              <a:buChar char="•"/>
            </a:pPr>
            <a:r>
              <a:rPr b="1" lang="en-US">
                <a:solidFill>
                  <a:srgbClr val="FF0000"/>
                </a:solidFill>
              </a:rPr>
              <a:t>Is order of </a:t>
            </a:r>
            <a:r>
              <a:rPr b="1" i="1" lang="en-US">
                <a:solidFill>
                  <a:srgbClr val="FF0000"/>
                </a:solidFill>
              </a:rPr>
              <a:t>up() </a:t>
            </a:r>
            <a:r>
              <a:rPr b="1" lang="en-US">
                <a:solidFill>
                  <a:srgbClr val="FF0000"/>
                </a:solidFill>
              </a:rPr>
              <a:t>important? Yes!</a:t>
            </a:r>
            <a:endParaRPr/>
          </a:p>
        </p:txBody>
      </p:sp>
      <p:sp>
        <p:nvSpPr>
          <p:cNvPr id="406" name="Google Shape;406;p39"/>
          <p:cNvSpPr/>
          <p:nvPr/>
        </p:nvSpPr>
        <p:spPr>
          <a:xfrm>
            <a:off x="925323" y="3563936"/>
            <a:ext cx="4572000" cy="233910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rgbClr val="000000"/>
                </a:solidFill>
                <a:latin typeface="Courier New"/>
                <a:ea typeface="Courier New"/>
                <a:cs typeface="Courier New"/>
                <a:sym typeface="Courier New"/>
              </a:rPr>
              <a:t>Producer</a:t>
            </a:r>
            <a:endParaRPr/>
          </a:p>
          <a:p>
            <a:pPr indent="0" lvl="0" marL="0" marR="0" rtl="0" algn="l">
              <a:spcBef>
                <a:spcPts val="0"/>
              </a:spcBef>
              <a:spcAft>
                <a:spcPts val="0"/>
              </a:spcAft>
              <a:buNone/>
            </a:pPr>
            <a:r>
              <a:rPr lang="en-US" sz="1600">
                <a:solidFill>
                  <a:srgbClr val="000000"/>
                </a:solidFill>
                <a:latin typeface="Courier New"/>
                <a:ea typeface="Courier New"/>
                <a:cs typeface="Courier New"/>
                <a:sym typeface="Courier New"/>
              </a:rPr>
              <a:t>while (1){</a:t>
            </a:r>
            <a:endParaRPr/>
          </a:p>
          <a:p>
            <a:pPr indent="0" lvl="0" marL="0" marR="0" rtl="0" algn="l">
              <a:spcBef>
                <a:spcPts val="0"/>
              </a:spcBef>
              <a:spcAft>
                <a:spcPts val="0"/>
              </a:spcAft>
              <a:buNone/>
            </a:pPr>
            <a:r>
              <a:rPr lang="en-US" sz="1600">
                <a:solidFill>
                  <a:srgbClr val="000000"/>
                </a:solidFill>
                <a:latin typeface="Courier New"/>
                <a:ea typeface="Courier New"/>
                <a:cs typeface="Courier New"/>
                <a:sym typeface="Courier New"/>
              </a:rPr>
              <a:t>  produce an item A;</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  down(full);</a:t>
            </a:r>
            <a:endParaRPr sz="16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US" sz="1600">
                <a:solidFill>
                  <a:srgbClr val="000000"/>
                </a:solidFill>
                <a:latin typeface="Courier New"/>
                <a:ea typeface="Courier New"/>
                <a:cs typeface="Courier New"/>
                <a:sym typeface="Courier New"/>
              </a:rPr>
              <a:t>  </a:t>
            </a:r>
            <a:r>
              <a:rPr b="1" lang="en-US" sz="1600">
                <a:solidFill>
                  <a:schemeClr val="dk1"/>
                </a:solidFill>
                <a:latin typeface="Courier New"/>
                <a:ea typeface="Courier New"/>
                <a:cs typeface="Courier New"/>
                <a:sym typeface="Courier New"/>
              </a:rPr>
              <a:t>down(mux);</a:t>
            </a:r>
            <a:endParaRPr sz="16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US" sz="1600">
                <a:solidFill>
                  <a:srgbClr val="000000"/>
                </a:solidFill>
                <a:latin typeface="Courier New"/>
                <a:ea typeface="Courier New"/>
                <a:cs typeface="Courier New"/>
                <a:sym typeface="Courier New"/>
              </a:rPr>
              <a:t>  insert item;</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  up(empty);</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  up(mux);</a:t>
            </a:r>
            <a:endParaRPr/>
          </a:p>
          <a:p>
            <a:pPr indent="0" lvl="0" marL="0" marR="0" rtl="0" algn="l">
              <a:spcBef>
                <a:spcPts val="0"/>
              </a:spcBef>
              <a:spcAft>
                <a:spcPts val="0"/>
              </a:spcAft>
              <a:buNone/>
            </a:pPr>
            <a:r>
              <a:rPr lang="en-US" sz="1600">
                <a:solidFill>
                  <a:srgbClr val="000000"/>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p:txBody>
      </p:sp>
      <p:sp>
        <p:nvSpPr>
          <p:cNvPr id="407" name="Google Shape;407;p39"/>
          <p:cNvSpPr/>
          <p:nvPr/>
        </p:nvSpPr>
        <p:spPr>
          <a:xfrm>
            <a:off x="4572000" y="3563936"/>
            <a:ext cx="4743450" cy="233910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rgbClr val="000000"/>
                </a:solidFill>
                <a:latin typeface="Courier New"/>
                <a:ea typeface="Courier New"/>
                <a:cs typeface="Courier New"/>
                <a:sym typeface="Courier New"/>
              </a:rPr>
              <a:t>Consumer</a:t>
            </a:r>
            <a:endParaRPr/>
          </a:p>
          <a:p>
            <a:pPr indent="0" lvl="0" marL="0" marR="0" rtl="0" algn="l">
              <a:spcBef>
                <a:spcPts val="0"/>
              </a:spcBef>
              <a:spcAft>
                <a:spcPts val="0"/>
              </a:spcAft>
              <a:buNone/>
            </a:pPr>
            <a:r>
              <a:rPr lang="en-US" sz="1600">
                <a:solidFill>
                  <a:srgbClr val="000000"/>
                </a:solidFill>
                <a:latin typeface="Courier New"/>
                <a:ea typeface="Courier New"/>
                <a:cs typeface="Courier New"/>
                <a:sym typeface="Courier New"/>
              </a:rPr>
              <a:t>while (1){</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  down(empty);</a:t>
            </a:r>
            <a:endParaRPr/>
          </a:p>
          <a:p>
            <a:pPr indent="0" lvl="0" marL="0" marR="0" rtl="0" algn="l">
              <a:spcBef>
                <a:spcPts val="0"/>
              </a:spcBef>
              <a:spcAft>
                <a:spcPts val="0"/>
              </a:spcAft>
              <a:buNone/>
            </a:pPr>
            <a:r>
              <a:rPr lang="en-US" sz="1600">
                <a:solidFill>
                  <a:srgbClr val="000000"/>
                </a:solidFill>
                <a:latin typeface="Courier New"/>
                <a:ea typeface="Courier New"/>
                <a:cs typeface="Courier New"/>
                <a:sym typeface="Courier New"/>
              </a:rPr>
              <a:t>  </a:t>
            </a:r>
            <a:r>
              <a:rPr b="1" lang="en-US" sz="1600">
                <a:solidFill>
                  <a:schemeClr val="dk1"/>
                </a:solidFill>
                <a:latin typeface="Courier New"/>
                <a:ea typeface="Courier New"/>
                <a:cs typeface="Courier New"/>
                <a:sym typeface="Courier New"/>
              </a:rPr>
              <a:t>down(mux);</a:t>
            </a:r>
            <a:endParaRPr/>
          </a:p>
          <a:p>
            <a:pPr indent="0" lvl="0" marL="0" marR="0" rtl="0" algn="l">
              <a:spcBef>
                <a:spcPts val="0"/>
              </a:spcBef>
              <a:spcAft>
                <a:spcPts val="0"/>
              </a:spcAft>
              <a:buNone/>
            </a:pPr>
            <a:r>
              <a:rPr lang="en-US" sz="1600">
                <a:solidFill>
                  <a:srgbClr val="000000"/>
                </a:solidFill>
                <a:latin typeface="Courier New"/>
                <a:ea typeface="Courier New"/>
                <a:cs typeface="Courier New"/>
                <a:sym typeface="Courier New"/>
              </a:rPr>
              <a:t>  remove item;</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  up(full);</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  up(mux);</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consume an item;</a:t>
            </a:r>
            <a:endParaRPr/>
          </a:p>
          <a:p>
            <a:pPr indent="0" lvl="0" marL="0" marR="0" rtl="0" algn="l">
              <a:spcBef>
                <a:spcPts val="0"/>
              </a:spcBef>
              <a:spcAft>
                <a:spcPts val="0"/>
              </a:spcAft>
              <a:buNone/>
            </a:pPr>
            <a:r>
              <a:rPr lang="en-US" sz="1600">
                <a:solidFill>
                  <a:srgbClr val="000000"/>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p:txBody>
      </p:sp>
      <p:sp>
        <p:nvSpPr>
          <p:cNvPr id="408" name="Google Shape;408;p39"/>
          <p:cNvSpPr txBox="1"/>
          <p:nvPr/>
        </p:nvSpPr>
        <p:spPr>
          <a:xfrm>
            <a:off x="412683" y="5871173"/>
            <a:ext cx="81027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FF0000"/>
                </a:solidFill>
                <a:latin typeface="Calibri"/>
                <a:ea typeface="Calibri"/>
                <a:cs typeface="Calibri"/>
                <a:sym typeface="Calibri"/>
              </a:rPr>
              <a:t>What can happen here?</a:t>
            </a:r>
            <a:endParaRPr/>
          </a:p>
        </p:txBody>
      </p:sp>
      <p:sp>
        <p:nvSpPr>
          <p:cNvPr id="409" name="Google Shape;409;p39"/>
          <p:cNvSpPr/>
          <p:nvPr/>
        </p:nvSpPr>
        <p:spPr>
          <a:xfrm flipH="1">
            <a:off x="829087" y="5174945"/>
            <a:ext cx="368920" cy="289922"/>
          </a:xfrm>
          <a:custGeom>
            <a:rect b="b" l="l" r="r" t="t"/>
            <a:pathLst>
              <a:path extrusionOk="0" h="332988" w="309874">
                <a:moveTo>
                  <a:pt x="0" y="2215"/>
                </a:moveTo>
                <a:cubicBezTo>
                  <a:pt x="195224" y="1585"/>
                  <a:pt x="307319" y="-29273"/>
                  <a:pt x="309838" y="160912"/>
                </a:cubicBezTo>
                <a:cubicBezTo>
                  <a:pt x="312357" y="351097"/>
                  <a:pt x="182629" y="339132"/>
                  <a:pt x="15114" y="327167"/>
                </a:cubicBezTo>
              </a:path>
            </a:pathLst>
          </a:custGeom>
          <a:noFill/>
          <a:ln cap="flat" cmpd="sng" w="28575">
            <a:solidFill>
              <a:srgbClr val="FF0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0" name="Google Shape;410;p39"/>
          <p:cNvSpPr/>
          <p:nvPr/>
        </p:nvSpPr>
        <p:spPr>
          <a:xfrm flipH="1">
            <a:off x="4464016" y="4966785"/>
            <a:ext cx="368920" cy="289922"/>
          </a:xfrm>
          <a:custGeom>
            <a:rect b="b" l="l" r="r" t="t"/>
            <a:pathLst>
              <a:path extrusionOk="0" h="332988" w="309874">
                <a:moveTo>
                  <a:pt x="0" y="2215"/>
                </a:moveTo>
                <a:cubicBezTo>
                  <a:pt x="195224" y="1585"/>
                  <a:pt x="307319" y="-29273"/>
                  <a:pt x="309838" y="160912"/>
                </a:cubicBezTo>
                <a:cubicBezTo>
                  <a:pt x="312357" y="351097"/>
                  <a:pt x="182629" y="339132"/>
                  <a:pt x="15114" y="327167"/>
                </a:cubicBezTo>
              </a:path>
            </a:pathLst>
          </a:custGeom>
          <a:noFill/>
          <a:ln cap="flat" cmpd="sng" w="28575">
            <a:solidFill>
              <a:srgbClr val="FF0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Warning!</a:t>
            </a:r>
            <a:endParaRPr/>
          </a:p>
        </p:txBody>
      </p:sp>
      <p:sp>
        <p:nvSpPr>
          <p:cNvPr id="416" name="Google Shape;416;p4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subtle error and everything comes to a </a:t>
            </a:r>
            <a:r>
              <a:rPr b="1" lang="en-US"/>
              <a:t>halt</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b="1" lang="en-US"/>
              <a:t>Deadlock</a:t>
            </a:r>
            <a:r>
              <a:rPr lang="en-US"/>
              <a:t> (zyBook Chapter 9)</a:t>
            </a:r>
            <a:endParaRPr/>
          </a:p>
          <a:p>
            <a:pPr indent="-228600" lvl="1" marL="685800" rtl="0" algn="l">
              <a:lnSpc>
                <a:spcPct val="90000"/>
              </a:lnSpc>
              <a:spcBef>
                <a:spcPts val="500"/>
              </a:spcBef>
              <a:spcAft>
                <a:spcPts val="0"/>
              </a:spcAft>
              <a:buClr>
                <a:schemeClr val="dk1"/>
              </a:buClr>
              <a:buSzPts val="2400"/>
              <a:buChar char="•"/>
            </a:pPr>
            <a:r>
              <a:rPr lang="en-US"/>
              <a:t>When two (or more) processes would stay blocked forever and no more work would ever be done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1"/>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Mutex Implementation</a:t>
            </a:r>
            <a:endParaRPr/>
          </a:p>
        </p:txBody>
      </p:sp>
      <p:sp>
        <p:nvSpPr>
          <p:cNvPr id="423" name="Google Shape;423;p41"/>
          <p:cNvSpPr txBox="1"/>
          <p:nvPr>
            <p:ph idx="1" type="body"/>
          </p:nvPr>
        </p:nvSpPr>
        <p:spPr>
          <a:xfrm>
            <a:off x="628650" y="1825624"/>
            <a:ext cx="7886700" cy="1081200"/>
          </a:xfrm>
          <a:prstGeom prst="rect">
            <a:avLst/>
          </a:prstGeom>
          <a:noFill/>
          <a:ln>
            <a:noFill/>
          </a:ln>
        </p:spPr>
        <p:txBody>
          <a:bodyPr anchorCtr="0" anchor="t" bIns="45700" lIns="91425" spcFirstLastPara="1" rIns="91425" wrap="square" tIns="45700">
            <a:normAutofit fontScale="77500" lnSpcReduction="20000"/>
          </a:bodyPr>
          <a:lstStyle/>
          <a:p>
            <a:pPr indent="-201930" lvl="0" marL="228600" rtl="0" algn="l">
              <a:lnSpc>
                <a:spcPct val="90000"/>
              </a:lnSpc>
              <a:spcBef>
                <a:spcPts val="0"/>
              </a:spcBef>
              <a:spcAft>
                <a:spcPts val="0"/>
              </a:spcAft>
              <a:buClr>
                <a:schemeClr val="dk1"/>
              </a:buClr>
              <a:buSzPct val="100000"/>
              <a:buChar char="•"/>
            </a:pPr>
            <a:r>
              <a:rPr lang="en-US"/>
              <a:t>MOS book says that mutexes can be implemented using a TSL instruction (with hardware support),</a:t>
            </a:r>
            <a:r>
              <a:rPr b="1" lang="en-US"/>
              <a:t> but … </a:t>
            </a:r>
            <a:endParaRPr b="1"/>
          </a:p>
          <a:p>
            <a:pPr indent="0" lvl="0" marL="228600" rtl="0" algn="l">
              <a:lnSpc>
                <a:spcPct val="90000"/>
              </a:lnSpc>
              <a:spcBef>
                <a:spcPts val="0"/>
              </a:spcBef>
              <a:spcAft>
                <a:spcPts val="0"/>
              </a:spcAft>
              <a:buNone/>
            </a:pPr>
            <a:r>
              <a:t/>
            </a:r>
            <a:endParaRPr b="1"/>
          </a:p>
          <a:p>
            <a:pPr indent="0" lvl="0" marL="228600" rtl="0" algn="l">
              <a:lnSpc>
                <a:spcPct val="90000"/>
              </a:lnSpc>
              <a:spcBef>
                <a:spcPts val="0"/>
              </a:spcBef>
              <a:spcAft>
                <a:spcPts val="0"/>
              </a:spcAft>
              <a:buNone/>
            </a:pPr>
            <a:r>
              <a:t/>
            </a:r>
            <a:endParaRPr b="1"/>
          </a:p>
        </p:txBody>
      </p:sp>
      <p:pic>
        <p:nvPicPr>
          <p:cNvPr id="424" name="Google Shape;424;p41"/>
          <p:cNvPicPr preferRelativeResize="0"/>
          <p:nvPr/>
        </p:nvPicPr>
        <p:blipFill rotWithShape="1">
          <a:blip r:embed="rId3">
            <a:alphaModFix/>
          </a:blip>
          <a:srcRect b="0" l="0" r="0" t="0"/>
          <a:stretch/>
        </p:blipFill>
        <p:spPr>
          <a:xfrm>
            <a:off x="628650" y="3041630"/>
            <a:ext cx="7886700" cy="2946977"/>
          </a:xfrm>
          <a:prstGeom prst="rect">
            <a:avLst/>
          </a:prstGeom>
          <a:noFill/>
          <a:ln>
            <a:noFill/>
          </a:ln>
        </p:spPr>
      </p:pic>
      <p:sp>
        <p:nvSpPr>
          <p:cNvPr id="425" name="Google Shape;425;p41"/>
          <p:cNvSpPr/>
          <p:nvPr/>
        </p:nvSpPr>
        <p:spPr>
          <a:xfrm>
            <a:off x="628650" y="6123542"/>
            <a:ext cx="7886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Implementation of </a:t>
            </a:r>
            <a:r>
              <a:rPr i="1" lang="en-US" sz="1800">
                <a:solidFill>
                  <a:schemeClr val="dk1"/>
                </a:solidFill>
                <a:latin typeface="Calibri"/>
                <a:ea typeface="Calibri"/>
                <a:cs typeface="Calibri"/>
                <a:sym typeface="Calibri"/>
              </a:rPr>
              <a:t>mutex_lock </a:t>
            </a:r>
            <a:r>
              <a:rPr lang="en-US" sz="1800">
                <a:solidFill>
                  <a:schemeClr val="dk1"/>
                </a:solidFill>
                <a:latin typeface="Calibri"/>
                <a:ea typeface="Calibri"/>
                <a:cs typeface="Calibri"/>
                <a:sym typeface="Calibri"/>
              </a:rPr>
              <a:t>and </a:t>
            </a:r>
            <a:r>
              <a:rPr i="1" lang="en-US" sz="1800">
                <a:solidFill>
                  <a:schemeClr val="dk1"/>
                </a:solidFill>
                <a:latin typeface="Calibri"/>
                <a:ea typeface="Calibri"/>
                <a:cs typeface="Calibri"/>
                <a:sym typeface="Calibri"/>
              </a:rPr>
              <a:t>mutex_unlock</a:t>
            </a:r>
            <a:r>
              <a:rPr lang="en-US" sz="1800">
                <a:solidFill>
                  <a:schemeClr val="dk1"/>
                </a:solidFill>
                <a:latin typeface="Calibri"/>
                <a:ea typeface="Calibri"/>
                <a:cs typeface="Calibri"/>
                <a:sym typeface="Calibri"/>
              </a:rPr>
              <a:t>. (MOS Figure 2-29)</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Busy Waiting</a:t>
            </a:r>
            <a:r>
              <a:rPr lang="en-US"/>
              <a:t> Solutions</a:t>
            </a:r>
            <a:endParaRPr/>
          </a:p>
        </p:txBody>
      </p:sp>
      <p:sp>
        <p:nvSpPr>
          <p:cNvPr id="102" name="Google Shape;102;p15"/>
          <p:cNvSpPr txBox="1"/>
          <p:nvPr>
            <p:ph idx="1" type="body"/>
          </p:nvPr>
        </p:nvSpPr>
        <p:spPr>
          <a:xfrm>
            <a:off x="628649" y="1825625"/>
            <a:ext cx="8011767"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US" sz="3200">
                <a:latin typeface="Calibri"/>
                <a:ea typeface="Calibri"/>
                <a:cs typeface="Calibri"/>
                <a:sym typeface="Calibri"/>
              </a:rPr>
              <a:t>Disadvantages</a:t>
            </a:r>
            <a:endParaRPr/>
          </a:p>
          <a:p>
            <a:pPr indent="-228600" lvl="1" marL="685800" rtl="0" algn="l">
              <a:lnSpc>
                <a:spcPct val="90000"/>
              </a:lnSpc>
              <a:spcBef>
                <a:spcPts val="500"/>
              </a:spcBef>
              <a:spcAft>
                <a:spcPts val="0"/>
              </a:spcAft>
              <a:buClr>
                <a:schemeClr val="dk1"/>
              </a:buClr>
              <a:buSzPts val="2400"/>
              <a:buChar char="•"/>
            </a:pPr>
            <a:r>
              <a:rPr lang="en-US">
                <a:latin typeface="Calibri"/>
                <a:ea typeface="Calibri"/>
                <a:cs typeface="Calibri"/>
                <a:sym typeface="Calibri"/>
              </a:rPr>
              <a:t>Waste CPU time waiting</a:t>
            </a:r>
            <a:endParaRPr/>
          </a:p>
          <a:p>
            <a:pPr indent="-228600" lvl="1" marL="685800" rtl="0" algn="l">
              <a:lnSpc>
                <a:spcPct val="90000"/>
              </a:lnSpc>
              <a:spcBef>
                <a:spcPts val="500"/>
              </a:spcBef>
              <a:spcAft>
                <a:spcPts val="0"/>
              </a:spcAft>
              <a:buClr>
                <a:srgbClr val="D8D8D8"/>
              </a:buClr>
              <a:buSzPts val="2400"/>
              <a:buChar char="•"/>
            </a:pPr>
            <a:r>
              <a:rPr lang="en-US">
                <a:solidFill>
                  <a:srgbClr val="D8D8D8"/>
                </a:solidFill>
                <a:latin typeface="Calibri"/>
                <a:ea typeface="Calibri"/>
                <a:cs typeface="Calibri"/>
                <a:sym typeface="Calibri"/>
              </a:rPr>
              <a:t>High priority jobs may hinder progress of low priority jobs</a:t>
            </a:r>
            <a:endParaRPr>
              <a:solidFill>
                <a:srgbClr val="D8D8D8"/>
              </a:solidFill>
            </a:endParaRPr>
          </a:p>
        </p:txBody>
      </p:sp>
      <p:sp>
        <p:nvSpPr>
          <p:cNvPr id="103" name="Google Shape;103;p15"/>
          <p:cNvSpPr txBox="1"/>
          <p:nvPr/>
        </p:nvSpPr>
        <p:spPr>
          <a:xfrm>
            <a:off x="437322" y="3996735"/>
            <a:ext cx="4381328"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cap="none" strike="noStrike">
                <a:solidFill>
                  <a:schemeClr val="dk1"/>
                </a:solidFill>
                <a:latin typeface="Courier New"/>
                <a:ea typeface="Courier New"/>
                <a:cs typeface="Courier New"/>
                <a:sym typeface="Courier New"/>
              </a:rPr>
              <a:t>1 while (TRUE) {</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2   while (lock != 0); </a:t>
            </a:r>
            <a:r>
              <a:rPr b="1" lang="en-US" sz="1600">
                <a:solidFill>
                  <a:schemeClr val="accent6"/>
                </a:solidFill>
                <a:latin typeface="Courier New"/>
                <a:ea typeface="Courier New"/>
                <a:cs typeface="Courier New"/>
                <a:sym typeface="Courier New"/>
              </a:rPr>
              <a:t>/* loop */</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3   lock = 1;</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4   critical_region(); </a:t>
            </a:r>
            <a:r>
              <a:rPr lang="en-US" sz="1600">
                <a:solidFill>
                  <a:schemeClr val="accent6"/>
                </a:solidFill>
                <a:latin typeface="Courier New"/>
                <a:ea typeface="Courier New"/>
                <a:cs typeface="Courier New"/>
                <a:sym typeface="Courier New"/>
              </a:rPr>
              <a:t>/* work */</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5   lock = 0;</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6   noncritical_region();</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7 }</a:t>
            </a:r>
            <a:endParaRPr/>
          </a:p>
        </p:txBody>
      </p:sp>
      <p:sp>
        <p:nvSpPr>
          <p:cNvPr id="104" name="Google Shape;104;p15"/>
          <p:cNvSpPr txBox="1"/>
          <p:nvPr/>
        </p:nvSpPr>
        <p:spPr>
          <a:xfrm>
            <a:off x="4696411" y="3627403"/>
            <a:ext cx="4257897"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1 while (TRUE) {</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2   enter_region:</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3     TSL REGISTER,LOCK_ADDR</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4     CMP REGISTER,#0</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5     JNE enter_region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6   critical_region(); </a:t>
            </a:r>
            <a:r>
              <a:rPr lang="en-US" sz="1600">
                <a:solidFill>
                  <a:schemeClr val="accent6"/>
                </a:solidFill>
                <a:latin typeface="Courier New"/>
                <a:ea typeface="Courier New"/>
                <a:cs typeface="Courier New"/>
                <a:sym typeface="Courier New"/>
              </a:rPr>
              <a:t>/* work */</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7   leave_region:</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8     MOV LOCK_ADDR,#0</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9   noncritical_region();</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10}</a:t>
            </a:r>
            <a:endParaRPr/>
          </a:p>
        </p:txBody>
      </p:sp>
      <p:sp>
        <p:nvSpPr>
          <p:cNvPr id="105" name="Google Shape;105;p15"/>
          <p:cNvSpPr/>
          <p:nvPr/>
        </p:nvSpPr>
        <p:spPr>
          <a:xfrm>
            <a:off x="6134881" y="6176963"/>
            <a:ext cx="1405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TSL Solution </a:t>
            </a:r>
            <a:endParaRPr/>
          </a:p>
        </p:txBody>
      </p:sp>
      <p:sp>
        <p:nvSpPr>
          <p:cNvPr id="106" name="Google Shape;106;p15"/>
          <p:cNvSpPr/>
          <p:nvPr/>
        </p:nvSpPr>
        <p:spPr>
          <a:xfrm>
            <a:off x="1224342" y="6174470"/>
            <a:ext cx="229748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Lock Variable Solution</a:t>
            </a:r>
            <a:endParaRPr/>
          </a:p>
        </p:txBody>
      </p:sp>
      <p:sp>
        <p:nvSpPr>
          <p:cNvPr id="107" name="Google Shape;107;p15"/>
          <p:cNvSpPr/>
          <p:nvPr/>
        </p:nvSpPr>
        <p:spPr>
          <a:xfrm>
            <a:off x="462138" y="4270444"/>
            <a:ext cx="4128383" cy="282102"/>
          </a:xfrm>
          <a:prstGeom prst="roundRect">
            <a:avLst>
              <a:gd fmla="val 16667" name="adj"/>
            </a:avLst>
          </a:prstGeom>
          <a:noFill/>
          <a:ln cap="flat" cmpd="sng" w="381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8" name="Google Shape;108;p15"/>
          <p:cNvSpPr/>
          <p:nvPr/>
        </p:nvSpPr>
        <p:spPr>
          <a:xfrm>
            <a:off x="4713086" y="3900710"/>
            <a:ext cx="4118657" cy="1002029"/>
          </a:xfrm>
          <a:prstGeom prst="roundRect">
            <a:avLst>
              <a:gd fmla="val 9871" name="adj"/>
            </a:avLst>
          </a:prstGeom>
          <a:noFill/>
          <a:ln cap="flat" cmpd="sng" w="381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2"/>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Mutex Implementation</a:t>
            </a:r>
            <a:endParaRPr/>
          </a:p>
        </p:txBody>
      </p:sp>
      <p:sp>
        <p:nvSpPr>
          <p:cNvPr id="432" name="Google Shape;432;p42"/>
          <p:cNvSpPr txBox="1"/>
          <p:nvPr>
            <p:ph idx="1" type="body"/>
          </p:nvPr>
        </p:nvSpPr>
        <p:spPr>
          <a:xfrm>
            <a:off x="628650" y="1825625"/>
            <a:ext cx="7886700" cy="1215900"/>
          </a:xfrm>
          <a:prstGeom prst="rect">
            <a:avLst/>
          </a:prstGeom>
          <a:noFill/>
          <a:ln>
            <a:noFill/>
          </a:ln>
        </p:spPr>
        <p:txBody>
          <a:bodyPr anchorCtr="0" anchor="t" bIns="45700" lIns="91425" spcFirstLastPara="1" rIns="91425" wrap="square" tIns="45700">
            <a:normAutofit fontScale="77500" lnSpcReduction="20000"/>
          </a:bodyPr>
          <a:lstStyle/>
          <a:p>
            <a:pPr indent="-201930" lvl="0" marL="228600" rtl="0" algn="l">
              <a:lnSpc>
                <a:spcPct val="90000"/>
              </a:lnSpc>
              <a:spcBef>
                <a:spcPts val="0"/>
              </a:spcBef>
              <a:spcAft>
                <a:spcPts val="0"/>
              </a:spcAft>
              <a:buClr>
                <a:schemeClr val="dk1"/>
              </a:buClr>
              <a:buSzPct val="100000"/>
              <a:buChar char="•"/>
            </a:pPr>
            <a:r>
              <a:rPr lang="en-US"/>
              <a:t>MOS book says that mutexes can be implemented using a TSL instruction (with hardware support),</a:t>
            </a:r>
            <a:r>
              <a:rPr b="1" lang="en-US"/>
              <a:t> but … this is busy wait</a:t>
            </a:r>
            <a:endParaRPr b="1"/>
          </a:p>
          <a:p>
            <a:pPr indent="-201930" lvl="0" marL="228600" rtl="0" algn="l">
              <a:spcBef>
                <a:spcPts val="0"/>
              </a:spcBef>
              <a:spcAft>
                <a:spcPts val="0"/>
              </a:spcAft>
              <a:buSzPct val="100000"/>
              <a:buChar char="•"/>
            </a:pPr>
            <a:r>
              <a:rPr lang="en-US"/>
              <a:t>I</a:t>
            </a:r>
            <a:r>
              <a:rPr b="1" lang="en-US">
                <a:solidFill>
                  <a:srgbClr val="0B5394"/>
                </a:solidFill>
              </a:rPr>
              <a:t>n Linux:</a:t>
            </a:r>
            <a:endParaRPr b="1">
              <a:solidFill>
                <a:srgbClr val="0B5394"/>
              </a:solidFill>
            </a:endParaRPr>
          </a:p>
          <a:p>
            <a:pPr indent="-202882" lvl="1" marL="685800" rtl="0" algn="l">
              <a:spcBef>
                <a:spcPts val="0"/>
              </a:spcBef>
              <a:spcAft>
                <a:spcPts val="0"/>
              </a:spcAft>
              <a:buClr>
                <a:srgbClr val="0B5394"/>
              </a:buClr>
              <a:buSzPct val="75000"/>
              <a:buChar char="•"/>
            </a:pPr>
            <a:r>
              <a:rPr b="1" lang="en-US">
                <a:solidFill>
                  <a:srgbClr val="0B5394"/>
                </a:solidFill>
              </a:rPr>
              <a:t>spinlocks → busy wait</a:t>
            </a:r>
            <a:endParaRPr b="1">
              <a:solidFill>
                <a:srgbClr val="0B5394"/>
              </a:solidFill>
            </a:endParaRPr>
          </a:p>
          <a:p>
            <a:pPr indent="-202882" lvl="1" marL="685800" rtl="0" algn="l">
              <a:spcBef>
                <a:spcPts val="0"/>
              </a:spcBef>
              <a:spcAft>
                <a:spcPts val="0"/>
              </a:spcAft>
              <a:buClr>
                <a:srgbClr val="0B5394"/>
              </a:buClr>
              <a:buSzPct val="75000"/>
              <a:buChar char="•"/>
            </a:pPr>
            <a:r>
              <a:rPr b="1" lang="en-US">
                <a:solidFill>
                  <a:srgbClr val="0B5394"/>
                </a:solidFill>
              </a:rPr>
              <a:t>mutexes → sleep/wakeup (but tries busy waiting for a bit)</a:t>
            </a:r>
            <a:endParaRPr b="1">
              <a:solidFill>
                <a:srgbClr val="0B5394"/>
              </a:solidFill>
            </a:endParaRPr>
          </a:p>
        </p:txBody>
      </p:sp>
      <p:pic>
        <p:nvPicPr>
          <p:cNvPr id="433" name="Google Shape;433;p42"/>
          <p:cNvPicPr preferRelativeResize="0"/>
          <p:nvPr/>
        </p:nvPicPr>
        <p:blipFill rotWithShape="1">
          <a:blip r:embed="rId3">
            <a:alphaModFix/>
          </a:blip>
          <a:srcRect b="0" l="0" r="0" t="0"/>
          <a:stretch/>
        </p:blipFill>
        <p:spPr>
          <a:xfrm>
            <a:off x="628650" y="3041630"/>
            <a:ext cx="7886700" cy="2946977"/>
          </a:xfrm>
          <a:prstGeom prst="rect">
            <a:avLst/>
          </a:prstGeom>
          <a:noFill/>
          <a:ln>
            <a:noFill/>
          </a:ln>
        </p:spPr>
      </p:pic>
      <p:sp>
        <p:nvSpPr>
          <p:cNvPr id="434" name="Google Shape;434;p42"/>
          <p:cNvSpPr/>
          <p:nvPr/>
        </p:nvSpPr>
        <p:spPr>
          <a:xfrm>
            <a:off x="628650" y="6123542"/>
            <a:ext cx="7886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Implementation of </a:t>
            </a:r>
            <a:r>
              <a:rPr i="1" lang="en-US" sz="1800">
                <a:solidFill>
                  <a:schemeClr val="dk1"/>
                </a:solidFill>
                <a:latin typeface="Calibri"/>
                <a:ea typeface="Calibri"/>
                <a:cs typeface="Calibri"/>
                <a:sym typeface="Calibri"/>
              </a:rPr>
              <a:t>mutex_lock </a:t>
            </a:r>
            <a:r>
              <a:rPr lang="en-US" sz="1800">
                <a:solidFill>
                  <a:schemeClr val="dk1"/>
                </a:solidFill>
                <a:latin typeface="Calibri"/>
                <a:ea typeface="Calibri"/>
                <a:cs typeface="Calibri"/>
                <a:sym typeface="Calibri"/>
              </a:rPr>
              <a:t>and </a:t>
            </a:r>
            <a:r>
              <a:rPr i="1" lang="en-US" sz="1800">
                <a:solidFill>
                  <a:schemeClr val="dk1"/>
                </a:solidFill>
                <a:latin typeface="Calibri"/>
                <a:ea typeface="Calibri"/>
                <a:cs typeface="Calibri"/>
                <a:sym typeface="Calibri"/>
              </a:rPr>
              <a:t>mutex_unlock</a:t>
            </a:r>
            <a:r>
              <a:rPr lang="en-US" sz="1800">
                <a:solidFill>
                  <a:schemeClr val="dk1"/>
                </a:solidFill>
                <a:latin typeface="Calibri"/>
                <a:ea typeface="Calibri"/>
                <a:cs typeface="Calibri"/>
                <a:sym typeface="Calibri"/>
              </a:rPr>
              <a:t>. (MOS Figure 2-29)</a:t>
            </a:r>
            <a:endParaRPr sz="1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3"/>
          <p:cNvSpPr txBox="1"/>
          <p:nvPr>
            <p:ph type="title"/>
          </p:nvPr>
        </p:nvSpPr>
        <p:spPr>
          <a:xfrm>
            <a:off x="628650" y="365126"/>
            <a:ext cx="78867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Mutexes in the Linux Kernel</a:t>
            </a:r>
            <a:endParaRPr/>
          </a:p>
        </p:txBody>
      </p:sp>
      <p:sp>
        <p:nvSpPr>
          <p:cNvPr id="441" name="Google Shape;441;p43"/>
          <p:cNvSpPr txBox="1"/>
          <p:nvPr>
            <p:ph idx="1" type="body"/>
          </p:nvPr>
        </p:nvSpPr>
        <p:spPr>
          <a:xfrm>
            <a:off x="628650" y="1825625"/>
            <a:ext cx="7886700" cy="4351200"/>
          </a:xfrm>
          <a:prstGeom prst="rect">
            <a:avLst/>
          </a:prstGeom>
        </p:spPr>
        <p:txBody>
          <a:bodyPr anchorCtr="0" anchor="t" bIns="45700" lIns="91425" spcFirstLastPara="1" rIns="91425" wrap="square" tIns="45700">
            <a:normAutofit lnSpcReduction="20000"/>
          </a:bodyPr>
          <a:lstStyle/>
          <a:p>
            <a:pPr indent="-342900" lvl="0" marL="457200" rtl="0" algn="l">
              <a:spcBef>
                <a:spcPts val="1000"/>
              </a:spcBef>
              <a:spcAft>
                <a:spcPts val="0"/>
              </a:spcAft>
              <a:buSzPts val="1800"/>
              <a:buChar char="•"/>
            </a:pPr>
            <a:r>
              <a:rPr lang="en-US"/>
              <a:t>struct mutex </a:t>
            </a:r>
            <a:r>
              <a:rPr lang="en-US" u="sng">
                <a:solidFill>
                  <a:schemeClr val="hlink"/>
                </a:solidFill>
                <a:hlinkClick r:id="rId3"/>
              </a:rPr>
              <a:t>https://elixir.bootlin.com/linux/v4.9/source/include/linux/mutex.h#L50</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mutex_lock() </a:t>
            </a:r>
            <a:r>
              <a:rPr lang="en-US" u="sng">
                <a:solidFill>
                  <a:schemeClr val="hlink"/>
                </a:solidFill>
                <a:hlinkClick r:id="rId4"/>
              </a:rPr>
              <a:t>https://elixir.bootlin.com/linux/v4.9/source/kernel/locking/mutex.c#L95</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mutex_unlock() </a:t>
            </a:r>
            <a:r>
              <a:rPr lang="en-US" u="sng">
                <a:solidFill>
                  <a:schemeClr val="hlink"/>
                </a:solidFill>
                <a:hlinkClick r:id="rId5"/>
              </a:rPr>
              <a:t>https://elixir.bootlin.com/linux/v4.9/source/kernel/locking/mutex.c#L423</a:t>
            </a:r>
            <a:r>
              <a:rPr lang="en-US"/>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4"/>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t>Monitors</a:t>
            </a:r>
            <a:endParaRPr/>
          </a:p>
        </p:txBody>
      </p:sp>
      <p:sp>
        <p:nvSpPr>
          <p:cNvPr id="448" name="Google Shape;448;p44"/>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Monitors (1)</a:t>
            </a:r>
            <a:endParaRPr/>
          </a:p>
        </p:txBody>
      </p:sp>
      <p:sp>
        <p:nvSpPr>
          <p:cNvPr id="454" name="Google Shape;454;p4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Motivation</a:t>
            </a:r>
            <a:endParaRPr/>
          </a:p>
          <a:p>
            <a:pPr indent="-228600" lvl="1" marL="685800" rtl="0" algn="l">
              <a:lnSpc>
                <a:spcPct val="90000"/>
              </a:lnSpc>
              <a:spcBef>
                <a:spcPts val="500"/>
              </a:spcBef>
              <a:spcAft>
                <a:spcPts val="0"/>
              </a:spcAft>
              <a:buClr>
                <a:schemeClr val="dk1"/>
              </a:buClr>
              <a:buSzPts val="2400"/>
              <a:buChar char="•"/>
            </a:pPr>
            <a:r>
              <a:rPr lang="en-US"/>
              <a:t>Facilitate writing correct concurrent programs </a:t>
            </a:r>
            <a:endParaRPr/>
          </a:p>
          <a:p>
            <a:pPr indent="-228600" lvl="1" marL="685800" rtl="0" algn="l">
              <a:lnSpc>
                <a:spcPct val="90000"/>
              </a:lnSpc>
              <a:spcBef>
                <a:spcPts val="500"/>
              </a:spcBef>
              <a:spcAft>
                <a:spcPts val="0"/>
              </a:spcAft>
              <a:buClr>
                <a:schemeClr val="dk1"/>
              </a:buClr>
              <a:buSzPts val="2400"/>
              <a:buChar char="•"/>
            </a:pPr>
            <a:r>
              <a:rPr lang="en-US"/>
              <a:t>Take complexity out of developers’ hands</a:t>
            </a:r>
            <a:endParaRPr/>
          </a:p>
          <a:p>
            <a:pPr indent="-228600" lvl="2" marL="1143000" rtl="0" algn="l">
              <a:lnSpc>
                <a:spcPct val="90000"/>
              </a:lnSpc>
              <a:spcBef>
                <a:spcPts val="500"/>
              </a:spcBef>
              <a:spcAft>
                <a:spcPts val="0"/>
              </a:spcAft>
              <a:buClr>
                <a:schemeClr val="dk1"/>
              </a:buClr>
              <a:buSzPts val="2000"/>
              <a:buChar char="•"/>
            </a:pPr>
            <a:r>
              <a:rPr lang="en-US"/>
              <a:t>Multiple critical sections are hard to handle</a:t>
            </a:r>
            <a:endParaRPr/>
          </a:p>
          <a:p>
            <a:pPr indent="-76200" lvl="1" marL="685800" rtl="0" algn="l">
              <a:lnSpc>
                <a:spcPct val="90000"/>
              </a:lnSpc>
              <a:spcBef>
                <a:spcPts val="5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800"/>
              <a:buChar char="•"/>
            </a:pPr>
            <a:r>
              <a:rPr lang="en-US"/>
              <a:t>Idea → Introduce a higher-level primitive called Monitor</a:t>
            </a:r>
            <a:endParaRPr/>
          </a:p>
          <a:p>
            <a:pPr indent="-228600" lvl="1" marL="685800" rtl="0" algn="l">
              <a:lnSpc>
                <a:spcPct val="90000"/>
              </a:lnSpc>
              <a:spcBef>
                <a:spcPts val="500"/>
              </a:spcBef>
              <a:spcAft>
                <a:spcPts val="0"/>
              </a:spcAft>
              <a:buClr>
                <a:schemeClr val="dk1"/>
              </a:buClr>
              <a:buSzPts val="2400"/>
              <a:buChar char="•"/>
            </a:pPr>
            <a:r>
              <a:rPr b="1" lang="en-US"/>
              <a:t>A programming language construct</a:t>
            </a:r>
            <a:endParaRPr/>
          </a:p>
          <a:p>
            <a:pPr indent="-228600" lvl="1" marL="685800" rtl="0" algn="l">
              <a:lnSpc>
                <a:spcPct val="90000"/>
              </a:lnSpc>
              <a:spcBef>
                <a:spcPts val="500"/>
              </a:spcBef>
              <a:spcAft>
                <a:spcPts val="0"/>
              </a:spcAft>
              <a:buClr>
                <a:schemeClr val="dk1"/>
              </a:buClr>
              <a:buSzPts val="2400"/>
              <a:buChar char="•"/>
            </a:pPr>
            <a:r>
              <a:rPr lang="en-US"/>
              <a:t>The compiler implements it (and mutual exclusion)</a:t>
            </a:r>
            <a:endParaRPr/>
          </a:p>
          <a:p>
            <a:pPr indent="-228600" lvl="2" marL="1143000" rtl="0" algn="l">
              <a:lnSpc>
                <a:spcPct val="90000"/>
              </a:lnSpc>
              <a:spcBef>
                <a:spcPts val="500"/>
              </a:spcBef>
              <a:spcAft>
                <a:spcPts val="0"/>
              </a:spcAft>
              <a:buClr>
                <a:schemeClr val="dk1"/>
              </a:buClr>
              <a:buSzPts val="2000"/>
              <a:buChar char="•"/>
            </a:pPr>
            <a:r>
              <a:rPr lang="en-US"/>
              <a:t>Or a language virtual-machine (e.g., Java)</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Monitors (2)</a:t>
            </a:r>
            <a:endParaRPr/>
          </a:p>
        </p:txBody>
      </p:sp>
      <p:sp>
        <p:nvSpPr>
          <p:cNvPr id="461" name="Google Shape;461;p46"/>
          <p:cNvSpPr txBox="1"/>
          <p:nvPr>
            <p:ph idx="1" type="body"/>
          </p:nvPr>
        </p:nvSpPr>
        <p:spPr>
          <a:xfrm>
            <a:off x="628650" y="1825625"/>
            <a:ext cx="4184878"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b="1" lang="en-US"/>
              <a:t>What is a Monitor?</a:t>
            </a:r>
            <a:r>
              <a:rPr lang="en-US"/>
              <a:t> → a </a:t>
            </a:r>
            <a:r>
              <a:rPr lang="en-US">
                <a:latin typeface="Calibri"/>
                <a:ea typeface="Calibri"/>
                <a:cs typeface="Calibri"/>
                <a:sym typeface="Calibri"/>
              </a:rPr>
              <a:t>package or module</a:t>
            </a:r>
            <a:r>
              <a:rPr lang="en-US"/>
              <a:t> (e.g., a class)</a:t>
            </a:r>
            <a:r>
              <a:rPr lang="en-US">
                <a:latin typeface="Calibri"/>
                <a:ea typeface="Calibri"/>
                <a:cs typeface="Calibri"/>
                <a:sym typeface="Calibri"/>
              </a:rPr>
              <a:t> </a:t>
            </a:r>
            <a:endParaRPr/>
          </a:p>
          <a:p>
            <a:pPr indent="-228600" lvl="1" marL="685800" rtl="0" algn="l">
              <a:lnSpc>
                <a:spcPct val="90000"/>
              </a:lnSpc>
              <a:spcBef>
                <a:spcPts val="500"/>
              </a:spcBef>
              <a:spcAft>
                <a:spcPts val="0"/>
              </a:spcAft>
              <a:buClr>
                <a:schemeClr val="dk1"/>
              </a:buClr>
              <a:buSzPct val="100000"/>
              <a:buChar char="•"/>
            </a:pPr>
            <a:r>
              <a:rPr lang="en-US">
                <a:latin typeface="Calibri"/>
                <a:ea typeface="Calibri"/>
                <a:cs typeface="Calibri"/>
                <a:sym typeface="Calibri"/>
              </a:rPr>
              <a:t>Consists of a collection of </a:t>
            </a:r>
            <a:endParaRPr/>
          </a:p>
          <a:p>
            <a:pPr indent="-228600" lvl="2" marL="1143000" rtl="0" algn="l">
              <a:lnSpc>
                <a:spcPct val="90000"/>
              </a:lnSpc>
              <a:spcBef>
                <a:spcPts val="500"/>
              </a:spcBef>
              <a:spcAft>
                <a:spcPts val="0"/>
              </a:spcAft>
              <a:buClr>
                <a:schemeClr val="dk1"/>
              </a:buClr>
              <a:buSzPct val="100000"/>
              <a:buChar char="•"/>
            </a:pPr>
            <a:r>
              <a:rPr lang="en-US">
                <a:latin typeface="Calibri"/>
                <a:ea typeface="Calibri"/>
                <a:cs typeface="Calibri"/>
                <a:sym typeface="Calibri"/>
              </a:rPr>
              <a:t>Procedures</a:t>
            </a:r>
            <a:endParaRPr/>
          </a:p>
          <a:p>
            <a:pPr indent="-228600" lvl="2" marL="1143000" rtl="0" algn="l">
              <a:lnSpc>
                <a:spcPct val="90000"/>
              </a:lnSpc>
              <a:spcBef>
                <a:spcPts val="500"/>
              </a:spcBef>
              <a:spcAft>
                <a:spcPts val="0"/>
              </a:spcAft>
              <a:buClr>
                <a:schemeClr val="dk1"/>
              </a:buClr>
              <a:buSzPct val="100000"/>
              <a:buChar char="•"/>
            </a:pPr>
            <a:r>
              <a:rPr lang="en-US">
                <a:latin typeface="Calibri"/>
                <a:ea typeface="Calibri"/>
                <a:cs typeface="Calibri"/>
                <a:sym typeface="Calibri"/>
              </a:rPr>
              <a:t>Variables</a:t>
            </a:r>
            <a:endParaRPr/>
          </a:p>
          <a:p>
            <a:pPr indent="-228600" lvl="2" marL="1143000" rtl="0" algn="l">
              <a:lnSpc>
                <a:spcPct val="90000"/>
              </a:lnSpc>
              <a:spcBef>
                <a:spcPts val="500"/>
              </a:spcBef>
              <a:spcAft>
                <a:spcPts val="0"/>
              </a:spcAft>
              <a:buClr>
                <a:schemeClr val="dk1"/>
              </a:buClr>
              <a:buSzPct val="100000"/>
              <a:buChar char="•"/>
            </a:pPr>
            <a:r>
              <a:rPr lang="en-US">
                <a:latin typeface="Calibri"/>
                <a:ea typeface="Calibri"/>
                <a:cs typeface="Calibri"/>
                <a:sym typeface="Calibri"/>
              </a:rPr>
              <a:t>Data structures</a:t>
            </a:r>
            <a:endParaRPr/>
          </a:p>
          <a:p>
            <a:pPr indent="-228600" lvl="0" marL="228600" rtl="0" algn="l">
              <a:lnSpc>
                <a:spcPct val="90000"/>
              </a:lnSpc>
              <a:spcBef>
                <a:spcPts val="1000"/>
              </a:spcBef>
              <a:spcAft>
                <a:spcPts val="0"/>
              </a:spcAft>
              <a:buClr>
                <a:schemeClr val="dk1"/>
              </a:buClr>
              <a:buSzPct val="100000"/>
              <a:buChar char="•"/>
            </a:pPr>
            <a:r>
              <a:rPr b="1" lang="en-US"/>
              <a:t>Monitor Rules</a:t>
            </a:r>
            <a:endParaRPr/>
          </a:p>
          <a:p>
            <a:pPr indent="-228600" lvl="1" marL="685800" rtl="0" algn="l">
              <a:lnSpc>
                <a:spcPct val="90000"/>
              </a:lnSpc>
              <a:spcBef>
                <a:spcPts val="500"/>
              </a:spcBef>
              <a:spcAft>
                <a:spcPts val="0"/>
              </a:spcAft>
              <a:buClr>
                <a:schemeClr val="dk1"/>
              </a:buClr>
              <a:buSzPct val="100000"/>
              <a:buChar char="•"/>
            </a:pPr>
            <a:r>
              <a:rPr lang="en-US"/>
              <a:t>Only one process can be active in a monitor at any time</a:t>
            </a:r>
            <a:endParaRPr/>
          </a:p>
          <a:p>
            <a:pPr indent="-228600" lvl="1" marL="685800" rtl="0" algn="l">
              <a:lnSpc>
                <a:spcPct val="90000"/>
              </a:lnSpc>
              <a:spcBef>
                <a:spcPts val="500"/>
              </a:spcBef>
              <a:spcAft>
                <a:spcPts val="0"/>
              </a:spcAft>
              <a:buClr>
                <a:schemeClr val="dk1"/>
              </a:buClr>
              <a:buSzPct val="100000"/>
              <a:buChar char="•"/>
            </a:pPr>
            <a:r>
              <a:rPr lang="en-US"/>
              <a:t>Processes cannot access internal data of monitor</a:t>
            </a:r>
            <a:endParaRPr/>
          </a:p>
          <a:p>
            <a:pPr indent="-228600" lvl="1" marL="685800" rtl="0" algn="l">
              <a:lnSpc>
                <a:spcPct val="90000"/>
              </a:lnSpc>
              <a:spcBef>
                <a:spcPts val="500"/>
              </a:spcBef>
              <a:spcAft>
                <a:spcPts val="0"/>
              </a:spcAft>
              <a:buClr>
                <a:schemeClr val="dk1"/>
              </a:buClr>
              <a:buSzPct val="100000"/>
              <a:buChar char="•"/>
            </a:pPr>
            <a:r>
              <a:rPr lang="en-US"/>
              <a:t>Put all critical sections inside monitor</a:t>
            </a:r>
            <a:endParaRPr/>
          </a:p>
        </p:txBody>
      </p:sp>
      <p:pic>
        <p:nvPicPr>
          <p:cNvPr id="462" name="Google Shape;462;p46"/>
          <p:cNvPicPr preferRelativeResize="0"/>
          <p:nvPr/>
        </p:nvPicPr>
        <p:blipFill rotWithShape="1">
          <a:blip r:embed="rId3">
            <a:alphaModFix/>
          </a:blip>
          <a:srcRect b="0" l="15537" r="14012" t="0"/>
          <a:stretch/>
        </p:blipFill>
        <p:spPr>
          <a:xfrm>
            <a:off x="5231800" y="1713621"/>
            <a:ext cx="3050809" cy="4132921"/>
          </a:xfrm>
          <a:prstGeom prst="rect">
            <a:avLst/>
          </a:prstGeom>
          <a:noFill/>
          <a:ln>
            <a:noFill/>
          </a:ln>
        </p:spPr>
      </p:pic>
      <p:sp>
        <p:nvSpPr>
          <p:cNvPr id="463" name="Google Shape;463;p46"/>
          <p:cNvSpPr/>
          <p:nvPr/>
        </p:nvSpPr>
        <p:spPr>
          <a:xfrm>
            <a:off x="4704522" y="5981478"/>
            <a:ext cx="4075961"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A monitor. (MOS Figure 2-33)</a:t>
            </a:r>
            <a:endParaRPr sz="18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Monitors (3)</a:t>
            </a:r>
            <a:endParaRPr/>
          </a:p>
        </p:txBody>
      </p:sp>
      <p:sp>
        <p:nvSpPr>
          <p:cNvPr id="470" name="Google Shape;470;p4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construct inside which there is mutual exclusion</a:t>
            </a:r>
            <a:endParaRPr/>
          </a:p>
          <a:p>
            <a:pPr indent="-228600" lvl="1" marL="685800" rtl="0" algn="l">
              <a:lnSpc>
                <a:spcPct val="90000"/>
              </a:lnSpc>
              <a:spcBef>
                <a:spcPts val="500"/>
              </a:spcBef>
              <a:spcAft>
                <a:spcPts val="0"/>
              </a:spcAft>
              <a:buClr>
                <a:schemeClr val="dk1"/>
              </a:buClr>
              <a:buSzPts val="2400"/>
              <a:buChar char="•"/>
            </a:pPr>
            <a:r>
              <a:rPr lang="en-US"/>
              <a:t>A </a:t>
            </a:r>
            <a:r>
              <a:rPr b="1" lang="en-US"/>
              <a:t>Mutex</a:t>
            </a:r>
            <a:r>
              <a:rPr lang="en-US"/>
              <a:t> is used to achieve mutual exclusion</a:t>
            </a:r>
            <a:endParaRPr/>
          </a:p>
          <a:p>
            <a:pPr indent="-228600" lvl="1" marL="685800" rtl="0" algn="l">
              <a:lnSpc>
                <a:spcPct val="90000"/>
              </a:lnSpc>
              <a:spcBef>
                <a:spcPts val="500"/>
              </a:spcBef>
              <a:spcAft>
                <a:spcPts val="0"/>
              </a:spcAft>
              <a:buClr>
                <a:schemeClr val="dk1"/>
              </a:buClr>
              <a:buSzPts val="2400"/>
              <a:buChar char="•"/>
            </a:pPr>
            <a:r>
              <a:rPr lang="en-US"/>
              <a:t>Checked</a:t>
            </a:r>
            <a:r>
              <a:rPr b="1" lang="en-US"/>
              <a:t> automatically </a:t>
            </a:r>
            <a:r>
              <a:rPr lang="en-US"/>
              <a:t>at function invocation and return</a:t>
            </a:r>
            <a:endParaRPr/>
          </a:p>
          <a:p>
            <a:pPr indent="0" lvl="0" marL="0" rtl="0" algn="l">
              <a:lnSpc>
                <a:spcPct val="90000"/>
              </a:lnSpc>
              <a:spcBef>
                <a:spcPts val="500"/>
              </a:spcBef>
              <a:spcAft>
                <a:spcPts val="0"/>
              </a:spcAft>
              <a:buNone/>
            </a:pPr>
            <a:r>
              <a:t/>
            </a:r>
            <a:endParaRPr/>
          </a:p>
          <a:p>
            <a:pPr indent="-228600" lvl="0" marL="228600" rtl="0" algn="l">
              <a:lnSpc>
                <a:spcPct val="90000"/>
              </a:lnSpc>
              <a:spcBef>
                <a:spcPts val="1000"/>
              </a:spcBef>
              <a:spcAft>
                <a:spcPts val="0"/>
              </a:spcAft>
              <a:buClr>
                <a:schemeClr val="dk1"/>
              </a:buClr>
              <a:buSzPts val="2800"/>
              <a:buChar char="•"/>
            </a:pPr>
            <a:r>
              <a:rPr lang="en-US"/>
              <a:t>A </a:t>
            </a:r>
            <a:r>
              <a:rPr b="1" lang="en-US"/>
              <a:t>C</a:t>
            </a:r>
            <a:r>
              <a:rPr b="1" lang="en-US"/>
              <a:t>ondition Variable</a:t>
            </a:r>
            <a:r>
              <a:rPr lang="en-US"/>
              <a:t> is used:</a:t>
            </a:r>
            <a:endParaRPr/>
          </a:p>
          <a:p>
            <a:pPr indent="-292100" lvl="1" marL="685800" rtl="0" algn="l">
              <a:lnSpc>
                <a:spcPct val="90000"/>
              </a:lnSpc>
              <a:spcBef>
                <a:spcPts val="1000"/>
              </a:spcBef>
              <a:spcAft>
                <a:spcPts val="0"/>
              </a:spcAft>
              <a:buClr>
                <a:schemeClr val="dk1"/>
              </a:buClr>
              <a:buSzPts val="2800"/>
              <a:buChar char="•"/>
            </a:pPr>
            <a:r>
              <a:rPr lang="en-US"/>
              <a:t>for processes to wait/block when attempting to enter a monitor (which is used)</a:t>
            </a:r>
            <a:endParaRPr/>
          </a:p>
          <a:p>
            <a:pPr indent="-292100" lvl="1" marL="685800" rtl="0" algn="l">
              <a:spcBef>
                <a:spcPts val="1000"/>
              </a:spcBef>
              <a:spcAft>
                <a:spcPts val="0"/>
              </a:spcAft>
              <a:buSzPts val="2800"/>
              <a:buChar char="•"/>
            </a:pPr>
            <a:r>
              <a:rPr lang="en-US"/>
              <a:t>to wake up waiting processes</a:t>
            </a:r>
            <a:endParaRPr/>
          </a:p>
          <a:p>
            <a:pPr indent="-76200" lvl="1" marL="685800" rtl="0" algn="l">
              <a:lnSpc>
                <a:spcPct val="90000"/>
              </a:lnSpc>
              <a:spcBef>
                <a:spcPts val="500"/>
              </a:spcBef>
              <a:spcAft>
                <a:spcPts val="0"/>
              </a:spcAft>
              <a:buClr>
                <a:schemeClr val="dk1"/>
              </a:buClr>
              <a:buSzPts val="2400"/>
              <a:buNone/>
            </a:pPr>
            <a:r>
              <a:t/>
            </a:r>
            <a:endParaRPr b="1"/>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Condition Variables</a:t>
            </a:r>
            <a:endParaRPr/>
          </a:p>
        </p:txBody>
      </p:sp>
      <p:sp>
        <p:nvSpPr>
          <p:cNvPr id="476" name="Google Shape;476;p4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800"/>
              <a:buChar char="•"/>
            </a:pPr>
            <a:r>
              <a:rPr lang="en-US"/>
              <a:t>Define a conditional variable, the </a:t>
            </a:r>
            <a:r>
              <a:rPr b="1" i="1" lang="en-US"/>
              <a:t>condition</a:t>
            </a:r>
            <a:endParaRPr/>
          </a:p>
          <a:p>
            <a:pPr indent="-228600" lvl="0" marL="228600" rtl="0" algn="l">
              <a:lnSpc>
                <a:spcPct val="90000"/>
              </a:lnSpc>
              <a:spcBef>
                <a:spcPts val="1000"/>
              </a:spcBef>
              <a:spcAft>
                <a:spcPts val="0"/>
              </a:spcAft>
              <a:buClr>
                <a:schemeClr val="dk1"/>
              </a:buClr>
              <a:buSzPts val="2800"/>
              <a:buChar char="•"/>
            </a:pPr>
            <a:r>
              <a:rPr lang="en-US"/>
              <a:t>Operations</a:t>
            </a:r>
            <a:endParaRPr/>
          </a:p>
          <a:p>
            <a:pPr indent="-228600" lvl="1" marL="685800" rtl="0" algn="l">
              <a:lnSpc>
                <a:spcPct val="90000"/>
              </a:lnSpc>
              <a:spcBef>
                <a:spcPts val="500"/>
              </a:spcBef>
              <a:spcAft>
                <a:spcPts val="0"/>
              </a:spcAft>
              <a:buClr>
                <a:schemeClr val="dk1"/>
              </a:buClr>
              <a:buSzPts val="2400"/>
              <a:buChar char="•"/>
            </a:pPr>
            <a:r>
              <a:rPr b="1" i="1" lang="en-US"/>
              <a:t>Wait(condition) </a:t>
            </a:r>
            <a:endParaRPr/>
          </a:p>
          <a:p>
            <a:pPr indent="-228600" lvl="2" marL="1143000" rtl="0" algn="l">
              <a:lnSpc>
                <a:spcPct val="90000"/>
              </a:lnSpc>
              <a:spcBef>
                <a:spcPts val="500"/>
              </a:spcBef>
              <a:spcAft>
                <a:spcPts val="0"/>
              </a:spcAft>
              <a:buClr>
                <a:schemeClr val="dk1"/>
              </a:buClr>
              <a:buSzPts val="2000"/>
              <a:buChar char="•"/>
            </a:pPr>
            <a:r>
              <a:rPr lang="en-US"/>
              <a:t>Add process to wait queue</a:t>
            </a:r>
            <a:endParaRPr/>
          </a:p>
          <a:p>
            <a:pPr indent="-228600" lvl="2" marL="1143000" rtl="0" algn="l">
              <a:lnSpc>
                <a:spcPct val="90000"/>
              </a:lnSpc>
              <a:spcBef>
                <a:spcPts val="500"/>
              </a:spcBef>
              <a:spcAft>
                <a:spcPts val="0"/>
              </a:spcAft>
              <a:buClr>
                <a:schemeClr val="dk1"/>
              </a:buClr>
              <a:buSzPts val="2000"/>
              <a:buChar char="•"/>
            </a:pPr>
            <a:r>
              <a:rPr lang="en-US"/>
              <a:t>Release mutex</a:t>
            </a:r>
            <a:endParaRPr/>
          </a:p>
          <a:p>
            <a:pPr indent="-228600" lvl="2" marL="1143000" rtl="0" algn="l">
              <a:lnSpc>
                <a:spcPct val="90000"/>
              </a:lnSpc>
              <a:spcBef>
                <a:spcPts val="500"/>
              </a:spcBef>
              <a:spcAft>
                <a:spcPts val="0"/>
              </a:spcAft>
              <a:buClr>
                <a:schemeClr val="dk1"/>
              </a:buClr>
              <a:buSzPts val="2000"/>
              <a:buChar char="•"/>
            </a:pPr>
            <a:r>
              <a:rPr lang="en-US"/>
              <a:t>Cause the calling process to block</a:t>
            </a:r>
            <a:endParaRPr/>
          </a:p>
          <a:p>
            <a:pPr indent="-228600" lvl="2" marL="1143000" rtl="0" algn="l">
              <a:lnSpc>
                <a:spcPct val="90000"/>
              </a:lnSpc>
              <a:spcBef>
                <a:spcPts val="500"/>
              </a:spcBef>
              <a:spcAft>
                <a:spcPts val="0"/>
              </a:spcAft>
              <a:buClr>
                <a:schemeClr val="dk1"/>
              </a:buClr>
              <a:buSzPts val="2000"/>
              <a:buChar char="•"/>
            </a:pPr>
            <a:r>
              <a:rPr b="1" lang="en-US"/>
              <a:t>Re-acquire</a:t>
            </a:r>
            <a:r>
              <a:rPr lang="en-US"/>
              <a:t> mutex once process</a:t>
            </a:r>
            <a:r>
              <a:rPr lang="en-US"/>
              <a:t> is woken</a:t>
            </a:r>
            <a:endParaRPr/>
          </a:p>
          <a:p>
            <a:pPr indent="-228600" lvl="1" marL="685800" rtl="0" algn="l">
              <a:lnSpc>
                <a:spcPct val="90000"/>
              </a:lnSpc>
              <a:spcBef>
                <a:spcPts val="500"/>
              </a:spcBef>
              <a:spcAft>
                <a:spcPts val="0"/>
              </a:spcAft>
              <a:buClr>
                <a:schemeClr val="dk1"/>
              </a:buClr>
              <a:buSzPts val="2400"/>
              <a:buChar char="•"/>
            </a:pPr>
            <a:r>
              <a:rPr b="1" i="1" lang="en-US"/>
              <a:t>Signal(condition)</a:t>
            </a:r>
            <a:endParaRPr/>
          </a:p>
          <a:p>
            <a:pPr indent="-228600" lvl="2" marL="1143000" rtl="0" algn="l">
              <a:lnSpc>
                <a:spcPct val="90000"/>
              </a:lnSpc>
              <a:spcBef>
                <a:spcPts val="500"/>
              </a:spcBef>
              <a:spcAft>
                <a:spcPts val="0"/>
              </a:spcAft>
              <a:buClr>
                <a:schemeClr val="dk1"/>
              </a:buClr>
              <a:buSzPts val="2000"/>
              <a:buChar char="•"/>
            </a:pPr>
            <a:r>
              <a:rPr lang="en-US"/>
              <a:t>Wakes up one blocked process on the condition, if any</a:t>
            </a:r>
            <a:endParaRPr/>
          </a:p>
          <a:p>
            <a:pPr indent="-228600" lvl="2" marL="1143000" rtl="0" algn="l">
              <a:lnSpc>
                <a:spcPct val="90000"/>
              </a:lnSpc>
              <a:spcBef>
                <a:spcPts val="500"/>
              </a:spcBef>
              <a:spcAft>
                <a:spcPts val="0"/>
              </a:spcAft>
              <a:buClr>
                <a:schemeClr val="dk1"/>
              </a:buClr>
              <a:buSzPts val="2000"/>
              <a:buChar char="•"/>
            </a:pPr>
            <a:r>
              <a:rPr lang="en-US"/>
              <a:t>Exits the monitor, leaving critical section (releases mutex)</a:t>
            </a:r>
            <a:endParaRPr/>
          </a:p>
          <a:p>
            <a:pPr indent="-228600" lvl="0" marL="228600" rtl="0" algn="l">
              <a:lnSpc>
                <a:spcPct val="90000"/>
              </a:lnSpc>
              <a:spcBef>
                <a:spcPts val="1000"/>
              </a:spcBef>
              <a:spcAft>
                <a:spcPts val="0"/>
              </a:spcAft>
              <a:buClr>
                <a:schemeClr val="dk1"/>
              </a:buClr>
              <a:buSzPts val="2800"/>
              <a:buChar char="•"/>
            </a:pPr>
            <a:r>
              <a:rPr lang="en-US"/>
              <a:t>Rules</a:t>
            </a:r>
            <a:endParaRPr/>
          </a:p>
          <a:p>
            <a:pPr indent="-228600" lvl="1" marL="685800" rtl="0" algn="l">
              <a:lnSpc>
                <a:spcPct val="90000"/>
              </a:lnSpc>
              <a:spcBef>
                <a:spcPts val="500"/>
              </a:spcBef>
              <a:spcAft>
                <a:spcPts val="0"/>
              </a:spcAft>
              <a:buClr>
                <a:schemeClr val="dk1"/>
              </a:buClr>
              <a:buSzPts val="2400"/>
              <a:buChar char="•"/>
            </a:pPr>
            <a:r>
              <a:rPr lang="en-US"/>
              <a:t>Must hold the Mutex before doing condition variable operations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9"/>
          <p:cNvSpPr txBox="1"/>
          <p:nvPr>
            <p:ph type="title"/>
          </p:nvPr>
        </p:nvSpPr>
        <p:spPr>
          <a:xfrm>
            <a:off x="628650" y="365126"/>
            <a:ext cx="822380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Monitors </a:t>
            </a:r>
            <a:br>
              <a:rPr lang="en-US"/>
            </a:br>
            <a:r>
              <a:rPr lang="en-US"/>
              <a:t>with Conditional Variables (1)</a:t>
            </a:r>
            <a:endParaRPr/>
          </a:p>
        </p:txBody>
      </p:sp>
      <p:pic>
        <p:nvPicPr>
          <p:cNvPr id="482" name="Google Shape;482;p49"/>
          <p:cNvPicPr preferRelativeResize="0"/>
          <p:nvPr/>
        </p:nvPicPr>
        <p:blipFill rotWithShape="1">
          <a:blip r:embed="rId3">
            <a:alphaModFix/>
          </a:blip>
          <a:srcRect b="0" l="0" r="0" t="0"/>
          <a:stretch/>
        </p:blipFill>
        <p:spPr>
          <a:xfrm>
            <a:off x="4572000" y="1825625"/>
            <a:ext cx="3995953" cy="4667249"/>
          </a:xfrm>
          <a:prstGeom prst="rect">
            <a:avLst/>
          </a:prstGeom>
          <a:noFill/>
          <a:ln>
            <a:noFill/>
          </a:ln>
        </p:spPr>
      </p:pic>
      <p:pic>
        <p:nvPicPr>
          <p:cNvPr id="483" name="Google Shape;483;p49"/>
          <p:cNvPicPr preferRelativeResize="0"/>
          <p:nvPr/>
        </p:nvPicPr>
        <p:blipFill rotWithShape="1">
          <a:blip r:embed="rId4">
            <a:alphaModFix/>
          </a:blip>
          <a:srcRect b="0" l="0" r="0" t="0"/>
          <a:stretch/>
        </p:blipFill>
        <p:spPr>
          <a:xfrm>
            <a:off x="600065" y="2406648"/>
            <a:ext cx="3971935" cy="339573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500"/>
                                        <p:tgtEl>
                                          <p:spTgt spid="4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0"/>
          <p:cNvSpPr txBox="1"/>
          <p:nvPr>
            <p:ph type="title"/>
          </p:nvPr>
        </p:nvSpPr>
        <p:spPr>
          <a:xfrm>
            <a:off x="628650" y="365126"/>
            <a:ext cx="822380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Monitors </a:t>
            </a:r>
            <a:br>
              <a:rPr lang="en-US"/>
            </a:br>
            <a:r>
              <a:rPr lang="en-US"/>
              <a:t>with Conditional Variables (2)</a:t>
            </a:r>
            <a:endParaRPr/>
          </a:p>
        </p:txBody>
      </p:sp>
      <p:sp>
        <p:nvSpPr>
          <p:cNvPr id="489" name="Google Shape;489;p5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490" name="Google Shape;490;p50"/>
          <p:cNvPicPr preferRelativeResize="0"/>
          <p:nvPr/>
        </p:nvPicPr>
        <p:blipFill rotWithShape="1">
          <a:blip r:embed="rId3">
            <a:alphaModFix/>
          </a:blip>
          <a:srcRect b="0" l="0" r="0" t="0"/>
          <a:stretch/>
        </p:blipFill>
        <p:spPr>
          <a:xfrm>
            <a:off x="4572000" y="1825625"/>
            <a:ext cx="3995953" cy="4667249"/>
          </a:xfrm>
          <a:prstGeom prst="rect">
            <a:avLst/>
          </a:prstGeom>
          <a:noFill/>
          <a:ln>
            <a:noFill/>
          </a:ln>
        </p:spPr>
      </p:pic>
      <p:pic>
        <p:nvPicPr>
          <p:cNvPr id="491" name="Google Shape;491;p50"/>
          <p:cNvPicPr preferRelativeResize="0"/>
          <p:nvPr/>
        </p:nvPicPr>
        <p:blipFill rotWithShape="1">
          <a:blip r:embed="rId4">
            <a:alphaModFix/>
          </a:blip>
          <a:srcRect b="0" l="0" r="0" t="0"/>
          <a:stretch/>
        </p:blipFill>
        <p:spPr>
          <a:xfrm>
            <a:off x="600065" y="2406648"/>
            <a:ext cx="3971935" cy="3395734"/>
          </a:xfrm>
          <a:prstGeom prst="rect">
            <a:avLst/>
          </a:prstGeom>
          <a:noFill/>
          <a:ln>
            <a:noFill/>
          </a:ln>
        </p:spPr>
      </p:pic>
      <p:grpSp>
        <p:nvGrpSpPr>
          <p:cNvPr id="492" name="Google Shape;492;p50"/>
          <p:cNvGrpSpPr/>
          <p:nvPr/>
        </p:nvGrpSpPr>
        <p:grpSpPr>
          <a:xfrm>
            <a:off x="4015697" y="3146281"/>
            <a:ext cx="1733912" cy="577359"/>
            <a:chOff x="4015697" y="3146281"/>
            <a:chExt cx="1733912" cy="577359"/>
          </a:xfrm>
        </p:grpSpPr>
        <p:sp>
          <p:nvSpPr>
            <p:cNvPr id="493" name="Google Shape;493;p50"/>
            <p:cNvSpPr/>
            <p:nvPr/>
          </p:nvSpPr>
          <p:spPr>
            <a:xfrm>
              <a:off x="4015697" y="3429000"/>
              <a:ext cx="294640" cy="294640"/>
            </a:xfrm>
            <a:prstGeom prst="ellipse">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Calibri"/>
                  <a:ea typeface="Calibri"/>
                  <a:cs typeface="Calibri"/>
                  <a:sym typeface="Calibri"/>
                </a:rPr>
                <a:t>1</a:t>
              </a:r>
              <a:endParaRPr/>
            </a:p>
          </p:txBody>
        </p:sp>
        <p:sp>
          <p:nvSpPr>
            <p:cNvPr id="494" name="Google Shape;494;p50"/>
            <p:cNvSpPr/>
            <p:nvPr/>
          </p:nvSpPr>
          <p:spPr>
            <a:xfrm>
              <a:off x="5454969" y="3345670"/>
              <a:ext cx="294640" cy="294640"/>
            </a:xfrm>
            <a:prstGeom prst="ellipse">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Calibri"/>
                  <a:ea typeface="Calibri"/>
                  <a:cs typeface="Calibri"/>
                  <a:sym typeface="Calibri"/>
                </a:rPr>
                <a:t>1</a:t>
              </a:r>
              <a:endParaRPr/>
            </a:p>
          </p:txBody>
        </p:sp>
        <p:sp>
          <p:nvSpPr>
            <p:cNvPr id="495" name="Google Shape;495;p50"/>
            <p:cNvSpPr/>
            <p:nvPr/>
          </p:nvSpPr>
          <p:spPr>
            <a:xfrm flipH="1" rot="10800000">
              <a:off x="4254184" y="3146281"/>
              <a:ext cx="1200785" cy="294639"/>
            </a:xfrm>
            <a:custGeom>
              <a:rect b="b" l="l" r="r" t="t"/>
              <a:pathLst>
                <a:path extrusionOk="0" h="350483" w="1376777">
                  <a:moveTo>
                    <a:pt x="0" y="36012"/>
                  </a:moveTo>
                  <a:cubicBezTo>
                    <a:pt x="156369" y="177299"/>
                    <a:pt x="256312" y="356339"/>
                    <a:pt x="485775" y="350337"/>
                  </a:cubicBezTo>
                  <a:cubicBezTo>
                    <a:pt x="715238" y="344335"/>
                    <a:pt x="1067870" y="159974"/>
                    <a:pt x="1376777" y="0"/>
                  </a:cubicBezTo>
                </a:path>
              </a:pathLst>
            </a:custGeom>
            <a:noFill/>
            <a:ln cap="flat" cmpd="sng" w="28575">
              <a:solidFill>
                <a:srgbClr val="FF0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496" name="Google Shape;496;p50"/>
          <p:cNvGrpSpPr/>
          <p:nvPr/>
        </p:nvGrpSpPr>
        <p:grpSpPr>
          <a:xfrm>
            <a:off x="2532159" y="3593314"/>
            <a:ext cx="4960530" cy="1603398"/>
            <a:chOff x="2532159" y="3593314"/>
            <a:chExt cx="4960530" cy="1603398"/>
          </a:xfrm>
        </p:grpSpPr>
        <p:sp>
          <p:nvSpPr>
            <p:cNvPr id="497" name="Google Shape;497;p50"/>
            <p:cNvSpPr/>
            <p:nvPr/>
          </p:nvSpPr>
          <p:spPr>
            <a:xfrm>
              <a:off x="2532159" y="4650870"/>
              <a:ext cx="294640" cy="294640"/>
            </a:xfrm>
            <a:prstGeom prst="ellipse">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Calibri"/>
                  <a:ea typeface="Calibri"/>
                  <a:cs typeface="Calibri"/>
                  <a:sym typeface="Calibri"/>
                </a:rPr>
                <a:t>2</a:t>
              </a:r>
              <a:endParaRPr/>
            </a:p>
          </p:txBody>
        </p:sp>
        <p:sp>
          <p:nvSpPr>
            <p:cNvPr id="498" name="Google Shape;498;p50"/>
            <p:cNvSpPr/>
            <p:nvPr/>
          </p:nvSpPr>
          <p:spPr>
            <a:xfrm>
              <a:off x="4284505" y="4935964"/>
              <a:ext cx="257175" cy="260748"/>
            </a:xfrm>
            <a:prstGeom prst="ellipse">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Calibri"/>
                  <a:ea typeface="Calibri"/>
                  <a:cs typeface="Calibri"/>
                  <a:sym typeface="Calibri"/>
                </a:rPr>
                <a:t>3</a:t>
              </a:r>
              <a:endParaRPr/>
            </a:p>
          </p:txBody>
        </p:sp>
        <p:sp>
          <p:nvSpPr>
            <p:cNvPr id="499" name="Google Shape;499;p50"/>
            <p:cNvSpPr/>
            <p:nvPr/>
          </p:nvSpPr>
          <p:spPr>
            <a:xfrm rot="10800000">
              <a:off x="2802713" y="3593314"/>
              <a:ext cx="2687600" cy="1095006"/>
            </a:xfrm>
            <a:custGeom>
              <a:rect b="b" l="l" r="r" t="t"/>
              <a:pathLst>
                <a:path extrusionOk="0" h="1149322" w="5310622">
                  <a:moveTo>
                    <a:pt x="0" y="1149161"/>
                  </a:moveTo>
                  <a:cubicBezTo>
                    <a:pt x="1643238" y="1160481"/>
                    <a:pt x="1652175" y="575286"/>
                    <a:pt x="2537278" y="383759"/>
                  </a:cubicBezTo>
                  <a:cubicBezTo>
                    <a:pt x="3422381" y="192232"/>
                    <a:pt x="3652635" y="487502"/>
                    <a:pt x="5310622" y="0"/>
                  </a:cubicBezTo>
                </a:path>
              </a:pathLst>
            </a:custGeom>
            <a:noFill/>
            <a:ln cap="flat" cmpd="sng" w="28575">
              <a:solidFill>
                <a:srgbClr val="FF0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0" name="Google Shape;500;p50"/>
            <p:cNvSpPr/>
            <p:nvPr/>
          </p:nvSpPr>
          <p:spPr>
            <a:xfrm>
              <a:off x="7235514" y="4307314"/>
              <a:ext cx="257175" cy="260748"/>
            </a:xfrm>
            <a:prstGeom prst="ellipse">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Calibri"/>
                  <a:ea typeface="Calibri"/>
                  <a:cs typeface="Calibri"/>
                  <a:sym typeface="Calibri"/>
                </a:rPr>
                <a:t>3</a:t>
              </a:r>
              <a:endParaRPr/>
            </a:p>
          </p:txBody>
        </p:sp>
        <p:sp>
          <p:nvSpPr>
            <p:cNvPr id="501" name="Google Shape;501;p50"/>
            <p:cNvSpPr/>
            <p:nvPr/>
          </p:nvSpPr>
          <p:spPr>
            <a:xfrm flipH="1" rot="10800000">
              <a:off x="4508770" y="4262281"/>
              <a:ext cx="2724785" cy="683227"/>
            </a:xfrm>
            <a:custGeom>
              <a:rect b="b" l="l" r="r" t="t"/>
              <a:pathLst>
                <a:path extrusionOk="0" h="574173" w="3124140">
                  <a:moveTo>
                    <a:pt x="0" y="0"/>
                  </a:moveTo>
                  <a:cubicBezTo>
                    <a:pt x="156369" y="141287"/>
                    <a:pt x="249031" y="498701"/>
                    <a:pt x="616827" y="530451"/>
                  </a:cubicBezTo>
                  <a:cubicBezTo>
                    <a:pt x="984623" y="562201"/>
                    <a:pt x="2181814" y="612305"/>
                    <a:pt x="3124140" y="526695"/>
                  </a:cubicBezTo>
                </a:path>
              </a:pathLst>
            </a:custGeom>
            <a:noFill/>
            <a:ln cap="flat" cmpd="sng" w="28575">
              <a:solidFill>
                <a:srgbClr val="FF0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502" name="Google Shape;502;p50"/>
          <p:cNvSpPr/>
          <p:nvPr/>
        </p:nvSpPr>
        <p:spPr>
          <a:xfrm>
            <a:off x="7791546" y="3837523"/>
            <a:ext cx="1447607" cy="120032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FF0000"/>
                </a:solidFill>
                <a:latin typeface="Calibri"/>
                <a:ea typeface="Calibri"/>
                <a:cs typeface="Calibri"/>
                <a:sym typeface="Calibri"/>
              </a:rPr>
              <a:t>Wait for someone else to exit monitor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500"/>
                                        <p:tgtEl>
                                          <p:spTgt spid="4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500"/>
                                        <p:tgtEl>
                                          <p:spTgt spid="4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500"/>
                                        <p:tgtEl>
                                          <p:spTgt spid="5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1"/>
          <p:cNvSpPr txBox="1"/>
          <p:nvPr>
            <p:ph type="title"/>
          </p:nvPr>
        </p:nvSpPr>
        <p:spPr>
          <a:xfrm>
            <a:off x="628650" y="365126"/>
            <a:ext cx="822380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Monitors </a:t>
            </a:r>
            <a:br>
              <a:rPr lang="en-US"/>
            </a:br>
            <a:r>
              <a:rPr lang="en-US"/>
              <a:t>with Conditional Variables (3)</a:t>
            </a:r>
            <a:endParaRPr/>
          </a:p>
        </p:txBody>
      </p:sp>
      <p:sp>
        <p:nvSpPr>
          <p:cNvPr id="508" name="Google Shape;508;p5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509" name="Google Shape;509;p51"/>
          <p:cNvPicPr preferRelativeResize="0"/>
          <p:nvPr/>
        </p:nvPicPr>
        <p:blipFill rotWithShape="1">
          <a:blip r:embed="rId3">
            <a:alphaModFix/>
          </a:blip>
          <a:srcRect b="0" l="0" r="0" t="0"/>
          <a:stretch/>
        </p:blipFill>
        <p:spPr>
          <a:xfrm>
            <a:off x="4572000" y="1825625"/>
            <a:ext cx="3995953" cy="4667249"/>
          </a:xfrm>
          <a:prstGeom prst="rect">
            <a:avLst/>
          </a:prstGeom>
          <a:noFill/>
          <a:ln>
            <a:noFill/>
          </a:ln>
        </p:spPr>
      </p:pic>
      <p:pic>
        <p:nvPicPr>
          <p:cNvPr id="510" name="Google Shape;510;p51"/>
          <p:cNvPicPr preferRelativeResize="0"/>
          <p:nvPr/>
        </p:nvPicPr>
        <p:blipFill rotWithShape="1">
          <a:blip r:embed="rId4">
            <a:alphaModFix/>
          </a:blip>
          <a:srcRect b="0" l="0" r="0" t="0"/>
          <a:stretch/>
        </p:blipFill>
        <p:spPr>
          <a:xfrm>
            <a:off x="600065" y="2406648"/>
            <a:ext cx="3971935" cy="3395734"/>
          </a:xfrm>
          <a:prstGeom prst="rect">
            <a:avLst/>
          </a:prstGeom>
          <a:noFill/>
          <a:ln>
            <a:noFill/>
          </a:ln>
        </p:spPr>
      </p:pic>
      <p:grpSp>
        <p:nvGrpSpPr>
          <p:cNvPr id="511" name="Google Shape;511;p51"/>
          <p:cNvGrpSpPr/>
          <p:nvPr/>
        </p:nvGrpSpPr>
        <p:grpSpPr>
          <a:xfrm>
            <a:off x="4282212" y="4245403"/>
            <a:ext cx="3276962" cy="966124"/>
            <a:chOff x="4282212" y="4245403"/>
            <a:chExt cx="3276962" cy="966124"/>
          </a:xfrm>
        </p:grpSpPr>
        <p:sp>
          <p:nvSpPr>
            <p:cNvPr id="512" name="Google Shape;512;p51"/>
            <p:cNvSpPr/>
            <p:nvPr/>
          </p:nvSpPr>
          <p:spPr>
            <a:xfrm>
              <a:off x="4282212" y="4916887"/>
              <a:ext cx="294640" cy="294640"/>
            </a:xfrm>
            <a:prstGeom prst="ellipse">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Calibri"/>
                  <a:ea typeface="Calibri"/>
                  <a:cs typeface="Calibri"/>
                  <a:sym typeface="Calibri"/>
                </a:rPr>
                <a:t>1</a:t>
              </a:r>
              <a:endParaRPr/>
            </a:p>
          </p:txBody>
        </p:sp>
        <p:sp>
          <p:nvSpPr>
            <p:cNvPr id="513" name="Google Shape;513;p51"/>
            <p:cNvSpPr/>
            <p:nvPr/>
          </p:nvSpPr>
          <p:spPr>
            <a:xfrm>
              <a:off x="7264534" y="4252532"/>
              <a:ext cx="294640" cy="294640"/>
            </a:xfrm>
            <a:prstGeom prst="ellipse">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Calibri"/>
                  <a:ea typeface="Calibri"/>
                  <a:cs typeface="Calibri"/>
                  <a:sym typeface="Calibri"/>
                </a:rPr>
                <a:t>1</a:t>
              </a:r>
              <a:endParaRPr/>
            </a:p>
          </p:txBody>
        </p:sp>
        <p:sp>
          <p:nvSpPr>
            <p:cNvPr id="514" name="Google Shape;514;p51"/>
            <p:cNvSpPr/>
            <p:nvPr/>
          </p:nvSpPr>
          <p:spPr>
            <a:xfrm flipH="1" rot="10800000">
              <a:off x="4520700" y="4245403"/>
              <a:ext cx="2772410" cy="653129"/>
            </a:xfrm>
            <a:custGeom>
              <a:rect b="b" l="l" r="r" t="t"/>
              <a:pathLst>
                <a:path extrusionOk="0" h="776918" w="3178746">
                  <a:moveTo>
                    <a:pt x="0" y="0"/>
                  </a:moveTo>
                  <a:cubicBezTo>
                    <a:pt x="156369" y="141287"/>
                    <a:pt x="87036" y="571482"/>
                    <a:pt x="616827" y="688225"/>
                  </a:cubicBezTo>
                  <a:cubicBezTo>
                    <a:pt x="1146618" y="804968"/>
                    <a:pt x="2509445" y="803781"/>
                    <a:pt x="3178746" y="700459"/>
                  </a:cubicBezTo>
                </a:path>
              </a:pathLst>
            </a:custGeom>
            <a:noFill/>
            <a:ln cap="flat" cmpd="sng" w="28575">
              <a:solidFill>
                <a:srgbClr val="FF0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515" name="Google Shape;515;p51"/>
          <p:cNvGrpSpPr/>
          <p:nvPr/>
        </p:nvGrpSpPr>
        <p:grpSpPr>
          <a:xfrm>
            <a:off x="1850887" y="2970294"/>
            <a:ext cx="7293112" cy="2007702"/>
            <a:chOff x="1850887" y="2970294"/>
            <a:chExt cx="7293112" cy="2007702"/>
          </a:xfrm>
        </p:grpSpPr>
        <p:sp>
          <p:nvSpPr>
            <p:cNvPr id="516" name="Google Shape;516;p51"/>
            <p:cNvSpPr/>
            <p:nvPr/>
          </p:nvSpPr>
          <p:spPr>
            <a:xfrm>
              <a:off x="8008663" y="4683356"/>
              <a:ext cx="294640" cy="294640"/>
            </a:xfrm>
            <a:prstGeom prst="ellipse">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Calibri"/>
                  <a:ea typeface="Calibri"/>
                  <a:cs typeface="Calibri"/>
                  <a:sym typeface="Calibri"/>
                </a:rPr>
                <a:t>2</a:t>
              </a:r>
              <a:endParaRPr/>
            </a:p>
          </p:txBody>
        </p:sp>
        <p:sp>
          <p:nvSpPr>
            <p:cNvPr id="517" name="Google Shape;517;p51"/>
            <p:cNvSpPr/>
            <p:nvPr/>
          </p:nvSpPr>
          <p:spPr>
            <a:xfrm>
              <a:off x="2471738" y="2970294"/>
              <a:ext cx="257175" cy="260748"/>
            </a:xfrm>
            <a:prstGeom prst="ellipse">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Calibri"/>
                  <a:ea typeface="Calibri"/>
                  <a:cs typeface="Calibri"/>
                  <a:sym typeface="Calibri"/>
                </a:rPr>
                <a:t>3</a:t>
              </a:r>
              <a:endParaRPr/>
            </a:p>
          </p:txBody>
        </p:sp>
        <p:sp>
          <p:nvSpPr>
            <p:cNvPr id="518" name="Google Shape;518;p51"/>
            <p:cNvSpPr/>
            <p:nvPr/>
          </p:nvSpPr>
          <p:spPr>
            <a:xfrm rot="10800000">
              <a:off x="1850887" y="3128613"/>
              <a:ext cx="6188060" cy="1692460"/>
            </a:xfrm>
            <a:custGeom>
              <a:rect b="b" l="l" r="r" t="t"/>
              <a:pathLst>
                <a:path extrusionOk="0" h="1752060" w="12322241">
                  <a:moveTo>
                    <a:pt x="0" y="91932"/>
                  </a:moveTo>
                  <a:cubicBezTo>
                    <a:pt x="871571" y="182136"/>
                    <a:pt x="1329080" y="358141"/>
                    <a:pt x="5774514" y="34980"/>
                  </a:cubicBezTo>
                  <a:cubicBezTo>
                    <a:pt x="10219948" y="-288181"/>
                    <a:pt x="14498655" y="1733701"/>
                    <a:pt x="11088708" y="1752060"/>
                  </a:cubicBezTo>
                </a:path>
              </a:pathLst>
            </a:custGeom>
            <a:noFill/>
            <a:ln cap="flat" cmpd="sng" w="28575">
              <a:solidFill>
                <a:srgbClr val="FF0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9" name="Google Shape;519;p51"/>
            <p:cNvSpPr/>
            <p:nvPr/>
          </p:nvSpPr>
          <p:spPr>
            <a:xfrm>
              <a:off x="8181708" y="4140582"/>
              <a:ext cx="962292" cy="663580"/>
            </a:xfrm>
            <a:prstGeom prst="rect">
              <a:avLst/>
            </a:prstGeom>
            <a:noFill/>
            <a:ln>
              <a:noFill/>
            </a:ln>
          </p:spPr>
          <p:txBody>
            <a:bodyPr anchorCtr="0" anchor="t" bIns="45700" lIns="91425" spcFirstLastPara="1" rIns="91425" wrap="square" tIns="45700">
              <a:noAutofit/>
            </a:bodyPr>
            <a:lstStyle/>
            <a:p>
              <a:pPr indent="0" lvl="0" marL="0" marR="0" rtl="0" algn="ctr">
                <a:lnSpc>
                  <a:spcPct val="67000"/>
                </a:lnSpc>
                <a:spcBef>
                  <a:spcPts val="0"/>
                </a:spcBef>
                <a:spcAft>
                  <a:spcPts val="0"/>
                </a:spcAft>
                <a:buNone/>
              </a:pPr>
              <a:r>
                <a:rPr lang="en-US" sz="1800">
                  <a:solidFill>
                    <a:srgbClr val="FF0000"/>
                  </a:solidFill>
                  <a:latin typeface="Calibri"/>
                  <a:ea typeface="Calibri"/>
                  <a:cs typeface="Calibri"/>
                  <a:sym typeface="Calibri"/>
                </a:rPr>
                <a:t>Gives up the monitor</a:t>
              </a:r>
              <a:endParaRPr/>
            </a:p>
          </p:txBody>
        </p:sp>
      </p:grpSp>
      <p:grpSp>
        <p:nvGrpSpPr>
          <p:cNvPr id="520" name="Google Shape;520;p51"/>
          <p:cNvGrpSpPr/>
          <p:nvPr/>
        </p:nvGrpSpPr>
        <p:grpSpPr>
          <a:xfrm>
            <a:off x="4063399" y="2677922"/>
            <a:ext cx="4286849" cy="1368805"/>
            <a:chOff x="4063399" y="2677922"/>
            <a:chExt cx="4286849" cy="1368805"/>
          </a:xfrm>
        </p:grpSpPr>
        <p:sp>
          <p:nvSpPr>
            <p:cNvPr id="521" name="Google Shape;521;p51"/>
            <p:cNvSpPr/>
            <p:nvPr/>
          </p:nvSpPr>
          <p:spPr>
            <a:xfrm flipH="1" rot="10800000">
              <a:off x="4264744" y="2677922"/>
              <a:ext cx="3435539" cy="699063"/>
            </a:xfrm>
            <a:custGeom>
              <a:rect b="b" l="l" r="r" t="t"/>
              <a:pathLst>
                <a:path extrusionOk="0" h="574173" w="3124140">
                  <a:moveTo>
                    <a:pt x="0" y="0"/>
                  </a:moveTo>
                  <a:cubicBezTo>
                    <a:pt x="156369" y="141287"/>
                    <a:pt x="249031" y="498701"/>
                    <a:pt x="616827" y="530451"/>
                  </a:cubicBezTo>
                  <a:cubicBezTo>
                    <a:pt x="984623" y="562201"/>
                    <a:pt x="2181814" y="612305"/>
                    <a:pt x="3124140" y="526695"/>
                  </a:cubicBezTo>
                </a:path>
              </a:pathLst>
            </a:custGeom>
            <a:noFill/>
            <a:ln cap="flat" cmpd="sng" w="28575">
              <a:solidFill>
                <a:srgbClr val="FF0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2" name="Google Shape;522;p51"/>
            <p:cNvSpPr/>
            <p:nvPr/>
          </p:nvSpPr>
          <p:spPr>
            <a:xfrm>
              <a:off x="7700283" y="2709546"/>
              <a:ext cx="257175" cy="260748"/>
            </a:xfrm>
            <a:prstGeom prst="ellipse">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Calibri"/>
                  <a:ea typeface="Calibri"/>
                  <a:cs typeface="Calibri"/>
                  <a:sym typeface="Calibri"/>
                </a:rPr>
                <a:t>4</a:t>
              </a:r>
              <a:endParaRPr/>
            </a:p>
          </p:txBody>
        </p:sp>
        <p:sp>
          <p:nvSpPr>
            <p:cNvPr id="523" name="Google Shape;523;p51"/>
            <p:cNvSpPr/>
            <p:nvPr/>
          </p:nvSpPr>
          <p:spPr>
            <a:xfrm>
              <a:off x="4063399" y="3401020"/>
              <a:ext cx="257175" cy="260748"/>
            </a:xfrm>
            <a:prstGeom prst="ellipse">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Calibri"/>
                  <a:ea typeface="Calibri"/>
                  <a:cs typeface="Calibri"/>
                  <a:sym typeface="Calibri"/>
                </a:rPr>
                <a:t>4</a:t>
              </a:r>
              <a:endParaRPr/>
            </a:p>
          </p:txBody>
        </p:sp>
        <p:sp>
          <p:nvSpPr>
            <p:cNvPr id="524" name="Google Shape;524;p51"/>
            <p:cNvSpPr/>
            <p:nvPr/>
          </p:nvSpPr>
          <p:spPr>
            <a:xfrm>
              <a:off x="7880075" y="3116238"/>
              <a:ext cx="257175" cy="260748"/>
            </a:xfrm>
            <a:prstGeom prst="ellipse">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Calibri"/>
                  <a:ea typeface="Calibri"/>
                  <a:cs typeface="Calibri"/>
                  <a:sym typeface="Calibri"/>
                </a:rPr>
                <a:t>5</a:t>
              </a:r>
              <a:endParaRPr/>
            </a:p>
          </p:txBody>
        </p:sp>
        <p:sp>
          <p:nvSpPr>
            <p:cNvPr id="525" name="Google Shape;525;p51"/>
            <p:cNvSpPr/>
            <p:nvPr/>
          </p:nvSpPr>
          <p:spPr>
            <a:xfrm>
              <a:off x="7164522" y="3352371"/>
              <a:ext cx="257175" cy="260748"/>
            </a:xfrm>
            <a:prstGeom prst="ellipse">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Calibri"/>
                  <a:ea typeface="Calibri"/>
                  <a:cs typeface="Calibri"/>
                  <a:sym typeface="Calibri"/>
                </a:rPr>
                <a:t>6</a:t>
              </a:r>
              <a:endParaRPr/>
            </a:p>
          </p:txBody>
        </p:sp>
        <p:sp>
          <p:nvSpPr>
            <p:cNvPr id="526" name="Google Shape;526;p51"/>
            <p:cNvSpPr/>
            <p:nvPr/>
          </p:nvSpPr>
          <p:spPr>
            <a:xfrm>
              <a:off x="7412272" y="3538139"/>
              <a:ext cx="257175" cy="260748"/>
            </a:xfrm>
            <a:prstGeom prst="ellipse">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Calibri"/>
                  <a:ea typeface="Calibri"/>
                  <a:cs typeface="Calibri"/>
                  <a:sym typeface="Calibri"/>
                </a:rPr>
                <a:t>7</a:t>
              </a:r>
              <a:endParaRPr/>
            </a:p>
          </p:txBody>
        </p:sp>
        <p:sp>
          <p:nvSpPr>
            <p:cNvPr id="527" name="Google Shape;527;p51"/>
            <p:cNvSpPr/>
            <p:nvPr/>
          </p:nvSpPr>
          <p:spPr>
            <a:xfrm>
              <a:off x="8093073" y="3785979"/>
              <a:ext cx="257175" cy="260748"/>
            </a:xfrm>
            <a:prstGeom prst="ellipse">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Calibri"/>
                  <a:ea typeface="Calibri"/>
                  <a:cs typeface="Calibri"/>
                  <a:sym typeface="Calibri"/>
                </a:rPr>
                <a:t>8</a:t>
              </a:r>
              <a:endParaRPr/>
            </a:p>
          </p:txBody>
        </p:sp>
      </p:grpSp>
      <p:grpSp>
        <p:nvGrpSpPr>
          <p:cNvPr id="528" name="Google Shape;528;p51"/>
          <p:cNvGrpSpPr/>
          <p:nvPr/>
        </p:nvGrpSpPr>
        <p:grpSpPr>
          <a:xfrm>
            <a:off x="7606878" y="3998424"/>
            <a:ext cx="1560055" cy="1921348"/>
            <a:chOff x="7606878" y="3998424"/>
            <a:chExt cx="1560055" cy="1921348"/>
          </a:xfrm>
        </p:grpSpPr>
        <p:sp>
          <p:nvSpPr>
            <p:cNvPr id="529" name="Google Shape;529;p51"/>
            <p:cNvSpPr/>
            <p:nvPr/>
          </p:nvSpPr>
          <p:spPr>
            <a:xfrm>
              <a:off x="8280739" y="4947598"/>
              <a:ext cx="257175" cy="260748"/>
            </a:xfrm>
            <a:prstGeom prst="ellipse">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Calibri"/>
                  <a:ea typeface="Calibri"/>
                  <a:cs typeface="Calibri"/>
                  <a:sym typeface="Calibri"/>
                </a:rPr>
                <a:t>9</a:t>
              </a:r>
              <a:endParaRPr/>
            </a:p>
          </p:txBody>
        </p:sp>
        <p:sp>
          <p:nvSpPr>
            <p:cNvPr id="530" name="Google Shape;530;p51"/>
            <p:cNvSpPr/>
            <p:nvPr/>
          </p:nvSpPr>
          <p:spPr>
            <a:xfrm flipH="1" rot="10800000">
              <a:off x="7606878" y="3998424"/>
              <a:ext cx="670839" cy="1140963"/>
            </a:xfrm>
            <a:custGeom>
              <a:rect b="b" l="l" r="r" t="t"/>
              <a:pathLst>
                <a:path extrusionOk="0" h="1357213" w="769161">
                  <a:moveTo>
                    <a:pt x="571855" y="1357213"/>
                  </a:moveTo>
                  <a:cubicBezTo>
                    <a:pt x="502773" y="1100861"/>
                    <a:pt x="272905" y="293237"/>
                    <a:pt x="0" y="172043"/>
                  </a:cubicBezTo>
                  <a:cubicBezTo>
                    <a:pt x="264992" y="-12868"/>
                    <a:pt x="457130" y="-60008"/>
                    <a:pt x="769161" y="86198"/>
                  </a:cubicBezTo>
                </a:path>
              </a:pathLst>
            </a:custGeom>
            <a:noFill/>
            <a:ln cap="flat" cmpd="sng" w="28575">
              <a:solidFill>
                <a:srgbClr val="FF0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1" name="Google Shape;531;p51"/>
            <p:cNvSpPr/>
            <p:nvPr/>
          </p:nvSpPr>
          <p:spPr>
            <a:xfrm>
              <a:off x="8123973" y="5256192"/>
              <a:ext cx="1042960" cy="663580"/>
            </a:xfrm>
            <a:prstGeom prst="rect">
              <a:avLst/>
            </a:prstGeom>
            <a:noFill/>
            <a:ln>
              <a:noFill/>
            </a:ln>
          </p:spPr>
          <p:txBody>
            <a:bodyPr anchorCtr="0" anchor="t" bIns="45700" lIns="91425" spcFirstLastPara="1" rIns="91425" wrap="square" tIns="45700">
              <a:noAutofit/>
            </a:bodyPr>
            <a:lstStyle/>
            <a:p>
              <a:pPr indent="0" lvl="0" marL="0" marR="0" rtl="0" algn="ctr">
                <a:lnSpc>
                  <a:spcPct val="67000"/>
                </a:lnSpc>
                <a:spcBef>
                  <a:spcPts val="0"/>
                </a:spcBef>
                <a:spcAft>
                  <a:spcPts val="0"/>
                </a:spcAft>
                <a:buNone/>
              </a:pPr>
              <a:r>
                <a:rPr lang="en-US" sz="1800">
                  <a:solidFill>
                    <a:srgbClr val="FF0000"/>
                  </a:solidFill>
                  <a:latin typeface="Calibri"/>
                  <a:ea typeface="Calibri"/>
                  <a:cs typeface="Calibri"/>
                  <a:sym typeface="Calibri"/>
                </a:rPr>
                <a:t>Get back the monitor</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500"/>
                                        <p:tgtEl>
                                          <p:spTgt spid="5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500"/>
                                        <p:tgtEl>
                                          <p:spTgt spid="5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500"/>
                                        <p:tgtEl>
                                          <p:spTgt spid="5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gtEl>
                                        <p:attrNameLst>
                                          <p:attrName>style.visibility</p:attrName>
                                        </p:attrNameLst>
                                      </p:cBhvr>
                                      <p:to>
                                        <p:strVal val="visible"/>
                                      </p:to>
                                    </p:set>
                                    <p:animEffect filter="fade" transition="in">
                                      <p:cBhvr>
                                        <p:cTn dur="500"/>
                                        <p:tgtEl>
                                          <p:spTgt spid="5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Busy Waiting Solutions</a:t>
            </a:r>
            <a:endParaRPr/>
          </a:p>
        </p:txBody>
      </p:sp>
      <p:sp>
        <p:nvSpPr>
          <p:cNvPr id="114" name="Google Shape;114;p16"/>
          <p:cNvSpPr txBox="1"/>
          <p:nvPr>
            <p:ph idx="1" type="body"/>
          </p:nvPr>
        </p:nvSpPr>
        <p:spPr>
          <a:xfrm>
            <a:off x="628649" y="1825625"/>
            <a:ext cx="8011767"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US" sz="3200">
                <a:latin typeface="Calibri"/>
                <a:ea typeface="Calibri"/>
                <a:cs typeface="Calibri"/>
                <a:sym typeface="Calibri"/>
              </a:rPr>
              <a:t>Disadvantages</a:t>
            </a:r>
            <a:endParaRPr/>
          </a:p>
          <a:p>
            <a:pPr indent="-228600" lvl="1" marL="685800" rtl="0" algn="l">
              <a:lnSpc>
                <a:spcPct val="90000"/>
              </a:lnSpc>
              <a:spcBef>
                <a:spcPts val="500"/>
              </a:spcBef>
              <a:spcAft>
                <a:spcPts val="0"/>
              </a:spcAft>
              <a:buClr>
                <a:srgbClr val="D8D8D8"/>
              </a:buClr>
              <a:buSzPts val="2400"/>
              <a:buChar char="•"/>
            </a:pPr>
            <a:r>
              <a:rPr lang="en-US">
                <a:solidFill>
                  <a:srgbClr val="D8D8D8"/>
                </a:solidFill>
                <a:latin typeface="Calibri"/>
                <a:ea typeface="Calibri"/>
                <a:cs typeface="Calibri"/>
                <a:sym typeface="Calibri"/>
              </a:rPr>
              <a:t>Waste CPU time waiting</a:t>
            </a:r>
            <a:endParaRPr/>
          </a:p>
          <a:p>
            <a:pPr indent="-228600" lvl="1" marL="685800" rtl="0" algn="l">
              <a:lnSpc>
                <a:spcPct val="90000"/>
              </a:lnSpc>
              <a:spcBef>
                <a:spcPts val="500"/>
              </a:spcBef>
              <a:spcAft>
                <a:spcPts val="0"/>
              </a:spcAft>
              <a:buClr>
                <a:schemeClr val="dk1"/>
              </a:buClr>
              <a:buSzPts val="2400"/>
              <a:buChar char="•"/>
            </a:pPr>
            <a:r>
              <a:rPr lang="en-US">
                <a:latin typeface="Calibri"/>
                <a:ea typeface="Calibri"/>
                <a:cs typeface="Calibri"/>
                <a:sym typeface="Calibri"/>
              </a:rPr>
              <a:t>High priority jobs may hinder progress of low priority jobs</a:t>
            </a:r>
            <a:endParaRPr/>
          </a:p>
        </p:txBody>
      </p:sp>
      <p:sp>
        <p:nvSpPr>
          <p:cNvPr id="115" name="Google Shape;115;p16"/>
          <p:cNvSpPr/>
          <p:nvPr/>
        </p:nvSpPr>
        <p:spPr>
          <a:xfrm>
            <a:off x="1062747" y="3429000"/>
            <a:ext cx="7018506" cy="3046988"/>
          </a:xfrm>
          <a:prstGeom prst="rect">
            <a:avLst/>
          </a:prstGeom>
          <a:no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1" i="0" lang="en-US" sz="2400" u="none" cap="none" strike="noStrike">
                <a:solidFill>
                  <a:schemeClr val="dk1"/>
                </a:solidFill>
                <a:latin typeface="Calibri"/>
                <a:ea typeface="Calibri"/>
                <a:cs typeface="Calibri"/>
                <a:sym typeface="Calibri"/>
              </a:rPr>
              <a:t>Priority Inversion Problem</a:t>
            </a:r>
            <a:endParaRPr/>
          </a:p>
          <a:p>
            <a:pPr indent="-342900" lvl="2" marL="1257300" marR="0" rtl="0" algn="l">
              <a:spcBef>
                <a:spcPts val="0"/>
              </a:spcBef>
              <a:spcAft>
                <a:spcPts val="0"/>
              </a:spcAft>
              <a:buClr>
                <a:schemeClr val="dk1"/>
              </a:buClr>
              <a:buSzPts val="2400"/>
              <a:buFont typeface="Calibri"/>
              <a:buAutoNum type="alphaLcParenR"/>
            </a:pPr>
            <a:r>
              <a:rPr b="0" i="0" lang="en-US" sz="2400" u="none" cap="none" strike="noStrike">
                <a:solidFill>
                  <a:schemeClr val="dk1"/>
                </a:solidFill>
                <a:latin typeface="Calibri"/>
                <a:ea typeface="Calibri"/>
                <a:cs typeface="Calibri"/>
                <a:sym typeface="Calibri"/>
              </a:rPr>
              <a:t>Process A and Process B</a:t>
            </a:r>
            <a:endParaRPr/>
          </a:p>
          <a:p>
            <a:pPr indent="-342900" lvl="2" marL="1257300" marR="0" rtl="0" algn="l">
              <a:spcBef>
                <a:spcPts val="0"/>
              </a:spcBef>
              <a:spcAft>
                <a:spcPts val="0"/>
              </a:spcAft>
              <a:buClr>
                <a:schemeClr val="dk1"/>
              </a:buClr>
              <a:buSzPts val="2400"/>
              <a:buFont typeface="Calibri"/>
              <a:buAutoNum type="alphaLcParenR"/>
            </a:pPr>
            <a:r>
              <a:rPr b="0" i="0" lang="en-US" sz="2400" u="none" cap="none" strike="noStrike">
                <a:solidFill>
                  <a:schemeClr val="dk1"/>
                </a:solidFill>
                <a:latin typeface="Calibri"/>
                <a:ea typeface="Calibri"/>
                <a:cs typeface="Calibri"/>
                <a:sym typeface="Calibri"/>
              </a:rPr>
              <a:t>Process A enters its critical section</a:t>
            </a:r>
            <a:endParaRPr/>
          </a:p>
          <a:p>
            <a:pPr indent="-342900" lvl="2" marL="1257300" marR="0" rtl="0" algn="l">
              <a:spcBef>
                <a:spcPts val="0"/>
              </a:spcBef>
              <a:spcAft>
                <a:spcPts val="0"/>
              </a:spcAft>
              <a:buClr>
                <a:schemeClr val="dk1"/>
              </a:buClr>
              <a:buSzPts val="2400"/>
              <a:buFont typeface="Calibri"/>
              <a:buAutoNum type="alphaLcParenR"/>
            </a:pPr>
            <a:r>
              <a:rPr b="0" i="0" lang="en-US" sz="2400" u="none" cap="none" strike="noStrike">
                <a:solidFill>
                  <a:schemeClr val="dk1"/>
                </a:solidFill>
                <a:latin typeface="Calibri"/>
                <a:ea typeface="Calibri"/>
                <a:cs typeface="Calibri"/>
                <a:sym typeface="Calibri"/>
              </a:rPr>
              <a:t>Process A descheduled, Process B scheduled</a:t>
            </a:r>
            <a:endParaRPr/>
          </a:p>
          <a:p>
            <a:pPr indent="-342900" lvl="2" marL="1257300" marR="0" rtl="0" algn="l">
              <a:spcBef>
                <a:spcPts val="0"/>
              </a:spcBef>
              <a:spcAft>
                <a:spcPts val="0"/>
              </a:spcAft>
              <a:buClr>
                <a:schemeClr val="dk1"/>
              </a:buClr>
              <a:buSzPts val="2400"/>
              <a:buFont typeface="Calibri"/>
              <a:buAutoNum type="alphaLcParenR"/>
            </a:pPr>
            <a:r>
              <a:rPr b="0" i="0" lang="en-US" sz="2400" u="none" cap="none" strike="noStrike">
                <a:solidFill>
                  <a:schemeClr val="dk1"/>
                </a:solidFill>
                <a:latin typeface="Calibri"/>
                <a:ea typeface="Calibri"/>
                <a:cs typeface="Calibri"/>
                <a:sym typeface="Calibri"/>
              </a:rPr>
              <a:t>Process B busy waits for the critical section (depends on A)</a:t>
            </a:r>
            <a:endParaRPr/>
          </a:p>
          <a:p>
            <a:pPr indent="-342900" lvl="2" marL="1257300" marR="0" rtl="0" algn="l">
              <a:spcBef>
                <a:spcPts val="0"/>
              </a:spcBef>
              <a:spcAft>
                <a:spcPts val="0"/>
              </a:spcAft>
              <a:buClr>
                <a:schemeClr val="dk1"/>
              </a:buClr>
              <a:buSzPts val="2400"/>
              <a:buFont typeface="Calibri"/>
              <a:buAutoNum type="alphaLcParenR"/>
            </a:pPr>
            <a:r>
              <a:rPr b="0" i="0" lang="en-US" sz="2400" u="none" cap="none" strike="noStrike">
                <a:solidFill>
                  <a:schemeClr val="dk1"/>
                </a:solidFill>
                <a:latin typeface="Calibri"/>
                <a:ea typeface="Calibri"/>
                <a:cs typeface="Calibri"/>
                <a:sym typeface="Calibri"/>
              </a:rPr>
              <a:t>Process B will busy wait until Process A is scheduled back and exits its critical section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5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Monitors in Java (1)</a:t>
            </a:r>
            <a:endParaRPr/>
          </a:p>
        </p:txBody>
      </p:sp>
      <p:sp>
        <p:nvSpPr>
          <p:cNvPr id="537" name="Google Shape;537;p5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538" name="Google Shape;538;p52"/>
          <p:cNvPicPr preferRelativeResize="0"/>
          <p:nvPr/>
        </p:nvPicPr>
        <p:blipFill rotWithShape="1">
          <a:blip r:embed="rId3">
            <a:alphaModFix/>
          </a:blip>
          <a:srcRect b="0" l="0" r="0" t="0"/>
          <a:stretch/>
        </p:blipFill>
        <p:spPr>
          <a:xfrm>
            <a:off x="628649" y="1825624"/>
            <a:ext cx="6268835" cy="4351337"/>
          </a:xfrm>
          <a:prstGeom prst="rect">
            <a:avLst/>
          </a:prstGeom>
          <a:noFill/>
          <a:ln>
            <a:noFill/>
          </a:ln>
        </p:spPr>
      </p:pic>
      <p:sp>
        <p:nvSpPr>
          <p:cNvPr id="539" name="Google Shape;539;p52"/>
          <p:cNvSpPr/>
          <p:nvPr/>
        </p:nvSpPr>
        <p:spPr>
          <a:xfrm>
            <a:off x="628650" y="6196838"/>
            <a:ext cx="78867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 solution to the producer-consumer problem in Java. (MOS Figure 2-35)</a:t>
            </a:r>
            <a:endParaRPr sz="18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5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Monitors in Java (2)</a:t>
            </a:r>
            <a:endParaRPr/>
          </a:p>
        </p:txBody>
      </p:sp>
      <p:sp>
        <p:nvSpPr>
          <p:cNvPr id="545" name="Google Shape;545;p5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546" name="Google Shape;546;p53"/>
          <p:cNvPicPr preferRelativeResize="0"/>
          <p:nvPr/>
        </p:nvPicPr>
        <p:blipFill rotWithShape="1">
          <a:blip r:embed="rId3">
            <a:alphaModFix/>
          </a:blip>
          <a:srcRect b="0" l="0" r="0" t="0"/>
          <a:stretch/>
        </p:blipFill>
        <p:spPr>
          <a:xfrm>
            <a:off x="628650" y="1825624"/>
            <a:ext cx="5472338" cy="4351337"/>
          </a:xfrm>
          <a:prstGeom prst="rect">
            <a:avLst/>
          </a:prstGeom>
          <a:noFill/>
          <a:ln>
            <a:noFill/>
          </a:ln>
        </p:spPr>
      </p:pic>
      <p:sp>
        <p:nvSpPr>
          <p:cNvPr id="547" name="Google Shape;547;p53"/>
          <p:cNvSpPr/>
          <p:nvPr/>
        </p:nvSpPr>
        <p:spPr>
          <a:xfrm>
            <a:off x="628650" y="6196838"/>
            <a:ext cx="78867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 solution to the producer-consumer problem in Java. (MOS Figure 2-35)</a:t>
            </a:r>
            <a:endParaRPr sz="1800">
              <a:solidFill>
                <a:schemeClr val="dk1"/>
              </a:solidFill>
              <a:latin typeface="Calibri"/>
              <a:ea typeface="Calibri"/>
              <a:cs typeface="Calibri"/>
              <a:sym typeface="Calibri"/>
            </a:endParaRPr>
          </a:p>
        </p:txBody>
      </p:sp>
      <p:sp>
        <p:nvSpPr>
          <p:cNvPr id="548" name="Google Shape;548;p53"/>
          <p:cNvSpPr/>
          <p:nvPr/>
        </p:nvSpPr>
        <p:spPr>
          <a:xfrm>
            <a:off x="628650" y="5632174"/>
            <a:ext cx="3824080" cy="357809"/>
          </a:xfrm>
          <a:prstGeom prst="rect">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5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Monitors in Java (3)</a:t>
            </a:r>
            <a:endParaRPr/>
          </a:p>
        </p:txBody>
      </p:sp>
      <p:sp>
        <p:nvSpPr>
          <p:cNvPr id="554" name="Google Shape;554;p5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555" name="Google Shape;555;p54"/>
          <p:cNvPicPr preferRelativeResize="0"/>
          <p:nvPr/>
        </p:nvPicPr>
        <p:blipFill rotWithShape="1">
          <a:blip r:embed="rId3">
            <a:alphaModFix/>
          </a:blip>
          <a:srcRect b="0" l="0" r="0" t="0"/>
          <a:stretch/>
        </p:blipFill>
        <p:spPr>
          <a:xfrm>
            <a:off x="628650" y="1835563"/>
            <a:ext cx="7109919" cy="4351337"/>
          </a:xfrm>
          <a:prstGeom prst="rect">
            <a:avLst/>
          </a:prstGeom>
          <a:noFill/>
          <a:ln>
            <a:noFill/>
          </a:ln>
        </p:spPr>
      </p:pic>
      <p:sp>
        <p:nvSpPr>
          <p:cNvPr id="556" name="Google Shape;556;p54"/>
          <p:cNvSpPr/>
          <p:nvPr/>
        </p:nvSpPr>
        <p:spPr>
          <a:xfrm>
            <a:off x="628650" y="6196838"/>
            <a:ext cx="78867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 solution to the producer-consumer problem in Java. (MOS Figure 2-35)</a:t>
            </a:r>
            <a:endParaRPr sz="1800">
              <a:solidFill>
                <a:schemeClr val="dk1"/>
              </a:solidFill>
              <a:latin typeface="Calibri"/>
              <a:ea typeface="Calibri"/>
              <a:cs typeface="Calibri"/>
              <a:sym typeface="Calibri"/>
            </a:endParaRPr>
          </a:p>
        </p:txBody>
      </p:sp>
      <p:sp>
        <p:nvSpPr>
          <p:cNvPr id="557" name="Google Shape;557;p54"/>
          <p:cNvSpPr/>
          <p:nvPr/>
        </p:nvSpPr>
        <p:spPr>
          <a:xfrm>
            <a:off x="628650" y="3429000"/>
            <a:ext cx="3824080" cy="357809"/>
          </a:xfrm>
          <a:prstGeom prst="rect">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55"/>
          <p:cNvSpPr txBox="1"/>
          <p:nvPr>
            <p:ph type="title"/>
          </p:nvPr>
        </p:nvSpPr>
        <p:spPr>
          <a:xfrm>
            <a:off x="623888" y="1709739"/>
            <a:ext cx="7886700" cy="285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Readers-Writers Problem</a:t>
            </a:r>
            <a:endParaRPr/>
          </a:p>
        </p:txBody>
      </p:sp>
      <p:sp>
        <p:nvSpPr>
          <p:cNvPr id="564" name="Google Shape;564;p55"/>
          <p:cNvSpPr txBox="1"/>
          <p:nvPr>
            <p:ph idx="1" type="body"/>
          </p:nvPr>
        </p:nvSpPr>
        <p:spPr>
          <a:xfrm>
            <a:off x="623888" y="4589464"/>
            <a:ext cx="7886700" cy="150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56"/>
          <p:cNvSpPr txBox="1"/>
          <p:nvPr>
            <p:ph type="title"/>
          </p:nvPr>
        </p:nvSpPr>
        <p:spPr>
          <a:xfrm>
            <a:off x="628650" y="365126"/>
            <a:ext cx="78867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The Problem</a:t>
            </a:r>
            <a:endParaRPr/>
          </a:p>
        </p:txBody>
      </p:sp>
      <p:sp>
        <p:nvSpPr>
          <p:cNvPr id="571" name="Google Shape;571;p56"/>
          <p:cNvSpPr txBox="1"/>
          <p:nvPr>
            <p:ph idx="1" type="body"/>
          </p:nvPr>
        </p:nvSpPr>
        <p:spPr>
          <a:xfrm>
            <a:off x="628650" y="1825625"/>
            <a:ext cx="78867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Multiple threads need to access a shared resource concurrently</a:t>
            </a:r>
            <a:endParaRPr/>
          </a:p>
          <a:p>
            <a:pPr indent="-342900" lvl="1" marL="914400" rtl="0" algn="l">
              <a:spcBef>
                <a:spcPts val="0"/>
              </a:spcBef>
              <a:spcAft>
                <a:spcPts val="0"/>
              </a:spcAft>
              <a:buSzPts val="1800"/>
              <a:buChar char="•"/>
            </a:pPr>
            <a:r>
              <a:rPr lang="en-US"/>
              <a:t>Some only need to read!</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US"/>
              <a:t>Mutual exclusion only allows one thread to access the resource at a time</a:t>
            </a:r>
            <a:endParaRPr/>
          </a:p>
          <a:p>
            <a:pPr indent="-342900" lvl="1" marL="914400" rtl="0" algn="l">
              <a:spcBef>
                <a:spcPts val="0"/>
              </a:spcBef>
              <a:spcAft>
                <a:spcPts val="0"/>
              </a:spcAft>
              <a:buSzPts val="1800"/>
              <a:buChar char="•"/>
            </a:pPr>
            <a:r>
              <a:rPr lang="en-US"/>
              <a:t>Can we do better?</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57"/>
          <p:cNvSpPr txBox="1"/>
          <p:nvPr>
            <p:ph type="title"/>
          </p:nvPr>
        </p:nvSpPr>
        <p:spPr>
          <a:xfrm>
            <a:off x="628650" y="365126"/>
            <a:ext cx="78867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The Problem</a:t>
            </a:r>
            <a:endParaRPr/>
          </a:p>
        </p:txBody>
      </p:sp>
      <p:sp>
        <p:nvSpPr>
          <p:cNvPr id="578" name="Google Shape;578;p57"/>
          <p:cNvSpPr txBox="1"/>
          <p:nvPr>
            <p:ph idx="1" type="body"/>
          </p:nvPr>
        </p:nvSpPr>
        <p:spPr>
          <a:xfrm>
            <a:off x="628650" y="1825625"/>
            <a:ext cx="78867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Multiple threads need to access a shared resource concurrently</a:t>
            </a:r>
            <a:endParaRPr/>
          </a:p>
          <a:p>
            <a:pPr indent="-342900" lvl="1" marL="914400" rtl="0" algn="l">
              <a:spcBef>
                <a:spcPts val="0"/>
              </a:spcBef>
              <a:spcAft>
                <a:spcPts val="0"/>
              </a:spcAft>
              <a:buSzPts val="1800"/>
              <a:buChar char="•"/>
            </a:pPr>
            <a:r>
              <a:rPr lang="en-US"/>
              <a:t>Some only need to read!</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US"/>
              <a:t>Mutual exclusion only allows one thread to access the resource at a time</a:t>
            </a:r>
            <a:endParaRPr/>
          </a:p>
          <a:p>
            <a:pPr indent="-342900" lvl="1" marL="914400" rtl="0" algn="l">
              <a:spcBef>
                <a:spcPts val="0"/>
              </a:spcBef>
              <a:spcAft>
                <a:spcPts val="0"/>
              </a:spcAft>
              <a:buSzPts val="1800"/>
              <a:buChar char="•"/>
            </a:pPr>
            <a:r>
              <a:rPr lang="en-US"/>
              <a:t>Can we do better? → What if multiple readers can access it concurrently, but writers must access it with mutual exclusion</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58"/>
          <p:cNvSpPr txBox="1"/>
          <p:nvPr>
            <p:ph type="title"/>
          </p:nvPr>
        </p:nvSpPr>
        <p:spPr>
          <a:xfrm>
            <a:off x="628650" y="365126"/>
            <a:ext cx="78867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Example</a:t>
            </a:r>
            <a:endParaRPr/>
          </a:p>
        </p:txBody>
      </p:sp>
      <p:pic>
        <p:nvPicPr>
          <p:cNvPr id="585" name="Google Shape;585;p58"/>
          <p:cNvPicPr preferRelativeResize="0"/>
          <p:nvPr/>
        </p:nvPicPr>
        <p:blipFill>
          <a:blip r:embed="rId3">
            <a:alphaModFix/>
          </a:blip>
          <a:stretch>
            <a:fillRect/>
          </a:stretch>
        </p:blipFill>
        <p:spPr>
          <a:xfrm>
            <a:off x="230450" y="2916326"/>
            <a:ext cx="8782050" cy="1466850"/>
          </a:xfrm>
          <a:prstGeom prst="rect">
            <a:avLst/>
          </a:prstGeom>
          <a:noFill/>
          <a:ln>
            <a:noFill/>
          </a:ln>
        </p:spPr>
      </p:pic>
      <p:pic>
        <p:nvPicPr>
          <p:cNvPr id="586" name="Google Shape;586;p58"/>
          <p:cNvPicPr preferRelativeResize="0"/>
          <p:nvPr/>
        </p:nvPicPr>
        <p:blipFill>
          <a:blip r:embed="rId4">
            <a:alphaModFix/>
          </a:blip>
          <a:stretch>
            <a:fillRect/>
          </a:stretch>
        </p:blipFill>
        <p:spPr>
          <a:xfrm>
            <a:off x="152400" y="4535576"/>
            <a:ext cx="8839200" cy="1688173"/>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59"/>
          <p:cNvSpPr txBox="1"/>
          <p:nvPr>
            <p:ph type="title"/>
          </p:nvPr>
        </p:nvSpPr>
        <p:spPr>
          <a:xfrm>
            <a:off x="628650" y="365126"/>
            <a:ext cx="78867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Reader</a:t>
            </a:r>
            <a:endParaRPr/>
          </a:p>
        </p:txBody>
      </p:sp>
      <p:pic>
        <p:nvPicPr>
          <p:cNvPr id="593" name="Google Shape;593;p59"/>
          <p:cNvPicPr preferRelativeResize="0"/>
          <p:nvPr/>
        </p:nvPicPr>
        <p:blipFill>
          <a:blip r:embed="rId3">
            <a:alphaModFix/>
          </a:blip>
          <a:stretch>
            <a:fillRect/>
          </a:stretch>
        </p:blipFill>
        <p:spPr>
          <a:xfrm>
            <a:off x="1014550" y="1774925"/>
            <a:ext cx="7172775" cy="4614124"/>
          </a:xfrm>
          <a:prstGeom prst="rect">
            <a:avLst/>
          </a:prstGeom>
          <a:noFill/>
          <a:ln>
            <a:noFill/>
          </a:ln>
        </p:spPr>
      </p:pic>
      <p:sp>
        <p:nvSpPr>
          <p:cNvPr id="594" name="Google Shape;594;p59"/>
          <p:cNvSpPr txBox="1"/>
          <p:nvPr/>
        </p:nvSpPr>
        <p:spPr>
          <a:xfrm>
            <a:off x="3134125" y="5988850"/>
            <a:ext cx="505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MOS Figure 2-47. A solution to the readers and writers problem. </a:t>
            </a:r>
            <a:endParaRPr>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60"/>
          <p:cNvSpPr txBox="1"/>
          <p:nvPr>
            <p:ph type="title"/>
          </p:nvPr>
        </p:nvSpPr>
        <p:spPr>
          <a:xfrm>
            <a:off x="628650" y="365126"/>
            <a:ext cx="78867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Writer</a:t>
            </a:r>
            <a:endParaRPr/>
          </a:p>
        </p:txBody>
      </p:sp>
      <p:pic>
        <p:nvPicPr>
          <p:cNvPr id="601" name="Google Shape;601;p60"/>
          <p:cNvPicPr preferRelativeResize="0"/>
          <p:nvPr/>
        </p:nvPicPr>
        <p:blipFill>
          <a:blip r:embed="rId3">
            <a:alphaModFix/>
          </a:blip>
          <a:stretch>
            <a:fillRect/>
          </a:stretch>
        </p:blipFill>
        <p:spPr>
          <a:xfrm>
            <a:off x="628650" y="1843200"/>
            <a:ext cx="7411499" cy="2696126"/>
          </a:xfrm>
          <a:prstGeom prst="rect">
            <a:avLst/>
          </a:prstGeom>
          <a:noFill/>
          <a:ln>
            <a:noFill/>
          </a:ln>
        </p:spPr>
      </p:pic>
      <p:sp>
        <p:nvSpPr>
          <p:cNvPr id="602" name="Google Shape;602;p60"/>
          <p:cNvSpPr txBox="1"/>
          <p:nvPr/>
        </p:nvSpPr>
        <p:spPr>
          <a:xfrm>
            <a:off x="1837050" y="4467925"/>
            <a:ext cx="499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MOS Figure 2-47. A solution to the readers and writers problem. </a:t>
            </a:r>
            <a:endParaRPr>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61"/>
          <p:cNvSpPr txBox="1"/>
          <p:nvPr>
            <p:ph type="title"/>
          </p:nvPr>
        </p:nvSpPr>
        <p:spPr>
          <a:xfrm>
            <a:off x="628650" y="365126"/>
            <a:ext cx="78867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Multiple Readers, Single Writer </a:t>
            </a:r>
            <a:r>
              <a:rPr lang="en-US"/>
              <a:t>(MRSW) </a:t>
            </a:r>
            <a:r>
              <a:rPr lang="en-US"/>
              <a:t>Locks</a:t>
            </a:r>
            <a:endParaRPr/>
          </a:p>
        </p:txBody>
      </p:sp>
      <p:sp>
        <p:nvSpPr>
          <p:cNvPr id="609" name="Google Shape;609;p61"/>
          <p:cNvSpPr txBox="1"/>
          <p:nvPr>
            <p:ph idx="1" type="body"/>
          </p:nvPr>
        </p:nvSpPr>
        <p:spPr>
          <a:xfrm>
            <a:off x="628650" y="1825625"/>
            <a:ext cx="78867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A solution to the readers-writers problem</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rwlock_t</a:t>
            </a:r>
            <a:endParaRPr/>
          </a:p>
          <a:p>
            <a:pPr indent="-342900" lvl="1" marL="914400" rtl="0" algn="l">
              <a:spcBef>
                <a:spcPts val="0"/>
              </a:spcBef>
              <a:spcAft>
                <a:spcPts val="0"/>
              </a:spcAft>
              <a:buSzPts val="1800"/>
              <a:buChar char="•"/>
            </a:pPr>
            <a:r>
              <a:rPr lang="en-US" u="sng">
                <a:solidFill>
                  <a:schemeClr val="hlink"/>
                </a:solidFill>
                <a:hlinkClick r:id="rId3"/>
              </a:rPr>
              <a:t>https://elixir.bootlin.com/linux/v4.9/source/include/linux/rwlock_types.h#L23</a:t>
            </a:r>
            <a:endParaRPr/>
          </a:p>
          <a:p>
            <a:pPr indent="-342900" lvl="1" marL="914400" rtl="0" algn="l">
              <a:spcBef>
                <a:spcPts val="0"/>
              </a:spcBef>
              <a:spcAft>
                <a:spcPts val="0"/>
              </a:spcAft>
              <a:buSzPts val="1800"/>
              <a:buChar char="•"/>
            </a:pPr>
            <a:r>
              <a:rPr lang="en-US" u="sng">
                <a:solidFill>
                  <a:schemeClr val="hlink"/>
                </a:solidFill>
                <a:hlinkClick r:id="rId4"/>
              </a:rPr>
              <a:t>https://elixir.bootlin.com/linux/v4.9/source/include/linux/rwlock.h#L18</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Separate reader/writer lock/unlock primitives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sleep() and wakeup()</a:t>
            </a:r>
            <a:endParaRPr/>
          </a:p>
        </p:txBody>
      </p:sp>
      <p:sp>
        <p:nvSpPr>
          <p:cNvPr id="122" name="Google Shape;122;p1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Instead of busy wait, let the process sleep</a:t>
            </a:r>
            <a:endParaRPr/>
          </a:p>
          <a:p>
            <a:pPr indent="-228600" lvl="0" marL="228600" rtl="0" algn="l">
              <a:lnSpc>
                <a:spcPct val="90000"/>
              </a:lnSpc>
              <a:spcBef>
                <a:spcPts val="1000"/>
              </a:spcBef>
              <a:spcAft>
                <a:spcPts val="0"/>
              </a:spcAft>
              <a:buClr>
                <a:schemeClr val="dk1"/>
              </a:buClr>
              <a:buSzPts val="2800"/>
              <a:buChar char="•"/>
            </a:pPr>
            <a:r>
              <a:rPr lang="en-US">
                <a:latin typeface="Courier New"/>
                <a:ea typeface="Courier New"/>
                <a:cs typeface="Courier New"/>
                <a:sym typeface="Courier New"/>
              </a:rPr>
              <a:t>sleep()</a:t>
            </a:r>
            <a:r>
              <a:rPr lang="en-US">
                <a:latin typeface="Calibri"/>
                <a:ea typeface="Calibri"/>
                <a:cs typeface="Calibri"/>
                <a:sym typeface="Calibri"/>
              </a:rPr>
              <a:t> </a:t>
            </a:r>
            <a:r>
              <a:rPr lang="en-US"/>
              <a:t>syscall</a:t>
            </a:r>
            <a:endParaRPr/>
          </a:p>
          <a:p>
            <a:pPr indent="-228600" lvl="1" marL="685800" rtl="0" algn="l">
              <a:lnSpc>
                <a:spcPct val="90000"/>
              </a:lnSpc>
              <a:spcBef>
                <a:spcPts val="500"/>
              </a:spcBef>
              <a:spcAft>
                <a:spcPts val="0"/>
              </a:spcAft>
              <a:buClr>
                <a:schemeClr val="dk1"/>
              </a:buClr>
              <a:buSzPts val="2400"/>
              <a:buChar char="•"/>
            </a:pPr>
            <a:r>
              <a:rPr lang="en-US"/>
              <a:t>Callers give up the CPU for some duration of time or...</a:t>
            </a:r>
            <a:endParaRPr/>
          </a:p>
          <a:p>
            <a:pPr indent="-228600" lvl="1" marL="685800" rtl="0" algn="l">
              <a:lnSpc>
                <a:spcPct val="90000"/>
              </a:lnSpc>
              <a:spcBef>
                <a:spcPts val="500"/>
              </a:spcBef>
              <a:spcAft>
                <a:spcPts val="0"/>
              </a:spcAft>
              <a:buClr>
                <a:schemeClr val="dk1"/>
              </a:buClr>
              <a:buSzPts val="2400"/>
              <a:buChar char="•"/>
            </a:pPr>
            <a:r>
              <a:rPr lang="en-US"/>
              <a:t>until other processes wake them up</a:t>
            </a:r>
            <a:endParaRPr/>
          </a:p>
          <a:p>
            <a:pPr indent="-228600" lvl="0" marL="228600" rtl="0" algn="l">
              <a:lnSpc>
                <a:spcPct val="90000"/>
              </a:lnSpc>
              <a:spcBef>
                <a:spcPts val="1000"/>
              </a:spcBef>
              <a:spcAft>
                <a:spcPts val="0"/>
              </a:spcAft>
              <a:buClr>
                <a:schemeClr val="dk1"/>
              </a:buClr>
              <a:buSzPts val="2800"/>
              <a:buChar char="•"/>
            </a:pPr>
            <a:r>
              <a:rPr lang="en-US">
                <a:latin typeface="Courier New"/>
                <a:ea typeface="Courier New"/>
                <a:cs typeface="Courier New"/>
                <a:sym typeface="Courier New"/>
              </a:rPr>
              <a:t>wakeup()</a:t>
            </a:r>
            <a:r>
              <a:rPr lang="en-US"/>
              <a:t> syscall</a:t>
            </a:r>
            <a:endParaRPr/>
          </a:p>
          <a:p>
            <a:pPr indent="-228600" lvl="1" marL="685800" rtl="0" algn="l">
              <a:lnSpc>
                <a:spcPct val="90000"/>
              </a:lnSpc>
              <a:spcBef>
                <a:spcPts val="500"/>
              </a:spcBef>
              <a:spcAft>
                <a:spcPts val="0"/>
              </a:spcAft>
              <a:buClr>
                <a:schemeClr val="dk1"/>
              </a:buClr>
              <a:buSzPts val="2400"/>
              <a:buChar char="•"/>
            </a:pPr>
            <a:r>
              <a:rPr lang="en-US"/>
              <a:t>Callers wake up some sleeping process</a:t>
            </a:r>
            <a:endParaRPr/>
          </a:p>
          <a:p>
            <a:pPr indent="-76200" lvl="1" marL="685800" rtl="0" algn="l">
              <a:lnSpc>
                <a:spcPct val="90000"/>
              </a:lnSpc>
              <a:spcBef>
                <a:spcPts val="5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800"/>
              <a:buChar char="•"/>
            </a:pPr>
            <a:r>
              <a:rPr lang="en-US"/>
              <a:t>In practice</a:t>
            </a:r>
            <a:endParaRPr/>
          </a:p>
          <a:p>
            <a:pPr indent="-228600" lvl="1" marL="685800" rtl="0" algn="l">
              <a:lnSpc>
                <a:spcPct val="90000"/>
              </a:lnSpc>
              <a:spcBef>
                <a:spcPts val="500"/>
              </a:spcBef>
              <a:spcAft>
                <a:spcPts val="0"/>
              </a:spcAft>
              <a:buClr>
                <a:schemeClr val="dk1"/>
              </a:buClr>
              <a:buSzPts val="2400"/>
              <a:buChar char="•"/>
            </a:pPr>
            <a:r>
              <a:rPr lang="en-US"/>
              <a:t>Instead of </a:t>
            </a:r>
            <a:r>
              <a:rPr lang="en-US">
                <a:latin typeface="Courier New"/>
                <a:ea typeface="Courier New"/>
                <a:cs typeface="Courier New"/>
                <a:sym typeface="Courier New"/>
              </a:rPr>
              <a:t>sleep(</a:t>
            </a:r>
            <a:r>
              <a:rPr lang="en-US">
                <a:latin typeface="Courier New"/>
                <a:ea typeface="Courier New"/>
                <a:cs typeface="Courier New"/>
                <a:sym typeface="Courier New"/>
              </a:rPr>
              <a:t>),</a:t>
            </a:r>
            <a:r>
              <a:rPr lang="en-US"/>
              <a:t> processes may call </a:t>
            </a:r>
            <a:r>
              <a:rPr lang="en-US">
                <a:latin typeface="Courier New"/>
                <a:ea typeface="Courier New"/>
                <a:cs typeface="Courier New"/>
                <a:sym typeface="Courier New"/>
              </a:rPr>
              <a:t>yield()</a:t>
            </a:r>
            <a:endParaRPr/>
          </a:p>
          <a:p>
            <a:pPr indent="-228600" lvl="1" marL="685800" rtl="0" algn="l">
              <a:lnSpc>
                <a:spcPct val="90000"/>
              </a:lnSpc>
              <a:spcBef>
                <a:spcPts val="500"/>
              </a:spcBef>
              <a:spcAft>
                <a:spcPts val="0"/>
              </a:spcAft>
              <a:buClr>
                <a:schemeClr val="dk1"/>
              </a:buClr>
              <a:buSzPts val="2400"/>
              <a:buChar char="•"/>
            </a:pPr>
            <a:r>
              <a:rPr lang="en-US"/>
              <a:t>A process may be woken up by a signal</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62"/>
          <p:cNvSpPr txBox="1"/>
          <p:nvPr>
            <p:ph type="title"/>
          </p:nvPr>
        </p:nvSpPr>
        <p:spPr>
          <a:xfrm>
            <a:off x="628650" y="365126"/>
            <a:ext cx="78867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Linux Kernel</a:t>
            </a:r>
            <a:endParaRPr/>
          </a:p>
          <a:p>
            <a:pPr indent="0" lvl="0" marL="0" rtl="0" algn="l">
              <a:spcBef>
                <a:spcPts val="0"/>
              </a:spcBef>
              <a:spcAft>
                <a:spcPts val="0"/>
              </a:spcAft>
              <a:buNone/>
            </a:pPr>
            <a:r>
              <a:rPr lang="en-US"/>
              <a:t>Lock Types and Their Rules</a:t>
            </a:r>
            <a:endParaRPr/>
          </a:p>
        </p:txBody>
      </p:sp>
      <p:sp>
        <p:nvSpPr>
          <p:cNvPr id="616" name="Google Shape;616;p62"/>
          <p:cNvSpPr txBox="1"/>
          <p:nvPr>
            <p:ph idx="1" type="body"/>
          </p:nvPr>
        </p:nvSpPr>
        <p:spPr>
          <a:xfrm>
            <a:off x="628650" y="1825625"/>
            <a:ext cx="78867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The kernel provides a variety of locking primitives which can be divided into three categories:</a:t>
            </a:r>
            <a:endParaRPr/>
          </a:p>
          <a:p>
            <a:pPr indent="-342900" lvl="1" marL="914400" rtl="0" algn="l">
              <a:spcBef>
                <a:spcPts val="0"/>
              </a:spcBef>
              <a:spcAft>
                <a:spcPts val="0"/>
              </a:spcAft>
              <a:buSzPts val="1800"/>
              <a:buChar char="•"/>
            </a:pPr>
            <a:r>
              <a:rPr lang="en-US"/>
              <a:t>Sleeping locks</a:t>
            </a:r>
            <a:endParaRPr/>
          </a:p>
          <a:p>
            <a:pPr indent="-342900" lvl="1" marL="914400" rtl="0" algn="l">
              <a:spcBef>
                <a:spcPts val="0"/>
              </a:spcBef>
              <a:spcAft>
                <a:spcPts val="0"/>
              </a:spcAft>
              <a:buSzPts val="1800"/>
              <a:buChar char="•"/>
            </a:pPr>
            <a:r>
              <a:rPr lang="en-US"/>
              <a:t>CPU local locks</a:t>
            </a:r>
            <a:endParaRPr/>
          </a:p>
          <a:p>
            <a:pPr indent="-342900" lvl="1" marL="914400" rtl="0" algn="l">
              <a:spcBef>
                <a:spcPts val="0"/>
              </a:spcBef>
              <a:spcAft>
                <a:spcPts val="0"/>
              </a:spcAft>
              <a:buSzPts val="1800"/>
              <a:buChar char="•"/>
            </a:pPr>
            <a:r>
              <a:rPr lang="en-US"/>
              <a:t>Spinning locks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u="sng">
                <a:solidFill>
                  <a:schemeClr val="hlink"/>
                </a:solidFill>
                <a:hlinkClick r:id="rId3"/>
              </a:rPr>
              <a:t>https://www.kernel.org/doc/html/latest/locking/locktypes.html</a:t>
            </a:r>
            <a:endParaRPr/>
          </a:p>
          <a:p>
            <a:pPr indent="0" lvl="0" marL="0" rtl="0" algn="l">
              <a:spcBef>
                <a:spcPts val="100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63"/>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Other Concurrency Primitives?</a:t>
            </a:r>
            <a:endParaRPr/>
          </a:p>
        </p:txBody>
      </p:sp>
      <p:sp>
        <p:nvSpPr>
          <p:cNvPr id="623" name="Google Shape;623;p63"/>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Futex</a:t>
            </a:r>
            <a:endParaRPr/>
          </a:p>
          <a:p>
            <a:pPr indent="-228600" lvl="1" marL="685800" rtl="0" algn="l">
              <a:lnSpc>
                <a:spcPct val="90000"/>
              </a:lnSpc>
              <a:spcBef>
                <a:spcPts val="0"/>
              </a:spcBef>
              <a:spcAft>
                <a:spcPts val="0"/>
              </a:spcAft>
              <a:buSzPts val="1800"/>
              <a:buChar char="•"/>
            </a:pPr>
            <a:r>
              <a:rPr lang="en-US"/>
              <a:t>https://en.wikipedia.org/wiki/Futex</a:t>
            </a:r>
            <a:endParaRPr/>
          </a:p>
          <a:p>
            <a:pPr indent="-228600" lvl="0" marL="228600" rtl="0" algn="l">
              <a:lnSpc>
                <a:spcPct val="90000"/>
              </a:lnSpc>
              <a:spcBef>
                <a:spcPts val="1000"/>
              </a:spcBef>
              <a:spcAft>
                <a:spcPts val="0"/>
              </a:spcAft>
              <a:buClr>
                <a:schemeClr val="dk1"/>
              </a:buClr>
              <a:buSzPts val="2800"/>
              <a:buChar char="•"/>
            </a:pPr>
            <a:r>
              <a:rPr lang="en-US"/>
              <a:t>Message passing</a:t>
            </a:r>
            <a:endParaRPr/>
          </a:p>
          <a:p>
            <a:pPr indent="-228600" lvl="1" marL="685800" rtl="0" algn="l">
              <a:lnSpc>
                <a:spcPct val="90000"/>
              </a:lnSpc>
              <a:spcBef>
                <a:spcPts val="1000"/>
              </a:spcBef>
              <a:spcAft>
                <a:spcPts val="0"/>
              </a:spcAft>
              <a:buSzPts val="1800"/>
              <a:buChar char="•"/>
            </a:pPr>
            <a:r>
              <a:rPr lang="en-US"/>
              <a:t>https://en.wikipedia.org/wiki/Message_passing</a:t>
            </a:r>
            <a:endParaRPr/>
          </a:p>
          <a:p>
            <a:pPr indent="-228600" lvl="0" marL="228600" rtl="0" algn="l">
              <a:lnSpc>
                <a:spcPct val="90000"/>
              </a:lnSpc>
              <a:spcBef>
                <a:spcPts val="1000"/>
              </a:spcBef>
              <a:spcAft>
                <a:spcPts val="0"/>
              </a:spcAft>
              <a:buClr>
                <a:schemeClr val="dk1"/>
              </a:buClr>
              <a:buSzPts val="2800"/>
              <a:buChar char="•"/>
            </a:pPr>
            <a:r>
              <a:rPr lang="en-US"/>
              <a:t>Barrier</a:t>
            </a:r>
            <a:endParaRPr/>
          </a:p>
          <a:p>
            <a:pPr indent="-228600" lvl="1" marL="685800" rtl="0" algn="l">
              <a:lnSpc>
                <a:spcPct val="90000"/>
              </a:lnSpc>
              <a:spcBef>
                <a:spcPts val="1000"/>
              </a:spcBef>
              <a:spcAft>
                <a:spcPts val="0"/>
              </a:spcAft>
              <a:buSzPts val="1800"/>
              <a:buChar char="•"/>
            </a:pPr>
            <a:r>
              <a:rPr lang="en-US"/>
              <a:t>https://en.wikipedia.org/wiki/Barrier_(computer_science)</a:t>
            </a:r>
            <a:endParaRPr/>
          </a:p>
          <a:p>
            <a:pPr indent="-228600" lvl="0" marL="228600" rtl="0" algn="l">
              <a:lnSpc>
                <a:spcPct val="90000"/>
              </a:lnSpc>
              <a:spcBef>
                <a:spcPts val="1000"/>
              </a:spcBef>
              <a:spcAft>
                <a:spcPts val="0"/>
              </a:spcAft>
              <a:buClr>
                <a:schemeClr val="dk1"/>
              </a:buClr>
              <a:buSzPts val="2800"/>
              <a:buChar char="•"/>
            </a:pPr>
            <a:r>
              <a:rPr lang="en-US"/>
              <a:t>Read-copy-update (RCU)</a:t>
            </a:r>
            <a:endParaRPr/>
          </a:p>
          <a:p>
            <a:pPr indent="-228600" lvl="1" marL="685800" rtl="0" algn="l">
              <a:lnSpc>
                <a:spcPct val="90000"/>
              </a:lnSpc>
              <a:spcBef>
                <a:spcPts val="1000"/>
              </a:spcBef>
              <a:spcAft>
                <a:spcPts val="0"/>
              </a:spcAft>
              <a:buSzPts val="1800"/>
              <a:buChar char="•"/>
            </a:pPr>
            <a:r>
              <a:rPr lang="en-US"/>
              <a:t>https://en.wikipedia.org/wiki/Read-copy-update</a:t>
            </a:r>
            <a:endParaRPr/>
          </a:p>
          <a:p>
            <a:pPr indent="-228600" lvl="0" marL="228600" rtl="0" algn="l">
              <a:lnSpc>
                <a:spcPct val="90000"/>
              </a:lnSpc>
              <a:spcBef>
                <a:spcPts val="1000"/>
              </a:spcBef>
              <a:spcAft>
                <a:spcPts val="0"/>
              </a:spcAft>
              <a:buClr>
                <a:schemeClr val="dk1"/>
              </a:buClr>
              <a:buSzPts val="2800"/>
              <a:buChar char="•"/>
            </a:pPr>
            <a:r>
              <a:rPr lang="en-US"/>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Producer-consumer Problem with sleep() and wakeup() (1)</a:t>
            </a:r>
            <a:endParaRPr/>
          </a:p>
        </p:txBody>
      </p:sp>
      <p:sp>
        <p:nvSpPr>
          <p:cNvPr id="129" name="Google Shape;129;p18"/>
          <p:cNvSpPr/>
          <p:nvPr/>
        </p:nvSpPr>
        <p:spPr>
          <a:xfrm>
            <a:off x="4572000" y="1925674"/>
            <a:ext cx="4572000"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00"/>
                </a:solidFill>
                <a:latin typeface="Courier New"/>
                <a:ea typeface="Courier New"/>
                <a:cs typeface="Courier New"/>
                <a:sym typeface="Courier New"/>
              </a:rPr>
              <a:t>Producer</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while (1){</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produce an item A;</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a:t>
            </a:r>
            <a:r>
              <a:rPr b="1" lang="en-US" sz="1400">
                <a:solidFill>
                  <a:srgbClr val="000000"/>
                </a:solidFill>
                <a:latin typeface="Courier New"/>
                <a:ea typeface="Courier New"/>
                <a:cs typeface="Courier New"/>
                <a:sym typeface="Courier New"/>
              </a:rPr>
              <a:t>if(count==N) </a:t>
            </a:r>
            <a:r>
              <a:rPr b="1" lang="en-US" sz="1200">
                <a:solidFill>
                  <a:srgbClr val="548135"/>
                </a:solidFill>
                <a:latin typeface="Courier New"/>
                <a:ea typeface="Courier New"/>
                <a:cs typeface="Courier New"/>
                <a:sym typeface="Courier New"/>
              </a:rPr>
              <a:t>//full buffer</a:t>
            </a:r>
            <a:endParaRPr/>
          </a:p>
          <a:p>
            <a:pPr indent="0" lvl="0" marL="0" marR="0" rtl="0" algn="l">
              <a:spcBef>
                <a:spcPts val="0"/>
              </a:spcBef>
              <a:spcAft>
                <a:spcPts val="0"/>
              </a:spcAft>
              <a:buNone/>
            </a:pPr>
            <a:r>
              <a:rPr b="1" lang="en-US" sz="1400">
                <a:solidFill>
                  <a:srgbClr val="FD2312"/>
                </a:solidFill>
                <a:latin typeface="Courier New"/>
                <a:ea typeface="Courier New"/>
                <a:cs typeface="Courier New"/>
                <a:sym typeface="Courier New"/>
              </a:rPr>
              <a:t>    sleep();</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insert item;</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count++;</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a:t>
            </a:r>
            <a:r>
              <a:rPr b="1" lang="en-US" sz="1400">
                <a:solidFill>
                  <a:srgbClr val="000000"/>
                </a:solidFill>
                <a:latin typeface="Courier New"/>
                <a:ea typeface="Courier New"/>
                <a:cs typeface="Courier New"/>
                <a:sym typeface="Courier New"/>
              </a:rPr>
              <a:t>if(count==1) </a:t>
            </a:r>
            <a:r>
              <a:rPr b="1" lang="en-US" sz="1200">
                <a:solidFill>
                  <a:srgbClr val="548135"/>
                </a:solidFill>
                <a:latin typeface="Courier New"/>
                <a:ea typeface="Courier New"/>
                <a:cs typeface="Courier New"/>
                <a:sym typeface="Courier New"/>
              </a:rPr>
              <a:t>//was buffer empty?</a:t>
            </a:r>
            <a:endParaRPr/>
          </a:p>
          <a:p>
            <a:pPr indent="0" lvl="0" marL="0" marR="0" rtl="0" algn="l">
              <a:spcBef>
                <a:spcPts val="0"/>
              </a:spcBef>
              <a:spcAft>
                <a:spcPts val="0"/>
              </a:spcAft>
              <a:buNone/>
            </a:pPr>
            <a:r>
              <a:rPr b="1" lang="en-US" sz="1400">
                <a:solidFill>
                  <a:srgbClr val="FD2312"/>
                </a:solidFill>
                <a:latin typeface="Courier New"/>
                <a:ea typeface="Courier New"/>
                <a:cs typeface="Courier New"/>
                <a:sym typeface="Courier New"/>
              </a:rPr>
              <a:t>    </a:t>
            </a:r>
            <a:r>
              <a:rPr b="1" lang="en-US" sz="1400">
                <a:solidFill>
                  <a:srgbClr val="FF0000"/>
                </a:solidFill>
                <a:latin typeface="Courier New"/>
                <a:ea typeface="Courier New"/>
                <a:cs typeface="Courier New"/>
                <a:sym typeface="Courier New"/>
              </a:rPr>
              <a:t>wakeup(consumer);</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p:txBody>
      </p:sp>
      <p:sp>
        <p:nvSpPr>
          <p:cNvPr id="130" name="Google Shape;130;p18"/>
          <p:cNvSpPr/>
          <p:nvPr/>
        </p:nvSpPr>
        <p:spPr>
          <a:xfrm>
            <a:off x="562721" y="1925674"/>
            <a:ext cx="4572000" cy="1600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00"/>
                </a:solidFill>
                <a:latin typeface="Courier New"/>
                <a:ea typeface="Courier New"/>
                <a:cs typeface="Courier New"/>
                <a:sym typeface="Courier New"/>
              </a:rPr>
              <a:t>Producer</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while (1){</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produce an item A;</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a:t>
            </a:r>
            <a:r>
              <a:rPr b="1" lang="en-US" sz="1400">
                <a:solidFill>
                  <a:srgbClr val="000000"/>
                </a:solidFill>
                <a:latin typeface="Courier New"/>
                <a:ea typeface="Courier New"/>
                <a:cs typeface="Courier New"/>
                <a:sym typeface="Courier New"/>
              </a:rPr>
              <a:t>while(count==N); </a:t>
            </a:r>
            <a:r>
              <a:rPr b="1" lang="en-US" sz="1200">
                <a:solidFill>
                  <a:srgbClr val="548135"/>
                </a:solidFill>
                <a:latin typeface="Courier New"/>
                <a:ea typeface="Courier New"/>
                <a:cs typeface="Courier New"/>
                <a:sym typeface="Courier New"/>
              </a:rPr>
              <a:t>//full buffer</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insert item;</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count++;</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p:txBody>
      </p:sp>
      <p:sp>
        <p:nvSpPr>
          <p:cNvPr id="131" name="Google Shape;131;p18"/>
          <p:cNvSpPr txBox="1"/>
          <p:nvPr/>
        </p:nvSpPr>
        <p:spPr>
          <a:xfrm>
            <a:off x="1573530" y="6178914"/>
            <a:ext cx="149303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Previous code</a:t>
            </a:r>
            <a:endParaRPr/>
          </a:p>
        </p:txBody>
      </p:sp>
      <p:sp>
        <p:nvSpPr>
          <p:cNvPr id="132" name="Google Shape;132;p18"/>
          <p:cNvSpPr txBox="1"/>
          <p:nvPr/>
        </p:nvSpPr>
        <p:spPr>
          <a:xfrm>
            <a:off x="6297526" y="6178914"/>
            <a:ext cx="11209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New code</a:t>
            </a:r>
            <a:endParaRPr/>
          </a:p>
        </p:txBody>
      </p:sp>
      <p:sp>
        <p:nvSpPr>
          <p:cNvPr id="133" name="Google Shape;133;p18"/>
          <p:cNvSpPr/>
          <p:nvPr/>
        </p:nvSpPr>
        <p:spPr>
          <a:xfrm>
            <a:off x="4000499" y="2073115"/>
            <a:ext cx="571501" cy="1896255"/>
          </a:xfrm>
          <a:prstGeom prst="rightArrow">
            <a:avLst>
              <a:gd fmla="val 50000" name="adj1"/>
              <a:gd fmla="val 50000" name="adj2"/>
            </a:avLst>
          </a:prstGeom>
          <a:solidFill>
            <a:srgbClr val="BFBFBF"/>
          </a:solidFill>
          <a:ln cap="flat" cmpd="sng" w="1270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34" name="Google Shape;134;p18"/>
          <p:cNvGrpSpPr/>
          <p:nvPr/>
        </p:nvGrpSpPr>
        <p:grpSpPr>
          <a:xfrm>
            <a:off x="562721" y="4116811"/>
            <a:ext cx="8752729" cy="2246769"/>
            <a:chOff x="562721" y="4116811"/>
            <a:chExt cx="8752729" cy="2246769"/>
          </a:xfrm>
        </p:grpSpPr>
        <p:sp>
          <p:nvSpPr>
            <p:cNvPr id="135" name="Google Shape;135;p18"/>
            <p:cNvSpPr/>
            <p:nvPr/>
          </p:nvSpPr>
          <p:spPr>
            <a:xfrm>
              <a:off x="4572000" y="4116811"/>
              <a:ext cx="4743450" cy="224676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00"/>
                  </a:solidFill>
                  <a:latin typeface="Courier New"/>
                  <a:ea typeface="Courier New"/>
                  <a:cs typeface="Courier New"/>
                  <a:sym typeface="Courier New"/>
                </a:rPr>
                <a:t>Consumer</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while (1){</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a:t>
              </a:r>
              <a:r>
                <a:rPr b="1" lang="en-US" sz="1400">
                  <a:solidFill>
                    <a:srgbClr val="000000"/>
                  </a:solidFill>
                  <a:latin typeface="Courier New"/>
                  <a:ea typeface="Courier New"/>
                  <a:cs typeface="Courier New"/>
                  <a:sym typeface="Courier New"/>
                </a:rPr>
                <a:t>if(count==0) </a:t>
              </a:r>
              <a:r>
                <a:rPr b="1" lang="en-US" sz="1200">
                  <a:solidFill>
                    <a:srgbClr val="548135"/>
                  </a:solidFill>
                  <a:latin typeface="Courier New"/>
                  <a:ea typeface="Courier New"/>
                  <a:cs typeface="Courier New"/>
                  <a:sym typeface="Courier New"/>
                </a:rPr>
                <a:t>//empty buffer</a:t>
              </a:r>
              <a:endParaRPr/>
            </a:p>
            <a:p>
              <a:pPr indent="0" lvl="0" marL="0" marR="0" rtl="0" algn="l">
                <a:spcBef>
                  <a:spcPts val="0"/>
                </a:spcBef>
                <a:spcAft>
                  <a:spcPts val="0"/>
                </a:spcAft>
                <a:buNone/>
              </a:pPr>
              <a:r>
                <a:rPr b="1" lang="en-US" sz="1400">
                  <a:solidFill>
                    <a:srgbClr val="FF0000"/>
                  </a:solidFill>
                  <a:latin typeface="Courier New"/>
                  <a:ea typeface="Courier New"/>
                  <a:cs typeface="Courier New"/>
                  <a:sym typeface="Courier New"/>
                </a:rPr>
                <a:t>    sleep();</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remove item;</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count--;</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a:t>
              </a:r>
              <a:r>
                <a:rPr b="1" lang="en-US" sz="1400">
                  <a:solidFill>
                    <a:srgbClr val="000000"/>
                  </a:solidFill>
                  <a:latin typeface="Courier New"/>
                  <a:ea typeface="Courier New"/>
                  <a:cs typeface="Courier New"/>
                  <a:sym typeface="Courier New"/>
                </a:rPr>
                <a:t>if(count==N-1) </a:t>
              </a:r>
              <a:r>
                <a:rPr b="1" lang="en-US" sz="1200">
                  <a:solidFill>
                    <a:srgbClr val="548135"/>
                  </a:solidFill>
                  <a:latin typeface="Courier New"/>
                  <a:ea typeface="Courier New"/>
                  <a:cs typeface="Courier New"/>
                  <a:sym typeface="Courier New"/>
                </a:rPr>
                <a:t>//was buffer full?</a:t>
              </a:r>
              <a:endParaRPr/>
            </a:p>
            <a:p>
              <a:pPr indent="0" lvl="0" marL="0" marR="0" rtl="0" algn="l">
                <a:spcBef>
                  <a:spcPts val="0"/>
                </a:spcBef>
                <a:spcAft>
                  <a:spcPts val="0"/>
                </a:spcAft>
                <a:buNone/>
              </a:pPr>
              <a:r>
                <a:rPr b="1" lang="en-US" sz="1400">
                  <a:solidFill>
                    <a:srgbClr val="FF0000"/>
                  </a:solidFill>
                  <a:latin typeface="Courier New"/>
                  <a:ea typeface="Courier New"/>
                  <a:cs typeface="Courier New"/>
                  <a:sym typeface="Courier New"/>
                </a:rPr>
                <a:t>    wakeup(producer);</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consume an item;</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p:txBody>
        </p:sp>
        <p:sp>
          <p:nvSpPr>
            <p:cNvPr id="136" name="Google Shape;136;p18"/>
            <p:cNvSpPr/>
            <p:nvPr/>
          </p:nvSpPr>
          <p:spPr>
            <a:xfrm>
              <a:off x="562721" y="4116811"/>
              <a:ext cx="4743450" cy="1600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00"/>
                  </a:solidFill>
                  <a:latin typeface="Courier New"/>
                  <a:ea typeface="Courier New"/>
                  <a:cs typeface="Courier New"/>
                  <a:sym typeface="Courier New"/>
                </a:rPr>
                <a:t>Consumer</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while (1){</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a:t>
              </a:r>
              <a:r>
                <a:rPr b="1" lang="en-US" sz="1400">
                  <a:solidFill>
                    <a:srgbClr val="000000"/>
                  </a:solidFill>
                  <a:latin typeface="Courier New"/>
                  <a:ea typeface="Courier New"/>
                  <a:cs typeface="Courier New"/>
                  <a:sym typeface="Courier New"/>
                </a:rPr>
                <a:t>while(count==0) </a:t>
              </a:r>
              <a:r>
                <a:rPr b="1" lang="en-US" sz="1200">
                  <a:solidFill>
                    <a:srgbClr val="548135"/>
                  </a:solidFill>
                  <a:latin typeface="Courier New"/>
                  <a:ea typeface="Courier New"/>
                  <a:cs typeface="Courier New"/>
                  <a:sym typeface="Courier New"/>
                </a:rPr>
                <a:t>//empty buffer</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remove item;</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count--;</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  consume an item;</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p:txBody>
        </p:sp>
        <p:sp>
          <p:nvSpPr>
            <p:cNvPr id="137" name="Google Shape;137;p18"/>
            <p:cNvSpPr/>
            <p:nvPr/>
          </p:nvSpPr>
          <p:spPr>
            <a:xfrm>
              <a:off x="4000499" y="4233998"/>
              <a:ext cx="571501" cy="1896255"/>
            </a:xfrm>
            <a:prstGeom prst="rightArrow">
              <a:avLst>
                <a:gd fmla="val 50000" name="adj1"/>
                <a:gd fmla="val 50000" name="adj2"/>
              </a:avLst>
            </a:prstGeom>
            <a:solidFill>
              <a:srgbClr val="BFBFBF"/>
            </a:solidFill>
            <a:ln cap="flat" cmpd="sng" w="1270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5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Producer-consumer Problem with sleep() and wakeup() (2)</a:t>
            </a:r>
            <a:endParaRPr/>
          </a:p>
        </p:txBody>
      </p:sp>
      <p:sp>
        <p:nvSpPr>
          <p:cNvPr id="144" name="Google Shape;144;p19"/>
          <p:cNvSpPr/>
          <p:nvPr/>
        </p:nvSpPr>
        <p:spPr>
          <a:xfrm>
            <a:off x="560475" y="2463271"/>
            <a:ext cx="4572000" cy="230832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solidFill>
                  <a:srgbClr val="0000FF"/>
                </a:solidFill>
                <a:latin typeface="Courier New"/>
                <a:ea typeface="Courier New"/>
                <a:cs typeface="Courier New"/>
                <a:sym typeface="Courier New"/>
              </a:rPr>
              <a:t>Producer</a:t>
            </a:r>
            <a:endParaRPr>
              <a:latin typeface="Courier New"/>
              <a:ea typeface="Courier New"/>
              <a:cs typeface="Courier New"/>
              <a:sym typeface="Courier New"/>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1 while (1){</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2   produce an item A;</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3   </a:t>
            </a:r>
            <a:r>
              <a:rPr b="1" lang="en-US" sz="1400">
                <a:solidFill>
                  <a:srgbClr val="000000"/>
                </a:solidFill>
                <a:latin typeface="Courier New"/>
                <a:ea typeface="Courier New"/>
                <a:cs typeface="Courier New"/>
                <a:sym typeface="Courier New"/>
              </a:rPr>
              <a:t>if(count==N) </a:t>
            </a:r>
            <a:r>
              <a:rPr b="1" lang="en-US" sz="1200">
                <a:solidFill>
                  <a:srgbClr val="548135"/>
                </a:solidFill>
                <a:latin typeface="Courier New"/>
                <a:ea typeface="Courier New"/>
                <a:cs typeface="Courier New"/>
                <a:sym typeface="Courier New"/>
              </a:rPr>
              <a:t>//full buffer</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4</a:t>
            </a:r>
            <a:r>
              <a:rPr b="1" lang="en-US" sz="1400">
                <a:solidFill>
                  <a:srgbClr val="FD2312"/>
                </a:solidFill>
                <a:latin typeface="Courier New"/>
                <a:ea typeface="Courier New"/>
                <a:cs typeface="Courier New"/>
                <a:sym typeface="Courier New"/>
              </a:rPr>
              <a:t>     sleep();</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5   insert item;</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6   count++;</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7   </a:t>
            </a:r>
            <a:r>
              <a:rPr b="1" lang="en-US" sz="1400">
                <a:solidFill>
                  <a:srgbClr val="000000"/>
                </a:solidFill>
                <a:latin typeface="Courier New"/>
                <a:ea typeface="Courier New"/>
                <a:cs typeface="Courier New"/>
                <a:sym typeface="Courier New"/>
              </a:rPr>
              <a:t>if(count==1) </a:t>
            </a:r>
            <a:r>
              <a:rPr b="1" lang="en-US" sz="1200">
                <a:solidFill>
                  <a:srgbClr val="548135"/>
                </a:solidFill>
                <a:latin typeface="Courier New"/>
                <a:ea typeface="Courier New"/>
                <a:cs typeface="Courier New"/>
                <a:sym typeface="Courier New"/>
              </a:rPr>
              <a:t>//was buffer empty?</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8</a:t>
            </a:r>
            <a:r>
              <a:rPr b="1" lang="en-US" sz="1400">
                <a:solidFill>
                  <a:srgbClr val="FD2312"/>
                </a:solidFill>
                <a:latin typeface="Courier New"/>
                <a:ea typeface="Courier New"/>
                <a:cs typeface="Courier New"/>
                <a:sym typeface="Courier New"/>
              </a:rPr>
              <a:t>     </a:t>
            </a:r>
            <a:r>
              <a:rPr b="1" lang="en-US" sz="1400">
                <a:solidFill>
                  <a:srgbClr val="FF0000"/>
                </a:solidFill>
                <a:latin typeface="Courier New"/>
                <a:ea typeface="Courier New"/>
                <a:cs typeface="Courier New"/>
                <a:sym typeface="Courier New"/>
              </a:rPr>
              <a:t>wakeup(consumer);</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9 }</a:t>
            </a:r>
            <a:endParaRPr sz="1400">
              <a:solidFill>
                <a:schemeClr val="dk1"/>
              </a:solidFill>
              <a:latin typeface="Courier New"/>
              <a:ea typeface="Courier New"/>
              <a:cs typeface="Courier New"/>
              <a:sym typeface="Courier New"/>
            </a:endParaRPr>
          </a:p>
        </p:txBody>
      </p:sp>
      <p:sp>
        <p:nvSpPr>
          <p:cNvPr id="145" name="Google Shape;145;p19"/>
          <p:cNvSpPr/>
          <p:nvPr/>
        </p:nvSpPr>
        <p:spPr>
          <a:xfrm>
            <a:off x="4572000" y="2463271"/>
            <a:ext cx="4743450" cy="224676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solidFill>
                  <a:srgbClr val="7F6000"/>
                </a:solidFill>
                <a:latin typeface="Courier New"/>
                <a:ea typeface="Courier New"/>
                <a:cs typeface="Courier New"/>
                <a:sym typeface="Courier New"/>
              </a:rPr>
              <a:t>Consumer</a:t>
            </a:r>
            <a:endParaRPr>
              <a:latin typeface="Courier New"/>
              <a:ea typeface="Courier New"/>
              <a:cs typeface="Courier New"/>
              <a:sym typeface="Courier New"/>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1 while (1){</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2   </a:t>
            </a:r>
            <a:r>
              <a:rPr b="1" lang="en-US" sz="1400">
                <a:solidFill>
                  <a:srgbClr val="000000"/>
                </a:solidFill>
                <a:latin typeface="Courier New"/>
                <a:ea typeface="Courier New"/>
                <a:cs typeface="Courier New"/>
                <a:sym typeface="Courier New"/>
              </a:rPr>
              <a:t>if(count==0) </a:t>
            </a:r>
            <a:r>
              <a:rPr b="1" lang="en-US" sz="1200">
                <a:solidFill>
                  <a:srgbClr val="548135"/>
                </a:solidFill>
                <a:latin typeface="Courier New"/>
                <a:ea typeface="Courier New"/>
                <a:cs typeface="Courier New"/>
                <a:sym typeface="Courier New"/>
              </a:rPr>
              <a:t>//empty buffer</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3</a:t>
            </a:r>
            <a:r>
              <a:rPr b="1" lang="en-US" sz="1400">
                <a:solidFill>
                  <a:srgbClr val="FF0000"/>
                </a:solidFill>
                <a:latin typeface="Courier New"/>
                <a:ea typeface="Courier New"/>
                <a:cs typeface="Courier New"/>
                <a:sym typeface="Courier New"/>
              </a:rPr>
              <a:t>     sleep();</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4   remove item;</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5   count--;</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6   </a:t>
            </a:r>
            <a:r>
              <a:rPr b="1" lang="en-US" sz="1400">
                <a:solidFill>
                  <a:srgbClr val="000000"/>
                </a:solidFill>
                <a:latin typeface="Courier New"/>
                <a:ea typeface="Courier New"/>
                <a:cs typeface="Courier New"/>
                <a:sym typeface="Courier New"/>
              </a:rPr>
              <a:t>if(count==N-1) </a:t>
            </a:r>
            <a:r>
              <a:rPr b="1" lang="en-US" sz="1200">
                <a:solidFill>
                  <a:srgbClr val="548135"/>
                </a:solidFill>
                <a:latin typeface="Courier New"/>
                <a:ea typeface="Courier New"/>
                <a:cs typeface="Courier New"/>
                <a:sym typeface="Courier New"/>
              </a:rPr>
              <a:t>//was buffer full?</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7</a:t>
            </a:r>
            <a:r>
              <a:rPr b="1" lang="en-US" sz="1400">
                <a:solidFill>
                  <a:srgbClr val="FF0000"/>
                </a:solidFill>
                <a:latin typeface="Courier New"/>
                <a:ea typeface="Courier New"/>
                <a:cs typeface="Courier New"/>
                <a:sym typeface="Courier New"/>
              </a:rPr>
              <a:t>     wakeup(producer);</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8   consume an item;</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9 }</a:t>
            </a:r>
            <a:endParaRPr sz="1400">
              <a:solidFill>
                <a:schemeClr val="dk1"/>
              </a:solidFill>
              <a:latin typeface="Courier New"/>
              <a:ea typeface="Courier New"/>
              <a:cs typeface="Courier New"/>
              <a:sym typeface="Courier New"/>
            </a:endParaRPr>
          </a:p>
        </p:txBody>
      </p:sp>
      <p:sp>
        <p:nvSpPr>
          <p:cNvPr id="146" name="Google Shape;146;p19"/>
          <p:cNvSpPr txBox="1"/>
          <p:nvPr/>
        </p:nvSpPr>
        <p:spPr>
          <a:xfrm>
            <a:off x="3229390" y="1690689"/>
            <a:ext cx="1903085"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Shared variables</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const int N=100;</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int count=0;</a:t>
            </a:r>
            <a:endParaRPr/>
          </a:p>
        </p:txBody>
      </p:sp>
      <p:sp>
        <p:nvSpPr>
          <p:cNvPr id="147" name="Google Shape;147;p19"/>
          <p:cNvSpPr txBox="1"/>
          <p:nvPr/>
        </p:nvSpPr>
        <p:spPr>
          <a:xfrm>
            <a:off x="628650" y="4805525"/>
            <a:ext cx="7886700" cy="17547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Both Producer and Consumer may sleep forever</a:t>
            </a:r>
            <a:endParaRPr/>
          </a:p>
          <a:p>
            <a:pPr indent="-342900" lvl="1" marL="800100" marR="0" rtl="0" algn="l">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Buffer empty, Consumer is in line 2 count==0, mov</a:t>
            </a:r>
            <a:r>
              <a:rPr lang="en-US" sz="1800">
                <a:solidFill>
                  <a:schemeClr val="dk1"/>
                </a:solidFill>
                <a:latin typeface="Calibri"/>
                <a:ea typeface="Calibri"/>
                <a:cs typeface="Calibri"/>
                <a:sym typeface="Calibri"/>
              </a:rPr>
              <a:t>ing</a:t>
            </a:r>
            <a:r>
              <a:rPr b="0" i="0" lang="en-US" sz="1800" u="none" cap="none" strike="noStrike">
                <a:solidFill>
                  <a:schemeClr val="dk1"/>
                </a:solidFill>
                <a:latin typeface="Calibri"/>
                <a:ea typeface="Calibri"/>
                <a:cs typeface="Calibri"/>
                <a:sym typeface="Calibri"/>
              </a:rPr>
              <a:t> to 3</a:t>
            </a:r>
            <a:endParaRPr/>
          </a:p>
          <a:p>
            <a:pPr indent="-342900" lvl="1" marL="800100" marR="0" rtl="0" algn="l">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Consumer descheduled, Producer scheduled</a:t>
            </a:r>
            <a:endParaRPr/>
          </a:p>
          <a:p>
            <a:pPr indent="-342900" lvl="1" marL="800100" marR="0" rtl="0" algn="l">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Producer adds one element, calls wakeup(),  but the wakeup is lost </a:t>
            </a:r>
            <a:endParaRPr/>
          </a:p>
          <a:p>
            <a:pPr indent="-342900" lvl="1" marL="800100" marR="0" rtl="0" algn="l">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Producer fills up the buffer</a:t>
            </a:r>
            <a:r>
              <a:rPr lang="en-US" sz="1800">
                <a:solidFill>
                  <a:schemeClr val="dk1"/>
                </a:solidFill>
                <a:latin typeface="Calibri"/>
                <a:ea typeface="Calibri"/>
                <a:cs typeface="Calibri"/>
                <a:sym typeface="Calibri"/>
              </a:rPr>
              <a:t>, and calls </a:t>
            </a:r>
            <a:r>
              <a:rPr b="0" i="0" lang="en-US" sz="1800" u="none" cap="none" strike="noStrike">
                <a:solidFill>
                  <a:schemeClr val="dk1"/>
                </a:solidFill>
                <a:latin typeface="Calibri"/>
                <a:ea typeface="Calibri"/>
                <a:cs typeface="Calibri"/>
                <a:sym typeface="Calibri"/>
              </a:rPr>
              <a:t>sleep() at line 4</a:t>
            </a:r>
            <a:endParaRPr/>
          </a:p>
          <a:p>
            <a:pPr indent="-342900" lvl="1" marL="800100" marR="0" rtl="0" algn="l">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Producer is descheduled, Consumer is scheduled, </a:t>
            </a:r>
            <a:r>
              <a:rPr lang="en-US" sz="1800">
                <a:solidFill>
                  <a:schemeClr val="dk1"/>
                </a:solidFill>
                <a:latin typeface="Calibri"/>
                <a:ea typeface="Calibri"/>
                <a:cs typeface="Calibri"/>
                <a:sym typeface="Calibri"/>
              </a:rPr>
              <a:t>and calls</a:t>
            </a:r>
            <a:r>
              <a:rPr b="0" i="0" lang="en-US" sz="1800" u="none" cap="none" strike="noStrike">
                <a:solidFill>
                  <a:schemeClr val="dk1"/>
                </a:solidFill>
                <a:latin typeface="Calibri"/>
                <a:ea typeface="Calibri"/>
                <a:cs typeface="Calibri"/>
                <a:sym typeface="Calibri"/>
              </a:rPr>
              <a:t> sleep() at line 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Producer-consumer Problem with sleep() and wakeup() (2)</a:t>
            </a:r>
            <a:endParaRPr/>
          </a:p>
        </p:txBody>
      </p:sp>
      <p:sp>
        <p:nvSpPr>
          <p:cNvPr id="154" name="Google Shape;154;p20"/>
          <p:cNvSpPr/>
          <p:nvPr/>
        </p:nvSpPr>
        <p:spPr>
          <a:xfrm>
            <a:off x="560475" y="2463271"/>
            <a:ext cx="4572000" cy="2308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Courier New"/>
                <a:ea typeface="Courier New"/>
                <a:cs typeface="Courier New"/>
                <a:sym typeface="Courier New"/>
              </a:rPr>
              <a:t>Producer</a:t>
            </a:r>
            <a:endParaRPr>
              <a:solidFill>
                <a:srgbClr val="0000FF"/>
              </a:solidFill>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1 while (1){</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2   produce an item A;</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3   </a:t>
            </a:r>
            <a:r>
              <a:rPr b="1" lang="en-US" sz="1400">
                <a:solidFill>
                  <a:srgbClr val="000000"/>
                </a:solidFill>
                <a:latin typeface="Courier New"/>
                <a:ea typeface="Courier New"/>
                <a:cs typeface="Courier New"/>
                <a:sym typeface="Courier New"/>
              </a:rPr>
              <a:t>if(count==N) </a:t>
            </a:r>
            <a:r>
              <a:rPr b="1" lang="en-US" sz="1200">
                <a:solidFill>
                  <a:srgbClr val="548135"/>
                </a:solidFill>
                <a:latin typeface="Courier New"/>
                <a:ea typeface="Courier New"/>
                <a:cs typeface="Courier New"/>
                <a:sym typeface="Courier New"/>
              </a:rPr>
              <a:t>//full buffer</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4</a:t>
            </a:r>
            <a:r>
              <a:rPr b="1" lang="en-US" sz="1400">
                <a:solidFill>
                  <a:srgbClr val="FD2312"/>
                </a:solidFill>
                <a:latin typeface="Courier New"/>
                <a:ea typeface="Courier New"/>
                <a:cs typeface="Courier New"/>
                <a:sym typeface="Courier New"/>
              </a:rPr>
              <a:t>     sleep();</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5   insert item;</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6   count++;</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7   </a:t>
            </a:r>
            <a:r>
              <a:rPr b="1" lang="en-US" sz="1400">
                <a:solidFill>
                  <a:srgbClr val="000000"/>
                </a:solidFill>
                <a:latin typeface="Courier New"/>
                <a:ea typeface="Courier New"/>
                <a:cs typeface="Courier New"/>
                <a:sym typeface="Courier New"/>
              </a:rPr>
              <a:t>if(count==1) </a:t>
            </a:r>
            <a:r>
              <a:rPr b="1" lang="en-US" sz="1200">
                <a:solidFill>
                  <a:srgbClr val="548135"/>
                </a:solidFill>
                <a:latin typeface="Courier New"/>
                <a:ea typeface="Courier New"/>
                <a:cs typeface="Courier New"/>
                <a:sym typeface="Courier New"/>
              </a:rPr>
              <a:t>//was buffer empty?</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8</a:t>
            </a:r>
            <a:r>
              <a:rPr b="1" lang="en-US" sz="1400">
                <a:solidFill>
                  <a:srgbClr val="FD2312"/>
                </a:solidFill>
                <a:latin typeface="Courier New"/>
                <a:ea typeface="Courier New"/>
                <a:cs typeface="Courier New"/>
                <a:sym typeface="Courier New"/>
              </a:rPr>
              <a:t>     </a:t>
            </a:r>
            <a:r>
              <a:rPr b="1" lang="en-US" sz="1400">
                <a:solidFill>
                  <a:srgbClr val="FF0000"/>
                </a:solidFill>
                <a:latin typeface="Courier New"/>
                <a:ea typeface="Courier New"/>
                <a:cs typeface="Courier New"/>
                <a:sym typeface="Courier New"/>
              </a:rPr>
              <a:t>wakeup(consumer);</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9 }</a:t>
            </a:r>
            <a:endParaRPr sz="1400">
              <a:solidFill>
                <a:schemeClr val="dk1"/>
              </a:solidFill>
              <a:latin typeface="Courier New"/>
              <a:ea typeface="Courier New"/>
              <a:cs typeface="Courier New"/>
              <a:sym typeface="Courier New"/>
            </a:endParaRPr>
          </a:p>
        </p:txBody>
      </p:sp>
      <p:sp>
        <p:nvSpPr>
          <p:cNvPr id="155" name="Google Shape;155;p20"/>
          <p:cNvSpPr/>
          <p:nvPr/>
        </p:nvSpPr>
        <p:spPr>
          <a:xfrm>
            <a:off x="4572000" y="2463271"/>
            <a:ext cx="4743600" cy="2246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7F6000"/>
                </a:solidFill>
                <a:latin typeface="Courier New"/>
                <a:ea typeface="Courier New"/>
                <a:cs typeface="Courier New"/>
                <a:sym typeface="Courier New"/>
              </a:rPr>
              <a:t>Consumer</a:t>
            </a:r>
            <a:endParaRPr>
              <a:solidFill>
                <a:srgbClr val="7F6000"/>
              </a:solidFill>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1 while (1){</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2   </a:t>
            </a:r>
            <a:r>
              <a:rPr b="1" lang="en-US" sz="1400">
                <a:solidFill>
                  <a:srgbClr val="000000"/>
                </a:solidFill>
                <a:latin typeface="Courier New"/>
                <a:ea typeface="Courier New"/>
                <a:cs typeface="Courier New"/>
                <a:sym typeface="Courier New"/>
              </a:rPr>
              <a:t>if(count==0) </a:t>
            </a:r>
            <a:r>
              <a:rPr b="1" lang="en-US" sz="1200">
                <a:solidFill>
                  <a:srgbClr val="548135"/>
                </a:solidFill>
                <a:latin typeface="Courier New"/>
                <a:ea typeface="Courier New"/>
                <a:cs typeface="Courier New"/>
                <a:sym typeface="Courier New"/>
              </a:rPr>
              <a:t>//empty buffer</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3</a:t>
            </a:r>
            <a:r>
              <a:rPr b="1" lang="en-US" sz="1400">
                <a:solidFill>
                  <a:srgbClr val="FF0000"/>
                </a:solidFill>
                <a:latin typeface="Courier New"/>
                <a:ea typeface="Courier New"/>
                <a:cs typeface="Courier New"/>
                <a:sym typeface="Courier New"/>
              </a:rPr>
              <a:t>     sleep();</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4   remove item;</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5   count--;</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6   </a:t>
            </a:r>
            <a:r>
              <a:rPr b="1" lang="en-US" sz="1400">
                <a:solidFill>
                  <a:srgbClr val="000000"/>
                </a:solidFill>
                <a:latin typeface="Courier New"/>
                <a:ea typeface="Courier New"/>
                <a:cs typeface="Courier New"/>
                <a:sym typeface="Courier New"/>
              </a:rPr>
              <a:t>if(count==N-1) </a:t>
            </a:r>
            <a:r>
              <a:rPr b="1" lang="en-US" sz="1200">
                <a:solidFill>
                  <a:srgbClr val="548135"/>
                </a:solidFill>
                <a:latin typeface="Courier New"/>
                <a:ea typeface="Courier New"/>
                <a:cs typeface="Courier New"/>
                <a:sym typeface="Courier New"/>
              </a:rPr>
              <a:t>//was buffer full?</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7</a:t>
            </a:r>
            <a:r>
              <a:rPr b="1" lang="en-US" sz="1400">
                <a:solidFill>
                  <a:srgbClr val="FF0000"/>
                </a:solidFill>
                <a:latin typeface="Courier New"/>
                <a:ea typeface="Courier New"/>
                <a:cs typeface="Courier New"/>
                <a:sym typeface="Courier New"/>
              </a:rPr>
              <a:t>     wakeup(producer);</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8   consume an item;</a:t>
            </a:r>
            <a:endParaRPr/>
          </a:p>
          <a:p>
            <a:pPr indent="0" lvl="0" marL="0" marR="0" rtl="0" algn="l">
              <a:spcBef>
                <a:spcPts val="0"/>
              </a:spcBef>
              <a:spcAft>
                <a:spcPts val="0"/>
              </a:spcAft>
              <a:buNone/>
            </a:pPr>
            <a:r>
              <a:rPr lang="en-US" sz="1400">
                <a:solidFill>
                  <a:srgbClr val="000000"/>
                </a:solidFill>
                <a:latin typeface="Courier New"/>
                <a:ea typeface="Courier New"/>
                <a:cs typeface="Courier New"/>
                <a:sym typeface="Courier New"/>
              </a:rPr>
              <a:t>9 }</a:t>
            </a:r>
            <a:endParaRPr sz="1400">
              <a:solidFill>
                <a:schemeClr val="dk1"/>
              </a:solidFill>
              <a:latin typeface="Courier New"/>
              <a:ea typeface="Courier New"/>
              <a:cs typeface="Courier New"/>
              <a:sym typeface="Courier New"/>
            </a:endParaRPr>
          </a:p>
        </p:txBody>
      </p:sp>
      <p:sp>
        <p:nvSpPr>
          <p:cNvPr id="156" name="Google Shape;156;p20"/>
          <p:cNvSpPr txBox="1"/>
          <p:nvPr/>
        </p:nvSpPr>
        <p:spPr>
          <a:xfrm>
            <a:off x="3229390" y="1690689"/>
            <a:ext cx="1903200" cy="73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Shared variables</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const int N=100;</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int count=0;</a:t>
            </a:r>
            <a:endParaRPr/>
          </a:p>
        </p:txBody>
      </p:sp>
      <p:sp>
        <p:nvSpPr>
          <p:cNvPr id="157" name="Google Shape;157;p20"/>
          <p:cNvSpPr/>
          <p:nvPr/>
        </p:nvSpPr>
        <p:spPr>
          <a:xfrm>
            <a:off x="7857050" y="2886150"/>
            <a:ext cx="412500" cy="3258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600"/>
              <a:t>1</a:t>
            </a:r>
            <a:endParaRPr b="1" sz="1600"/>
          </a:p>
        </p:txBody>
      </p:sp>
      <p:cxnSp>
        <p:nvCxnSpPr>
          <p:cNvPr id="158" name="Google Shape;158;p20"/>
          <p:cNvCxnSpPr>
            <a:endCxn id="157" idx="0"/>
          </p:cNvCxnSpPr>
          <p:nvPr/>
        </p:nvCxnSpPr>
        <p:spPr>
          <a:xfrm flipH="1">
            <a:off x="8063300" y="2433750"/>
            <a:ext cx="7200" cy="452400"/>
          </a:xfrm>
          <a:prstGeom prst="straightConnector1">
            <a:avLst/>
          </a:prstGeom>
          <a:noFill/>
          <a:ln cap="flat" cmpd="sng" w="28575">
            <a:solidFill>
              <a:srgbClr val="000000"/>
            </a:solidFill>
            <a:prstDash val="dash"/>
            <a:round/>
            <a:headEnd len="med" w="med" type="none"/>
            <a:tailEnd len="med" w="med" type="triangle"/>
          </a:ln>
        </p:spPr>
      </p:cxnSp>
      <p:grpSp>
        <p:nvGrpSpPr>
          <p:cNvPr id="159" name="Google Shape;159;p20"/>
          <p:cNvGrpSpPr/>
          <p:nvPr/>
        </p:nvGrpSpPr>
        <p:grpSpPr>
          <a:xfrm>
            <a:off x="3015225" y="2676650"/>
            <a:ext cx="4902234" cy="325800"/>
            <a:chOff x="3015225" y="2676650"/>
            <a:chExt cx="4902234" cy="325800"/>
          </a:xfrm>
        </p:grpSpPr>
        <p:cxnSp>
          <p:nvCxnSpPr>
            <p:cNvPr id="160" name="Google Shape;160;p20"/>
            <p:cNvCxnSpPr>
              <a:stCxn id="157" idx="1"/>
              <a:endCxn id="161" idx="0"/>
            </p:cNvCxnSpPr>
            <p:nvPr/>
          </p:nvCxnSpPr>
          <p:spPr>
            <a:xfrm flipH="1" rot="5400000">
              <a:off x="5440959" y="457362"/>
              <a:ext cx="257100" cy="4695900"/>
            </a:xfrm>
            <a:prstGeom prst="curvedConnector3">
              <a:avLst>
                <a:gd fmla="val 192663" name="adj1"/>
              </a:avLst>
            </a:prstGeom>
            <a:noFill/>
            <a:ln cap="flat" cmpd="sng" w="28575">
              <a:solidFill>
                <a:srgbClr val="000000"/>
              </a:solidFill>
              <a:prstDash val="dash"/>
              <a:round/>
              <a:headEnd len="med" w="med" type="none"/>
              <a:tailEnd len="med" w="med" type="triangle"/>
            </a:ln>
          </p:spPr>
        </p:cxnSp>
        <p:sp>
          <p:nvSpPr>
            <p:cNvPr id="161" name="Google Shape;161;p20"/>
            <p:cNvSpPr/>
            <p:nvPr/>
          </p:nvSpPr>
          <p:spPr>
            <a:xfrm>
              <a:off x="3015225" y="2676650"/>
              <a:ext cx="412500" cy="325800"/>
            </a:xfrm>
            <a:prstGeom prst="ellipse">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600"/>
                <a:t>2</a:t>
              </a:r>
              <a:endParaRPr b="1" sz="1600"/>
            </a:p>
          </p:txBody>
        </p:sp>
      </p:grpSp>
      <p:grpSp>
        <p:nvGrpSpPr>
          <p:cNvPr id="162" name="Google Shape;162;p20"/>
          <p:cNvGrpSpPr/>
          <p:nvPr/>
        </p:nvGrpSpPr>
        <p:grpSpPr>
          <a:xfrm>
            <a:off x="3221475" y="3002450"/>
            <a:ext cx="420413" cy="1505975"/>
            <a:chOff x="3221475" y="3002450"/>
            <a:chExt cx="420413" cy="1505975"/>
          </a:xfrm>
        </p:grpSpPr>
        <p:sp>
          <p:nvSpPr>
            <p:cNvPr id="163" name="Google Shape;163;p20"/>
            <p:cNvSpPr/>
            <p:nvPr/>
          </p:nvSpPr>
          <p:spPr>
            <a:xfrm>
              <a:off x="3229388" y="4182625"/>
              <a:ext cx="412500" cy="325800"/>
            </a:xfrm>
            <a:prstGeom prst="ellipse">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600">
                  <a:solidFill>
                    <a:srgbClr val="FF0000"/>
                  </a:solidFill>
                </a:rPr>
                <a:t>3</a:t>
              </a:r>
              <a:endParaRPr b="1" sz="1600">
                <a:solidFill>
                  <a:srgbClr val="FF0000"/>
                </a:solidFill>
              </a:endParaRPr>
            </a:p>
          </p:txBody>
        </p:sp>
        <p:cxnSp>
          <p:nvCxnSpPr>
            <p:cNvPr id="164" name="Google Shape;164;p20"/>
            <p:cNvCxnSpPr>
              <a:stCxn id="161" idx="4"/>
              <a:endCxn id="163" idx="0"/>
            </p:cNvCxnSpPr>
            <p:nvPr/>
          </p:nvCxnSpPr>
          <p:spPr>
            <a:xfrm>
              <a:off x="3221475" y="3002450"/>
              <a:ext cx="214200" cy="1180200"/>
            </a:xfrm>
            <a:prstGeom prst="straightConnector1">
              <a:avLst/>
            </a:prstGeom>
            <a:noFill/>
            <a:ln cap="flat" cmpd="sng" w="28575">
              <a:solidFill>
                <a:srgbClr val="000000"/>
              </a:solidFill>
              <a:prstDash val="dash"/>
              <a:round/>
              <a:headEnd len="med" w="med" type="none"/>
              <a:tailEnd len="med" w="med" type="triangle"/>
            </a:ln>
          </p:spPr>
        </p:cxnSp>
      </p:grpSp>
      <p:grpSp>
        <p:nvGrpSpPr>
          <p:cNvPr id="165" name="Google Shape;165;p20"/>
          <p:cNvGrpSpPr/>
          <p:nvPr/>
        </p:nvGrpSpPr>
        <p:grpSpPr>
          <a:xfrm>
            <a:off x="2341338" y="3339800"/>
            <a:ext cx="1094300" cy="1168625"/>
            <a:chOff x="2341338" y="3339800"/>
            <a:chExt cx="1094300" cy="1168625"/>
          </a:xfrm>
        </p:grpSpPr>
        <p:sp>
          <p:nvSpPr>
            <p:cNvPr id="166" name="Google Shape;166;p20"/>
            <p:cNvSpPr/>
            <p:nvPr/>
          </p:nvSpPr>
          <p:spPr>
            <a:xfrm>
              <a:off x="2341338" y="3339800"/>
              <a:ext cx="412500" cy="325800"/>
            </a:xfrm>
            <a:prstGeom prst="ellipse">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600">
                  <a:solidFill>
                    <a:srgbClr val="FF0000"/>
                  </a:solidFill>
                </a:rPr>
                <a:t>4</a:t>
              </a:r>
              <a:endParaRPr b="1" sz="1600">
                <a:solidFill>
                  <a:srgbClr val="FF0000"/>
                </a:solidFill>
              </a:endParaRPr>
            </a:p>
          </p:txBody>
        </p:sp>
        <p:cxnSp>
          <p:nvCxnSpPr>
            <p:cNvPr id="167" name="Google Shape;167;p20"/>
            <p:cNvCxnSpPr>
              <a:stCxn id="163" idx="4"/>
              <a:endCxn id="166" idx="0"/>
            </p:cNvCxnSpPr>
            <p:nvPr/>
          </p:nvCxnSpPr>
          <p:spPr>
            <a:xfrm flipH="1" rot="5400000">
              <a:off x="2407388" y="3480175"/>
              <a:ext cx="1168500" cy="888000"/>
            </a:xfrm>
            <a:prstGeom prst="curvedConnector5">
              <a:avLst>
                <a:gd fmla="val -32283" name="adj1"/>
                <a:gd fmla="val 369576" name="adj2"/>
                <a:gd fmla="val 199228" name="adj3"/>
              </a:avLst>
            </a:prstGeom>
            <a:noFill/>
            <a:ln cap="flat" cmpd="sng" w="28575">
              <a:solidFill>
                <a:srgbClr val="000000"/>
              </a:solidFill>
              <a:prstDash val="dash"/>
              <a:round/>
              <a:headEnd len="med" w="med" type="none"/>
              <a:tailEnd len="med" w="med" type="triangle"/>
            </a:ln>
          </p:spPr>
        </p:cxnSp>
      </p:grpSp>
      <p:grpSp>
        <p:nvGrpSpPr>
          <p:cNvPr id="168" name="Google Shape;168;p20"/>
          <p:cNvGrpSpPr/>
          <p:nvPr/>
        </p:nvGrpSpPr>
        <p:grpSpPr>
          <a:xfrm>
            <a:off x="2753838" y="3128250"/>
            <a:ext cx="2450475" cy="374450"/>
            <a:chOff x="2753838" y="3128250"/>
            <a:chExt cx="2450475" cy="374450"/>
          </a:xfrm>
        </p:grpSpPr>
        <p:sp>
          <p:nvSpPr>
            <p:cNvPr id="169" name="Google Shape;169;p20"/>
            <p:cNvSpPr/>
            <p:nvPr/>
          </p:nvSpPr>
          <p:spPr>
            <a:xfrm>
              <a:off x="4791813" y="3128250"/>
              <a:ext cx="412500" cy="3258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600">
                  <a:solidFill>
                    <a:srgbClr val="FF0000"/>
                  </a:solidFill>
                </a:rPr>
                <a:t>5</a:t>
              </a:r>
              <a:endParaRPr b="1" sz="1600">
                <a:solidFill>
                  <a:srgbClr val="FF0000"/>
                </a:solidFill>
              </a:endParaRPr>
            </a:p>
          </p:txBody>
        </p:sp>
        <p:cxnSp>
          <p:nvCxnSpPr>
            <p:cNvPr id="170" name="Google Shape;170;p20"/>
            <p:cNvCxnSpPr>
              <a:stCxn id="166" idx="6"/>
              <a:endCxn id="169" idx="2"/>
            </p:cNvCxnSpPr>
            <p:nvPr/>
          </p:nvCxnSpPr>
          <p:spPr>
            <a:xfrm flipH="1" rot="10800000">
              <a:off x="2753838" y="3291200"/>
              <a:ext cx="2037900" cy="211500"/>
            </a:xfrm>
            <a:prstGeom prst="curvedConnector3">
              <a:avLst>
                <a:gd fmla="val 50002" name="adj1"/>
              </a:avLst>
            </a:prstGeom>
            <a:noFill/>
            <a:ln cap="flat" cmpd="sng" w="28575">
              <a:solidFill>
                <a:srgbClr val="000000"/>
              </a:solidFill>
              <a:prstDash val="dash"/>
              <a:round/>
              <a:headEnd len="med" w="med" type="none"/>
              <a:tailEnd len="med" w="med" type="triangle"/>
            </a:ln>
          </p:spPr>
        </p:cxnSp>
      </p:grpSp>
      <p:sp>
        <p:nvSpPr>
          <p:cNvPr id="171" name="Google Shape;171;p20"/>
          <p:cNvSpPr txBox="1"/>
          <p:nvPr/>
        </p:nvSpPr>
        <p:spPr>
          <a:xfrm>
            <a:off x="628650" y="4805525"/>
            <a:ext cx="7886700" cy="17547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Both Producer and Consumer may sleep forever</a:t>
            </a:r>
            <a:endParaRPr/>
          </a:p>
          <a:p>
            <a:pPr indent="-342900" lvl="1" marL="800100" marR="0" rtl="0" algn="l">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Buffer empty, Consumer is in line 2 count==0, mov</a:t>
            </a:r>
            <a:r>
              <a:rPr lang="en-US" sz="1800">
                <a:solidFill>
                  <a:schemeClr val="dk1"/>
                </a:solidFill>
                <a:latin typeface="Calibri"/>
                <a:ea typeface="Calibri"/>
                <a:cs typeface="Calibri"/>
                <a:sym typeface="Calibri"/>
              </a:rPr>
              <a:t>ing</a:t>
            </a:r>
            <a:r>
              <a:rPr b="0" i="0" lang="en-US" sz="1800" u="none" cap="none" strike="noStrike">
                <a:solidFill>
                  <a:schemeClr val="dk1"/>
                </a:solidFill>
                <a:latin typeface="Calibri"/>
                <a:ea typeface="Calibri"/>
                <a:cs typeface="Calibri"/>
                <a:sym typeface="Calibri"/>
              </a:rPr>
              <a:t> to 3</a:t>
            </a:r>
            <a:endParaRPr/>
          </a:p>
          <a:p>
            <a:pPr indent="-342900" lvl="1" marL="800100" marR="0" rtl="0" algn="l">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Consumer descheduled, Producer scheduled</a:t>
            </a:r>
            <a:endParaRPr/>
          </a:p>
          <a:p>
            <a:pPr indent="-342900" lvl="1" marL="800100" marR="0" rtl="0" algn="l">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Producer adds one element, calls wakeup(),  but the wakeup is lost </a:t>
            </a:r>
            <a:endParaRPr/>
          </a:p>
          <a:p>
            <a:pPr indent="-342900" lvl="1" marL="800100" marR="0" rtl="0" algn="l">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Producer fills up the buffer</a:t>
            </a:r>
            <a:r>
              <a:rPr lang="en-US" sz="1800">
                <a:solidFill>
                  <a:schemeClr val="dk1"/>
                </a:solidFill>
                <a:latin typeface="Calibri"/>
                <a:ea typeface="Calibri"/>
                <a:cs typeface="Calibri"/>
                <a:sym typeface="Calibri"/>
              </a:rPr>
              <a:t>, and calls </a:t>
            </a:r>
            <a:r>
              <a:rPr b="0" i="0" lang="en-US" sz="1800" u="none" cap="none" strike="noStrike">
                <a:solidFill>
                  <a:schemeClr val="dk1"/>
                </a:solidFill>
                <a:latin typeface="Calibri"/>
                <a:ea typeface="Calibri"/>
                <a:cs typeface="Calibri"/>
                <a:sym typeface="Calibri"/>
              </a:rPr>
              <a:t>sleep() at line 4</a:t>
            </a:r>
            <a:endParaRPr/>
          </a:p>
          <a:p>
            <a:pPr indent="-342900" lvl="1" marL="800100" marR="0" rtl="0" algn="l">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Producer is descheduled, Consumer is scheduled, </a:t>
            </a:r>
            <a:r>
              <a:rPr lang="en-US" sz="1800">
                <a:solidFill>
                  <a:schemeClr val="dk1"/>
                </a:solidFill>
                <a:latin typeface="Calibri"/>
                <a:ea typeface="Calibri"/>
                <a:cs typeface="Calibri"/>
                <a:sym typeface="Calibri"/>
              </a:rPr>
              <a:t>and calls</a:t>
            </a:r>
            <a:r>
              <a:rPr b="0" i="0" lang="en-US" sz="1800" u="none" cap="none" strike="noStrike">
                <a:solidFill>
                  <a:schemeClr val="dk1"/>
                </a:solidFill>
                <a:latin typeface="Calibri"/>
                <a:ea typeface="Calibri"/>
                <a:cs typeface="Calibri"/>
                <a:sym typeface="Calibri"/>
              </a:rPr>
              <a:t> sleep() at line 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Producer-consumer Problem with sleep() and wakeup() (3)</a:t>
            </a:r>
            <a:endParaRPr/>
          </a:p>
        </p:txBody>
      </p:sp>
      <p:sp>
        <p:nvSpPr>
          <p:cNvPr id="178" name="Google Shape;178;p2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Advantage</a:t>
            </a:r>
            <a:endParaRPr/>
          </a:p>
          <a:p>
            <a:pPr indent="-228600" lvl="1" marL="685800" rtl="0" algn="l">
              <a:lnSpc>
                <a:spcPct val="90000"/>
              </a:lnSpc>
              <a:spcBef>
                <a:spcPts val="500"/>
              </a:spcBef>
              <a:spcAft>
                <a:spcPts val="0"/>
              </a:spcAft>
              <a:buClr>
                <a:schemeClr val="dk1"/>
              </a:buClr>
              <a:buSzPts val="2400"/>
              <a:buChar char="•"/>
            </a:pPr>
            <a:r>
              <a:rPr lang="en-US"/>
              <a:t>No busy-wait</a:t>
            </a:r>
            <a:endParaRPr/>
          </a:p>
          <a:p>
            <a:pPr indent="-228600" lvl="0" marL="228600" rtl="0" algn="l">
              <a:lnSpc>
                <a:spcPct val="90000"/>
              </a:lnSpc>
              <a:spcBef>
                <a:spcPts val="1000"/>
              </a:spcBef>
              <a:spcAft>
                <a:spcPts val="0"/>
              </a:spcAft>
              <a:buClr>
                <a:schemeClr val="dk1"/>
              </a:buClr>
              <a:buSzPts val="2800"/>
              <a:buChar char="•"/>
            </a:pPr>
            <a:r>
              <a:rPr lang="en-US"/>
              <a:t>Disadvantage</a:t>
            </a:r>
            <a:endParaRPr/>
          </a:p>
          <a:p>
            <a:pPr indent="-228600" lvl="1" marL="685800" rtl="0" algn="l">
              <a:lnSpc>
                <a:spcPct val="90000"/>
              </a:lnSpc>
              <a:spcBef>
                <a:spcPts val="500"/>
              </a:spcBef>
              <a:spcAft>
                <a:spcPts val="0"/>
              </a:spcAft>
              <a:buClr>
                <a:schemeClr val="dk1"/>
              </a:buClr>
              <a:buSzPts val="2400"/>
              <a:buChar char="•"/>
            </a:pPr>
            <a:r>
              <a:rPr lang="en-US"/>
              <a:t>Race condition</a:t>
            </a:r>
            <a:endParaRPr/>
          </a:p>
          <a:p>
            <a:pPr indent="-228600" lvl="2" marL="1143000" rtl="0" algn="l">
              <a:lnSpc>
                <a:spcPct val="90000"/>
              </a:lnSpc>
              <a:spcBef>
                <a:spcPts val="500"/>
              </a:spcBef>
              <a:spcAft>
                <a:spcPts val="0"/>
              </a:spcAft>
              <a:buClr>
                <a:srgbClr val="CC0000"/>
              </a:buClr>
              <a:buSzPts val="2000"/>
              <a:buChar char="•"/>
            </a:pPr>
            <a:r>
              <a:rPr b="1" lang="en-US">
                <a:solidFill>
                  <a:srgbClr val="CC0000"/>
                </a:solidFill>
              </a:rPr>
              <a:t>A wakeup sent to a process that is not (yet) sleeping is lost</a:t>
            </a:r>
            <a:endParaRPr>
              <a:solidFill>
                <a:srgbClr val="CC0000"/>
              </a:solidFill>
            </a:endParaRPr>
          </a:p>
          <a:p>
            <a:pPr indent="-228600" lvl="2" marL="1143000" rtl="0" algn="l">
              <a:lnSpc>
                <a:spcPct val="90000"/>
              </a:lnSpc>
              <a:spcBef>
                <a:spcPts val="500"/>
              </a:spcBef>
              <a:spcAft>
                <a:spcPts val="0"/>
              </a:spcAft>
              <a:buClr>
                <a:srgbClr val="1155CC"/>
              </a:buClr>
              <a:buSzPts val="2000"/>
              <a:buChar char="•"/>
            </a:pPr>
            <a:r>
              <a:rPr b="1" lang="en-US">
                <a:solidFill>
                  <a:srgbClr val="1155CC"/>
                </a:solidFill>
              </a:rPr>
              <a:t>Decision to go to sleep and calling sleep() must be paired</a:t>
            </a:r>
            <a:endParaRPr b="1">
              <a:solidFill>
                <a:srgbClr val="1155CC"/>
              </a:solidFill>
            </a:endParaRPr>
          </a:p>
          <a:p>
            <a:pPr indent="-101600" lvl="2" marL="1143000" rtl="0" algn="l">
              <a:lnSpc>
                <a:spcPct val="90000"/>
              </a:lnSpc>
              <a:spcBef>
                <a:spcPts val="500"/>
              </a:spcBef>
              <a:spcAft>
                <a:spcPts val="0"/>
              </a:spcAft>
              <a:buClr>
                <a:schemeClr val="dk1"/>
              </a:buClr>
              <a:buSzPts val="2000"/>
              <a:buNone/>
            </a:pPr>
            <a:r>
              <a:t/>
            </a:r>
            <a:endParaRPr/>
          </a:p>
          <a:p>
            <a:pPr indent="-101600" lvl="2" marL="1143000" rtl="0" algn="l">
              <a:lnSpc>
                <a:spcPct val="90000"/>
              </a:lnSpc>
              <a:spcBef>
                <a:spcPts val="500"/>
              </a:spcBef>
              <a:spcAft>
                <a:spcPts val="0"/>
              </a:spcAft>
              <a:buClr>
                <a:schemeClr val="dk1"/>
              </a:buClr>
              <a:buSzPts val="2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