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103097-A461-4634-86F7-5587850FCA91}">
  <a:tblStyle styleId="{7A103097-A461-4634-86F7-5587850FCA9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controller has </a:t>
            </a:r>
            <a:r>
              <a:rPr i="1" lang="en-US"/>
              <a:t>status </a:t>
            </a:r>
            <a:r>
              <a:rPr lang="en-US"/>
              <a:t>and </a:t>
            </a:r>
            <a:r>
              <a:rPr i="1" lang="en-US"/>
              <a:t>control </a:t>
            </a:r>
            <a:r>
              <a:rPr lang="en-US"/>
              <a:t>registers</a:t>
            </a:r>
            <a:endParaRPr/>
          </a:p>
          <a:p>
            <a:pPr indent="0" lvl="1" marL="457200" rtl="0" algn="l">
              <a:spcBef>
                <a:spcPts val="0"/>
              </a:spcBef>
              <a:spcAft>
                <a:spcPts val="0"/>
              </a:spcAft>
              <a:buNone/>
            </a:pPr>
            <a:r>
              <a:rPr lang="en-US"/>
              <a:t>CPU writes to the </a:t>
            </a:r>
            <a:r>
              <a:rPr i="1" lang="en-US"/>
              <a:t>control </a:t>
            </a:r>
            <a:r>
              <a:rPr lang="en-US"/>
              <a:t>register: causes device action</a:t>
            </a:r>
            <a:endParaRPr/>
          </a:p>
          <a:p>
            <a:pPr indent="0" lvl="1" marL="457200" rtl="0" algn="l">
              <a:spcBef>
                <a:spcPts val="0"/>
              </a:spcBef>
              <a:spcAft>
                <a:spcPts val="0"/>
              </a:spcAft>
              <a:buNone/>
            </a:pPr>
            <a:r>
              <a:rPr lang="en-US"/>
              <a:t>CPU reads from the </a:t>
            </a:r>
            <a:r>
              <a:rPr i="1" lang="en-US"/>
              <a:t>status </a:t>
            </a:r>
            <a:r>
              <a:rPr lang="en-US"/>
              <a:t>register: get states of devices</a:t>
            </a:r>
            <a:endParaRPr/>
          </a:p>
          <a:p>
            <a:pPr indent="0" lvl="0" marL="0" rtl="0" algn="l">
              <a:spcBef>
                <a:spcPts val="0"/>
              </a:spcBef>
              <a:spcAft>
                <a:spcPts val="0"/>
              </a:spcAft>
              <a:buNone/>
            </a:pPr>
            <a:r>
              <a:rPr lang="en-US"/>
              <a:t>A controller may also have data buffers</a:t>
            </a:r>
            <a:endParaRPr/>
          </a:p>
          <a:p>
            <a:pPr indent="0" lvl="1" marL="457200" rtl="0" algn="l">
              <a:spcBef>
                <a:spcPts val="0"/>
              </a:spcBef>
              <a:spcAft>
                <a:spcPts val="0"/>
              </a:spcAft>
              <a:buNone/>
            </a:pPr>
            <a:r>
              <a:rPr lang="en-US"/>
              <a:t>CPU reads/writes in the same way as registers</a:t>
            </a:r>
            <a:endParaRPr/>
          </a:p>
          <a:p>
            <a:pPr indent="0" lvl="0" marL="0" rtl="0" algn="l">
              <a:spcBef>
                <a:spcPts val="0"/>
              </a:spcBef>
              <a:spcAft>
                <a:spcPts val="0"/>
              </a:spcAft>
              <a:buNone/>
            </a:pPr>
            <a:r>
              <a:t/>
            </a:r>
            <a:endParaRPr/>
          </a:p>
        </p:txBody>
      </p:sp>
      <p:sp>
        <p:nvSpPr>
          <p:cNvPr id="201" name="Google Shape;2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Introduced with the PDP-11</a:t>
            </a:r>
            <a:endParaRPr/>
          </a:p>
        </p:txBody>
      </p:sp>
      <p:sp>
        <p:nvSpPr>
          <p:cNvPr id="275" name="Google Shape;27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Memory modules -&gt; memory controller</a:t>
            </a:r>
            <a:endParaRPr/>
          </a:p>
        </p:txBody>
      </p:sp>
      <p:sp>
        <p:nvSpPr>
          <p:cNvPr id="323" name="Google Shape;32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No matter whether a CPU does or does not have memory-mapped I/O, it needs to address the device controllers to exchange data with them.</a:t>
            </a:r>
            <a:endParaRPr/>
          </a:p>
        </p:txBody>
      </p:sp>
      <p:sp>
        <p:nvSpPr>
          <p:cNvPr id="376" name="Google Shape;37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key Operating System’s abstractions are process, address space, and file – additionally, the Operating Systems does control and provides an interface …</a:t>
            </a:r>
            <a:endParaRPr/>
          </a:p>
          <a:p>
            <a:pPr indent="0" lvl="0" marL="0" rtl="0" algn="l">
              <a:spcBef>
                <a:spcPts val="0"/>
              </a:spcBef>
              <a:spcAft>
                <a:spcPts val="0"/>
              </a:spcAft>
              <a:buNone/>
            </a:pPr>
            <a:r>
              <a:rPr lang="en-US"/>
              <a:t>… == others, such as buffering, sharing and dedicated, synchronous and asynchronous</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DMA controller initiates the transfer by issuing a read request over the bus to the disk controller (step 2). This read request looks like any other read request, and the disk controller does not know (or care) whether it came from the CPU or from a DMA controller. Typically, the memory address to write to is on the bus’ address lines, so when the disk controller fetches the next word from its internal buffer, it knows where to write it. The write to memory is another standard bus cycle (step 3). When the write is complete, the disk controller sends an acknowledgement signal to the DMA controller, also over the bus (step 4). The DMA controller then increments the memory address to use and decrements the byte count. If the byte count is still greater than 0, steps 2 through 4 are repeated until the count reaches 0. At that time, the DMA controller interrupts the CPU to let it know that the transfer is now complete. When the operating system starts up, it does not have to copy the disk block to memory; it is already there.</a:t>
            </a:r>
            <a:endParaRPr/>
          </a:p>
        </p:txBody>
      </p:sp>
      <p:sp>
        <p:nvSpPr>
          <p:cNvPr id="411" name="Google Shape;41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DMA controller decides which device to service next. It may be set up to use a round-robin algorithm, or it may have a priority scheme design to favor some devices over others. Multiple requests to different device controllers may be pending at the same time, provided that there is an unambiguous way to tell the acknowledgements apart. Often a different acknowledgement line on the bus is used for each DMA channel for this reason.</a:t>
            </a:r>
            <a:endParaRPr/>
          </a:p>
          <a:p>
            <a:pPr indent="0" lvl="0" marL="0" rtl="0" algn="l">
              <a:spcBef>
                <a:spcPts val="0"/>
              </a:spcBef>
              <a:spcAft>
                <a:spcPts val="0"/>
              </a:spcAft>
              <a:buNone/>
            </a:pPr>
            <a:r>
              <a:t/>
            </a:r>
            <a:endParaRPr/>
          </a:p>
        </p:txBody>
      </p:sp>
      <p:sp>
        <p:nvSpPr>
          <p:cNvPr id="421" name="Google Shape;42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a:buNone/>
            </a:pPr>
            <a:r>
              <a:rPr lang="en-US">
                <a:latin typeface="Times"/>
                <a:ea typeface="Times"/>
                <a:cs typeface="Times"/>
                <a:sym typeface="Times"/>
              </a:rPr>
              <a:t>Most DMA controllers use physical memory addresses for their transfers. OR IOMMU</a:t>
            </a:r>
            <a:endParaRPr/>
          </a:p>
          <a:p>
            <a:pPr indent="0" lvl="0" marL="0" rtl="0" algn="l">
              <a:spcBef>
                <a:spcPts val="0"/>
              </a:spcBef>
              <a:spcAft>
                <a:spcPts val="0"/>
              </a:spcAft>
              <a:buNone/>
            </a:pPr>
            <a:r>
              <a:t/>
            </a:r>
            <a:endParaRPr/>
          </a:p>
        </p:txBody>
      </p:sp>
      <p:sp>
        <p:nvSpPr>
          <p:cNvPr id="429" name="Google Shape;42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www.buzluca.info</a:t>
            </a:r>
            <a:endParaRPr/>
          </a:p>
        </p:txBody>
      </p:sp>
      <p:sp>
        <p:nvSpPr>
          <p:cNvPr id="437" name="Google Shape;43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IRQ numbering schema depends also on the OS</a:t>
            </a:r>
            <a:endParaRPr/>
          </a:p>
        </p:txBody>
      </p:sp>
      <p:sp>
        <p:nvSpPr>
          <p:cNvPr id="469" name="Google Shape;46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At the hardware level, interrupts work as follows. When an I/O device has finished the work given to it, it causes an interrupt (assuming that interrupts have been enabled by the operating system). It does this by asserting a signal on a bus line that it has been assigned. This signal is detected by the interrupt controller chip on the parentboard, which then decides what to do. NEEDS UPDATES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If no other interrupts are pending, the interrupt controller handles the interrupt immediately. Howev er, if another interrupt is in progress, or another device has made a simultaneous request on a higher-priority interrupt request line on the bus, the device is just ignored for the moment. In this case it continues to assert an interrupt signal on the bus until it is serviced by the CPU.</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To handle the interrupt, the controller puts a number on the address lines specifying which device wants attention and asserts a signal to interrupt the CPU.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interrupt signal causes the CPU to stop what it is doing and start doing something else. The number on the address lines is used as an index into a table called the </a:t>
            </a:r>
            <a:r>
              <a:rPr b="1" i="0" lang="en-US" sz="1200" u="none" strike="noStrike">
                <a:solidFill>
                  <a:schemeClr val="dk1"/>
                </a:solidFill>
                <a:latin typeface="Calibri"/>
                <a:ea typeface="Calibri"/>
                <a:cs typeface="Calibri"/>
                <a:sym typeface="Calibri"/>
              </a:rPr>
              <a:t>interrupt vector </a:t>
            </a:r>
            <a:r>
              <a:rPr b="0" i="0" lang="en-US" sz="1200" u="none" strike="noStrike">
                <a:solidFill>
                  <a:schemeClr val="dk1"/>
                </a:solidFill>
                <a:latin typeface="Calibri"/>
                <a:ea typeface="Calibri"/>
                <a:cs typeface="Calibri"/>
                <a:sym typeface="Calibri"/>
              </a:rPr>
              <a:t>to fetch a new program counter. This program counter points to the start of the corresponding interrupt-service procedure. Typically traps and interrupts use the same mechanism from this point on, often sharing the same interrupt vector. The location of the interrupt vector can be hardwired into the machine or it can be anywhere in memory, with a CPU register (loaded by the operating system) pointing to its origin.</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Shortly after it starts running, the interrupt-service procedure acknowledges the interrupt by writing a certain value to one of the interrupt controller’s I/O ports. This acknowledgement tells the controller that it is free to issue another interrupt. By having the CPU delay this acknowledgement until it is ready to handle the next interrupt, race conditions involving multiple (almost simultaneous) interrupts can be avoided. As an aside, some (older) computers do not have a centralized interrupt controller, so each device controller requests its own interrupts.</a:t>
            </a:r>
            <a:endParaRPr/>
          </a:p>
        </p:txBody>
      </p:sp>
      <p:sp>
        <p:nvSpPr>
          <p:cNvPr id="486" name="Google Shape;486;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Mice, rats &lt;- nice joke from the 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Clocks, for example, are not block addressable. Nor do they generate or accept character streams. All they do is cause interrupts at well-defined intervals. Memory-mapped screens do not fit the model well either. Nor do touch screens, for that matter. ANTONIO: memory fits the memory model, i.e. not device ??? Still, the model of block and character devices is general enough that it can be used as a basis for making some of the operating system software dealing with I/O device independent. The file system, for example, deals just with abstract block devices and leaves the device-dependent part to lower-level software.</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 really up to date but gives an idea</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 example, a program that reads a file as input should be able to read a file on a hard disk, a DVD, or on a USB stick without having to be modified for each different device.</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If the controller discovers a read error, it should try to correct the error itself if it can. If it cannot, then the device driver should handle it, perhaps by just trying to read the block again</a:t>
            </a:r>
            <a:endParaRPr/>
          </a:p>
        </p:txBody>
      </p:sp>
      <p:sp>
        <p:nvSpPr>
          <p:cNvPr id="590" name="Google Shape;59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The software first assembles the string in a buffer in user space, as shown in Fig. 5-7(a).</a:t>
            </a:r>
            <a:endParaRPr/>
          </a:p>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The user process then acquires the printer for writing by making a system call to open it. If the printer is currently in use by another process, this call will fail and return an error code or will block until the printer is available, depending on the operating system and the parameters of the call. Once it has the printer, the user process makes a system call telling the operating system to print the string on the printer.</a:t>
            </a:r>
            <a:endParaRPr/>
          </a:p>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The operating system then (usually) copies the buffer with the string to an array, say, </a:t>
            </a:r>
            <a:r>
              <a:rPr b="0" i="1" lang="en-US" sz="1200" u="none" strike="noStrike">
                <a:solidFill>
                  <a:schemeClr val="dk1"/>
                </a:solidFill>
                <a:latin typeface="Calibri"/>
                <a:ea typeface="Calibri"/>
                <a:cs typeface="Calibri"/>
                <a:sym typeface="Calibri"/>
              </a:rPr>
              <a:t>p</a:t>
            </a:r>
            <a:r>
              <a:rPr b="0" i="0" lang="en-US" sz="1200" u="none" strike="noStrike">
                <a:solidFill>
                  <a:schemeClr val="dk1"/>
                </a:solidFill>
                <a:latin typeface="Calibri"/>
                <a:ea typeface="Calibri"/>
                <a:cs typeface="Calibri"/>
                <a:sym typeface="Calibri"/>
              </a:rPr>
              <a:t>, in kernel space, where it is more easily accessed (because the kernel may have to change the memory map to get at user space). It then checks to see if the printer is currently available. If not, it waits until it is. As soon as the printer is available, the operating system copies the first character to the printer’s data register, in this example using memory-mapped I/O. This action activates the printer. The character may not appear yet because some printers buffer a line or a page before printing anything. In Fig. 5-7(b), however, we see that the first character has been printed and that the system has marked the ‘‘B’’ as the next character to be printed.</a:t>
            </a:r>
            <a:endParaRPr/>
          </a:p>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As soon as it has copied the first character to the printer, the operating system checks to see if the printer is ready to accept another one. Generally, the printer has a second register, which gives its status. The act of writing to the data register causes the status to become not ready. When the printer controller has processed the current character, it indicates its availability by setting some bit in its status register or putting some value in it.</a:t>
            </a:r>
            <a:endParaRPr/>
          </a:p>
        </p:txBody>
      </p:sp>
      <p:sp>
        <p:nvSpPr>
          <p:cNvPr id="621" name="Google Shape;62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lphaLcParenR"/>
            </a:pPr>
            <a:r>
              <a:rPr b="0" i="0" lang="en-US" sz="1200" u="none" strike="noStrike">
                <a:solidFill>
                  <a:schemeClr val="dk1"/>
                </a:solidFill>
                <a:latin typeface="Calibri"/>
                <a:ea typeface="Calibri"/>
                <a:cs typeface="Calibri"/>
                <a:sym typeface="Calibri"/>
              </a:rPr>
              <a:t>If the printer can print, say 100 characters/sec, each character takes 10 msec to print. This means that after every character is written to the printer’s data register, the CPU will sit in an idle loop for 10 msec waiting to be allowed to output the next character. This is more than enough time to do a context switch and run some other process for the 10 msec that would otherwise be wasted.</a:t>
            </a:r>
            <a:endParaRPr/>
          </a:p>
          <a:p>
            <a:pPr indent="-228600" lvl="0" marL="228600" rtl="0" algn="l">
              <a:spcBef>
                <a:spcPts val="0"/>
              </a:spcBef>
              <a:spcAft>
                <a:spcPts val="0"/>
              </a:spcAft>
              <a:buClr>
                <a:schemeClr val="dk1"/>
              </a:buClr>
              <a:buSzPts val="1200"/>
              <a:buFont typeface="Calibri"/>
              <a:buAutoNum type="alphaLcParenR"/>
            </a:pPr>
            <a:r>
              <a:rPr b="0" i="0" lang="en-US" sz="1200" u="none" strike="noStrike">
                <a:solidFill>
                  <a:schemeClr val="dk1"/>
                </a:solidFill>
                <a:latin typeface="Calibri"/>
                <a:ea typeface="Calibri"/>
                <a:cs typeface="Calibri"/>
                <a:sym typeface="Calibri"/>
              </a:rPr>
              <a:t>The way to allow the CPU to do something else while waiting for the printer to become ready is to use interrupts. When the system call to print the string is made, the buffer is copied to kernel space, as we showed earlier, and the first character is copied to the printer as soon as it is willing to accept a character. At that point the CPU calls the scheduler and some other process is run. The process that asked for the string to be printed is blocked until the entire string has printed. The work done on the system call is shown in Fig. 5-9(a).</a:t>
            </a:r>
            <a:endParaRPr/>
          </a:p>
          <a:p>
            <a:pPr indent="-228600" lvl="0" marL="228600" rtl="0" algn="l">
              <a:spcBef>
                <a:spcPts val="0"/>
              </a:spcBef>
              <a:spcAft>
                <a:spcPts val="0"/>
              </a:spcAft>
              <a:buClr>
                <a:schemeClr val="dk1"/>
              </a:buClr>
              <a:buSzPts val="1200"/>
              <a:buFont typeface="Calibri"/>
              <a:buAutoNum type="alphaLcParenR"/>
            </a:pPr>
            <a:r>
              <a:rPr b="0" i="0" lang="en-US" sz="1200" u="none" strike="noStrike">
                <a:solidFill>
                  <a:schemeClr val="dk1"/>
                </a:solidFill>
                <a:latin typeface="Calibri"/>
                <a:ea typeface="Calibri"/>
                <a:cs typeface="Calibri"/>
                <a:sym typeface="Calibri"/>
              </a:rPr>
              <a:t>When the printer has printed the character and is prepared to accept the next one, it generates an interrupt. This interrupt stops the current process and saves its state. Then the printer interrupt-service procedure is run.</a:t>
            </a:r>
            <a:endParaRPr/>
          </a:p>
          <a:p>
            <a:pPr indent="-228600" lvl="0" marL="228600" rtl="0" algn="l">
              <a:spcBef>
                <a:spcPts val="0"/>
              </a:spcBef>
              <a:spcAft>
                <a:spcPts val="0"/>
              </a:spcAft>
              <a:buClr>
                <a:schemeClr val="dk1"/>
              </a:buClr>
              <a:buSzPts val="1200"/>
              <a:buFont typeface="Calibri"/>
              <a:buAutoNum type="alphaLcParenR"/>
            </a:pPr>
            <a:r>
              <a:rPr b="0" i="0" lang="en-US" sz="1200" u="none" strike="noStrike">
                <a:solidFill>
                  <a:schemeClr val="dk1"/>
                </a:solidFill>
                <a:latin typeface="Calibri"/>
                <a:ea typeface="Calibri"/>
                <a:cs typeface="Calibri"/>
                <a:sym typeface="Calibri"/>
              </a:rPr>
              <a:t>If there are no more characters to print, the interrupt handler takes some action to unblock the user. Otherwise, it outputs the next character, acknowledges the interrupt, and returns to the process that was running just before the interrupt, which continues from where it left off.</a:t>
            </a:r>
            <a:endParaRPr/>
          </a:p>
          <a:p>
            <a:pPr indent="0" lvl="0" marL="0" rtl="0" algn="l">
              <a:spcBef>
                <a:spcPts val="0"/>
              </a:spcBef>
              <a:spcAft>
                <a:spcPts val="0"/>
              </a:spcAft>
              <a:buNone/>
            </a:pPr>
            <a:r>
              <a:t/>
            </a:r>
            <a:endParaRPr/>
          </a:p>
        </p:txBody>
      </p:sp>
      <p:sp>
        <p:nvSpPr>
          <p:cNvPr id="664" name="Google Shape;664;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673" name="Google Shape;67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CS492</a:t>
            </a:r>
            <a:br>
              <a:rPr lang="en-US"/>
            </a:br>
            <a:r>
              <a:rPr lang="en-US"/>
              <a:t>Operating Systems</a:t>
            </a:r>
            <a:br>
              <a:rPr lang="en-US"/>
            </a:br>
            <a:r>
              <a:rPr b="1" lang="en-US"/>
              <a:t>Input/Output</a:t>
            </a:r>
            <a:endParaRPr b="1"/>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1100"/>
              <a:buFont typeface="Arial"/>
              <a:buNone/>
            </a:pPr>
            <a:r>
              <a:rPr lang="en-US"/>
              <a:t>Georgios Portokalidis &amp; Jun Xu</a:t>
            </a:r>
            <a:endParaRPr/>
          </a:p>
          <a:p>
            <a:pPr indent="0" lvl="0" marL="0" rtl="0" algn="ctr">
              <a:spcBef>
                <a:spcPts val="1000"/>
              </a:spcBef>
              <a:spcAft>
                <a:spcPts val="0"/>
              </a:spcAft>
              <a:buClr>
                <a:schemeClr val="dk1"/>
              </a:buClr>
              <a:buSzPts val="2400"/>
              <a:buNone/>
            </a:pPr>
            <a:r>
              <a:rPr lang="en-US"/>
              <a:t>ZyBook 8, MOS 5.1 - 5.2</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Hardware – Challenges for the Software and the User</a:t>
            </a:r>
            <a:endParaRPr/>
          </a:p>
        </p:txBody>
      </p:sp>
      <p:sp>
        <p:nvSpPr>
          <p:cNvPr id="165" name="Google Shape;165;p22"/>
          <p:cNvSpPr txBox="1"/>
          <p:nvPr>
            <p:ph idx="1" type="body"/>
          </p:nvPr>
        </p:nvSpPr>
        <p:spPr>
          <a:xfrm>
            <a:off x="628650" y="1825624"/>
            <a:ext cx="7886700" cy="4779892"/>
          </a:xfrm>
          <a:prstGeom prst="rect">
            <a:avLst/>
          </a:prstGeom>
          <a:noFill/>
          <a:ln>
            <a:noFill/>
          </a:ln>
        </p:spPr>
        <p:txBody>
          <a:bodyPr anchorCtr="0" anchor="t" bIns="45700" lIns="91425" spcFirstLastPara="1" rIns="91425" wrap="square" tIns="45700">
            <a:normAutofit/>
          </a:bodyPr>
          <a:lstStyle/>
          <a:p>
            <a:pPr indent="-114300" lvl="8" marL="3886200" rtl="0" algn="l">
              <a:lnSpc>
                <a:spcPct val="90000"/>
              </a:lnSpc>
              <a:spcBef>
                <a:spcPts val="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Thousands of I/O devices, each slightly different</a:t>
            </a:r>
            <a:endParaRPr/>
          </a:p>
          <a:p>
            <a:pPr indent="-228600" lvl="1" marL="685800" rtl="0" algn="l">
              <a:lnSpc>
                <a:spcPct val="90000"/>
              </a:lnSpc>
              <a:spcBef>
                <a:spcPts val="500"/>
              </a:spcBef>
              <a:spcAft>
                <a:spcPts val="0"/>
              </a:spcAft>
              <a:buClr>
                <a:schemeClr val="dk1"/>
              </a:buClr>
              <a:buSzPts val="2400"/>
              <a:buChar char="•"/>
            </a:pPr>
            <a:r>
              <a:rPr lang="en-US"/>
              <a:t>How to standardize the interfaces to these devices?</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Devices are unreliable</a:t>
            </a:r>
            <a:endParaRPr/>
          </a:p>
          <a:p>
            <a:pPr indent="-228600" lvl="1" marL="685800" rtl="0" algn="l">
              <a:lnSpc>
                <a:spcPct val="90000"/>
              </a:lnSpc>
              <a:spcBef>
                <a:spcPts val="500"/>
              </a:spcBef>
              <a:spcAft>
                <a:spcPts val="0"/>
              </a:spcAft>
              <a:buClr>
                <a:schemeClr val="dk1"/>
              </a:buClr>
              <a:buSzPts val="2400"/>
              <a:buChar char="•"/>
            </a:pPr>
            <a:r>
              <a:rPr lang="en-US"/>
              <a:t>How can we make them reliable?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Devices are time-unpredictable and/or slow</a:t>
            </a:r>
            <a:endParaRPr/>
          </a:p>
          <a:p>
            <a:pPr indent="-228600" lvl="1" marL="685800" rtl="0" algn="l">
              <a:lnSpc>
                <a:spcPct val="90000"/>
              </a:lnSpc>
              <a:spcBef>
                <a:spcPts val="500"/>
              </a:spcBef>
              <a:spcAft>
                <a:spcPts val="0"/>
              </a:spcAft>
              <a:buClr>
                <a:schemeClr val="dk1"/>
              </a:buClr>
              <a:buSzPts val="2400"/>
              <a:buChar char="•"/>
            </a:pPr>
            <a:r>
              <a:rPr lang="en-US"/>
              <a:t>How can we manage them if we don’t know?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171" name="Google Shape;171;p23"/>
          <p:cNvSpPr txBox="1"/>
          <p:nvPr>
            <p:ph idx="1" type="body"/>
          </p:nvPr>
        </p:nvSpPr>
        <p:spPr>
          <a:xfrm>
            <a:off x="628650" y="4422637"/>
            <a:ext cx="7886700" cy="1754326"/>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Advances in chip technology have made it possible to put an entire controller, including all the bus access logic, on an inexpensive chip. How does that affect the model of this figure?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2" name="Google Shape;172;p23"/>
          <p:cNvPicPr preferRelativeResize="0"/>
          <p:nvPr/>
        </p:nvPicPr>
        <p:blipFill rotWithShape="1">
          <a:blip r:embed="rId3">
            <a:alphaModFix/>
          </a:blip>
          <a:srcRect b="0" l="32050" r="0" t="0"/>
          <a:stretch/>
        </p:blipFill>
        <p:spPr>
          <a:xfrm>
            <a:off x="2805829" y="1863999"/>
            <a:ext cx="3888157" cy="25586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Answer</a:t>
            </a:r>
            <a:endParaRPr/>
          </a:p>
        </p:txBody>
      </p:sp>
      <p:sp>
        <p:nvSpPr>
          <p:cNvPr id="178" name="Google Shape;178;p24"/>
          <p:cNvSpPr txBox="1"/>
          <p:nvPr>
            <p:ph idx="1" type="body"/>
          </p:nvPr>
        </p:nvSpPr>
        <p:spPr>
          <a:xfrm>
            <a:off x="628650" y="1825625"/>
            <a:ext cx="71661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the figure, we see controllers and devices as separate units. The reason is to allow a controller to handle multiple devices, and thus eliminate the need for having a controller per device. If controllers become almost free, then it will be simpler just to build the controller into the device itself. This design will also allow multiple transfers in parallel and thus give better performance.</a:t>
            </a:r>
            <a:endParaRPr/>
          </a:p>
        </p:txBody>
      </p:sp>
      <p:grpSp>
        <p:nvGrpSpPr>
          <p:cNvPr id="179" name="Google Shape;179;p24"/>
          <p:cNvGrpSpPr/>
          <p:nvPr/>
        </p:nvGrpSpPr>
        <p:grpSpPr>
          <a:xfrm>
            <a:off x="7840955" y="129157"/>
            <a:ext cx="1274259" cy="2636681"/>
            <a:chOff x="7840955" y="226434"/>
            <a:chExt cx="1274259" cy="2636681"/>
          </a:xfrm>
        </p:grpSpPr>
        <p:pic>
          <p:nvPicPr>
            <p:cNvPr id="180" name="Google Shape;180;p24"/>
            <p:cNvPicPr preferRelativeResize="0"/>
            <p:nvPr/>
          </p:nvPicPr>
          <p:blipFill rotWithShape="1">
            <a:blip r:embed="rId3">
              <a:alphaModFix/>
            </a:blip>
            <a:srcRect b="0" l="80101" r="0" t="0"/>
            <a:stretch/>
          </p:blipFill>
          <p:spPr>
            <a:xfrm>
              <a:off x="7873923" y="294710"/>
              <a:ext cx="1142918" cy="2568405"/>
            </a:xfrm>
            <a:prstGeom prst="rect">
              <a:avLst/>
            </a:prstGeom>
            <a:noFill/>
            <a:ln>
              <a:noFill/>
            </a:ln>
          </p:spPr>
        </p:pic>
        <p:sp>
          <p:nvSpPr>
            <p:cNvPr id="181" name="Google Shape;181;p24"/>
            <p:cNvSpPr/>
            <p:nvPr/>
          </p:nvSpPr>
          <p:spPr>
            <a:xfrm>
              <a:off x="7840955" y="471902"/>
              <a:ext cx="828300" cy="1670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4"/>
            <p:cNvSpPr txBox="1"/>
            <p:nvPr/>
          </p:nvSpPr>
          <p:spPr>
            <a:xfrm>
              <a:off x="7941649" y="226434"/>
              <a:ext cx="6270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device</a:t>
              </a:r>
              <a:endParaRPr/>
            </a:p>
          </p:txBody>
        </p:sp>
        <p:sp>
          <p:nvSpPr>
            <p:cNvPr id="183" name="Google Shape;183;p24"/>
            <p:cNvSpPr/>
            <p:nvPr/>
          </p:nvSpPr>
          <p:spPr>
            <a:xfrm>
              <a:off x="7840955" y="2210598"/>
              <a:ext cx="828300" cy="84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4"/>
            <p:cNvSpPr txBox="1"/>
            <p:nvPr/>
          </p:nvSpPr>
          <p:spPr>
            <a:xfrm>
              <a:off x="8643913" y="2104905"/>
              <a:ext cx="4713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port</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Communication Mechanisms</a:t>
            </a:r>
            <a:br>
              <a:rPr lang="en-US"/>
            </a:br>
            <a:r>
              <a:rPr lang="en-US"/>
              <a:t>Between CPU and I/O Devs</a:t>
            </a:r>
            <a:endParaRPr/>
          </a:p>
        </p:txBody>
      </p:sp>
      <p:sp>
        <p:nvSpPr>
          <p:cNvPr id="190" name="Google Shape;190;p2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Communication Mechanisms</a:t>
            </a:r>
            <a:endParaRPr/>
          </a:p>
        </p:txBody>
      </p:sp>
      <p:sp>
        <p:nvSpPr>
          <p:cNvPr id="196" name="Google Shape;196;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CPU initiated communication</a:t>
            </a:r>
            <a:endParaRPr/>
          </a:p>
          <a:p>
            <a:pPr indent="-228600" lvl="1" marL="685800" rtl="0" algn="l">
              <a:lnSpc>
                <a:spcPct val="90000"/>
              </a:lnSpc>
              <a:spcBef>
                <a:spcPts val="500"/>
              </a:spcBef>
              <a:spcAft>
                <a:spcPts val="0"/>
              </a:spcAft>
              <a:buClr>
                <a:schemeClr val="dk1"/>
              </a:buClr>
              <a:buSzPts val="2400"/>
              <a:buChar char="•"/>
            </a:pPr>
            <a:r>
              <a:rPr lang="en-US"/>
              <a:t>Register and buffers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Offloaded communication</a:t>
            </a:r>
            <a:endParaRPr/>
          </a:p>
          <a:p>
            <a:pPr indent="-228600" lvl="1" marL="685800" rtl="0" algn="l">
              <a:lnSpc>
                <a:spcPct val="90000"/>
              </a:lnSpc>
              <a:spcBef>
                <a:spcPts val="500"/>
              </a:spcBef>
              <a:spcAft>
                <a:spcPts val="0"/>
              </a:spcAft>
              <a:buClr>
                <a:schemeClr val="dk1"/>
              </a:buClr>
              <a:buSzPts val="2400"/>
              <a:buChar char="•"/>
            </a:pPr>
            <a:r>
              <a:rPr lang="en-US"/>
              <a:t>DMA</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I/O device notification</a:t>
            </a:r>
            <a:endParaRPr/>
          </a:p>
          <a:p>
            <a:pPr indent="-228600" lvl="1" marL="685800" rtl="0" algn="l">
              <a:lnSpc>
                <a:spcPct val="90000"/>
              </a:lnSpc>
              <a:spcBef>
                <a:spcPts val="500"/>
              </a:spcBef>
              <a:spcAft>
                <a:spcPts val="0"/>
              </a:spcAft>
              <a:buClr>
                <a:schemeClr val="dk1"/>
              </a:buClr>
              <a:buSzPts val="2400"/>
              <a:buChar char="•"/>
            </a:pPr>
            <a:r>
              <a:rPr lang="en-US"/>
              <a:t>Interrupt</a:t>
            </a:r>
            <a:endParaRPr/>
          </a:p>
          <a:p>
            <a:pPr indent="-76200" lvl="1" marL="685800" rtl="0" algn="l">
              <a:lnSpc>
                <a:spcPct val="90000"/>
              </a:lnSpc>
              <a:spcBef>
                <a:spcPts val="500"/>
              </a:spcBef>
              <a:spcAft>
                <a:spcPts val="0"/>
              </a:spcAft>
              <a:buClr>
                <a:schemeClr val="dk1"/>
              </a:buClr>
              <a:buSzPts val="2400"/>
              <a:buNone/>
            </a:pPr>
            <a:r>
              <a:t/>
            </a:r>
            <a:endParaRPr/>
          </a:p>
        </p:txBody>
      </p:sp>
      <p:sp>
        <p:nvSpPr>
          <p:cNvPr id="197" name="Google Shape;197;p26"/>
          <p:cNvSpPr txBox="1"/>
          <p:nvPr/>
        </p:nvSpPr>
        <p:spPr>
          <a:xfrm>
            <a:off x="2968099" y="6176963"/>
            <a:ext cx="3207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[Computer Architecture Review]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CPU Initiated Communication (1)</a:t>
            </a:r>
            <a:endParaRPr/>
          </a:p>
        </p:txBody>
      </p:sp>
      <p:sp>
        <p:nvSpPr>
          <p:cNvPr id="204" name="Google Shape;204;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I/O Devices exposes</a:t>
            </a:r>
            <a:endParaRPr/>
          </a:p>
          <a:p>
            <a:pPr indent="-114300" lvl="8" marL="3886200" rtl="0" algn="l">
              <a:lnSpc>
                <a:spcPct val="90000"/>
              </a:lnSpc>
              <a:spcBef>
                <a:spcPts val="500"/>
              </a:spcBef>
              <a:spcAft>
                <a:spcPts val="0"/>
              </a:spcAft>
              <a:buClr>
                <a:schemeClr val="dk1"/>
              </a:buClr>
              <a:buSzPts val="1800"/>
              <a:buNone/>
            </a:pPr>
            <a:r>
              <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Registers</a:t>
            </a:r>
            <a:endParaRPr/>
          </a:p>
          <a:p>
            <a:pPr indent="-228600" lvl="1" marL="685800" rtl="0" algn="l">
              <a:lnSpc>
                <a:spcPct val="90000"/>
              </a:lnSpc>
              <a:spcBef>
                <a:spcPts val="500"/>
              </a:spcBef>
              <a:spcAft>
                <a:spcPts val="0"/>
              </a:spcAft>
              <a:buClr>
                <a:schemeClr val="dk1"/>
              </a:buClr>
              <a:buSzPts val="2400"/>
              <a:buChar char="•"/>
            </a:pPr>
            <a:r>
              <a:rPr lang="en-US"/>
              <a:t>Software read/writes them to command the device to</a:t>
            </a:r>
            <a:endParaRPr/>
          </a:p>
          <a:p>
            <a:pPr indent="-228600" lvl="2" marL="1143000" rtl="0" algn="l">
              <a:lnSpc>
                <a:spcPct val="90000"/>
              </a:lnSpc>
              <a:spcBef>
                <a:spcPts val="500"/>
              </a:spcBef>
              <a:spcAft>
                <a:spcPts val="0"/>
              </a:spcAft>
              <a:buClr>
                <a:schemeClr val="dk1"/>
              </a:buClr>
              <a:buSzPts val="2000"/>
              <a:buChar char="•"/>
            </a:pPr>
            <a:r>
              <a:rPr lang="en-US"/>
              <a:t>Deliver data</a:t>
            </a:r>
            <a:endParaRPr/>
          </a:p>
          <a:p>
            <a:pPr indent="-228600" lvl="2" marL="1143000" rtl="0" algn="l">
              <a:lnSpc>
                <a:spcPct val="90000"/>
              </a:lnSpc>
              <a:spcBef>
                <a:spcPts val="500"/>
              </a:spcBef>
              <a:spcAft>
                <a:spcPts val="0"/>
              </a:spcAft>
              <a:buClr>
                <a:schemeClr val="dk1"/>
              </a:buClr>
              <a:buSzPts val="2000"/>
              <a:buChar char="•"/>
            </a:pPr>
            <a:r>
              <a:rPr lang="en-US"/>
              <a:t>Accept data</a:t>
            </a:r>
            <a:endParaRPr/>
          </a:p>
          <a:p>
            <a:pPr indent="-228600" lvl="2" marL="1143000" rtl="0" algn="l">
              <a:lnSpc>
                <a:spcPct val="90000"/>
              </a:lnSpc>
              <a:spcBef>
                <a:spcPts val="500"/>
              </a:spcBef>
              <a:spcAft>
                <a:spcPts val="0"/>
              </a:spcAft>
              <a:buClr>
                <a:schemeClr val="dk1"/>
              </a:buClr>
              <a:buSzPts val="2000"/>
              <a:buChar char="•"/>
            </a:pPr>
            <a:r>
              <a:rPr lang="en-US"/>
              <a:t>Switch itself on or off</a:t>
            </a:r>
            <a:endParaRPr/>
          </a:p>
          <a:p>
            <a:pPr indent="-228600" lvl="2" marL="1143000" rtl="0" algn="l">
              <a:lnSpc>
                <a:spcPct val="90000"/>
              </a:lnSpc>
              <a:spcBef>
                <a:spcPts val="500"/>
              </a:spcBef>
              <a:spcAft>
                <a:spcPts val="0"/>
              </a:spcAft>
              <a:buClr>
                <a:schemeClr val="dk1"/>
              </a:buClr>
              <a:buSzPts val="2000"/>
              <a:buChar char="•"/>
            </a:pPr>
            <a:r>
              <a:rPr lang="en-US"/>
              <a:t>Perform some action</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Buffers (memory-like areas)</a:t>
            </a:r>
            <a:endParaRPr/>
          </a:p>
          <a:p>
            <a:pPr indent="-228600" lvl="1" marL="685800" rtl="0" algn="l">
              <a:lnSpc>
                <a:spcPct val="90000"/>
              </a:lnSpc>
              <a:spcBef>
                <a:spcPts val="500"/>
              </a:spcBef>
              <a:spcAft>
                <a:spcPts val="0"/>
              </a:spcAft>
              <a:buClr>
                <a:schemeClr val="dk1"/>
              </a:buClr>
              <a:buSzPts val="2400"/>
              <a:buChar char="•"/>
            </a:pPr>
            <a:r>
              <a:rPr lang="en-US"/>
              <a:t>Software read/writes them to move data</a:t>
            </a:r>
            <a:endParaRPr/>
          </a:p>
          <a:p>
            <a:pPr indent="-228600" lvl="2" marL="1143000" rtl="0" algn="l">
              <a:lnSpc>
                <a:spcPct val="90000"/>
              </a:lnSpc>
              <a:spcBef>
                <a:spcPts val="500"/>
              </a:spcBef>
              <a:spcAft>
                <a:spcPts val="0"/>
              </a:spcAft>
              <a:buClr>
                <a:schemeClr val="dk1"/>
              </a:buClr>
              <a:buSzPts val="2000"/>
              <a:buChar char="•"/>
            </a:pPr>
            <a:r>
              <a:rPr lang="en-US"/>
              <a:t>E.g., video RAM, contains the monitor content</a:t>
            </a:r>
            <a:endParaRPr/>
          </a:p>
          <a:p>
            <a:pPr indent="-228600" lvl="2" marL="1143000" rtl="0" algn="l">
              <a:lnSpc>
                <a:spcPct val="90000"/>
              </a:lnSpc>
              <a:spcBef>
                <a:spcPts val="500"/>
              </a:spcBef>
              <a:spcAft>
                <a:spcPts val="0"/>
              </a:spcAft>
              <a:buClr>
                <a:schemeClr val="dk1"/>
              </a:buClr>
              <a:buSzPts val="2000"/>
              <a:buChar char="•"/>
            </a:pPr>
            <a:r>
              <a:rPr lang="en-US"/>
              <a:t>E.g., GPU RAM, contains data about the computation</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CPU Initiated Communication (2)</a:t>
            </a:r>
            <a:endParaRPr/>
          </a:p>
        </p:txBody>
      </p:sp>
      <p:sp>
        <p:nvSpPr>
          <p:cNvPr id="210" name="Google Shape;210;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communicate with registers/buffers?</a:t>
            </a:r>
            <a:endParaRPr/>
          </a:p>
          <a:p>
            <a:pPr indent="-228600" lvl="1" marL="685800" rtl="0" algn="l">
              <a:lnSpc>
                <a:spcPct val="90000"/>
              </a:lnSpc>
              <a:spcBef>
                <a:spcPts val="500"/>
              </a:spcBef>
              <a:spcAft>
                <a:spcPts val="0"/>
              </a:spcAft>
              <a:buClr>
                <a:schemeClr val="dk1"/>
              </a:buClr>
              <a:buSzPts val="2400"/>
              <a:buChar char="•"/>
            </a:pPr>
            <a:r>
              <a:rPr lang="en-US"/>
              <a:t>It is hardware dependent</a:t>
            </a:r>
            <a:endParaRPr/>
          </a:p>
        </p:txBody>
      </p:sp>
      <p:pic>
        <p:nvPicPr>
          <p:cNvPr id="211" name="Google Shape;211;p28"/>
          <p:cNvPicPr preferRelativeResize="0"/>
          <p:nvPr/>
        </p:nvPicPr>
        <p:blipFill rotWithShape="1">
          <a:blip r:embed="rId3">
            <a:alphaModFix/>
          </a:blip>
          <a:srcRect b="0" l="0" r="0" t="0"/>
          <a:stretch/>
        </p:blipFill>
        <p:spPr>
          <a:xfrm>
            <a:off x="278154" y="3392310"/>
            <a:ext cx="2773054" cy="3147416"/>
          </a:xfrm>
          <a:prstGeom prst="rect">
            <a:avLst/>
          </a:prstGeom>
          <a:noFill/>
          <a:ln>
            <a:noFill/>
          </a:ln>
        </p:spPr>
      </p:pic>
      <p:sp>
        <p:nvSpPr>
          <p:cNvPr id="212" name="Google Shape;212;p28"/>
          <p:cNvSpPr txBox="1"/>
          <p:nvPr/>
        </p:nvSpPr>
        <p:spPr>
          <a:xfrm>
            <a:off x="1154669" y="2770844"/>
            <a:ext cx="10200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Ports</a:t>
            </a:r>
            <a:endParaRPr/>
          </a:p>
        </p:txBody>
      </p:sp>
      <p:grpSp>
        <p:nvGrpSpPr>
          <p:cNvPr id="213" name="Google Shape;213;p28"/>
          <p:cNvGrpSpPr/>
          <p:nvPr/>
        </p:nvGrpSpPr>
        <p:grpSpPr>
          <a:xfrm>
            <a:off x="3190710" y="2770844"/>
            <a:ext cx="2762580" cy="3768882"/>
            <a:chOff x="3190710" y="2459756"/>
            <a:chExt cx="2762580" cy="3768882"/>
          </a:xfrm>
        </p:grpSpPr>
        <p:pic>
          <p:nvPicPr>
            <p:cNvPr id="214" name="Google Shape;214;p28"/>
            <p:cNvPicPr preferRelativeResize="0"/>
            <p:nvPr/>
          </p:nvPicPr>
          <p:blipFill rotWithShape="1">
            <a:blip r:embed="rId4">
              <a:alphaModFix/>
            </a:blip>
            <a:srcRect b="0" l="0" r="0" t="0"/>
            <a:stretch/>
          </p:blipFill>
          <p:spPr>
            <a:xfrm>
              <a:off x="3190710" y="3081222"/>
              <a:ext cx="2762580" cy="3147416"/>
            </a:xfrm>
            <a:prstGeom prst="rect">
              <a:avLst/>
            </a:prstGeom>
            <a:noFill/>
            <a:ln>
              <a:noFill/>
            </a:ln>
          </p:spPr>
        </p:pic>
        <p:sp>
          <p:nvSpPr>
            <p:cNvPr id="215" name="Google Shape;215;p28"/>
            <p:cNvSpPr txBox="1"/>
            <p:nvPr/>
          </p:nvSpPr>
          <p:spPr>
            <a:xfrm>
              <a:off x="3480419" y="2459756"/>
              <a:ext cx="21831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Memory Mapped I/O</a:t>
              </a:r>
              <a:endParaRPr/>
            </a:p>
          </p:txBody>
        </p:sp>
      </p:grpSp>
      <p:grpSp>
        <p:nvGrpSpPr>
          <p:cNvPr id="216" name="Google Shape;216;p28"/>
          <p:cNvGrpSpPr/>
          <p:nvPr/>
        </p:nvGrpSpPr>
        <p:grpSpPr>
          <a:xfrm>
            <a:off x="6104391" y="2606728"/>
            <a:ext cx="2761455" cy="3932998"/>
            <a:chOff x="6104391" y="2295640"/>
            <a:chExt cx="2761455" cy="3932998"/>
          </a:xfrm>
        </p:grpSpPr>
        <p:pic>
          <p:nvPicPr>
            <p:cNvPr id="217" name="Google Shape;217;p28"/>
            <p:cNvPicPr preferRelativeResize="0"/>
            <p:nvPr/>
          </p:nvPicPr>
          <p:blipFill rotWithShape="1">
            <a:blip r:embed="rId5">
              <a:alphaModFix/>
            </a:blip>
            <a:srcRect b="0" l="0" r="0" t="0"/>
            <a:stretch/>
          </p:blipFill>
          <p:spPr>
            <a:xfrm>
              <a:off x="6104391" y="3081222"/>
              <a:ext cx="2761455" cy="3147416"/>
            </a:xfrm>
            <a:prstGeom prst="rect">
              <a:avLst/>
            </a:prstGeom>
            <a:noFill/>
            <a:ln>
              <a:noFill/>
            </a:ln>
          </p:spPr>
        </p:pic>
        <p:sp>
          <p:nvSpPr>
            <p:cNvPr id="218" name="Google Shape;218;p28"/>
            <p:cNvSpPr txBox="1"/>
            <p:nvPr/>
          </p:nvSpPr>
          <p:spPr>
            <a:xfrm>
              <a:off x="6438421" y="2295640"/>
              <a:ext cx="20933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I/O Ports and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Memory Mapped IO</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Ports (1)</a:t>
            </a:r>
            <a:endParaRPr/>
          </a:p>
        </p:txBody>
      </p:sp>
      <p:sp>
        <p:nvSpPr>
          <p:cNvPr id="225" name="Google Shape;225;p29"/>
          <p:cNvSpPr txBox="1"/>
          <p:nvPr>
            <p:ph idx="1" type="body"/>
          </p:nvPr>
        </p:nvSpPr>
        <p:spPr>
          <a:xfrm>
            <a:off x="628649" y="1723597"/>
            <a:ext cx="8347109" cy="449978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Each control register an I/O port number</a:t>
            </a:r>
            <a:endParaRPr/>
          </a:p>
          <a:p>
            <a:pPr indent="-228600" lvl="0" marL="228600" rtl="0" algn="l">
              <a:lnSpc>
                <a:spcPct val="90000"/>
              </a:lnSpc>
              <a:spcBef>
                <a:spcPts val="1000"/>
              </a:spcBef>
              <a:spcAft>
                <a:spcPts val="0"/>
              </a:spcAft>
              <a:buClr>
                <a:schemeClr val="dk1"/>
              </a:buClr>
              <a:buSzPct val="100000"/>
              <a:buChar char="•"/>
            </a:pPr>
            <a:r>
              <a:rPr lang="en-US"/>
              <a:t>Special instructions to access the I/O port space</a:t>
            </a:r>
            <a:endParaRPr/>
          </a:p>
          <a:p>
            <a:pPr indent="-228600" lvl="1" marL="685800" rtl="0" algn="l">
              <a:lnSpc>
                <a:spcPct val="90000"/>
              </a:lnSpc>
              <a:spcBef>
                <a:spcPts val="500"/>
              </a:spcBef>
              <a:spcAft>
                <a:spcPts val="0"/>
              </a:spcAft>
              <a:buClr>
                <a:schemeClr val="dk1"/>
              </a:buClr>
              <a:buSzPct val="100000"/>
              <a:buChar char="•"/>
            </a:pPr>
            <a:r>
              <a:rPr lang="en-US"/>
              <a:t>CPU reads in from device I/O PORT to CPU register</a:t>
            </a:r>
            <a:endParaRPr/>
          </a:p>
          <a:p>
            <a:pPr indent="-228600" lvl="2" marL="1143000" rtl="0" algn="l">
              <a:lnSpc>
                <a:spcPct val="90000"/>
              </a:lnSpc>
              <a:spcBef>
                <a:spcPts val="500"/>
              </a:spcBef>
              <a:spcAft>
                <a:spcPts val="0"/>
              </a:spcAft>
              <a:buClr>
                <a:schemeClr val="dk1"/>
              </a:buClr>
              <a:buSzPct val="100000"/>
              <a:buChar char="•"/>
            </a:pPr>
            <a:r>
              <a:rPr lang="en-US"/>
              <a:t>IN REG, PORT</a:t>
            </a:r>
            <a:endParaRPr/>
          </a:p>
          <a:p>
            <a:pPr indent="-228600" lvl="1" marL="685800" rtl="0" algn="l">
              <a:lnSpc>
                <a:spcPct val="90000"/>
              </a:lnSpc>
              <a:spcBef>
                <a:spcPts val="500"/>
              </a:spcBef>
              <a:spcAft>
                <a:spcPts val="0"/>
              </a:spcAft>
              <a:buClr>
                <a:schemeClr val="dk1"/>
              </a:buClr>
              <a:buSzPct val="100000"/>
              <a:buChar char="•"/>
            </a:pPr>
            <a:r>
              <a:rPr lang="en-US"/>
              <a:t>CPU writes to device I/O PORT from CPU register </a:t>
            </a:r>
            <a:endParaRPr/>
          </a:p>
          <a:p>
            <a:pPr indent="-228600" lvl="2" marL="1143000" rtl="0" algn="l">
              <a:lnSpc>
                <a:spcPct val="90000"/>
              </a:lnSpc>
              <a:spcBef>
                <a:spcPts val="500"/>
              </a:spcBef>
              <a:spcAft>
                <a:spcPts val="0"/>
              </a:spcAft>
              <a:buClr>
                <a:schemeClr val="dk1"/>
              </a:buClr>
              <a:buSzPct val="100000"/>
              <a:buChar char="•"/>
            </a:pPr>
            <a:r>
              <a:rPr lang="en-US"/>
              <a:t>OUT PORT, REG</a:t>
            </a:r>
            <a:endParaRPr/>
          </a:p>
          <a:p>
            <a:pPr indent="-228600" lvl="0" marL="228600" rtl="0" algn="l">
              <a:lnSpc>
                <a:spcPct val="90000"/>
              </a:lnSpc>
              <a:spcBef>
                <a:spcPts val="1000"/>
              </a:spcBef>
              <a:spcAft>
                <a:spcPts val="0"/>
              </a:spcAft>
              <a:buClr>
                <a:schemeClr val="dk1"/>
              </a:buClr>
              <a:buSzPct val="100000"/>
              <a:buChar char="•"/>
            </a:pPr>
            <a:r>
              <a:rPr lang="en-US"/>
              <a:t>Instruction are privileged (OS kernel only)</a:t>
            </a:r>
            <a:endParaRPr/>
          </a:p>
          <a:p>
            <a:pPr indent="-228600" lvl="0" marL="228600" rtl="0" algn="l">
              <a:lnSpc>
                <a:spcPct val="90000"/>
              </a:lnSpc>
              <a:spcBef>
                <a:spcPts val="1000"/>
              </a:spcBef>
              <a:spcAft>
                <a:spcPts val="0"/>
              </a:spcAft>
              <a:buClr>
                <a:schemeClr val="dk1"/>
              </a:buClr>
              <a:buSzPct val="100000"/>
              <a:buChar char="•"/>
            </a:pPr>
            <a:r>
              <a:rPr lang="en-US"/>
              <a:t>Separate </a:t>
            </a:r>
            <a:r>
              <a:rPr b="1" lang="en-US"/>
              <a:t>I/O port space </a:t>
            </a:r>
            <a:r>
              <a:rPr lang="en-US"/>
              <a:t>and </a:t>
            </a:r>
            <a:r>
              <a:rPr b="1" lang="en-US"/>
              <a:t>memory space</a:t>
            </a:r>
            <a:endParaRPr/>
          </a:p>
          <a:p>
            <a:pPr indent="-228600" lvl="1" marL="685800" rtl="0" algn="l">
              <a:lnSpc>
                <a:spcPct val="90000"/>
              </a:lnSpc>
              <a:spcBef>
                <a:spcPts val="500"/>
              </a:spcBef>
              <a:spcAft>
                <a:spcPts val="0"/>
              </a:spcAft>
              <a:buClr>
                <a:schemeClr val="dk1"/>
              </a:buClr>
              <a:buSzPct val="100000"/>
              <a:buChar char="•"/>
            </a:pPr>
            <a:r>
              <a:rPr lang="en-US"/>
              <a:t>I/O instructions</a:t>
            </a:r>
            <a:endParaRPr/>
          </a:p>
          <a:p>
            <a:pPr indent="-228600" lvl="2" marL="1143000" rtl="0" algn="l">
              <a:lnSpc>
                <a:spcPct val="90000"/>
              </a:lnSpc>
              <a:spcBef>
                <a:spcPts val="500"/>
              </a:spcBef>
              <a:spcAft>
                <a:spcPts val="0"/>
              </a:spcAft>
              <a:buClr>
                <a:schemeClr val="dk1"/>
              </a:buClr>
              <a:buSzPct val="100000"/>
              <a:buChar char="•"/>
            </a:pPr>
            <a:r>
              <a:rPr i="1" lang="en-US"/>
              <a:t>IN R0, 4</a:t>
            </a:r>
            <a:endParaRPr/>
          </a:p>
          <a:p>
            <a:pPr indent="-228600" lvl="2" marL="1143000" rtl="0" algn="l">
              <a:lnSpc>
                <a:spcPct val="90000"/>
              </a:lnSpc>
              <a:spcBef>
                <a:spcPts val="500"/>
              </a:spcBef>
              <a:spcAft>
                <a:spcPts val="0"/>
              </a:spcAft>
              <a:buClr>
                <a:schemeClr val="dk1"/>
              </a:buClr>
              <a:buSzPct val="100000"/>
              <a:buChar char="•"/>
            </a:pPr>
            <a:r>
              <a:rPr i="1" lang="en-US"/>
              <a:t>OUT 4, R0</a:t>
            </a:r>
            <a:endParaRPr/>
          </a:p>
          <a:p>
            <a:pPr indent="-228600" lvl="1" marL="685800" rtl="0" algn="l">
              <a:lnSpc>
                <a:spcPct val="90000"/>
              </a:lnSpc>
              <a:spcBef>
                <a:spcPts val="500"/>
              </a:spcBef>
              <a:spcAft>
                <a:spcPts val="0"/>
              </a:spcAft>
              <a:buClr>
                <a:schemeClr val="dk1"/>
              </a:buClr>
              <a:buSzPct val="100000"/>
              <a:buChar char="•"/>
            </a:pPr>
            <a:r>
              <a:rPr lang="en-US"/>
              <a:t>Similar memory access instruction</a:t>
            </a:r>
            <a:endParaRPr/>
          </a:p>
          <a:p>
            <a:pPr indent="-228600" lvl="2" marL="1143000" rtl="0" algn="l">
              <a:lnSpc>
                <a:spcPct val="90000"/>
              </a:lnSpc>
              <a:spcBef>
                <a:spcPts val="500"/>
              </a:spcBef>
              <a:spcAft>
                <a:spcPts val="0"/>
              </a:spcAft>
              <a:buClr>
                <a:schemeClr val="dk1"/>
              </a:buClr>
              <a:buSzPct val="100000"/>
              <a:buChar char="•"/>
            </a:pPr>
            <a:r>
              <a:rPr i="1" lang="en-US"/>
              <a:t>MOV R0, 4</a:t>
            </a:r>
            <a:endParaRPr/>
          </a:p>
          <a:p>
            <a:pPr indent="-228600" lvl="2" marL="1143000" rtl="0" algn="l">
              <a:lnSpc>
                <a:spcPct val="90000"/>
              </a:lnSpc>
              <a:spcBef>
                <a:spcPts val="500"/>
              </a:spcBef>
              <a:spcAft>
                <a:spcPts val="0"/>
              </a:spcAft>
              <a:buClr>
                <a:schemeClr val="dk1"/>
              </a:buClr>
              <a:buSzPct val="100000"/>
              <a:buChar char="•"/>
            </a:pPr>
            <a:r>
              <a:rPr i="1" lang="en-US"/>
              <a:t>MOV 4, R0</a:t>
            </a:r>
            <a:endParaRPr/>
          </a:p>
        </p:txBody>
      </p:sp>
      <p:sp>
        <p:nvSpPr>
          <p:cNvPr id="226" name="Google Shape;226;p29"/>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pic>
        <p:nvPicPr>
          <p:cNvPr id="227" name="Google Shape;227;p29"/>
          <p:cNvPicPr preferRelativeResize="0"/>
          <p:nvPr/>
        </p:nvPicPr>
        <p:blipFill rotWithShape="1">
          <a:blip r:embed="rId3">
            <a:alphaModFix/>
          </a:blip>
          <a:srcRect b="51624" l="0" r="0" t="0"/>
          <a:stretch/>
        </p:blipFill>
        <p:spPr>
          <a:xfrm>
            <a:off x="6718260" y="168099"/>
            <a:ext cx="2773054" cy="1522590"/>
          </a:xfrm>
          <a:prstGeom prst="rect">
            <a:avLst/>
          </a:prstGeom>
          <a:noFill/>
          <a:ln>
            <a:noFill/>
          </a:ln>
        </p:spPr>
      </p:pic>
      <p:grpSp>
        <p:nvGrpSpPr>
          <p:cNvPr id="228" name="Google Shape;228;p29"/>
          <p:cNvGrpSpPr/>
          <p:nvPr/>
        </p:nvGrpSpPr>
        <p:grpSpPr>
          <a:xfrm>
            <a:off x="5945583" y="4425711"/>
            <a:ext cx="3174682" cy="2264190"/>
            <a:chOff x="5801076" y="3317460"/>
            <a:chExt cx="3174682" cy="2264190"/>
          </a:xfrm>
        </p:grpSpPr>
        <p:pic>
          <p:nvPicPr>
            <p:cNvPr id="229" name="Google Shape;229;p29"/>
            <p:cNvPicPr preferRelativeResize="0"/>
            <p:nvPr/>
          </p:nvPicPr>
          <p:blipFill rotWithShape="1">
            <a:blip r:embed="rId4">
              <a:alphaModFix/>
            </a:blip>
            <a:srcRect b="9269" l="0" r="56387" t="0"/>
            <a:stretch/>
          </p:blipFill>
          <p:spPr>
            <a:xfrm>
              <a:off x="5801076" y="3321051"/>
              <a:ext cx="3174682" cy="2260599"/>
            </a:xfrm>
            <a:prstGeom prst="rect">
              <a:avLst/>
            </a:prstGeom>
            <a:noFill/>
            <a:ln>
              <a:noFill/>
            </a:ln>
          </p:spPr>
        </p:pic>
        <p:sp>
          <p:nvSpPr>
            <p:cNvPr id="230" name="Google Shape;230;p29"/>
            <p:cNvSpPr/>
            <p:nvPr/>
          </p:nvSpPr>
          <p:spPr>
            <a:xfrm>
              <a:off x="6245576" y="3317460"/>
              <a:ext cx="2110361" cy="36933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address spaces</a:t>
              </a:r>
              <a:endParaRPr/>
            </a:p>
          </p:txBody>
        </p:sp>
        <p:sp>
          <p:nvSpPr>
            <p:cNvPr id="231" name="Google Shape;231;p29"/>
            <p:cNvSpPr/>
            <p:nvPr/>
          </p:nvSpPr>
          <p:spPr>
            <a:xfrm>
              <a:off x="7589231" y="3690383"/>
              <a:ext cx="1031112" cy="5847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RAM Memory</a:t>
              </a:r>
              <a:endParaRPr/>
            </a:p>
          </p:txBody>
        </p:sp>
      </p:grpSp>
      <p:grpSp>
        <p:nvGrpSpPr>
          <p:cNvPr id="232" name="Google Shape;232;p29"/>
          <p:cNvGrpSpPr/>
          <p:nvPr/>
        </p:nvGrpSpPr>
        <p:grpSpPr>
          <a:xfrm>
            <a:off x="2310441" y="4770594"/>
            <a:ext cx="6600519" cy="1703392"/>
            <a:chOff x="2310441" y="4770594"/>
            <a:chExt cx="6600519" cy="1703392"/>
          </a:xfrm>
        </p:grpSpPr>
        <p:sp>
          <p:nvSpPr>
            <p:cNvPr id="233" name="Google Shape;233;p29"/>
            <p:cNvSpPr/>
            <p:nvPr/>
          </p:nvSpPr>
          <p:spPr>
            <a:xfrm>
              <a:off x="2743199" y="4770594"/>
              <a:ext cx="6167761" cy="1484291"/>
            </a:xfrm>
            <a:custGeom>
              <a:rect b="b" l="l" r="r" t="t"/>
              <a:pathLst>
                <a:path extrusionOk="0" h="1600821" w="6167761">
                  <a:moveTo>
                    <a:pt x="0" y="153491"/>
                  </a:moveTo>
                  <a:cubicBezTo>
                    <a:pt x="2361389" y="30849"/>
                    <a:pt x="4823298" y="-109277"/>
                    <a:pt x="5719864" y="131945"/>
                  </a:cubicBezTo>
                  <a:cubicBezTo>
                    <a:pt x="6616430" y="373167"/>
                    <a:pt x="5989806" y="978251"/>
                    <a:pt x="5379396" y="1600821"/>
                  </a:cubicBez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9"/>
            <p:cNvSpPr/>
            <p:nvPr/>
          </p:nvSpPr>
          <p:spPr>
            <a:xfrm>
              <a:off x="2310441" y="6050604"/>
              <a:ext cx="4333550" cy="423382"/>
            </a:xfrm>
            <a:custGeom>
              <a:rect b="b" l="l" r="r" t="t"/>
              <a:pathLst>
                <a:path extrusionOk="0" h="423382" w="4333550">
                  <a:moveTo>
                    <a:pt x="14470" y="0"/>
                  </a:moveTo>
                  <a:cubicBezTo>
                    <a:pt x="-19577" y="192932"/>
                    <a:pt x="-53624" y="385865"/>
                    <a:pt x="666223" y="418290"/>
                  </a:cubicBezTo>
                  <a:cubicBezTo>
                    <a:pt x="1386070" y="450715"/>
                    <a:pt x="2859810" y="322634"/>
                    <a:pt x="4333550" y="194553"/>
                  </a:cubicBez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Ports (2)</a:t>
            </a:r>
            <a:endParaRPr/>
          </a:p>
        </p:txBody>
      </p:sp>
      <p:sp>
        <p:nvSpPr>
          <p:cNvPr id="240" name="Google Shape;240;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1" name="Google Shape;241;p30"/>
          <p:cNvPicPr preferRelativeResize="0"/>
          <p:nvPr/>
        </p:nvPicPr>
        <p:blipFill rotWithShape="1">
          <a:blip r:embed="rId3">
            <a:alphaModFix/>
          </a:blip>
          <a:srcRect b="32371" l="2492" r="55586" t="29357"/>
          <a:stretch/>
        </p:blipFill>
        <p:spPr>
          <a:xfrm>
            <a:off x="3521122" y="2690992"/>
            <a:ext cx="4763068" cy="1791268"/>
          </a:xfrm>
          <a:prstGeom prst="rect">
            <a:avLst/>
          </a:prstGeom>
          <a:noFill/>
          <a:ln>
            <a:noFill/>
          </a:ln>
        </p:spPr>
      </p:pic>
      <p:sp>
        <p:nvSpPr>
          <p:cNvPr id="242" name="Google Shape;242;p30"/>
          <p:cNvSpPr/>
          <p:nvPr/>
        </p:nvSpPr>
        <p:spPr>
          <a:xfrm>
            <a:off x="1856096" y="2731934"/>
            <a:ext cx="846161" cy="1296537"/>
          </a:xfrm>
          <a:prstGeom prst="rect">
            <a:avLst/>
          </a:prstGeom>
          <a:solidFill>
            <a:schemeClr val="lt1"/>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0"/>
          <p:cNvSpPr txBox="1"/>
          <p:nvPr/>
        </p:nvSpPr>
        <p:spPr>
          <a:xfrm>
            <a:off x="1787856" y="3195536"/>
            <a:ext cx="9889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Memory</a:t>
            </a:r>
            <a:endParaRPr/>
          </a:p>
        </p:txBody>
      </p:sp>
      <p:sp>
        <p:nvSpPr>
          <p:cNvPr id="244" name="Google Shape;244;p30"/>
          <p:cNvSpPr txBox="1"/>
          <p:nvPr/>
        </p:nvSpPr>
        <p:spPr>
          <a:xfrm>
            <a:off x="5303278" y="3209184"/>
            <a:ext cx="801823"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I/O   </a:t>
            </a:r>
            <a:endParaRPr/>
          </a:p>
        </p:txBody>
      </p:sp>
      <p:sp>
        <p:nvSpPr>
          <p:cNvPr id="245" name="Google Shape;245;p30"/>
          <p:cNvSpPr/>
          <p:nvPr/>
        </p:nvSpPr>
        <p:spPr>
          <a:xfrm>
            <a:off x="2702257" y="3140944"/>
            <a:ext cx="947981" cy="505389"/>
          </a:xfrm>
          <a:prstGeom prst="rect">
            <a:avLst/>
          </a:prstGeom>
          <a:solidFill>
            <a:srgbClr val="D1D3D4"/>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6" name="Google Shape;246;p30"/>
          <p:cNvCxnSpPr/>
          <p:nvPr/>
        </p:nvCxnSpPr>
        <p:spPr>
          <a:xfrm flipH="1" rot="10800000">
            <a:off x="2900149" y="3699804"/>
            <a:ext cx="248803" cy="782456"/>
          </a:xfrm>
          <a:prstGeom prst="straightConnector1">
            <a:avLst/>
          </a:prstGeom>
          <a:noFill/>
          <a:ln cap="flat" cmpd="sng" w="19050">
            <a:solidFill>
              <a:schemeClr val="dk1"/>
            </a:solidFill>
            <a:prstDash val="solid"/>
            <a:miter lim="800000"/>
            <a:headEnd len="sm" w="sm" type="none"/>
            <a:tailEnd len="med" w="med" type="stealth"/>
          </a:ln>
        </p:spPr>
      </p:cxnSp>
      <p:cxnSp>
        <p:nvCxnSpPr>
          <p:cNvPr id="247" name="Google Shape;247;p30"/>
          <p:cNvCxnSpPr/>
          <p:nvPr/>
        </p:nvCxnSpPr>
        <p:spPr>
          <a:xfrm flipH="1" rot="10800000">
            <a:off x="4600441" y="4482260"/>
            <a:ext cx="248803" cy="782456"/>
          </a:xfrm>
          <a:prstGeom prst="straightConnector1">
            <a:avLst/>
          </a:prstGeom>
          <a:noFill/>
          <a:ln cap="flat" cmpd="sng" w="19050">
            <a:solidFill>
              <a:schemeClr val="dk1"/>
            </a:solidFill>
            <a:prstDash val="solid"/>
            <a:miter lim="800000"/>
            <a:headEnd len="sm" w="sm" type="none"/>
            <a:tailEnd len="med" w="med" type="stealth"/>
          </a:ln>
        </p:spPr>
      </p:cxnSp>
      <p:sp>
        <p:nvSpPr>
          <p:cNvPr id="248" name="Google Shape;248;p30"/>
          <p:cNvSpPr txBox="1"/>
          <p:nvPr/>
        </p:nvSpPr>
        <p:spPr>
          <a:xfrm>
            <a:off x="7886652" y="4874696"/>
            <a:ext cx="6286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bus</a:t>
            </a:r>
            <a:endParaRPr/>
          </a:p>
        </p:txBody>
      </p:sp>
      <p:cxnSp>
        <p:nvCxnSpPr>
          <p:cNvPr id="249" name="Google Shape;249;p30"/>
          <p:cNvCxnSpPr/>
          <p:nvPr/>
        </p:nvCxnSpPr>
        <p:spPr>
          <a:xfrm>
            <a:off x="8043336" y="4494733"/>
            <a:ext cx="157665" cy="490053"/>
          </a:xfrm>
          <a:prstGeom prst="straightConnector1">
            <a:avLst/>
          </a:prstGeom>
          <a:noFill/>
          <a:ln cap="flat" cmpd="sng" w="28575">
            <a:solidFill>
              <a:schemeClr val="dk1"/>
            </a:solidFill>
            <a:prstDash val="solid"/>
            <a:miter lim="800000"/>
            <a:headEnd len="med" w="med" type="stealth"/>
            <a:tailEnd len="sm" w="sm" type="none"/>
          </a:ln>
        </p:spPr>
      </p:cxnSp>
      <p:sp>
        <p:nvSpPr>
          <p:cNvPr id="250" name="Google Shape;250;p30"/>
          <p:cNvSpPr txBox="1"/>
          <p:nvPr/>
        </p:nvSpPr>
        <p:spPr>
          <a:xfrm>
            <a:off x="2118102" y="4492073"/>
            <a:ext cx="160266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Memory Addresses</a:t>
            </a:r>
            <a:endParaRPr/>
          </a:p>
        </p:txBody>
      </p:sp>
      <p:sp>
        <p:nvSpPr>
          <p:cNvPr id="251" name="Google Shape;251;p30"/>
          <p:cNvSpPr txBox="1"/>
          <p:nvPr/>
        </p:nvSpPr>
        <p:spPr>
          <a:xfrm>
            <a:off x="3994045" y="5323070"/>
            <a:ext cx="22122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IO Addresses</a:t>
            </a:r>
            <a:endParaRPr/>
          </a:p>
        </p:txBody>
      </p:sp>
      <p:sp>
        <p:nvSpPr>
          <p:cNvPr id="252" name="Google Shape;252;p30"/>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Ports (3) </a:t>
            </a:r>
            <a:endParaRPr/>
          </a:p>
        </p:txBody>
      </p:sp>
      <p:sp>
        <p:nvSpPr>
          <p:cNvPr id="258" name="Google Shape;258;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9" name="Google Shape;259;p31"/>
          <p:cNvPicPr preferRelativeResize="0"/>
          <p:nvPr/>
        </p:nvPicPr>
        <p:blipFill rotWithShape="1">
          <a:blip r:embed="rId3">
            <a:alphaModFix/>
          </a:blip>
          <a:srcRect b="0" l="0" r="0" t="0"/>
          <a:stretch/>
        </p:blipFill>
        <p:spPr>
          <a:xfrm>
            <a:off x="1592527" y="1825625"/>
            <a:ext cx="5958945" cy="3773897"/>
          </a:xfrm>
          <a:prstGeom prst="rect">
            <a:avLst/>
          </a:prstGeom>
          <a:noFill/>
          <a:ln>
            <a:noFill/>
          </a:ln>
        </p:spPr>
      </p:pic>
      <p:sp>
        <p:nvSpPr>
          <p:cNvPr id="260" name="Google Shape;260;p31"/>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95" name="Google Shape;95;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I/O and the role of the Operating System</a:t>
            </a:r>
            <a:endParaRPr/>
          </a:p>
          <a:p>
            <a:pPr indent="-228600" lvl="0" marL="228600" rtl="0" algn="l">
              <a:lnSpc>
                <a:spcPct val="90000"/>
              </a:lnSpc>
              <a:spcBef>
                <a:spcPts val="1000"/>
              </a:spcBef>
              <a:spcAft>
                <a:spcPts val="0"/>
              </a:spcAft>
              <a:buClr>
                <a:schemeClr val="dk1"/>
              </a:buClr>
              <a:buSzPts val="2800"/>
              <a:buChar char="•"/>
            </a:pPr>
            <a:r>
              <a:rPr lang="en-US"/>
              <a:t>Communication Mechanisms between CPU and I/O Devices</a:t>
            </a:r>
            <a:endParaRPr/>
          </a:p>
          <a:p>
            <a:pPr indent="-228600" lvl="1" marL="685800" rtl="0" algn="l">
              <a:lnSpc>
                <a:spcPct val="90000"/>
              </a:lnSpc>
              <a:spcBef>
                <a:spcPts val="500"/>
              </a:spcBef>
              <a:spcAft>
                <a:spcPts val="0"/>
              </a:spcAft>
              <a:buClr>
                <a:schemeClr val="dk1"/>
              </a:buClr>
              <a:buSzPts val="2400"/>
              <a:buChar char="•"/>
            </a:pPr>
            <a:r>
              <a:rPr lang="en-US"/>
              <a:t>Registers and buffers</a:t>
            </a:r>
            <a:endParaRPr/>
          </a:p>
          <a:p>
            <a:pPr indent="-228600" lvl="1" marL="685800" rtl="0" algn="l">
              <a:lnSpc>
                <a:spcPct val="90000"/>
              </a:lnSpc>
              <a:spcBef>
                <a:spcPts val="500"/>
              </a:spcBef>
              <a:spcAft>
                <a:spcPts val="0"/>
              </a:spcAft>
              <a:buClr>
                <a:schemeClr val="dk1"/>
              </a:buClr>
              <a:buSzPts val="2400"/>
              <a:buChar char="•"/>
            </a:pPr>
            <a:r>
              <a:rPr lang="en-US"/>
              <a:t>DMA</a:t>
            </a:r>
            <a:endParaRPr/>
          </a:p>
          <a:p>
            <a:pPr indent="-228600" lvl="1" marL="685800" rtl="0" algn="l">
              <a:lnSpc>
                <a:spcPct val="90000"/>
              </a:lnSpc>
              <a:spcBef>
                <a:spcPts val="500"/>
              </a:spcBef>
              <a:spcAft>
                <a:spcPts val="0"/>
              </a:spcAft>
              <a:buClr>
                <a:schemeClr val="dk1"/>
              </a:buClr>
              <a:buSzPts val="2400"/>
              <a:buChar char="•"/>
            </a:pPr>
            <a:r>
              <a:rPr lang="en-US"/>
              <a:t>Interrupts</a:t>
            </a:r>
            <a:endParaRPr/>
          </a:p>
          <a:p>
            <a:pPr indent="-228600" lvl="0" marL="228600" rtl="0" algn="l">
              <a:lnSpc>
                <a:spcPct val="90000"/>
              </a:lnSpc>
              <a:spcBef>
                <a:spcPts val="1000"/>
              </a:spcBef>
              <a:spcAft>
                <a:spcPts val="0"/>
              </a:spcAft>
              <a:buClr>
                <a:schemeClr val="dk1"/>
              </a:buClr>
              <a:buSzPts val="2800"/>
              <a:buChar char="•"/>
            </a:pPr>
            <a:r>
              <a:rPr lang="en-US"/>
              <a:t>Software I/O</a:t>
            </a:r>
            <a:endParaRPr/>
          </a:p>
          <a:p>
            <a:pPr indent="-228600" lvl="1" marL="685800" rtl="0" algn="l">
              <a:lnSpc>
                <a:spcPct val="90000"/>
              </a:lnSpc>
              <a:spcBef>
                <a:spcPts val="500"/>
              </a:spcBef>
              <a:spcAft>
                <a:spcPts val="0"/>
              </a:spcAft>
              <a:buClr>
                <a:schemeClr val="dk1"/>
              </a:buClr>
              <a:buSzPts val="2400"/>
              <a:buChar char="•"/>
            </a:pPr>
            <a:r>
              <a:rPr lang="en-US"/>
              <a:t>Programmed I/O</a:t>
            </a:r>
            <a:endParaRPr/>
          </a:p>
          <a:p>
            <a:pPr indent="-228600" lvl="1" marL="685800" rtl="0" algn="l">
              <a:lnSpc>
                <a:spcPct val="90000"/>
              </a:lnSpc>
              <a:spcBef>
                <a:spcPts val="500"/>
              </a:spcBef>
              <a:spcAft>
                <a:spcPts val="0"/>
              </a:spcAft>
              <a:buClr>
                <a:schemeClr val="dk1"/>
              </a:buClr>
              <a:buSzPts val="2400"/>
              <a:buChar char="•"/>
            </a:pPr>
            <a:r>
              <a:rPr lang="en-US"/>
              <a:t>Interrupt-driven I/O</a:t>
            </a:r>
            <a:endParaRPr/>
          </a:p>
          <a:p>
            <a:pPr indent="-228600" lvl="1" marL="685800" rtl="0" algn="l">
              <a:lnSpc>
                <a:spcPct val="90000"/>
              </a:lnSpc>
              <a:spcBef>
                <a:spcPts val="500"/>
              </a:spcBef>
              <a:spcAft>
                <a:spcPts val="0"/>
              </a:spcAft>
              <a:buClr>
                <a:schemeClr val="dk1"/>
              </a:buClr>
              <a:buSzPts val="2400"/>
              <a:buChar char="•"/>
            </a:pPr>
            <a:r>
              <a:rPr lang="en-US"/>
              <a:t>I/O using DMA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Ports (4)</a:t>
            </a:r>
            <a:endParaRPr/>
          </a:p>
        </p:txBody>
      </p:sp>
      <p:sp>
        <p:nvSpPr>
          <p:cNvPr id="266" name="Google Shape;266;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7" name="Google Shape;267;p32"/>
          <p:cNvPicPr preferRelativeResize="0"/>
          <p:nvPr/>
        </p:nvPicPr>
        <p:blipFill rotWithShape="1">
          <a:blip r:embed="rId3">
            <a:alphaModFix/>
          </a:blip>
          <a:srcRect b="0" l="0" r="0" t="0"/>
          <a:stretch/>
        </p:blipFill>
        <p:spPr>
          <a:xfrm>
            <a:off x="913067" y="1414019"/>
            <a:ext cx="2784848" cy="6139043"/>
          </a:xfrm>
          <a:prstGeom prst="rect">
            <a:avLst/>
          </a:prstGeom>
          <a:noFill/>
          <a:ln>
            <a:noFill/>
          </a:ln>
        </p:spPr>
      </p:pic>
      <p:grpSp>
        <p:nvGrpSpPr>
          <p:cNvPr id="268" name="Google Shape;268;p32"/>
          <p:cNvGrpSpPr/>
          <p:nvPr/>
        </p:nvGrpSpPr>
        <p:grpSpPr>
          <a:xfrm>
            <a:off x="4963776" y="1010168"/>
            <a:ext cx="3267157" cy="6542895"/>
            <a:chOff x="4963776" y="1010168"/>
            <a:chExt cx="3267157" cy="6542895"/>
          </a:xfrm>
        </p:grpSpPr>
        <p:pic>
          <p:nvPicPr>
            <p:cNvPr id="269" name="Google Shape;269;p32"/>
            <p:cNvPicPr preferRelativeResize="0"/>
            <p:nvPr/>
          </p:nvPicPr>
          <p:blipFill rotWithShape="1">
            <a:blip r:embed="rId4">
              <a:alphaModFix/>
            </a:blip>
            <a:srcRect b="0" l="0" r="0" t="0"/>
            <a:stretch/>
          </p:blipFill>
          <p:spPr>
            <a:xfrm>
              <a:off x="4963776" y="1414020"/>
              <a:ext cx="3267157" cy="6139043"/>
            </a:xfrm>
            <a:prstGeom prst="rect">
              <a:avLst/>
            </a:prstGeom>
            <a:noFill/>
            <a:ln>
              <a:noFill/>
            </a:ln>
          </p:spPr>
        </p:pic>
        <p:sp>
          <p:nvSpPr>
            <p:cNvPr id="270" name="Google Shape;270;p32"/>
            <p:cNvSpPr txBox="1"/>
            <p:nvPr/>
          </p:nvSpPr>
          <p:spPr>
            <a:xfrm>
              <a:off x="5365286" y="1010168"/>
              <a:ext cx="24641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You must be root!</a:t>
              </a:r>
              <a:endParaRPr/>
            </a:p>
          </p:txBody>
        </p:sp>
      </p:grpSp>
      <p:sp>
        <p:nvSpPr>
          <p:cNvPr id="271" name="Google Shape;271;p32"/>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Memory-mapped I/O (1)</a:t>
            </a:r>
            <a:endParaRPr/>
          </a:p>
        </p:txBody>
      </p:sp>
      <p:sp>
        <p:nvSpPr>
          <p:cNvPr id="278" name="Google Shape;278;p33"/>
          <p:cNvSpPr txBox="1"/>
          <p:nvPr>
            <p:ph idx="1" type="body"/>
          </p:nvPr>
        </p:nvSpPr>
        <p:spPr>
          <a:xfrm>
            <a:off x="628650" y="1825625"/>
            <a:ext cx="7886700" cy="232281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All control registers and buffers into the memory space</a:t>
            </a:r>
            <a:endParaRPr/>
          </a:p>
          <a:p>
            <a:pPr indent="-228600" lvl="0" marL="228600" rtl="0" algn="l">
              <a:lnSpc>
                <a:spcPct val="90000"/>
              </a:lnSpc>
              <a:spcBef>
                <a:spcPts val="1000"/>
              </a:spcBef>
              <a:spcAft>
                <a:spcPts val="0"/>
              </a:spcAft>
              <a:buClr>
                <a:schemeClr val="dk1"/>
              </a:buClr>
              <a:buSzPct val="100000"/>
              <a:buChar char="•"/>
            </a:pPr>
            <a:r>
              <a:rPr lang="en-US"/>
              <a:t>Each control register is assigned a unique memory  address</a:t>
            </a:r>
            <a:endParaRPr/>
          </a:p>
          <a:p>
            <a:pPr indent="-228600" lvl="1" marL="685800" rtl="0" algn="l">
              <a:lnSpc>
                <a:spcPct val="90000"/>
              </a:lnSpc>
              <a:spcBef>
                <a:spcPts val="500"/>
              </a:spcBef>
              <a:spcAft>
                <a:spcPts val="0"/>
              </a:spcAft>
              <a:buClr>
                <a:schemeClr val="dk1"/>
              </a:buClr>
              <a:buSzPct val="100000"/>
              <a:buChar char="•"/>
            </a:pPr>
            <a:r>
              <a:rPr lang="en-US"/>
              <a:t>There is no actual RAM memory for this address</a:t>
            </a:r>
            <a:endParaRPr/>
          </a:p>
          <a:p>
            <a:pPr indent="-228600" lvl="0" marL="228600" rtl="0" algn="l">
              <a:lnSpc>
                <a:spcPct val="90000"/>
              </a:lnSpc>
              <a:spcBef>
                <a:spcPts val="1000"/>
              </a:spcBef>
              <a:spcAft>
                <a:spcPts val="0"/>
              </a:spcAft>
              <a:buClr>
                <a:schemeClr val="dk1"/>
              </a:buClr>
              <a:buSzPct val="100000"/>
              <a:buChar char="•"/>
            </a:pPr>
            <a:r>
              <a:rPr lang="en-US"/>
              <a:t>Such addresses may be at the top of the physical address space</a:t>
            </a:r>
            <a:endParaRPr/>
          </a:p>
        </p:txBody>
      </p:sp>
      <p:pic>
        <p:nvPicPr>
          <p:cNvPr id="279" name="Google Shape;279;p33"/>
          <p:cNvPicPr preferRelativeResize="0"/>
          <p:nvPr/>
        </p:nvPicPr>
        <p:blipFill rotWithShape="1">
          <a:blip r:embed="rId3">
            <a:alphaModFix/>
          </a:blip>
          <a:srcRect b="0" l="0" r="60129" t="0"/>
          <a:stretch/>
        </p:blipFill>
        <p:spPr>
          <a:xfrm>
            <a:off x="683050" y="4410050"/>
            <a:ext cx="2429101" cy="2082824"/>
          </a:xfrm>
          <a:prstGeom prst="rect">
            <a:avLst/>
          </a:prstGeom>
          <a:noFill/>
          <a:ln>
            <a:noFill/>
          </a:ln>
        </p:spPr>
      </p:pic>
      <p:sp>
        <p:nvSpPr>
          <p:cNvPr id="280" name="Google Shape;280;p33"/>
          <p:cNvSpPr/>
          <p:nvPr/>
        </p:nvSpPr>
        <p:spPr>
          <a:xfrm>
            <a:off x="4836516" y="5468917"/>
            <a:ext cx="36788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Separate I/O and memory space </a:t>
            </a:r>
            <a:endParaRPr/>
          </a:p>
        </p:txBody>
      </p:sp>
      <p:sp>
        <p:nvSpPr>
          <p:cNvPr id="281" name="Google Shape;281;p33"/>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pic>
        <p:nvPicPr>
          <p:cNvPr id="282" name="Google Shape;282;p33"/>
          <p:cNvPicPr preferRelativeResize="0"/>
          <p:nvPr/>
        </p:nvPicPr>
        <p:blipFill rotWithShape="1">
          <a:blip r:embed="rId4">
            <a:alphaModFix/>
          </a:blip>
          <a:srcRect b="51432" l="0" r="0" t="0"/>
          <a:stretch/>
        </p:blipFill>
        <p:spPr>
          <a:xfrm>
            <a:off x="6675933" y="131403"/>
            <a:ext cx="2762580" cy="1528622"/>
          </a:xfrm>
          <a:prstGeom prst="rect">
            <a:avLst/>
          </a:prstGeom>
          <a:noFill/>
          <a:ln>
            <a:noFill/>
          </a:ln>
        </p:spPr>
      </p:pic>
      <p:sp>
        <p:nvSpPr>
          <p:cNvPr id="283" name="Google Shape;283;p33"/>
          <p:cNvSpPr/>
          <p:nvPr/>
        </p:nvSpPr>
        <p:spPr>
          <a:xfrm>
            <a:off x="936597" y="4410054"/>
            <a:ext cx="2110361" cy="27699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Two address spaces</a:t>
            </a:r>
            <a:endParaRPr/>
          </a:p>
        </p:txBody>
      </p:sp>
      <p:sp>
        <p:nvSpPr>
          <p:cNvPr id="284" name="Google Shape;284;p33"/>
          <p:cNvSpPr/>
          <p:nvPr/>
        </p:nvSpPr>
        <p:spPr>
          <a:xfrm>
            <a:off x="2244213" y="4687053"/>
            <a:ext cx="940595" cy="430887"/>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RAM Memory</a:t>
            </a:r>
            <a:endParaRPr/>
          </a:p>
        </p:txBody>
      </p:sp>
      <p:grpSp>
        <p:nvGrpSpPr>
          <p:cNvPr id="285" name="Google Shape;285;p33"/>
          <p:cNvGrpSpPr/>
          <p:nvPr/>
        </p:nvGrpSpPr>
        <p:grpSpPr>
          <a:xfrm>
            <a:off x="3019825" y="4410050"/>
            <a:ext cx="4816700" cy="2082824"/>
            <a:chOff x="2867425" y="4410050"/>
            <a:chExt cx="4816700" cy="2082824"/>
          </a:xfrm>
        </p:grpSpPr>
        <p:pic>
          <p:nvPicPr>
            <p:cNvPr id="286" name="Google Shape;286;p33"/>
            <p:cNvPicPr preferRelativeResize="0"/>
            <p:nvPr/>
          </p:nvPicPr>
          <p:blipFill rotWithShape="1">
            <a:blip r:embed="rId3">
              <a:alphaModFix/>
            </a:blip>
            <a:srcRect b="0" l="41128" r="33870" t="0"/>
            <a:stretch/>
          </p:blipFill>
          <p:spPr>
            <a:xfrm>
              <a:off x="2903975" y="4410050"/>
              <a:ext cx="1523176" cy="2082824"/>
            </a:xfrm>
            <a:prstGeom prst="rect">
              <a:avLst/>
            </a:prstGeom>
            <a:noFill/>
            <a:ln>
              <a:noFill/>
            </a:ln>
          </p:spPr>
        </p:pic>
        <p:grpSp>
          <p:nvGrpSpPr>
            <p:cNvPr id="287" name="Google Shape;287;p33"/>
            <p:cNvGrpSpPr/>
            <p:nvPr/>
          </p:nvGrpSpPr>
          <p:grpSpPr>
            <a:xfrm>
              <a:off x="4080600" y="4640884"/>
              <a:ext cx="1523100" cy="523200"/>
              <a:chOff x="4080600" y="4640884"/>
              <a:chExt cx="1523100" cy="523200"/>
            </a:xfrm>
          </p:grpSpPr>
          <p:sp>
            <p:nvSpPr>
              <p:cNvPr id="288" name="Google Shape;288;p33"/>
              <p:cNvSpPr/>
              <p:nvPr/>
            </p:nvSpPr>
            <p:spPr>
              <a:xfrm>
                <a:off x="4408200" y="4640884"/>
                <a:ext cx="1195500" cy="523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Memory Mapped I/O</a:t>
                </a:r>
                <a:endParaRPr/>
              </a:p>
            </p:txBody>
          </p:sp>
          <p:cxnSp>
            <p:nvCxnSpPr>
              <p:cNvPr id="289" name="Google Shape;289;p33"/>
              <p:cNvCxnSpPr>
                <a:stCxn id="288" idx="1"/>
              </p:cNvCxnSpPr>
              <p:nvPr/>
            </p:nvCxnSpPr>
            <p:spPr>
              <a:xfrm rot="10800000">
                <a:off x="4080600" y="4759984"/>
                <a:ext cx="327600" cy="142500"/>
              </a:xfrm>
              <a:prstGeom prst="straightConnector1">
                <a:avLst/>
              </a:prstGeom>
              <a:noFill/>
              <a:ln cap="flat" cmpd="sng" w="9525">
                <a:solidFill>
                  <a:schemeClr val="dk1"/>
                </a:solidFill>
                <a:prstDash val="solid"/>
                <a:miter lim="800000"/>
                <a:headEnd len="sm" w="sm" type="none"/>
                <a:tailEnd len="med" w="med" type="triangle"/>
              </a:ln>
            </p:spPr>
          </p:cxnSp>
        </p:grpSp>
        <p:cxnSp>
          <p:nvCxnSpPr>
            <p:cNvPr id="290" name="Google Shape;290;p33"/>
            <p:cNvCxnSpPr/>
            <p:nvPr/>
          </p:nvCxnSpPr>
          <p:spPr>
            <a:xfrm>
              <a:off x="2867425" y="4912925"/>
              <a:ext cx="514500" cy="225900"/>
            </a:xfrm>
            <a:prstGeom prst="straightConnector1">
              <a:avLst/>
            </a:prstGeom>
            <a:noFill/>
            <a:ln cap="flat" cmpd="sng" w="9525">
              <a:solidFill>
                <a:schemeClr val="dk1"/>
              </a:solidFill>
              <a:prstDash val="solid"/>
              <a:miter lim="800000"/>
              <a:headEnd len="sm" w="sm" type="none"/>
              <a:tailEnd len="med" w="med" type="triangle"/>
            </a:ln>
          </p:spPr>
        </p:cxnSp>
        <p:sp>
          <p:nvSpPr>
            <p:cNvPr id="291" name="Google Shape;291;p33"/>
            <p:cNvSpPr txBox="1"/>
            <p:nvPr/>
          </p:nvSpPr>
          <p:spPr>
            <a:xfrm>
              <a:off x="4684125" y="57402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b) </a:t>
              </a:r>
              <a:r>
                <a:rPr lang="en-US" sz="1800">
                  <a:solidFill>
                    <a:schemeClr val="dk1"/>
                  </a:solidFill>
                  <a:latin typeface="Times New Roman"/>
                  <a:ea typeface="Times New Roman"/>
                  <a:cs typeface="Times New Roman"/>
                  <a:sym typeface="Times New Roman"/>
                </a:rPr>
                <a:t>Memory-mapped I/O</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Memory-mapped I/O (2)</a:t>
            </a:r>
            <a:endParaRPr/>
          </a:p>
        </p:txBody>
      </p:sp>
      <p:pic>
        <p:nvPicPr>
          <p:cNvPr id="297" name="Google Shape;297;p34"/>
          <p:cNvPicPr preferRelativeResize="0"/>
          <p:nvPr/>
        </p:nvPicPr>
        <p:blipFill rotWithShape="1">
          <a:blip r:embed="rId3">
            <a:alphaModFix/>
          </a:blip>
          <a:srcRect b="32318" l="0" r="50000" t="29808"/>
          <a:stretch/>
        </p:blipFill>
        <p:spPr>
          <a:xfrm>
            <a:off x="1900473" y="2146818"/>
            <a:ext cx="5681051" cy="1772666"/>
          </a:xfrm>
          <a:prstGeom prst="rect">
            <a:avLst/>
          </a:prstGeom>
          <a:noFill/>
          <a:ln>
            <a:noFill/>
          </a:ln>
        </p:spPr>
      </p:pic>
      <p:sp>
        <p:nvSpPr>
          <p:cNvPr id="298" name="Google Shape;298;p34"/>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
        <p:nvSpPr>
          <p:cNvPr id="299" name="Google Shape;299;p34"/>
          <p:cNvSpPr txBox="1"/>
          <p:nvPr/>
        </p:nvSpPr>
        <p:spPr>
          <a:xfrm>
            <a:off x="7581524" y="3566214"/>
            <a:ext cx="6286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bus</a:t>
            </a:r>
            <a:endParaRPr/>
          </a:p>
        </p:txBody>
      </p:sp>
      <p:cxnSp>
        <p:nvCxnSpPr>
          <p:cNvPr id="300" name="Google Shape;300;p34"/>
          <p:cNvCxnSpPr/>
          <p:nvPr/>
        </p:nvCxnSpPr>
        <p:spPr>
          <a:xfrm>
            <a:off x="7016180" y="3797047"/>
            <a:ext cx="527512" cy="1"/>
          </a:xfrm>
          <a:prstGeom prst="straightConnector1">
            <a:avLst/>
          </a:prstGeom>
          <a:noFill/>
          <a:ln cap="flat" cmpd="sng" w="28575">
            <a:solidFill>
              <a:schemeClr val="dk1"/>
            </a:solidFill>
            <a:prstDash val="solid"/>
            <a:miter lim="800000"/>
            <a:headEnd len="med" w="med" type="stealth"/>
            <a:tailEnd len="sm" w="sm" type="none"/>
          </a:ln>
        </p:spPr>
      </p:cxnSp>
      <p:sp>
        <p:nvSpPr>
          <p:cNvPr id="301" name="Google Shape;301;p34"/>
          <p:cNvSpPr txBox="1"/>
          <p:nvPr/>
        </p:nvSpPr>
        <p:spPr>
          <a:xfrm>
            <a:off x="3725162" y="4027879"/>
            <a:ext cx="12569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Memory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Address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Range</a:t>
            </a:r>
            <a:endParaRPr/>
          </a:p>
        </p:txBody>
      </p:sp>
      <p:sp>
        <p:nvSpPr>
          <p:cNvPr id="302" name="Google Shape;302;p34"/>
          <p:cNvSpPr txBox="1"/>
          <p:nvPr/>
        </p:nvSpPr>
        <p:spPr>
          <a:xfrm>
            <a:off x="5236001" y="4027875"/>
            <a:ext cx="2462700" cy="10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alibri"/>
                <a:ea typeface="Calibri"/>
                <a:cs typeface="Calibri"/>
                <a:sym typeface="Calibri"/>
              </a:rPr>
              <a:t>IO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M</a:t>
            </a:r>
            <a:r>
              <a:rPr lang="en-US" sz="2100">
                <a:solidFill>
                  <a:schemeClr val="dk1"/>
                </a:solidFill>
                <a:latin typeface="Calibri"/>
                <a:ea typeface="Calibri"/>
                <a:cs typeface="Calibri"/>
                <a:sym typeface="Calibri"/>
              </a:rPr>
              <a:t>emory-mapped </a:t>
            </a:r>
            <a:r>
              <a:rPr lang="en-US" sz="2100">
                <a:solidFill>
                  <a:schemeClr val="dk1"/>
                </a:solidFill>
                <a:latin typeface="Calibri"/>
                <a:ea typeface="Calibri"/>
                <a:cs typeface="Calibri"/>
                <a:sym typeface="Calibri"/>
              </a:rPr>
              <a:t>A</a:t>
            </a:r>
            <a:r>
              <a:rPr lang="en-US" sz="2100">
                <a:solidFill>
                  <a:schemeClr val="dk1"/>
                </a:solidFill>
                <a:latin typeface="Calibri"/>
                <a:ea typeface="Calibri"/>
                <a:cs typeface="Calibri"/>
                <a:sym typeface="Calibri"/>
              </a:rPr>
              <a:t>ddress Range</a:t>
            </a:r>
            <a:endParaRPr sz="1100"/>
          </a:p>
        </p:txBody>
      </p:sp>
      <p:sp>
        <p:nvSpPr>
          <p:cNvPr id="303" name="Google Shape;303;p34"/>
          <p:cNvSpPr/>
          <p:nvPr/>
        </p:nvSpPr>
        <p:spPr>
          <a:xfrm>
            <a:off x="3471281" y="1875356"/>
            <a:ext cx="1764600" cy="3527700"/>
          </a:xfrm>
          <a:prstGeom prst="roundRect">
            <a:avLst>
              <a:gd fmla="val 16667" name="adj"/>
            </a:avLst>
          </a:prstGeom>
          <a:solidFill>
            <a:schemeClr val="accent2">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34"/>
          <p:cNvSpPr/>
          <p:nvPr/>
        </p:nvSpPr>
        <p:spPr>
          <a:xfrm>
            <a:off x="5250310" y="1875355"/>
            <a:ext cx="1955700" cy="3527700"/>
          </a:xfrm>
          <a:prstGeom prst="roundRect">
            <a:avLst>
              <a:gd fmla="val 16667" name="adj"/>
            </a:avLst>
          </a:prstGeom>
          <a:solidFill>
            <a:schemeClr val="accent4">
              <a:alpha val="2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34"/>
          <p:cNvSpPr txBox="1"/>
          <p:nvPr/>
        </p:nvSpPr>
        <p:spPr>
          <a:xfrm>
            <a:off x="1323833" y="5859150"/>
            <a:ext cx="614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0 … 32GB          127.999TB … 128TB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Memory-mapped I/O (3)</a:t>
            </a:r>
            <a:endParaRPr/>
          </a:p>
        </p:txBody>
      </p:sp>
      <p:sp>
        <p:nvSpPr>
          <p:cNvPr id="311" name="Google Shape;311;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2" name="Google Shape;312;p35"/>
          <p:cNvPicPr preferRelativeResize="0"/>
          <p:nvPr/>
        </p:nvPicPr>
        <p:blipFill rotWithShape="1">
          <a:blip r:embed="rId3">
            <a:alphaModFix/>
          </a:blip>
          <a:srcRect b="0" l="0" r="0" t="0"/>
          <a:stretch/>
        </p:blipFill>
        <p:spPr>
          <a:xfrm>
            <a:off x="4052820" y="1526382"/>
            <a:ext cx="4137086" cy="4973887"/>
          </a:xfrm>
          <a:prstGeom prst="rect">
            <a:avLst/>
          </a:prstGeom>
          <a:noFill/>
          <a:ln>
            <a:noFill/>
          </a:ln>
        </p:spPr>
      </p:pic>
      <p:pic>
        <p:nvPicPr>
          <p:cNvPr id="313" name="Google Shape;313;p35"/>
          <p:cNvPicPr preferRelativeResize="0"/>
          <p:nvPr/>
        </p:nvPicPr>
        <p:blipFill rotWithShape="1">
          <a:blip r:embed="rId4">
            <a:alphaModFix/>
          </a:blip>
          <a:srcRect b="0" l="0" r="0" t="0"/>
          <a:stretch/>
        </p:blipFill>
        <p:spPr>
          <a:xfrm>
            <a:off x="434914" y="1514350"/>
            <a:ext cx="3292463" cy="4973887"/>
          </a:xfrm>
          <a:prstGeom prst="rect">
            <a:avLst/>
          </a:prstGeom>
          <a:noFill/>
          <a:ln>
            <a:noFill/>
          </a:ln>
        </p:spPr>
      </p:pic>
      <p:grpSp>
        <p:nvGrpSpPr>
          <p:cNvPr id="314" name="Google Shape;314;p35"/>
          <p:cNvGrpSpPr/>
          <p:nvPr/>
        </p:nvGrpSpPr>
        <p:grpSpPr>
          <a:xfrm>
            <a:off x="6268453" y="2322095"/>
            <a:ext cx="2743199" cy="3989804"/>
            <a:chOff x="6268453" y="2322095"/>
            <a:chExt cx="2743199" cy="3989804"/>
          </a:xfrm>
        </p:grpSpPr>
        <p:pic>
          <p:nvPicPr>
            <p:cNvPr id="315" name="Google Shape;315;p35"/>
            <p:cNvPicPr preferRelativeResize="0"/>
            <p:nvPr/>
          </p:nvPicPr>
          <p:blipFill rotWithShape="1">
            <a:blip r:embed="rId5">
              <a:alphaModFix/>
            </a:blip>
            <a:srcRect b="0" l="0" r="0" t="0"/>
            <a:stretch/>
          </p:blipFill>
          <p:spPr>
            <a:xfrm>
              <a:off x="6749715" y="3739093"/>
              <a:ext cx="2261937" cy="413388"/>
            </a:xfrm>
            <a:prstGeom prst="rect">
              <a:avLst/>
            </a:prstGeom>
            <a:noFill/>
            <a:ln>
              <a:noFill/>
            </a:ln>
          </p:spPr>
        </p:pic>
        <p:cxnSp>
          <p:nvCxnSpPr>
            <p:cNvPr id="316" name="Google Shape;316;p35"/>
            <p:cNvCxnSpPr/>
            <p:nvPr/>
          </p:nvCxnSpPr>
          <p:spPr>
            <a:xfrm>
              <a:off x="6268453" y="2322095"/>
              <a:ext cx="1034715" cy="1381359"/>
            </a:xfrm>
            <a:prstGeom prst="straightConnector1">
              <a:avLst/>
            </a:prstGeom>
            <a:noFill/>
            <a:ln cap="flat" cmpd="sng" w="28575">
              <a:solidFill>
                <a:srgbClr val="FF0000"/>
              </a:solidFill>
              <a:prstDash val="dot"/>
              <a:miter lim="800000"/>
              <a:headEnd len="sm" w="sm" type="none"/>
              <a:tailEnd len="med" w="med" type="stealth"/>
            </a:ln>
          </p:spPr>
        </p:cxnSp>
        <p:cxnSp>
          <p:nvCxnSpPr>
            <p:cNvPr id="317" name="Google Shape;317;p35"/>
            <p:cNvCxnSpPr/>
            <p:nvPr/>
          </p:nvCxnSpPr>
          <p:spPr>
            <a:xfrm flipH="1" rot="10800000">
              <a:off x="6388768" y="4152481"/>
              <a:ext cx="830179" cy="2159418"/>
            </a:xfrm>
            <a:prstGeom prst="straightConnector1">
              <a:avLst/>
            </a:prstGeom>
            <a:noFill/>
            <a:ln cap="flat" cmpd="sng" w="28575">
              <a:solidFill>
                <a:srgbClr val="FF0000"/>
              </a:solidFill>
              <a:prstDash val="dot"/>
              <a:miter lim="800000"/>
              <a:headEnd len="sm" w="sm" type="none"/>
              <a:tailEnd len="med" w="med" type="stealth"/>
            </a:ln>
          </p:spPr>
        </p:cxnSp>
        <p:cxnSp>
          <p:nvCxnSpPr>
            <p:cNvPr id="318" name="Google Shape;318;p35"/>
            <p:cNvCxnSpPr/>
            <p:nvPr/>
          </p:nvCxnSpPr>
          <p:spPr>
            <a:xfrm>
              <a:off x="6268453" y="3320716"/>
              <a:ext cx="794380" cy="398063"/>
            </a:xfrm>
            <a:prstGeom prst="straightConnector1">
              <a:avLst/>
            </a:prstGeom>
            <a:noFill/>
            <a:ln cap="flat" cmpd="sng" w="28575">
              <a:solidFill>
                <a:srgbClr val="FF0000"/>
              </a:solidFill>
              <a:prstDash val="dot"/>
              <a:miter lim="800000"/>
              <a:headEnd len="sm" w="sm" type="none"/>
              <a:tailEnd len="med" w="med" type="stealth"/>
            </a:ln>
          </p:spPr>
        </p:cxnSp>
      </p:grpSp>
      <p:sp>
        <p:nvSpPr>
          <p:cNvPr id="319" name="Google Shape;319;p35"/>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Memory-mapped I/O (4)</a:t>
            </a:r>
            <a:endParaRPr/>
          </a:p>
        </p:txBody>
      </p:sp>
      <p:sp>
        <p:nvSpPr>
          <p:cNvPr id="326" name="Google Shape;326;p36"/>
          <p:cNvSpPr txBox="1"/>
          <p:nvPr>
            <p:ph idx="1" type="body"/>
          </p:nvPr>
        </p:nvSpPr>
        <p:spPr>
          <a:xfrm>
            <a:off x="628650" y="1825624"/>
            <a:ext cx="7886700" cy="466724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Advantages</a:t>
            </a:r>
            <a:endParaRPr/>
          </a:p>
          <a:p>
            <a:pPr indent="-228600" lvl="1" marL="685800" rtl="0" algn="l">
              <a:lnSpc>
                <a:spcPct val="90000"/>
              </a:lnSpc>
              <a:spcBef>
                <a:spcPts val="500"/>
              </a:spcBef>
              <a:spcAft>
                <a:spcPts val="0"/>
              </a:spcAft>
              <a:buClr>
                <a:schemeClr val="dk1"/>
              </a:buClr>
              <a:buSzPts val="2400"/>
              <a:buChar char="•"/>
            </a:pPr>
            <a:r>
              <a:rPr lang="en-US"/>
              <a:t>Software can read/write to I/O Devices as to any other memory location</a:t>
            </a:r>
            <a:endParaRPr/>
          </a:p>
          <a:p>
            <a:pPr indent="-228600" lvl="2" marL="1143000" rtl="0" algn="l">
              <a:lnSpc>
                <a:spcPct val="90000"/>
              </a:lnSpc>
              <a:spcBef>
                <a:spcPts val="500"/>
              </a:spcBef>
              <a:spcAft>
                <a:spcPts val="0"/>
              </a:spcAft>
              <a:buClr>
                <a:schemeClr val="dk1"/>
              </a:buClr>
              <a:buSzPts val="2000"/>
              <a:buChar char="•"/>
            </a:pPr>
            <a:r>
              <a:rPr lang="en-US"/>
              <a:t>All memory instructions apply to I/O Devices’ as well</a:t>
            </a:r>
            <a:endParaRPr/>
          </a:p>
          <a:p>
            <a:pPr indent="-228600" lvl="2" marL="1143000" rtl="0" algn="l">
              <a:lnSpc>
                <a:spcPct val="90000"/>
              </a:lnSpc>
              <a:spcBef>
                <a:spcPts val="500"/>
              </a:spcBef>
              <a:spcAft>
                <a:spcPts val="0"/>
              </a:spcAft>
              <a:buClr>
                <a:schemeClr val="dk1"/>
              </a:buClr>
              <a:buSzPts val="2000"/>
              <a:buChar char="•"/>
            </a:pPr>
            <a:r>
              <a:rPr lang="en-US"/>
              <a:t>Ease to program, can be programmed in C/C++</a:t>
            </a:r>
            <a:endParaRPr/>
          </a:p>
          <a:p>
            <a:pPr indent="-228600" lvl="1" marL="685800" rtl="0" algn="l">
              <a:lnSpc>
                <a:spcPct val="90000"/>
              </a:lnSpc>
              <a:spcBef>
                <a:spcPts val="500"/>
              </a:spcBef>
              <a:spcAft>
                <a:spcPts val="0"/>
              </a:spcAft>
              <a:buClr>
                <a:schemeClr val="dk1"/>
              </a:buClr>
              <a:buSzPts val="2400"/>
              <a:buChar char="•"/>
            </a:pPr>
            <a:r>
              <a:rPr lang="en-US"/>
              <a:t>Protection of I/O Devices’ registers and buffers is the same as memory protection</a:t>
            </a:r>
            <a:endParaRPr/>
          </a:p>
          <a:p>
            <a:pPr indent="-228600" lvl="2" marL="1143000" rtl="0" algn="l">
              <a:lnSpc>
                <a:spcPct val="90000"/>
              </a:lnSpc>
              <a:spcBef>
                <a:spcPts val="500"/>
              </a:spcBef>
              <a:spcAft>
                <a:spcPts val="0"/>
              </a:spcAft>
              <a:buClr>
                <a:schemeClr val="dk1"/>
              </a:buClr>
              <a:buSzPts val="2000"/>
              <a:buChar char="•"/>
            </a:pPr>
            <a:r>
              <a:rPr lang="en-US"/>
              <a:t>Can be accessed from kernel and user modes</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Disadvantages</a:t>
            </a:r>
            <a:endParaRPr/>
          </a:p>
          <a:p>
            <a:pPr indent="-228600" lvl="1" marL="685800" rtl="0" algn="l">
              <a:lnSpc>
                <a:spcPct val="90000"/>
              </a:lnSpc>
              <a:spcBef>
                <a:spcPts val="500"/>
              </a:spcBef>
              <a:spcAft>
                <a:spcPts val="0"/>
              </a:spcAft>
              <a:buClr>
                <a:schemeClr val="dk1"/>
              </a:buClr>
              <a:buSzPts val="2400"/>
              <a:buChar char="•"/>
            </a:pPr>
            <a:r>
              <a:rPr lang="en-US"/>
              <a:t>Need to disable caching to memory-mapped I/O</a:t>
            </a:r>
            <a:endParaRPr/>
          </a:p>
          <a:p>
            <a:pPr indent="-228600" lvl="1" marL="685800" rtl="0" algn="l">
              <a:lnSpc>
                <a:spcPct val="90000"/>
              </a:lnSpc>
              <a:spcBef>
                <a:spcPts val="500"/>
              </a:spcBef>
              <a:spcAft>
                <a:spcPts val="0"/>
              </a:spcAft>
              <a:buClr>
                <a:schemeClr val="dk1"/>
              </a:buClr>
              <a:buSzPts val="2400"/>
              <a:buChar char="•"/>
            </a:pPr>
            <a:r>
              <a:rPr lang="en-US"/>
              <a:t>For one address, memory modules (memory controller) and I/O devices will examine all memory references</a:t>
            </a:r>
            <a:endParaRPr/>
          </a:p>
        </p:txBody>
      </p:sp>
      <p:sp>
        <p:nvSpPr>
          <p:cNvPr id="327" name="Google Shape;327;p36"/>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Hybrid</a:t>
            </a:r>
            <a:endParaRPr/>
          </a:p>
        </p:txBody>
      </p:sp>
      <p:sp>
        <p:nvSpPr>
          <p:cNvPr id="333" name="Google Shape;333;p37"/>
          <p:cNvSpPr txBox="1"/>
          <p:nvPr>
            <p:ph idx="1" type="body"/>
          </p:nvPr>
        </p:nvSpPr>
        <p:spPr>
          <a:xfrm>
            <a:off x="628649" y="1825625"/>
            <a:ext cx="7886699" cy="27766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I/O ports and memory-mapped IO</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Memory-mapped I/O data buffers and separate I/O ports for the control registers</a:t>
            </a:r>
            <a:endParaRPr/>
          </a:p>
          <a:p>
            <a:pPr indent="-228600" lvl="1" marL="685800" rtl="0" algn="l">
              <a:lnSpc>
                <a:spcPct val="90000"/>
              </a:lnSpc>
              <a:spcBef>
                <a:spcPts val="500"/>
              </a:spcBef>
              <a:spcAft>
                <a:spcPts val="0"/>
              </a:spcAft>
              <a:buClr>
                <a:schemeClr val="dk1"/>
              </a:buClr>
              <a:buSzPts val="2400"/>
              <a:buChar char="•"/>
            </a:pPr>
            <a:r>
              <a:rPr lang="en-US"/>
              <a:t>x86 CPUs, memory addresses 640K to 1M − 1 being reserved for device data buffers, in addition to I/O ports 0 to 64K − 1</a:t>
            </a:r>
            <a:endParaRPr/>
          </a:p>
        </p:txBody>
      </p:sp>
      <p:pic>
        <p:nvPicPr>
          <p:cNvPr id="334" name="Google Shape;334;p37"/>
          <p:cNvPicPr preferRelativeResize="0"/>
          <p:nvPr/>
        </p:nvPicPr>
        <p:blipFill rotWithShape="1">
          <a:blip r:embed="rId3">
            <a:alphaModFix/>
          </a:blip>
          <a:srcRect b="51777" l="0" r="0" t="0"/>
          <a:stretch/>
        </p:blipFill>
        <p:spPr>
          <a:xfrm>
            <a:off x="6213573" y="172903"/>
            <a:ext cx="2761455" cy="1517786"/>
          </a:xfrm>
          <a:prstGeom prst="rect">
            <a:avLst/>
          </a:prstGeom>
          <a:noFill/>
          <a:ln>
            <a:noFill/>
          </a:ln>
        </p:spPr>
      </p:pic>
      <p:sp>
        <p:nvSpPr>
          <p:cNvPr id="335" name="Google Shape;335;p37"/>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grpSp>
        <p:nvGrpSpPr>
          <p:cNvPr id="336" name="Google Shape;336;p37"/>
          <p:cNvGrpSpPr/>
          <p:nvPr/>
        </p:nvGrpSpPr>
        <p:grpSpPr>
          <a:xfrm>
            <a:off x="389053" y="4582411"/>
            <a:ext cx="8754947" cy="2102686"/>
            <a:chOff x="389053" y="4582411"/>
            <a:chExt cx="8754947" cy="2102686"/>
          </a:xfrm>
        </p:grpSpPr>
        <p:sp>
          <p:nvSpPr>
            <p:cNvPr id="337" name="Google Shape;337;p37"/>
            <p:cNvSpPr/>
            <p:nvPr/>
          </p:nvSpPr>
          <p:spPr>
            <a:xfrm>
              <a:off x="6515385" y="4859410"/>
              <a:ext cx="2628615" cy="120032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Times New Roman"/>
                  <a:ea typeface="Times New Roman"/>
                  <a:cs typeface="Times New Roman"/>
                  <a:sym typeface="Times New Roman"/>
                </a:rPr>
                <a:t>Separate I/O and memory space </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Times New Roman"/>
                  <a:ea typeface="Times New Roman"/>
                  <a:cs typeface="Times New Roman"/>
                  <a:sym typeface="Times New Roman"/>
                </a:rPr>
                <a:t>Memory-mapped I/O</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Times New Roman"/>
                  <a:ea typeface="Times New Roman"/>
                  <a:cs typeface="Times New Roman"/>
                  <a:sym typeface="Times New Roman"/>
                </a:rPr>
                <a:t>Hybrid</a:t>
              </a:r>
              <a:endParaRPr/>
            </a:p>
          </p:txBody>
        </p:sp>
        <p:grpSp>
          <p:nvGrpSpPr>
            <p:cNvPr id="338" name="Google Shape;338;p37"/>
            <p:cNvGrpSpPr/>
            <p:nvPr/>
          </p:nvGrpSpPr>
          <p:grpSpPr>
            <a:xfrm>
              <a:off x="389053" y="4582411"/>
              <a:ext cx="6126332" cy="2102686"/>
              <a:chOff x="234000" y="4582411"/>
              <a:chExt cx="6126332" cy="2102686"/>
            </a:xfrm>
          </p:grpSpPr>
          <p:pic>
            <p:nvPicPr>
              <p:cNvPr id="339" name="Google Shape;339;p37"/>
              <p:cNvPicPr preferRelativeResize="0"/>
              <p:nvPr/>
            </p:nvPicPr>
            <p:blipFill rotWithShape="1">
              <a:blip r:embed="rId4">
                <a:alphaModFix/>
              </a:blip>
              <a:srcRect b="0" l="0" r="-560" t="0"/>
              <a:stretch/>
            </p:blipFill>
            <p:spPr>
              <a:xfrm>
                <a:off x="234000" y="4602277"/>
                <a:ext cx="6126332" cy="2082820"/>
              </a:xfrm>
              <a:prstGeom prst="rect">
                <a:avLst/>
              </a:prstGeom>
              <a:noFill/>
              <a:ln>
                <a:noFill/>
              </a:ln>
            </p:spPr>
          </p:pic>
          <p:sp>
            <p:nvSpPr>
              <p:cNvPr id="340" name="Google Shape;340;p37"/>
              <p:cNvSpPr/>
              <p:nvPr/>
            </p:nvSpPr>
            <p:spPr>
              <a:xfrm>
                <a:off x="628649" y="4582411"/>
                <a:ext cx="2110361" cy="27699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Two address spaces</a:t>
                </a: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Hybrid</a:t>
            </a:r>
            <a:endParaRPr/>
          </a:p>
        </p:txBody>
      </p:sp>
      <p:sp>
        <p:nvSpPr>
          <p:cNvPr id="346" name="Google Shape;346;p38"/>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
        <p:nvSpPr>
          <p:cNvPr id="347" name="Google Shape;347;p38"/>
          <p:cNvSpPr/>
          <p:nvPr/>
        </p:nvSpPr>
        <p:spPr>
          <a:xfrm>
            <a:off x="1838526" y="2292484"/>
            <a:ext cx="924128" cy="71984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CPU</a:t>
            </a:r>
            <a:endParaRPr/>
          </a:p>
        </p:txBody>
      </p:sp>
      <p:sp>
        <p:nvSpPr>
          <p:cNvPr id="348" name="Google Shape;348;p38"/>
          <p:cNvSpPr/>
          <p:nvPr/>
        </p:nvSpPr>
        <p:spPr>
          <a:xfrm>
            <a:off x="4109937" y="2292485"/>
            <a:ext cx="924128" cy="71984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Memory</a:t>
            </a:r>
            <a:endParaRPr/>
          </a:p>
        </p:txBody>
      </p:sp>
      <p:cxnSp>
        <p:nvCxnSpPr>
          <p:cNvPr id="349" name="Google Shape;349;p38"/>
          <p:cNvCxnSpPr>
            <a:stCxn id="347" idx="2"/>
            <a:endCxn id="348" idx="2"/>
          </p:cNvCxnSpPr>
          <p:nvPr/>
        </p:nvCxnSpPr>
        <p:spPr>
          <a:xfrm flipH="1" rot="-5400000">
            <a:off x="3435940" y="1876981"/>
            <a:ext cx="600" cy="2271300"/>
          </a:xfrm>
          <a:prstGeom prst="bentConnector3">
            <a:avLst>
              <a:gd fmla="val 38100000" name="adj1"/>
            </a:avLst>
          </a:prstGeom>
          <a:noFill/>
          <a:ln cap="flat" cmpd="sng" w="28575">
            <a:solidFill>
              <a:schemeClr val="dk1"/>
            </a:solidFill>
            <a:prstDash val="solid"/>
            <a:miter lim="800000"/>
            <a:headEnd len="sm" w="sm" type="none"/>
            <a:tailEnd len="sm" w="sm" type="none"/>
          </a:ln>
        </p:spPr>
      </p:cxnSp>
      <p:sp>
        <p:nvSpPr>
          <p:cNvPr id="350" name="Google Shape;350;p38"/>
          <p:cNvSpPr/>
          <p:nvPr/>
        </p:nvSpPr>
        <p:spPr>
          <a:xfrm>
            <a:off x="4109936" y="3565187"/>
            <a:ext cx="924128" cy="71984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bridge</a:t>
            </a:r>
            <a:endParaRPr/>
          </a:p>
        </p:txBody>
      </p:sp>
      <p:sp>
        <p:nvSpPr>
          <p:cNvPr id="351" name="Google Shape;351;p38"/>
          <p:cNvSpPr/>
          <p:nvPr/>
        </p:nvSpPr>
        <p:spPr>
          <a:xfrm>
            <a:off x="2722744" y="4837892"/>
            <a:ext cx="924128" cy="71984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IO</a:t>
            </a:r>
            <a:endParaRPr/>
          </a:p>
        </p:txBody>
      </p:sp>
      <p:sp>
        <p:nvSpPr>
          <p:cNvPr id="352" name="Google Shape;352;p38"/>
          <p:cNvSpPr/>
          <p:nvPr/>
        </p:nvSpPr>
        <p:spPr>
          <a:xfrm>
            <a:off x="5476674" y="4852483"/>
            <a:ext cx="924128" cy="71984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IO</a:t>
            </a:r>
            <a:endParaRPr/>
          </a:p>
        </p:txBody>
      </p:sp>
      <p:cxnSp>
        <p:nvCxnSpPr>
          <p:cNvPr id="353" name="Google Shape;353;p38"/>
          <p:cNvCxnSpPr>
            <a:stCxn id="351" idx="0"/>
            <a:endCxn id="352" idx="0"/>
          </p:cNvCxnSpPr>
          <p:nvPr/>
        </p:nvCxnSpPr>
        <p:spPr>
          <a:xfrm flipH="1" rot="-5400000">
            <a:off x="4554458" y="3468242"/>
            <a:ext cx="14700" cy="2754000"/>
          </a:xfrm>
          <a:prstGeom prst="bentConnector3">
            <a:avLst>
              <a:gd fmla="val -1555105" name="adj1"/>
            </a:avLst>
          </a:prstGeom>
          <a:noFill/>
          <a:ln cap="flat" cmpd="sng" w="28575">
            <a:solidFill>
              <a:schemeClr val="dk1"/>
            </a:solidFill>
            <a:prstDash val="solid"/>
            <a:miter lim="800000"/>
            <a:headEnd len="sm" w="sm" type="none"/>
            <a:tailEnd len="sm" w="sm" type="none"/>
          </a:ln>
        </p:spPr>
      </p:cxnSp>
      <p:cxnSp>
        <p:nvCxnSpPr>
          <p:cNvPr id="354" name="Google Shape;354;p38"/>
          <p:cNvCxnSpPr>
            <a:stCxn id="350" idx="0"/>
          </p:cNvCxnSpPr>
          <p:nvPr/>
        </p:nvCxnSpPr>
        <p:spPr>
          <a:xfrm rot="10800000">
            <a:off x="4572000" y="3281387"/>
            <a:ext cx="0" cy="283800"/>
          </a:xfrm>
          <a:prstGeom prst="straightConnector1">
            <a:avLst/>
          </a:prstGeom>
          <a:noFill/>
          <a:ln cap="flat" cmpd="sng" w="28575">
            <a:solidFill>
              <a:schemeClr val="dk1"/>
            </a:solidFill>
            <a:prstDash val="solid"/>
            <a:miter lim="800000"/>
            <a:headEnd len="sm" w="sm" type="none"/>
            <a:tailEnd len="sm" w="sm" type="none"/>
          </a:ln>
        </p:spPr>
      </p:cxnSp>
      <p:cxnSp>
        <p:nvCxnSpPr>
          <p:cNvPr id="355" name="Google Shape;355;p38"/>
          <p:cNvCxnSpPr>
            <a:stCxn id="350" idx="2"/>
          </p:cNvCxnSpPr>
          <p:nvPr/>
        </p:nvCxnSpPr>
        <p:spPr>
          <a:xfrm>
            <a:off x="4572000" y="4285034"/>
            <a:ext cx="0" cy="325800"/>
          </a:xfrm>
          <a:prstGeom prst="straightConnector1">
            <a:avLst/>
          </a:prstGeom>
          <a:noFill/>
          <a:ln cap="flat" cmpd="sng" w="28575">
            <a:solidFill>
              <a:schemeClr val="dk1"/>
            </a:solidFill>
            <a:prstDash val="solid"/>
            <a:miter lim="800000"/>
            <a:headEnd len="sm" w="sm" type="none"/>
            <a:tailEnd len="sm" w="sm" type="none"/>
          </a:ln>
        </p:spPr>
      </p:cxnSp>
      <p:sp>
        <p:nvSpPr>
          <p:cNvPr id="356" name="Google Shape;356;p38"/>
          <p:cNvSpPr/>
          <p:nvPr/>
        </p:nvSpPr>
        <p:spPr>
          <a:xfrm>
            <a:off x="6381348" y="2292484"/>
            <a:ext cx="924128" cy="71984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IO</a:t>
            </a:r>
            <a:endParaRPr/>
          </a:p>
        </p:txBody>
      </p:sp>
      <p:cxnSp>
        <p:nvCxnSpPr>
          <p:cNvPr id="357" name="Google Shape;357;p38"/>
          <p:cNvCxnSpPr/>
          <p:nvPr/>
        </p:nvCxnSpPr>
        <p:spPr>
          <a:xfrm>
            <a:off x="4572001" y="3011514"/>
            <a:ext cx="2271300" cy="600"/>
          </a:xfrm>
          <a:prstGeom prst="bentConnector3">
            <a:avLst>
              <a:gd fmla="val 0" name="adj1"/>
            </a:avLst>
          </a:prstGeom>
          <a:noFill/>
          <a:ln cap="flat" cmpd="sng" w="28575">
            <a:solidFill>
              <a:schemeClr val="dk1"/>
            </a:solidFill>
            <a:prstDash val="solid"/>
            <a:miter lim="800000"/>
            <a:headEnd len="sm" w="sm" type="none"/>
            <a:tailEnd len="sm" w="sm" type="none"/>
          </a:ln>
        </p:spPr>
      </p:cxnSp>
      <p:sp>
        <p:nvSpPr>
          <p:cNvPr id="358" name="Google Shape;358;p38"/>
          <p:cNvSpPr txBox="1"/>
          <p:nvPr/>
        </p:nvSpPr>
        <p:spPr>
          <a:xfrm>
            <a:off x="5476674" y="4213841"/>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bus</a:t>
            </a:r>
            <a:endParaRPr/>
          </a:p>
        </p:txBody>
      </p:sp>
      <p:sp>
        <p:nvSpPr>
          <p:cNvPr id="359" name="Google Shape;359;p38"/>
          <p:cNvSpPr txBox="1"/>
          <p:nvPr/>
        </p:nvSpPr>
        <p:spPr>
          <a:xfrm>
            <a:off x="5713178" y="3281144"/>
            <a:ext cx="13752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Memory bus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628650" y="365126"/>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CPU Sends Data to I/O Device?</a:t>
            </a:r>
            <a:endParaRPr/>
          </a:p>
        </p:txBody>
      </p:sp>
      <p:sp>
        <p:nvSpPr>
          <p:cNvPr id="365" name="Google Shape;365;p39"/>
          <p:cNvSpPr txBox="1"/>
          <p:nvPr>
            <p:ph idx="1" type="body"/>
          </p:nvPr>
        </p:nvSpPr>
        <p:spPr>
          <a:xfrm>
            <a:off x="628650" y="1825624"/>
            <a:ext cx="7886700" cy="503237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CPU read a word, either from memory or I/O port</a:t>
            </a:r>
            <a:endParaRPr/>
          </a:p>
          <a:p>
            <a:pPr indent="-457200" lvl="1" marL="914400" rtl="0" algn="l">
              <a:lnSpc>
                <a:spcPct val="90000"/>
              </a:lnSpc>
              <a:spcBef>
                <a:spcPts val="500"/>
              </a:spcBef>
              <a:spcAft>
                <a:spcPts val="0"/>
              </a:spcAft>
              <a:buClr>
                <a:schemeClr val="dk1"/>
              </a:buClr>
              <a:buSzPct val="100000"/>
              <a:buFont typeface="Calibri"/>
              <a:buAutoNum type="arabicPeriod"/>
            </a:pPr>
            <a:r>
              <a:rPr lang="en-US"/>
              <a:t>puts the address it needs on the bus’ address lines </a:t>
            </a:r>
            <a:endParaRPr/>
          </a:p>
          <a:p>
            <a:pPr indent="-457200" lvl="1" marL="914400" rtl="0" algn="l">
              <a:lnSpc>
                <a:spcPct val="90000"/>
              </a:lnSpc>
              <a:spcBef>
                <a:spcPts val="500"/>
              </a:spcBef>
              <a:spcAft>
                <a:spcPts val="0"/>
              </a:spcAft>
              <a:buClr>
                <a:schemeClr val="dk1"/>
              </a:buClr>
              <a:buSzPct val="100000"/>
              <a:buFont typeface="Calibri"/>
              <a:buAutoNum type="arabicPeriod"/>
            </a:pPr>
            <a:r>
              <a:rPr lang="en-US"/>
              <a:t>asserts a READ signal on a bus’ control line</a:t>
            </a:r>
            <a:endParaRPr/>
          </a:p>
          <a:p>
            <a:pPr indent="-457200" lvl="1" marL="914400" rtl="0" algn="l">
              <a:lnSpc>
                <a:spcPct val="90000"/>
              </a:lnSpc>
              <a:spcBef>
                <a:spcPts val="500"/>
              </a:spcBef>
              <a:spcAft>
                <a:spcPts val="0"/>
              </a:spcAft>
              <a:buClr>
                <a:schemeClr val="dk1"/>
              </a:buClr>
              <a:buSzPct val="100000"/>
              <a:buFont typeface="Calibri"/>
              <a:buAutoNum type="arabicPeriod"/>
            </a:pPr>
            <a:r>
              <a:rPr lang="en-US"/>
              <a:t>a second signal line to tell I/O space or memory space</a:t>
            </a:r>
            <a:endParaRPr/>
          </a:p>
          <a:p>
            <a:pPr indent="-514350" lvl="0" marL="514350" rtl="0" algn="l">
              <a:lnSpc>
                <a:spcPct val="90000"/>
              </a:lnSpc>
              <a:spcBef>
                <a:spcPts val="1000"/>
              </a:spcBef>
              <a:spcAft>
                <a:spcPts val="0"/>
              </a:spcAft>
              <a:buClr>
                <a:schemeClr val="dk1"/>
              </a:buClr>
              <a:buSzPct val="100000"/>
              <a:buFont typeface="Calibri"/>
              <a:buAutoNum type="alphaLcParenR"/>
            </a:pPr>
            <a:r>
              <a:rPr lang="en-US"/>
              <a:t>If it is memory space, memory responds to request</a:t>
            </a:r>
            <a:endParaRPr/>
          </a:p>
          <a:p>
            <a:pPr indent="-514350" lvl="0" marL="514350" rtl="0" algn="l">
              <a:lnSpc>
                <a:spcPct val="90000"/>
              </a:lnSpc>
              <a:spcBef>
                <a:spcPts val="1000"/>
              </a:spcBef>
              <a:spcAft>
                <a:spcPts val="0"/>
              </a:spcAft>
              <a:buClr>
                <a:schemeClr val="dk1"/>
              </a:buClr>
              <a:buSzPct val="100000"/>
              <a:buFont typeface="Calibri"/>
              <a:buAutoNum type="alphaLcParenR"/>
            </a:pPr>
            <a:r>
              <a:rPr lang="en-US"/>
              <a:t>If it is I/O space, I/O device responds to the request</a:t>
            </a:r>
            <a:endParaRPr/>
          </a:p>
          <a:p>
            <a:pPr indent="-514350" lvl="0" marL="514350" rtl="0" algn="l">
              <a:lnSpc>
                <a:spcPct val="90000"/>
              </a:lnSpc>
              <a:spcBef>
                <a:spcPts val="1000"/>
              </a:spcBef>
              <a:spcAft>
                <a:spcPts val="0"/>
              </a:spcAft>
              <a:buClr>
                <a:schemeClr val="dk1"/>
              </a:buClr>
              <a:buSzPct val="100000"/>
              <a:buFont typeface="Calibri"/>
              <a:buAutoNum type="alphaLcParenR"/>
            </a:pPr>
            <a:r>
              <a:rPr lang="en-US"/>
              <a:t>If there is only memory space</a:t>
            </a:r>
            <a:endParaRPr/>
          </a:p>
          <a:p>
            <a:pPr indent="-228600" lvl="1" marL="685800" rtl="0" algn="l">
              <a:lnSpc>
                <a:spcPct val="90000"/>
              </a:lnSpc>
              <a:spcBef>
                <a:spcPts val="500"/>
              </a:spcBef>
              <a:spcAft>
                <a:spcPts val="0"/>
              </a:spcAft>
              <a:buClr>
                <a:schemeClr val="dk1"/>
              </a:buClr>
              <a:buSzPct val="100000"/>
              <a:buChar char="•"/>
            </a:pPr>
            <a:r>
              <a:rPr lang="en-US"/>
              <a:t>Every memory module and every I/O device compares the address lines to the range of addresses that it services</a:t>
            </a:r>
            <a:endParaRPr/>
          </a:p>
          <a:p>
            <a:pPr indent="-228600" lvl="1" marL="685800" rtl="0" algn="l">
              <a:lnSpc>
                <a:spcPct val="90000"/>
              </a:lnSpc>
              <a:spcBef>
                <a:spcPts val="500"/>
              </a:spcBef>
              <a:spcAft>
                <a:spcPts val="0"/>
              </a:spcAft>
              <a:buClr>
                <a:schemeClr val="dk1"/>
              </a:buClr>
              <a:buSzPct val="100000"/>
              <a:buChar char="•"/>
            </a:pPr>
            <a:r>
              <a:rPr lang="en-US"/>
              <a:t>If the address falls in its range, it responds to the request</a:t>
            </a:r>
            <a:endParaRPr/>
          </a:p>
          <a:p>
            <a:pPr indent="-228600" lvl="1" marL="685800" rtl="0" algn="l">
              <a:lnSpc>
                <a:spcPct val="90000"/>
              </a:lnSpc>
              <a:spcBef>
                <a:spcPts val="500"/>
              </a:spcBef>
              <a:spcAft>
                <a:spcPts val="0"/>
              </a:spcAft>
              <a:buClr>
                <a:schemeClr val="dk1"/>
              </a:buClr>
              <a:buSzPct val="100000"/>
              <a:buChar char="•"/>
            </a:pPr>
            <a:r>
              <a:rPr lang="en-US"/>
              <a:t>Since no address is ever assigned to both memory and an I/O device, there is no ambiguity and no conflict</a:t>
            </a:r>
            <a:endParaRPr/>
          </a:p>
        </p:txBody>
      </p:sp>
      <p:sp>
        <p:nvSpPr>
          <p:cNvPr id="366" name="Google Shape;366;p39"/>
          <p:cNvSpPr/>
          <p:nvPr/>
        </p:nvSpPr>
        <p:spPr>
          <a:xfrm>
            <a:off x="234000" y="180460"/>
            <a:ext cx="29508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Initiated Communication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Offloaded Communication   </a:t>
            </a:r>
            <a:endParaRPr/>
          </a:p>
        </p:txBody>
      </p:sp>
      <p:sp>
        <p:nvSpPr>
          <p:cNvPr id="372" name="Google Shape;372;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CPU can request data from an I/O controller one byte at a time</a:t>
            </a:r>
            <a:endParaRPr/>
          </a:p>
          <a:p>
            <a:pPr indent="-228600" lvl="1" marL="685800" rtl="0" algn="l">
              <a:lnSpc>
                <a:spcPct val="90000"/>
              </a:lnSpc>
              <a:spcBef>
                <a:spcPts val="500"/>
              </a:spcBef>
              <a:spcAft>
                <a:spcPts val="0"/>
              </a:spcAft>
              <a:buClr>
                <a:schemeClr val="dk1"/>
              </a:buClr>
              <a:buSzPts val="2400"/>
              <a:buChar char="•"/>
            </a:pPr>
            <a:r>
              <a:rPr lang="en-US"/>
              <a:t>This wastes the CPU’s time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CPU offloads data transfers</a:t>
            </a:r>
            <a:endParaRPr/>
          </a:p>
          <a:p>
            <a:pPr indent="-228600" lvl="0" marL="228600" rtl="0" algn="l">
              <a:lnSpc>
                <a:spcPct val="90000"/>
              </a:lnSpc>
              <a:spcBef>
                <a:spcPts val="1000"/>
              </a:spcBef>
              <a:spcAft>
                <a:spcPts val="0"/>
              </a:spcAft>
              <a:buClr>
                <a:schemeClr val="dk1"/>
              </a:buClr>
              <a:buSzPts val="2800"/>
              <a:buChar char="•"/>
            </a:pPr>
            <a:r>
              <a:rPr b="1" lang="en-US"/>
              <a:t>DMA (Direct Memory Access) controller </a:t>
            </a:r>
            <a:r>
              <a:rPr lang="en-US"/>
              <a:t>transfers data for the CPU</a:t>
            </a:r>
            <a:endParaRPr/>
          </a:p>
          <a:p>
            <a:pPr indent="-228600" lvl="1" marL="685800" rtl="0" algn="l">
              <a:lnSpc>
                <a:spcPct val="90000"/>
              </a:lnSpc>
              <a:spcBef>
                <a:spcPts val="500"/>
              </a:spcBef>
              <a:spcAft>
                <a:spcPts val="0"/>
              </a:spcAft>
              <a:buClr>
                <a:schemeClr val="dk1"/>
              </a:buClr>
              <a:buSzPts val="2400"/>
              <a:buChar char="•"/>
            </a:pPr>
            <a:r>
              <a:rPr lang="en-US"/>
              <a:t>From/to an IO Device</a:t>
            </a:r>
            <a:endParaRPr/>
          </a:p>
          <a:p>
            <a:pPr indent="-228600" lvl="1" marL="685800" rtl="0" algn="l">
              <a:lnSpc>
                <a:spcPct val="90000"/>
              </a:lnSpc>
              <a:spcBef>
                <a:spcPts val="500"/>
              </a:spcBef>
              <a:spcAft>
                <a:spcPts val="0"/>
              </a:spcAft>
              <a:buClr>
                <a:schemeClr val="dk1"/>
              </a:buClr>
              <a:buSzPts val="2400"/>
              <a:buChar char="•"/>
            </a:pPr>
            <a:r>
              <a:rPr lang="en-US"/>
              <a:t>Between IO Devices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Direct Memory Access</a:t>
            </a:r>
            <a:endParaRPr/>
          </a:p>
        </p:txBody>
      </p:sp>
      <p:sp>
        <p:nvSpPr>
          <p:cNvPr id="379" name="Google Shape;379;p41"/>
          <p:cNvSpPr txBox="1"/>
          <p:nvPr>
            <p:ph idx="1" type="body"/>
          </p:nvPr>
        </p:nvSpPr>
        <p:spPr>
          <a:xfrm>
            <a:off x="628650" y="1825623"/>
            <a:ext cx="7886700" cy="477945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Requires a </a:t>
            </a:r>
            <a:r>
              <a:rPr b="1" lang="en-US"/>
              <a:t>DMA controller</a:t>
            </a:r>
            <a:endParaRPr/>
          </a:p>
          <a:p>
            <a:pPr indent="-228600" lvl="1" marL="685800" rtl="0" algn="l">
              <a:lnSpc>
                <a:spcPct val="90000"/>
              </a:lnSpc>
              <a:spcBef>
                <a:spcPts val="500"/>
              </a:spcBef>
              <a:spcAft>
                <a:spcPts val="0"/>
              </a:spcAft>
              <a:buClr>
                <a:schemeClr val="dk1"/>
              </a:buClr>
              <a:buSzPts val="2400"/>
              <a:buChar char="•"/>
            </a:pPr>
            <a:r>
              <a:rPr lang="en-US"/>
              <a:t>On the device host controller</a:t>
            </a:r>
            <a:endParaRPr/>
          </a:p>
          <a:p>
            <a:pPr indent="-228600" lvl="1" marL="685800" rtl="0" algn="l">
              <a:lnSpc>
                <a:spcPct val="90000"/>
              </a:lnSpc>
              <a:spcBef>
                <a:spcPts val="500"/>
              </a:spcBef>
              <a:spcAft>
                <a:spcPts val="0"/>
              </a:spcAft>
              <a:buClr>
                <a:schemeClr val="dk1"/>
              </a:buClr>
              <a:buSzPts val="2400"/>
              <a:buChar char="•"/>
            </a:pPr>
            <a:r>
              <a:rPr lang="en-US"/>
              <a:t>On the motherboard</a:t>
            </a:r>
            <a:endParaRPr/>
          </a:p>
          <a:p>
            <a:pPr indent="-114300" lvl="8" marL="3886200" rtl="0" algn="l">
              <a:lnSpc>
                <a:spcPct val="90000"/>
              </a:lnSpc>
              <a:spcBef>
                <a:spcPts val="500"/>
              </a:spcBef>
              <a:spcAft>
                <a:spcPts val="0"/>
              </a:spcAft>
              <a:buClr>
                <a:schemeClr val="dk1"/>
              </a:buClr>
              <a:buSzPts val="1800"/>
              <a:buNone/>
            </a:pPr>
            <a:r>
              <a:t/>
            </a:r>
            <a:endParaRPr b="1"/>
          </a:p>
          <a:p>
            <a:pPr indent="-228600" lvl="0" marL="228600" rtl="0" algn="l">
              <a:lnSpc>
                <a:spcPct val="90000"/>
              </a:lnSpc>
              <a:spcBef>
                <a:spcPts val="1000"/>
              </a:spcBef>
              <a:spcAft>
                <a:spcPts val="0"/>
              </a:spcAft>
              <a:buClr>
                <a:schemeClr val="dk1"/>
              </a:buClr>
              <a:buSzPts val="2800"/>
              <a:buChar char="•"/>
            </a:pPr>
            <a:r>
              <a:rPr b="1" lang="en-US"/>
              <a:t>DMA controller</a:t>
            </a:r>
            <a:r>
              <a:rPr lang="en-US"/>
              <a:t> contains registers to be read/written by the software</a:t>
            </a:r>
            <a:endParaRPr/>
          </a:p>
          <a:p>
            <a:pPr indent="-228600" lvl="1" marL="685800" rtl="0" algn="l">
              <a:lnSpc>
                <a:spcPct val="90000"/>
              </a:lnSpc>
              <a:spcBef>
                <a:spcPts val="500"/>
              </a:spcBef>
              <a:spcAft>
                <a:spcPts val="0"/>
              </a:spcAft>
              <a:buClr>
                <a:schemeClr val="dk1"/>
              </a:buClr>
              <a:buSzPts val="2400"/>
              <a:buChar char="•"/>
            </a:pPr>
            <a:r>
              <a:rPr lang="en-US"/>
              <a:t>Memory address register</a:t>
            </a:r>
            <a:endParaRPr/>
          </a:p>
          <a:p>
            <a:pPr indent="-228600" lvl="1" marL="685800" rtl="0" algn="l">
              <a:lnSpc>
                <a:spcPct val="90000"/>
              </a:lnSpc>
              <a:spcBef>
                <a:spcPts val="500"/>
              </a:spcBef>
              <a:spcAft>
                <a:spcPts val="0"/>
              </a:spcAft>
              <a:buClr>
                <a:schemeClr val="dk1"/>
              </a:buClr>
              <a:buSzPts val="2400"/>
              <a:buChar char="•"/>
            </a:pPr>
            <a:r>
              <a:rPr lang="en-US"/>
              <a:t>Byte count register</a:t>
            </a:r>
            <a:endParaRPr/>
          </a:p>
          <a:p>
            <a:pPr indent="-228600" lvl="1" marL="685800" rtl="0" algn="l">
              <a:lnSpc>
                <a:spcPct val="90000"/>
              </a:lnSpc>
              <a:spcBef>
                <a:spcPts val="500"/>
              </a:spcBef>
              <a:spcAft>
                <a:spcPts val="0"/>
              </a:spcAft>
              <a:buClr>
                <a:schemeClr val="dk1"/>
              </a:buClr>
              <a:buSzPts val="2400"/>
              <a:buChar char="•"/>
            </a:pPr>
            <a:r>
              <a:rPr lang="en-US"/>
              <a:t>Control registers to</a:t>
            </a:r>
            <a:endParaRPr/>
          </a:p>
          <a:p>
            <a:pPr indent="-228600" lvl="2" marL="1143000" rtl="0" algn="l">
              <a:lnSpc>
                <a:spcPct val="90000"/>
              </a:lnSpc>
              <a:spcBef>
                <a:spcPts val="500"/>
              </a:spcBef>
              <a:spcAft>
                <a:spcPts val="0"/>
              </a:spcAft>
              <a:buClr>
                <a:schemeClr val="dk1"/>
              </a:buClr>
              <a:buSzPts val="2000"/>
              <a:buChar char="•"/>
            </a:pPr>
            <a:r>
              <a:rPr lang="en-US"/>
              <a:t>Direction of the transfer</a:t>
            </a:r>
            <a:endParaRPr/>
          </a:p>
          <a:p>
            <a:pPr indent="-228600" lvl="2" marL="1143000" rtl="0" algn="l">
              <a:lnSpc>
                <a:spcPct val="90000"/>
              </a:lnSpc>
              <a:spcBef>
                <a:spcPts val="500"/>
              </a:spcBef>
              <a:spcAft>
                <a:spcPts val="0"/>
              </a:spcAft>
              <a:buClr>
                <a:schemeClr val="dk1"/>
              </a:buClr>
              <a:buSzPts val="2000"/>
              <a:buChar char="•"/>
            </a:pPr>
            <a:r>
              <a:rPr lang="en-US"/>
              <a:t>Transfer unit</a:t>
            </a:r>
            <a:endParaRPr/>
          </a:p>
          <a:p>
            <a:pPr indent="-228600" lvl="2" marL="1143000" rtl="0" algn="l">
              <a:lnSpc>
                <a:spcPct val="90000"/>
              </a:lnSpc>
              <a:spcBef>
                <a:spcPts val="500"/>
              </a:spcBef>
              <a:spcAft>
                <a:spcPts val="0"/>
              </a:spcAft>
              <a:buClr>
                <a:schemeClr val="dk1"/>
              </a:buClr>
              <a:buSzPts val="2000"/>
              <a:buChar char="•"/>
            </a:pPr>
            <a:r>
              <a:rPr lang="en-US"/>
              <a:t>Byte burst size</a:t>
            </a:r>
            <a:endParaRPr/>
          </a:p>
          <a:p>
            <a:pPr indent="-228600" lvl="2" marL="1143000" rtl="0" algn="l">
              <a:lnSpc>
                <a:spcPct val="90000"/>
              </a:lnSpc>
              <a:spcBef>
                <a:spcPts val="500"/>
              </a:spcBef>
              <a:spcAft>
                <a:spcPts val="0"/>
              </a:spcAft>
              <a:buClr>
                <a:schemeClr val="dk1"/>
              </a:buClr>
              <a:buSzPts val="2000"/>
              <a:buChar char="•"/>
            </a:pPr>
            <a:r>
              <a:rPr lang="en-US"/>
              <a:t>…</a:t>
            </a:r>
            <a:endParaRPr/>
          </a:p>
        </p:txBody>
      </p:sp>
      <p:sp>
        <p:nvSpPr>
          <p:cNvPr id="380" name="Google Shape;380;p41"/>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grpSp>
        <p:nvGrpSpPr>
          <p:cNvPr id="381" name="Google Shape;381;p41"/>
          <p:cNvGrpSpPr/>
          <p:nvPr/>
        </p:nvGrpSpPr>
        <p:grpSpPr>
          <a:xfrm>
            <a:off x="4027251" y="0"/>
            <a:ext cx="5214027" cy="6789724"/>
            <a:chOff x="4027251" y="0"/>
            <a:chExt cx="5214027" cy="6789724"/>
          </a:xfrm>
        </p:grpSpPr>
        <p:grpSp>
          <p:nvGrpSpPr>
            <p:cNvPr id="382" name="Google Shape;382;p41"/>
            <p:cNvGrpSpPr/>
            <p:nvPr/>
          </p:nvGrpSpPr>
          <p:grpSpPr>
            <a:xfrm>
              <a:off x="7044743" y="4221320"/>
              <a:ext cx="2084601" cy="2568404"/>
              <a:chOff x="7044743" y="4221320"/>
              <a:chExt cx="2084601" cy="2568404"/>
            </a:xfrm>
          </p:grpSpPr>
          <p:pic>
            <p:nvPicPr>
              <p:cNvPr id="383" name="Google Shape;383;p41"/>
              <p:cNvPicPr preferRelativeResize="0"/>
              <p:nvPr/>
            </p:nvPicPr>
            <p:blipFill rotWithShape="1">
              <a:blip r:embed="rId3">
                <a:alphaModFix/>
              </a:blip>
              <a:srcRect b="0" l="63707" r="1" t="0"/>
              <a:stretch/>
            </p:blipFill>
            <p:spPr>
              <a:xfrm>
                <a:off x="7044743" y="4221320"/>
                <a:ext cx="2084601" cy="2568404"/>
              </a:xfrm>
              <a:prstGeom prst="rect">
                <a:avLst/>
              </a:prstGeom>
              <a:noFill/>
              <a:ln>
                <a:noFill/>
              </a:ln>
            </p:spPr>
          </p:pic>
          <p:sp>
            <p:nvSpPr>
              <p:cNvPr id="384" name="Google Shape;384;p41"/>
              <p:cNvSpPr/>
              <p:nvPr/>
            </p:nvSpPr>
            <p:spPr>
              <a:xfrm>
                <a:off x="7044743" y="4494179"/>
                <a:ext cx="834181" cy="9241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41"/>
              <p:cNvSpPr/>
              <p:nvPr/>
            </p:nvSpPr>
            <p:spPr>
              <a:xfrm>
                <a:off x="7095473" y="5359941"/>
                <a:ext cx="742129" cy="63229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DMA Cntrl</a:t>
                </a:r>
                <a:endParaRPr sz="1800">
                  <a:solidFill>
                    <a:schemeClr val="dk1"/>
                  </a:solidFill>
                  <a:latin typeface="Calibri"/>
                  <a:ea typeface="Calibri"/>
                  <a:cs typeface="Calibri"/>
                  <a:sym typeface="Calibri"/>
                </a:endParaRPr>
              </a:p>
            </p:txBody>
          </p:sp>
        </p:grpSp>
        <p:grpSp>
          <p:nvGrpSpPr>
            <p:cNvPr id="386" name="Google Shape;386;p41"/>
            <p:cNvGrpSpPr/>
            <p:nvPr/>
          </p:nvGrpSpPr>
          <p:grpSpPr>
            <a:xfrm>
              <a:off x="6285476" y="0"/>
              <a:ext cx="1429009" cy="2793953"/>
              <a:chOff x="6285476" y="0"/>
              <a:chExt cx="1429009" cy="2793953"/>
            </a:xfrm>
          </p:grpSpPr>
          <p:grpSp>
            <p:nvGrpSpPr>
              <p:cNvPr id="387" name="Google Shape;387;p41"/>
              <p:cNvGrpSpPr/>
              <p:nvPr/>
            </p:nvGrpSpPr>
            <p:grpSpPr>
              <a:xfrm>
                <a:off x="6440316" y="0"/>
                <a:ext cx="1274169" cy="2793953"/>
                <a:chOff x="6314162" y="226434"/>
                <a:chExt cx="1274169" cy="2793953"/>
              </a:xfrm>
            </p:grpSpPr>
            <p:pic>
              <p:nvPicPr>
                <p:cNvPr id="388" name="Google Shape;388;p41"/>
                <p:cNvPicPr preferRelativeResize="0"/>
                <p:nvPr/>
              </p:nvPicPr>
              <p:blipFill rotWithShape="1">
                <a:blip r:embed="rId4">
                  <a:alphaModFix/>
                </a:blip>
                <a:srcRect b="0" l="80100" r="1" t="0"/>
                <a:stretch/>
              </p:blipFill>
              <p:spPr>
                <a:xfrm>
                  <a:off x="6347130" y="294710"/>
                  <a:ext cx="1142918" cy="2568404"/>
                </a:xfrm>
                <a:prstGeom prst="rect">
                  <a:avLst/>
                </a:prstGeom>
                <a:noFill/>
                <a:ln>
                  <a:noFill/>
                </a:ln>
              </p:spPr>
            </p:pic>
            <p:sp>
              <p:nvSpPr>
                <p:cNvPr id="389" name="Google Shape;389;p41"/>
                <p:cNvSpPr/>
                <p:nvPr/>
              </p:nvSpPr>
              <p:spPr>
                <a:xfrm>
                  <a:off x="6314162" y="471902"/>
                  <a:ext cx="828340" cy="88237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41"/>
                <p:cNvSpPr txBox="1"/>
                <p:nvPr/>
              </p:nvSpPr>
              <p:spPr>
                <a:xfrm>
                  <a:off x="6414856" y="226434"/>
                  <a:ext cx="626953" cy="295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device</a:t>
                  </a:r>
                  <a:endParaRPr/>
                </a:p>
              </p:txBody>
            </p:sp>
            <p:sp>
              <p:nvSpPr>
                <p:cNvPr id="391" name="Google Shape;391;p41"/>
                <p:cNvSpPr/>
                <p:nvPr/>
              </p:nvSpPr>
              <p:spPr>
                <a:xfrm>
                  <a:off x="6314162" y="1448994"/>
                  <a:ext cx="828340" cy="8416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41"/>
                <p:cNvSpPr txBox="1"/>
                <p:nvPr/>
              </p:nvSpPr>
              <p:spPr>
                <a:xfrm>
                  <a:off x="7117120" y="1343301"/>
                  <a:ext cx="471211" cy="2868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port</a:t>
                  </a:r>
                  <a:endParaRPr/>
                </a:p>
              </p:txBody>
            </p:sp>
            <p:sp>
              <p:nvSpPr>
                <p:cNvPr id="393" name="Google Shape;393;p41"/>
                <p:cNvSpPr txBox="1"/>
                <p:nvPr/>
              </p:nvSpPr>
              <p:spPr>
                <a:xfrm>
                  <a:off x="6414856" y="2651055"/>
                  <a:ext cx="6524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PAST</a:t>
                  </a:r>
                  <a:endParaRPr/>
                </a:p>
              </p:txBody>
            </p:sp>
          </p:grpSp>
          <p:sp>
            <p:nvSpPr>
              <p:cNvPr id="394" name="Google Shape;394;p41"/>
              <p:cNvSpPr/>
              <p:nvPr/>
            </p:nvSpPr>
            <p:spPr>
              <a:xfrm>
                <a:off x="6285476" y="1368817"/>
                <a:ext cx="420469" cy="314614"/>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78000"/>
                  </a:lnSpc>
                  <a:spcBef>
                    <a:spcPts val="0"/>
                  </a:spcBef>
                  <a:spcAft>
                    <a:spcPts val="0"/>
                  </a:spcAft>
                  <a:buNone/>
                </a:pPr>
                <a:r>
                  <a:rPr lang="en-US" sz="1200">
                    <a:solidFill>
                      <a:schemeClr val="dk1"/>
                    </a:solidFill>
                    <a:latin typeface="Calibri"/>
                    <a:ea typeface="Calibri"/>
                    <a:cs typeface="Calibri"/>
                    <a:sym typeface="Calibri"/>
                  </a:rPr>
                  <a:t>DMA Cntrl</a:t>
                </a:r>
                <a:endParaRPr sz="1200">
                  <a:solidFill>
                    <a:schemeClr val="dk1"/>
                  </a:solidFill>
                  <a:latin typeface="Calibri"/>
                  <a:ea typeface="Calibri"/>
                  <a:cs typeface="Calibri"/>
                  <a:sym typeface="Calibri"/>
                </a:endParaRPr>
              </a:p>
            </p:txBody>
          </p:sp>
        </p:grpSp>
        <p:grpSp>
          <p:nvGrpSpPr>
            <p:cNvPr id="395" name="Google Shape;395;p41"/>
            <p:cNvGrpSpPr/>
            <p:nvPr/>
          </p:nvGrpSpPr>
          <p:grpSpPr>
            <a:xfrm>
              <a:off x="7800617" y="0"/>
              <a:ext cx="1440661" cy="2793953"/>
              <a:chOff x="7800617" y="0"/>
              <a:chExt cx="1440661" cy="2793953"/>
            </a:xfrm>
          </p:grpSpPr>
          <p:grpSp>
            <p:nvGrpSpPr>
              <p:cNvPr id="396" name="Google Shape;396;p41"/>
              <p:cNvGrpSpPr/>
              <p:nvPr/>
            </p:nvGrpSpPr>
            <p:grpSpPr>
              <a:xfrm>
                <a:off x="7878924" y="0"/>
                <a:ext cx="1362354" cy="2793953"/>
                <a:chOff x="7752770" y="226434"/>
                <a:chExt cx="1362354" cy="2793953"/>
              </a:xfrm>
            </p:grpSpPr>
            <p:pic>
              <p:nvPicPr>
                <p:cNvPr id="397" name="Google Shape;397;p41"/>
                <p:cNvPicPr preferRelativeResize="0"/>
                <p:nvPr/>
              </p:nvPicPr>
              <p:blipFill rotWithShape="1">
                <a:blip r:embed="rId4">
                  <a:alphaModFix/>
                </a:blip>
                <a:srcRect b="0" l="80100" r="1" t="0"/>
                <a:stretch/>
              </p:blipFill>
              <p:spPr>
                <a:xfrm>
                  <a:off x="7873923" y="294710"/>
                  <a:ext cx="1142918" cy="2568404"/>
                </a:xfrm>
                <a:prstGeom prst="rect">
                  <a:avLst/>
                </a:prstGeom>
                <a:noFill/>
                <a:ln>
                  <a:noFill/>
                </a:ln>
              </p:spPr>
            </p:pic>
            <p:sp>
              <p:nvSpPr>
                <p:cNvPr id="398" name="Google Shape;398;p41"/>
                <p:cNvSpPr/>
                <p:nvPr/>
              </p:nvSpPr>
              <p:spPr>
                <a:xfrm>
                  <a:off x="7840955" y="471902"/>
                  <a:ext cx="828340" cy="16704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41"/>
                <p:cNvSpPr txBox="1"/>
                <p:nvPr/>
              </p:nvSpPr>
              <p:spPr>
                <a:xfrm>
                  <a:off x="7941649" y="226434"/>
                  <a:ext cx="626953" cy="295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device</a:t>
                  </a:r>
                  <a:endParaRPr/>
                </a:p>
              </p:txBody>
            </p:sp>
            <p:sp>
              <p:nvSpPr>
                <p:cNvPr id="400" name="Google Shape;400;p41"/>
                <p:cNvSpPr/>
                <p:nvPr/>
              </p:nvSpPr>
              <p:spPr>
                <a:xfrm>
                  <a:off x="7840955" y="2210598"/>
                  <a:ext cx="828340" cy="8416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41"/>
                <p:cNvSpPr txBox="1"/>
                <p:nvPr/>
              </p:nvSpPr>
              <p:spPr>
                <a:xfrm>
                  <a:off x="8643913" y="2104905"/>
                  <a:ext cx="471211" cy="2868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port</a:t>
                  </a:r>
                  <a:endParaRPr/>
                </a:p>
              </p:txBody>
            </p:sp>
            <p:sp>
              <p:nvSpPr>
                <p:cNvPr id="402" name="Google Shape;402;p41"/>
                <p:cNvSpPr txBox="1"/>
                <p:nvPr/>
              </p:nvSpPr>
              <p:spPr>
                <a:xfrm>
                  <a:off x="7752770" y="2651055"/>
                  <a:ext cx="10352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PRESENT</a:t>
                  </a:r>
                  <a:endParaRPr/>
                </a:p>
              </p:txBody>
            </p:sp>
          </p:grpSp>
          <p:sp>
            <p:nvSpPr>
              <p:cNvPr id="403" name="Google Shape;403;p41"/>
              <p:cNvSpPr/>
              <p:nvPr/>
            </p:nvSpPr>
            <p:spPr>
              <a:xfrm>
                <a:off x="7800617" y="1352039"/>
                <a:ext cx="420469" cy="314614"/>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78000"/>
                  </a:lnSpc>
                  <a:spcBef>
                    <a:spcPts val="0"/>
                  </a:spcBef>
                  <a:spcAft>
                    <a:spcPts val="0"/>
                  </a:spcAft>
                  <a:buNone/>
                </a:pPr>
                <a:r>
                  <a:rPr lang="en-US" sz="1200">
                    <a:solidFill>
                      <a:schemeClr val="dk1"/>
                    </a:solidFill>
                    <a:latin typeface="Calibri"/>
                    <a:ea typeface="Calibri"/>
                    <a:cs typeface="Calibri"/>
                    <a:sym typeface="Calibri"/>
                  </a:rPr>
                  <a:t>DMA Cntrl</a:t>
                </a:r>
                <a:endParaRPr sz="1200">
                  <a:solidFill>
                    <a:schemeClr val="dk1"/>
                  </a:solidFill>
                  <a:latin typeface="Calibri"/>
                  <a:ea typeface="Calibri"/>
                  <a:cs typeface="Calibri"/>
                  <a:sym typeface="Calibri"/>
                </a:endParaRPr>
              </a:p>
            </p:txBody>
          </p:sp>
        </p:grpSp>
        <p:grpSp>
          <p:nvGrpSpPr>
            <p:cNvPr id="404" name="Google Shape;404;p41"/>
            <p:cNvGrpSpPr/>
            <p:nvPr/>
          </p:nvGrpSpPr>
          <p:grpSpPr>
            <a:xfrm>
              <a:off x="4027251" y="1718131"/>
              <a:ext cx="3939857" cy="3554256"/>
              <a:chOff x="4027251" y="1718131"/>
              <a:chExt cx="3939857" cy="3554256"/>
            </a:xfrm>
          </p:grpSpPr>
          <p:sp>
            <p:nvSpPr>
              <p:cNvPr id="405" name="Google Shape;405;p41"/>
              <p:cNvSpPr/>
              <p:nvPr/>
            </p:nvSpPr>
            <p:spPr>
              <a:xfrm>
                <a:off x="5048655" y="1721796"/>
                <a:ext cx="1371600" cy="700391"/>
              </a:xfrm>
              <a:custGeom>
                <a:rect b="b" l="l" r="r" t="t"/>
                <a:pathLst>
                  <a:path extrusionOk="0" h="700391" w="1371600">
                    <a:moveTo>
                      <a:pt x="0" y="700391"/>
                    </a:moveTo>
                    <a:cubicBezTo>
                      <a:pt x="342900" y="685799"/>
                      <a:pt x="685800" y="671208"/>
                      <a:pt x="914400" y="554476"/>
                    </a:cubicBezTo>
                    <a:cubicBezTo>
                      <a:pt x="1143000" y="437744"/>
                      <a:pt x="1257300" y="218872"/>
                      <a:pt x="1371600" y="0"/>
                    </a:cubicBez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41"/>
              <p:cNvSpPr/>
              <p:nvPr/>
            </p:nvSpPr>
            <p:spPr>
              <a:xfrm>
                <a:off x="5058887" y="1718131"/>
                <a:ext cx="2908221" cy="700391"/>
              </a:xfrm>
              <a:custGeom>
                <a:rect b="b" l="l" r="r" t="t"/>
                <a:pathLst>
                  <a:path extrusionOk="0" h="700391" w="1371600">
                    <a:moveTo>
                      <a:pt x="0" y="700391"/>
                    </a:moveTo>
                    <a:cubicBezTo>
                      <a:pt x="342900" y="685799"/>
                      <a:pt x="685800" y="671208"/>
                      <a:pt x="914400" y="554476"/>
                    </a:cubicBezTo>
                    <a:cubicBezTo>
                      <a:pt x="1143000" y="437744"/>
                      <a:pt x="1257300" y="218872"/>
                      <a:pt x="1371600" y="0"/>
                    </a:cubicBez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41"/>
              <p:cNvSpPr/>
              <p:nvPr/>
            </p:nvSpPr>
            <p:spPr>
              <a:xfrm flipH="1" rot="10800000">
                <a:off x="4027251" y="2756336"/>
                <a:ext cx="3452879" cy="2516051"/>
              </a:xfrm>
              <a:custGeom>
                <a:rect b="b" l="l" r="r" t="t"/>
                <a:pathLst>
                  <a:path extrusionOk="0" h="700391" w="1371600">
                    <a:moveTo>
                      <a:pt x="0" y="700391"/>
                    </a:moveTo>
                    <a:cubicBezTo>
                      <a:pt x="342900" y="685799"/>
                      <a:pt x="879007" y="687455"/>
                      <a:pt x="1103743" y="573431"/>
                    </a:cubicBezTo>
                    <a:cubicBezTo>
                      <a:pt x="1328479" y="459407"/>
                      <a:pt x="1346175" y="262198"/>
                      <a:pt x="1371600" y="0"/>
                    </a:cubicBez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Input/Output (I/O)</a:t>
            </a:r>
            <a:endParaRPr/>
          </a:p>
        </p:txBody>
      </p:sp>
      <p:sp>
        <p:nvSpPr>
          <p:cNvPr id="102" name="Google Shape;102;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Operating System</a:t>
            </a:r>
            <a:endParaRPr/>
          </a:p>
          <a:p>
            <a:pPr indent="-228600" lvl="1" marL="685800" rtl="0" algn="l">
              <a:lnSpc>
                <a:spcPct val="90000"/>
              </a:lnSpc>
              <a:spcBef>
                <a:spcPts val="500"/>
              </a:spcBef>
              <a:spcAft>
                <a:spcPts val="0"/>
              </a:spcAft>
              <a:buClr>
                <a:schemeClr val="dk1"/>
              </a:buClr>
              <a:buSzPct val="100000"/>
              <a:buChar char="•"/>
            </a:pPr>
            <a:r>
              <a:rPr b="1" lang="en-US"/>
              <a:t>Controls</a:t>
            </a:r>
            <a:r>
              <a:rPr lang="en-US"/>
              <a:t> all the computer’s I/O devices</a:t>
            </a:r>
            <a:endParaRPr/>
          </a:p>
          <a:p>
            <a:pPr indent="-228600" lvl="2" marL="1143000" rtl="0" algn="l">
              <a:lnSpc>
                <a:spcPct val="90000"/>
              </a:lnSpc>
              <a:spcBef>
                <a:spcPts val="500"/>
              </a:spcBef>
              <a:spcAft>
                <a:spcPts val="0"/>
              </a:spcAft>
              <a:buClr>
                <a:schemeClr val="dk1"/>
              </a:buClr>
              <a:buSzPct val="100000"/>
              <a:buChar char="•"/>
            </a:pPr>
            <a:r>
              <a:rPr lang="en-US"/>
              <a:t>Issue commands to the devices</a:t>
            </a:r>
            <a:endParaRPr/>
          </a:p>
          <a:p>
            <a:pPr indent="-228600" lvl="2" marL="1143000" rtl="0" algn="l">
              <a:lnSpc>
                <a:spcPct val="90000"/>
              </a:lnSpc>
              <a:spcBef>
                <a:spcPts val="500"/>
              </a:spcBef>
              <a:spcAft>
                <a:spcPts val="0"/>
              </a:spcAft>
              <a:buClr>
                <a:schemeClr val="dk1"/>
              </a:buClr>
              <a:buSzPct val="100000"/>
              <a:buChar char="•"/>
            </a:pPr>
            <a:r>
              <a:rPr lang="en-US"/>
              <a:t>Catch and manages interrupts</a:t>
            </a:r>
            <a:endParaRPr/>
          </a:p>
          <a:p>
            <a:pPr indent="-228600" lvl="2" marL="1143000" rtl="0" algn="l">
              <a:lnSpc>
                <a:spcPct val="90000"/>
              </a:lnSpc>
              <a:spcBef>
                <a:spcPts val="500"/>
              </a:spcBef>
              <a:spcAft>
                <a:spcPts val="0"/>
              </a:spcAft>
              <a:buClr>
                <a:schemeClr val="dk1"/>
              </a:buClr>
              <a:buSzPct val="100000"/>
              <a:buChar char="•"/>
            </a:pPr>
            <a:r>
              <a:rPr lang="en-US"/>
              <a:t>Handle errors</a:t>
            </a:r>
            <a:endParaRPr/>
          </a:p>
          <a:p>
            <a:pPr indent="-228600" lvl="1" marL="685800" rtl="0" algn="l">
              <a:lnSpc>
                <a:spcPct val="90000"/>
              </a:lnSpc>
              <a:spcBef>
                <a:spcPts val="500"/>
              </a:spcBef>
              <a:spcAft>
                <a:spcPts val="0"/>
              </a:spcAft>
              <a:buClr>
                <a:schemeClr val="dk1"/>
              </a:buClr>
              <a:buSzPct val="100000"/>
              <a:buChar char="•"/>
            </a:pPr>
            <a:r>
              <a:rPr b="1" lang="en-US"/>
              <a:t>Provides an interface</a:t>
            </a:r>
            <a:r>
              <a:rPr lang="en-US"/>
              <a:t> between the devices and the software </a:t>
            </a:r>
            <a:endParaRPr/>
          </a:p>
          <a:p>
            <a:pPr indent="-228600" lvl="2" marL="1143000" rtl="0" algn="l">
              <a:lnSpc>
                <a:spcPct val="90000"/>
              </a:lnSpc>
              <a:spcBef>
                <a:spcPts val="500"/>
              </a:spcBef>
              <a:spcAft>
                <a:spcPts val="0"/>
              </a:spcAft>
              <a:buClr>
                <a:schemeClr val="dk1"/>
              </a:buClr>
              <a:buSzPct val="100000"/>
              <a:buChar char="•"/>
            </a:pPr>
            <a:r>
              <a:rPr lang="en-US"/>
              <a:t>Simple</a:t>
            </a:r>
            <a:endParaRPr/>
          </a:p>
          <a:p>
            <a:pPr indent="-228600" lvl="2" marL="1143000" rtl="0" algn="l">
              <a:lnSpc>
                <a:spcPct val="90000"/>
              </a:lnSpc>
              <a:spcBef>
                <a:spcPts val="500"/>
              </a:spcBef>
              <a:spcAft>
                <a:spcPts val="0"/>
              </a:spcAft>
              <a:buClr>
                <a:schemeClr val="dk1"/>
              </a:buClr>
              <a:buSzPct val="100000"/>
              <a:buChar char="•"/>
            </a:pPr>
            <a:r>
              <a:rPr lang="en-US"/>
              <a:t>Easy to use</a:t>
            </a:r>
            <a:endParaRPr/>
          </a:p>
          <a:p>
            <a:pPr indent="-228600" lvl="2" marL="1143000" rtl="0" algn="l">
              <a:lnSpc>
                <a:spcPct val="90000"/>
              </a:lnSpc>
              <a:spcBef>
                <a:spcPts val="500"/>
              </a:spcBef>
              <a:spcAft>
                <a:spcPts val="0"/>
              </a:spcAft>
              <a:buClr>
                <a:schemeClr val="dk1"/>
              </a:buClr>
              <a:buSzPct val="100000"/>
              <a:buChar char="•"/>
            </a:pPr>
            <a:r>
              <a:rPr lang="en-US"/>
              <a:t>Potentially the same for all devices (device independence)</a:t>
            </a:r>
            <a:endParaRPr/>
          </a:p>
          <a:p>
            <a:pPr indent="-228600" lvl="1" marL="685800" rtl="0" algn="l">
              <a:lnSpc>
                <a:spcPct val="90000"/>
              </a:lnSpc>
              <a:spcBef>
                <a:spcPts val="500"/>
              </a:spcBef>
              <a:spcAft>
                <a:spcPts val="0"/>
              </a:spcAft>
              <a:buClr>
                <a:schemeClr val="dk1"/>
              </a:buClr>
              <a:buSzPct val="100000"/>
              <a:buChar char="•"/>
            </a:pPr>
            <a:r>
              <a:rPr b="1" lang="en-US"/>
              <a:t>…</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I/O code represents a significant fraction of the total operating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Does DMA Work?</a:t>
            </a:r>
            <a:endParaRPr/>
          </a:p>
        </p:txBody>
      </p:sp>
      <p:sp>
        <p:nvSpPr>
          <p:cNvPr id="414" name="Google Shape;414;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CPU commands DMA controller by writing to control registers of DMA device</a:t>
            </a:r>
            <a:endParaRPr/>
          </a:p>
        </p:txBody>
      </p:sp>
      <p:pic>
        <p:nvPicPr>
          <p:cNvPr id="415" name="Google Shape;415;p42"/>
          <p:cNvPicPr preferRelativeResize="0"/>
          <p:nvPr/>
        </p:nvPicPr>
        <p:blipFill rotWithShape="1">
          <a:blip r:embed="rId3">
            <a:alphaModFix/>
          </a:blip>
          <a:srcRect b="0" l="0" r="0" t="0"/>
          <a:stretch/>
        </p:blipFill>
        <p:spPr>
          <a:xfrm>
            <a:off x="778620" y="2606232"/>
            <a:ext cx="7263089" cy="3241662"/>
          </a:xfrm>
          <a:prstGeom prst="rect">
            <a:avLst/>
          </a:prstGeom>
          <a:noFill/>
          <a:ln>
            <a:noFill/>
          </a:ln>
        </p:spPr>
      </p:pic>
      <p:sp>
        <p:nvSpPr>
          <p:cNvPr id="416" name="Google Shape;416;p42"/>
          <p:cNvSpPr/>
          <p:nvPr/>
        </p:nvSpPr>
        <p:spPr>
          <a:xfrm>
            <a:off x="1434230" y="6034240"/>
            <a:ext cx="610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Example of a DMA transfer: transfer data from disk to memory (MOS Figure 5-4)</a:t>
            </a:r>
            <a:endParaRPr sz="1800">
              <a:solidFill>
                <a:schemeClr val="dk1"/>
              </a:solidFill>
              <a:latin typeface="Calibri"/>
              <a:ea typeface="Calibri"/>
              <a:cs typeface="Calibri"/>
              <a:sym typeface="Calibri"/>
            </a:endParaRPr>
          </a:p>
        </p:txBody>
      </p:sp>
      <p:sp>
        <p:nvSpPr>
          <p:cNvPr id="417" name="Google Shape;417;p42"/>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DMA Controller</a:t>
            </a:r>
            <a:endParaRPr/>
          </a:p>
        </p:txBody>
      </p:sp>
      <p:sp>
        <p:nvSpPr>
          <p:cNvPr id="424" name="Google Shape;424;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One data transfer</a:t>
            </a:r>
            <a:r>
              <a:rPr lang="en-US"/>
              <a:t> at a time (1 channel)</a:t>
            </a:r>
            <a:endParaRPr/>
          </a:p>
          <a:p>
            <a:pPr indent="-228600" lvl="0" marL="228600" rtl="0" algn="l">
              <a:lnSpc>
                <a:spcPct val="90000"/>
              </a:lnSpc>
              <a:spcBef>
                <a:spcPts val="1000"/>
              </a:spcBef>
              <a:spcAft>
                <a:spcPts val="0"/>
              </a:spcAft>
              <a:buClr>
                <a:schemeClr val="dk1"/>
              </a:buClr>
              <a:buSzPts val="2800"/>
              <a:buChar char="•"/>
            </a:pPr>
            <a:r>
              <a:rPr b="1" lang="en-US"/>
              <a:t>Multiple data transfers </a:t>
            </a:r>
            <a:r>
              <a:rPr lang="en-US"/>
              <a:t>at once (multiple channels)</a:t>
            </a:r>
            <a:endParaRPr/>
          </a:p>
          <a:p>
            <a:pPr indent="-228600" lvl="1" marL="685800" rtl="0" algn="l">
              <a:lnSpc>
                <a:spcPct val="90000"/>
              </a:lnSpc>
              <a:spcBef>
                <a:spcPts val="500"/>
              </a:spcBef>
              <a:spcAft>
                <a:spcPts val="0"/>
              </a:spcAft>
              <a:buClr>
                <a:schemeClr val="dk1"/>
              </a:buClr>
              <a:buSzPts val="2400"/>
              <a:buChar char="•"/>
            </a:pPr>
            <a:r>
              <a:rPr lang="en-US"/>
              <a:t>Multiple sets of registers</a:t>
            </a:r>
            <a:endParaRPr/>
          </a:p>
          <a:p>
            <a:pPr indent="-228600" lvl="2" marL="1143000" rtl="0" algn="l">
              <a:lnSpc>
                <a:spcPct val="90000"/>
              </a:lnSpc>
              <a:spcBef>
                <a:spcPts val="500"/>
              </a:spcBef>
              <a:spcAft>
                <a:spcPts val="0"/>
              </a:spcAft>
              <a:buClr>
                <a:schemeClr val="dk1"/>
              </a:buClr>
              <a:buSzPts val="2000"/>
              <a:buChar char="•"/>
            </a:pPr>
            <a:r>
              <a:rPr lang="en-US"/>
              <a:t>One for each transfer channel</a:t>
            </a:r>
            <a:endParaRPr/>
          </a:p>
          <a:p>
            <a:pPr indent="-228600" lvl="1" marL="685800" rtl="0" algn="l">
              <a:lnSpc>
                <a:spcPct val="90000"/>
              </a:lnSpc>
              <a:spcBef>
                <a:spcPts val="500"/>
              </a:spcBef>
              <a:spcAft>
                <a:spcPts val="0"/>
              </a:spcAft>
              <a:buClr>
                <a:schemeClr val="dk1"/>
              </a:buClr>
              <a:buSzPts val="2400"/>
              <a:buChar char="•"/>
            </a:pPr>
            <a:r>
              <a:rPr lang="en-US"/>
              <a:t>CPU loads all sets of registers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What request to serve next?</a:t>
            </a:r>
            <a:endParaRPr/>
          </a:p>
          <a:p>
            <a:pPr indent="-228600" lvl="1" marL="685800" rtl="0" algn="l">
              <a:lnSpc>
                <a:spcPct val="90000"/>
              </a:lnSpc>
              <a:spcBef>
                <a:spcPts val="500"/>
              </a:spcBef>
              <a:spcAft>
                <a:spcPts val="0"/>
              </a:spcAft>
              <a:buClr>
                <a:schemeClr val="dk1"/>
              </a:buClr>
              <a:buSzPts val="2400"/>
              <a:buChar char="•"/>
            </a:pPr>
            <a:r>
              <a:rPr lang="en-US"/>
              <a:t>Round-robin</a:t>
            </a:r>
            <a:endParaRPr/>
          </a:p>
          <a:p>
            <a:pPr indent="-228600" lvl="1" marL="685800" rtl="0" algn="l">
              <a:lnSpc>
                <a:spcPct val="90000"/>
              </a:lnSpc>
              <a:spcBef>
                <a:spcPts val="500"/>
              </a:spcBef>
              <a:spcAft>
                <a:spcPts val="0"/>
              </a:spcAft>
              <a:buClr>
                <a:schemeClr val="dk1"/>
              </a:buClr>
              <a:buSzPts val="2400"/>
              <a:buChar char="•"/>
            </a:pPr>
            <a:r>
              <a:rPr lang="en-US"/>
              <a:t>Priority schema</a:t>
            </a:r>
            <a:endParaRPr/>
          </a:p>
          <a:p>
            <a:pPr indent="-76200" lvl="1" marL="685800" rtl="0" algn="l">
              <a:lnSpc>
                <a:spcPct val="90000"/>
              </a:lnSpc>
              <a:spcBef>
                <a:spcPts val="500"/>
              </a:spcBef>
              <a:spcAft>
                <a:spcPts val="0"/>
              </a:spcAft>
              <a:buClr>
                <a:schemeClr val="dk1"/>
              </a:buClr>
              <a:buSzPts val="2400"/>
              <a:buNone/>
            </a:pPr>
            <a:r>
              <a:t/>
            </a:r>
            <a:endParaRPr/>
          </a:p>
        </p:txBody>
      </p:sp>
      <p:sp>
        <p:nvSpPr>
          <p:cNvPr id="425" name="Google Shape;425;p43"/>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Transfer Bus Mode</a:t>
            </a:r>
            <a:endParaRPr/>
          </a:p>
        </p:txBody>
      </p:sp>
      <p:sp>
        <p:nvSpPr>
          <p:cNvPr id="432" name="Google Shape;432;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Word-at-a-time mode</a:t>
            </a:r>
            <a:endParaRPr/>
          </a:p>
          <a:p>
            <a:pPr indent="-228600" lvl="1" marL="685800" rtl="0" algn="l">
              <a:lnSpc>
                <a:spcPct val="90000"/>
              </a:lnSpc>
              <a:spcBef>
                <a:spcPts val="500"/>
              </a:spcBef>
              <a:spcAft>
                <a:spcPts val="0"/>
              </a:spcAft>
              <a:buClr>
                <a:schemeClr val="dk1"/>
              </a:buClr>
              <a:buSzPts val="2400"/>
              <a:buChar char="•"/>
            </a:pPr>
            <a:r>
              <a:rPr lang="en-US"/>
              <a:t>DMA controller requests for transfer of one word </a:t>
            </a:r>
            <a:endParaRPr/>
          </a:p>
          <a:p>
            <a:pPr indent="-228600" lvl="1" marL="685800" rtl="0" algn="l">
              <a:lnSpc>
                <a:spcPct val="90000"/>
              </a:lnSpc>
              <a:spcBef>
                <a:spcPts val="500"/>
              </a:spcBef>
              <a:spcAft>
                <a:spcPts val="0"/>
              </a:spcAft>
              <a:buClr>
                <a:schemeClr val="dk1"/>
              </a:buClr>
              <a:buSzPts val="2400"/>
              <a:buChar char="•"/>
            </a:pPr>
            <a:r>
              <a:rPr lang="en-US"/>
              <a:t>If the CPU wants the bus, it has to wait </a:t>
            </a:r>
            <a:endParaRPr/>
          </a:p>
          <a:p>
            <a:pPr indent="-228600" lvl="2" marL="1143000" rtl="0" algn="l">
              <a:lnSpc>
                <a:spcPct val="90000"/>
              </a:lnSpc>
              <a:spcBef>
                <a:spcPts val="500"/>
              </a:spcBef>
              <a:spcAft>
                <a:spcPts val="0"/>
              </a:spcAft>
              <a:buClr>
                <a:schemeClr val="dk1"/>
              </a:buClr>
              <a:buSzPts val="2000"/>
              <a:buChar char="•"/>
            </a:pPr>
            <a:r>
              <a:rPr lang="en-US"/>
              <a:t>Also called </a:t>
            </a:r>
            <a:r>
              <a:rPr b="1" lang="en-US"/>
              <a:t>cycle stealing</a:t>
            </a:r>
            <a:endParaRPr/>
          </a:p>
          <a:p>
            <a:pPr indent="-228600" lvl="0" marL="228600" rtl="0" algn="l">
              <a:lnSpc>
                <a:spcPct val="90000"/>
              </a:lnSpc>
              <a:spcBef>
                <a:spcPts val="1000"/>
              </a:spcBef>
              <a:spcAft>
                <a:spcPts val="0"/>
              </a:spcAft>
              <a:buClr>
                <a:schemeClr val="dk1"/>
              </a:buClr>
              <a:buSzPts val="2800"/>
              <a:buChar char="•"/>
            </a:pPr>
            <a:r>
              <a:rPr i="1" lang="en-US"/>
              <a:t>Block mode </a:t>
            </a:r>
            <a:endParaRPr/>
          </a:p>
          <a:p>
            <a:pPr indent="-228600" lvl="1" marL="685800" rtl="0" algn="l">
              <a:lnSpc>
                <a:spcPct val="90000"/>
              </a:lnSpc>
              <a:spcBef>
                <a:spcPts val="500"/>
              </a:spcBef>
              <a:spcAft>
                <a:spcPts val="0"/>
              </a:spcAft>
              <a:buClr>
                <a:schemeClr val="dk1"/>
              </a:buClr>
              <a:buSzPts val="2400"/>
              <a:buChar char="•"/>
            </a:pPr>
            <a:r>
              <a:rPr lang="en-US"/>
              <a:t>DMA controller acquires the bus, issues a series of transfers, and releases the bus </a:t>
            </a:r>
            <a:endParaRPr/>
          </a:p>
          <a:p>
            <a:pPr indent="-228600" lvl="2" marL="1143000" rtl="0" algn="l">
              <a:lnSpc>
                <a:spcPct val="90000"/>
              </a:lnSpc>
              <a:spcBef>
                <a:spcPts val="500"/>
              </a:spcBef>
              <a:spcAft>
                <a:spcPts val="0"/>
              </a:spcAft>
              <a:buClr>
                <a:schemeClr val="dk1"/>
              </a:buClr>
              <a:buSzPts val="2000"/>
              <a:buChar char="•"/>
            </a:pPr>
            <a:r>
              <a:rPr lang="en-US"/>
              <a:t>Also called </a:t>
            </a:r>
            <a:r>
              <a:rPr b="1" lang="en-US"/>
              <a:t>burst mode</a:t>
            </a:r>
            <a:endParaRPr/>
          </a:p>
          <a:p>
            <a:pPr indent="-228600" lvl="1" marL="685800" rtl="0" algn="l">
              <a:lnSpc>
                <a:spcPct val="90000"/>
              </a:lnSpc>
              <a:spcBef>
                <a:spcPts val="500"/>
              </a:spcBef>
              <a:spcAft>
                <a:spcPts val="0"/>
              </a:spcAft>
              <a:buClr>
                <a:schemeClr val="dk1"/>
              </a:buClr>
              <a:buSzPts val="2400"/>
              <a:buChar char="•"/>
            </a:pPr>
            <a:r>
              <a:rPr lang="en-US"/>
              <a:t>Advantage: takes less time for acquiring bus</a:t>
            </a:r>
            <a:endParaRPr/>
          </a:p>
          <a:p>
            <a:pPr indent="-228600" lvl="1" marL="685800" rtl="0" algn="l">
              <a:lnSpc>
                <a:spcPct val="90000"/>
              </a:lnSpc>
              <a:spcBef>
                <a:spcPts val="500"/>
              </a:spcBef>
              <a:spcAft>
                <a:spcPts val="0"/>
              </a:spcAft>
              <a:buClr>
                <a:schemeClr val="dk1"/>
              </a:buClr>
              <a:buSzPts val="2400"/>
              <a:buChar char="•"/>
            </a:pPr>
            <a:r>
              <a:rPr lang="en-US"/>
              <a:t>Disadvantage: can block the CPU and other devices for a long time if a long burst</a:t>
            </a:r>
            <a:endParaRPr/>
          </a:p>
        </p:txBody>
      </p:sp>
      <p:sp>
        <p:nvSpPr>
          <p:cNvPr id="433" name="Google Shape;433;p44"/>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ph type="title"/>
          </p:nvPr>
        </p:nvSpPr>
        <p:spPr>
          <a:xfrm>
            <a:off x="628650" y="365126"/>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Fly-by Mode vs Flow-through Mode</a:t>
            </a:r>
            <a:endParaRPr/>
          </a:p>
        </p:txBody>
      </p:sp>
      <p:sp>
        <p:nvSpPr>
          <p:cNvPr id="440" name="Google Shape;440;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Fly-by mode</a:t>
            </a:r>
            <a:endParaRPr/>
          </a:p>
          <a:p>
            <a:pPr indent="-228600" lvl="1" marL="685800" rtl="0" algn="l">
              <a:lnSpc>
                <a:spcPct val="90000"/>
              </a:lnSpc>
              <a:spcBef>
                <a:spcPts val="500"/>
              </a:spcBef>
              <a:spcAft>
                <a:spcPts val="0"/>
              </a:spcAft>
              <a:buClr>
                <a:schemeClr val="dk1"/>
              </a:buClr>
              <a:buSzPts val="2400"/>
              <a:buChar char="•"/>
            </a:pPr>
            <a:r>
              <a:rPr lang="en-US"/>
              <a:t>DMA controller commands the device controller to transfer data directly to destination</a:t>
            </a:r>
            <a:endParaRPr/>
          </a:p>
          <a:p>
            <a:pPr indent="-228600" lvl="0" marL="228600" rtl="0" algn="l">
              <a:lnSpc>
                <a:spcPct val="90000"/>
              </a:lnSpc>
              <a:spcBef>
                <a:spcPts val="1000"/>
              </a:spcBef>
              <a:spcAft>
                <a:spcPts val="0"/>
              </a:spcAft>
              <a:buClr>
                <a:schemeClr val="dk1"/>
              </a:buClr>
              <a:buSzPts val="2800"/>
              <a:buChar char="•"/>
            </a:pPr>
            <a:r>
              <a:rPr b="1" lang="en-US"/>
              <a:t>Flow-through mode</a:t>
            </a:r>
            <a:endParaRPr/>
          </a:p>
          <a:p>
            <a:pPr indent="-228600" lvl="1" marL="685800" rtl="0" algn="l">
              <a:lnSpc>
                <a:spcPct val="90000"/>
              </a:lnSpc>
              <a:spcBef>
                <a:spcPts val="500"/>
              </a:spcBef>
              <a:spcAft>
                <a:spcPts val="0"/>
              </a:spcAft>
              <a:buClr>
                <a:schemeClr val="dk1"/>
              </a:buClr>
              <a:buSzPts val="2400"/>
              <a:buChar char="•"/>
            </a:pPr>
            <a:r>
              <a:rPr lang="en-US"/>
              <a:t>Data transferred pass through the DMA controller</a:t>
            </a:r>
            <a:endParaRPr/>
          </a:p>
          <a:p>
            <a:pPr indent="-228600" lvl="2" marL="1143000" rtl="0" algn="l">
              <a:lnSpc>
                <a:spcPct val="90000"/>
              </a:lnSpc>
              <a:spcBef>
                <a:spcPts val="500"/>
              </a:spcBef>
              <a:spcAft>
                <a:spcPts val="0"/>
              </a:spcAft>
              <a:buClr>
                <a:schemeClr val="dk1"/>
              </a:buClr>
              <a:buSzPts val="2000"/>
              <a:buChar char="•"/>
            </a:pPr>
            <a:r>
              <a:rPr lang="en-US"/>
              <a:t>DMA controller first reads data into an internal buffer/register</a:t>
            </a:r>
            <a:endParaRPr/>
          </a:p>
          <a:p>
            <a:pPr indent="-228600" lvl="2" marL="1143000" rtl="0" algn="l">
              <a:lnSpc>
                <a:spcPct val="90000"/>
              </a:lnSpc>
              <a:spcBef>
                <a:spcPts val="500"/>
              </a:spcBef>
              <a:spcAft>
                <a:spcPts val="0"/>
              </a:spcAft>
              <a:buClr>
                <a:schemeClr val="dk1"/>
              </a:buClr>
              <a:buSzPts val="2000"/>
              <a:buChar char="•"/>
            </a:pPr>
            <a:r>
              <a:rPr lang="en-US"/>
              <a:t>and then writes it to the destination</a:t>
            </a:r>
            <a:endParaRPr/>
          </a:p>
          <a:p>
            <a:pPr indent="-228600" lvl="1" marL="685800" rtl="0" algn="l">
              <a:lnSpc>
                <a:spcPct val="90000"/>
              </a:lnSpc>
              <a:spcBef>
                <a:spcPts val="500"/>
              </a:spcBef>
              <a:spcAft>
                <a:spcPts val="0"/>
              </a:spcAft>
              <a:buClr>
                <a:schemeClr val="dk1"/>
              </a:buClr>
              <a:buSzPts val="2400"/>
              <a:buChar char="•"/>
            </a:pPr>
            <a:r>
              <a:rPr lang="en-US"/>
              <a:t>This scheme requires an extra bus cycle per word transferred, but is more flexible, it can</a:t>
            </a:r>
            <a:endParaRPr/>
          </a:p>
          <a:p>
            <a:pPr indent="-228600" lvl="2" marL="1143000" rtl="0" algn="l">
              <a:lnSpc>
                <a:spcPct val="90000"/>
              </a:lnSpc>
              <a:spcBef>
                <a:spcPts val="500"/>
              </a:spcBef>
              <a:spcAft>
                <a:spcPts val="0"/>
              </a:spcAft>
              <a:buClr>
                <a:schemeClr val="dk1"/>
              </a:buClr>
              <a:buSzPts val="2000"/>
              <a:buChar char="•"/>
            </a:pPr>
            <a:r>
              <a:rPr lang="en-US"/>
              <a:t>perform device-to-device copies </a:t>
            </a:r>
            <a:endParaRPr/>
          </a:p>
          <a:p>
            <a:pPr indent="-228600" lvl="2" marL="1143000" rtl="0" algn="l">
              <a:lnSpc>
                <a:spcPct val="90000"/>
              </a:lnSpc>
              <a:spcBef>
                <a:spcPts val="500"/>
              </a:spcBef>
              <a:spcAft>
                <a:spcPts val="0"/>
              </a:spcAft>
              <a:buClr>
                <a:schemeClr val="dk1"/>
              </a:buClr>
              <a:buSzPts val="2000"/>
              <a:buChar char="•"/>
            </a:pPr>
            <a:r>
              <a:rPr lang="en-US"/>
              <a:t>memory-to-memory copies</a:t>
            </a:r>
            <a:endParaRPr/>
          </a:p>
        </p:txBody>
      </p:sp>
      <p:sp>
        <p:nvSpPr>
          <p:cNvPr id="441" name="Google Shape;441;p45"/>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Is DMA Good?</a:t>
            </a:r>
            <a:endParaRPr/>
          </a:p>
        </p:txBody>
      </p:sp>
      <p:sp>
        <p:nvSpPr>
          <p:cNvPr id="447" name="Google Shape;447;p46"/>
          <p:cNvSpPr txBox="1"/>
          <p:nvPr>
            <p:ph idx="1" type="body"/>
          </p:nvPr>
        </p:nvSpPr>
        <p:spPr>
          <a:xfrm>
            <a:off x="628650" y="1825625"/>
            <a:ext cx="3930555"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DMA controllers are able to read and write data </a:t>
            </a:r>
            <a:r>
              <a:rPr b="1" lang="en-US"/>
              <a:t>directly from/to </a:t>
            </a:r>
            <a:r>
              <a:rPr lang="en-US"/>
              <a:t>memory and/or IO devices</a:t>
            </a:r>
            <a:endParaRPr/>
          </a:p>
          <a:p>
            <a:pPr indent="-228600" lvl="1" marL="685800" rtl="0" algn="l">
              <a:lnSpc>
                <a:spcPct val="90000"/>
              </a:lnSpc>
              <a:spcBef>
                <a:spcPts val="500"/>
              </a:spcBef>
              <a:spcAft>
                <a:spcPts val="0"/>
              </a:spcAft>
              <a:buClr>
                <a:schemeClr val="dk1"/>
              </a:buClr>
              <a:buSzPct val="100000"/>
              <a:buChar char="•"/>
            </a:pPr>
            <a:r>
              <a:rPr lang="en-US"/>
              <a:t>With no software intervention</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DMA hardware enables the data transfer to be accomplished </a:t>
            </a:r>
            <a:r>
              <a:rPr b="1" lang="en-US"/>
              <a:t>without using the CPU</a:t>
            </a:r>
            <a:endParaRPr/>
          </a:p>
          <a:p>
            <a:pPr indent="-228600" lvl="1" marL="685800" rtl="0" algn="l">
              <a:lnSpc>
                <a:spcPct val="90000"/>
              </a:lnSpc>
              <a:spcBef>
                <a:spcPts val="500"/>
              </a:spcBef>
              <a:spcAft>
                <a:spcPts val="0"/>
              </a:spcAft>
              <a:buClr>
                <a:schemeClr val="dk1"/>
              </a:buClr>
              <a:buSzPct val="100000"/>
              <a:buChar char="•"/>
            </a:pPr>
            <a:r>
              <a:rPr lang="en-US"/>
              <a:t>If not for configuration</a:t>
            </a:r>
            <a:endParaRPr/>
          </a:p>
        </p:txBody>
      </p:sp>
      <p:sp>
        <p:nvSpPr>
          <p:cNvPr id="448" name="Google Shape;448;p46"/>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grpSp>
        <p:nvGrpSpPr>
          <p:cNvPr id="449" name="Google Shape;449;p46"/>
          <p:cNvGrpSpPr/>
          <p:nvPr/>
        </p:nvGrpSpPr>
        <p:grpSpPr>
          <a:xfrm>
            <a:off x="4910162" y="1690689"/>
            <a:ext cx="3931598" cy="4486274"/>
            <a:chOff x="4792376" y="1690689"/>
            <a:chExt cx="3489803" cy="3982150"/>
          </a:xfrm>
        </p:grpSpPr>
        <p:pic>
          <p:nvPicPr>
            <p:cNvPr id="450" name="Google Shape;450;p46"/>
            <p:cNvPicPr preferRelativeResize="0"/>
            <p:nvPr/>
          </p:nvPicPr>
          <p:blipFill rotWithShape="1">
            <a:blip r:embed="rId3">
              <a:alphaModFix/>
            </a:blip>
            <a:srcRect b="0" l="0" r="0" t="0"/>
            <a:stretch/>
          </p:blipFill>
          <p:spPr>
            <a:xfrm>
              <a:off x="4792376" y="1690689"/>
              <a:ext cx="3489803" cy="3982150"/>
            </a:xfrm>
            <a:prstGeom prst="rect">
              <a:avLst/>
            </a:prstGeom>
            <a:noFill/>
            <a:ln>
              <a:noFill/>
            </a:ln>
          </p:spPr>
        </p:pic>
        <p:sp>
          <p:nvSpPr>
            <p:cNvPr id="451" name="Google Shape;451;p46"/>
            <p:cNvSpPr txBox="1"/>
            <p:nvPr/>
          </p:nvSpPr>
          <p:spPr>
            <a:xfrm>
              <a:off x="5851101" y="4425659"/>
              <a:ext cx="1372354" cy="46277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87000"/>
                </a:lnSpc>
                <a:spcBef>
                  <a:spcPts val="0"/>
                </a:spcBef>
                <a:spcAft>
                  <a:spcPts val="0"/>
                </a:spcAft>
                <a:buNone/>
              </a:pPr>
              <a:r>
                <a:rPr lang="en-US" sz="1600">
                  <a:solidFill>
                    <a:schemeClr val="dk1"/>
                  </a:solidFill>
                  <a:latin typeface="Calibri"/>
                  <a:ea typeface="Calibri"/>
                  <a:cs typeface="Calibri"/>
                  <a:sym typeface="Calibri"/>
                </a:rPr>
                <a:t>CPU notified DMA is finished</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457" name="Google Shape;45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DMA controller has five channels. The controller is capable of requesting a 32-bit word every 50 nsec. A response takes equally long. How fast does the bus have to be to avoid being a bottleneck?</a:t>
            </a:r>
            <a:endParaRPr/>
          </a:p>
        </p:txBody>
      </p:sp>
      <p:sp>
        <p:nvSpPr>
          <p:cNvPr id="458" name="Google Shape;458;p47"/>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8"/>
          <p:cNvSpPr txBox="1"/>
          <p:nvPr>
            <p:ph type="title"/>
          </p:nvPr>
        </p:nvSpPr>
        <p:spPr>
          <a:xfrm>
            <a:off x="5524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Answer</a:t>
            </a:r>
            <a:endParaRPr/>
          </a:p>
        </p:txBody>
      </p:sp>
      <p:sp>
        <p:nvSpPr>
          <p:cNvPr id="464" name="Google Shape;464;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Each bus transaction has a request and a response, each taking 50 nsec, or 100 nsec per bus transaction. This gives 10 million bus transactions/sec. If each one is good for 4 bytes, the bus has to handle 40 MB/sec. The fact that these transactions may be sprayed over five I/O devices in round-robin fashion is irrelevant. A bus transaction takes 100 nsec, regardless of whether consecutive requests are to the same device or different devices, so the number of channels the DMA controller has does not matter. The bus does not know or care.</a:t>
            </a:r>
            <a:endParaRPr/>
          </a:p>
        </p:txBody>
      </p:sp>
      <p:sp>
        <p:nvSpPr>
          <p:cNvPr id="465" name="Google Shape;465;p48"/>
          <p:cNvSpPr/>
          <p:nvPr/>
        </p:nvSpPr>
        <p:spPr>
          <a:xfrm>
            <a:off x="234000" y="180460"/>
            <a:ext cx="26614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Offloaded Communication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Device Notification</a:t>
            </a:r>
            <a:endParaRPr/>
          </a:p>
        </p:txBody>
      </p:sp>
      <p:sp>
        <p:nvSpPr>
          <p:cNvPr id="472" name="Google Shape;472;p49"/>
          <p:cNvSpPr txBox="1"/>
          <p:nvPr>
            <p:ph idx="1" type="body"/>
          </p:nvPr>
        </p:nvSpPr>
        <p:spPr>
          <a:xfrm>
            <a:off x="628650" y="1607257"/>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Interrupts</a:t>
            </a:r>
            <a:r>
              <a:rPr lang="en-US"/>
              <a:t> associated with IO Devices (but not only)</a:t>
            </a:r>
            <a:endParaRPr/>
          </a:p>
        </p:txBody>
      </p:sp>
      <p:pic>
        <p:nvPicPr>
          <p:cNvPr id="473" name="Google Shape;473;p49"/>
          <p:cNvPicPr preferRelativeResize="0"/>
          <p:nvPr/>
        </p:nvPicPr>
        <p:blipFill rotWithShape="1">
          <a:blip r:embed="rId3">
            <a:alphaModFix/>
          </a:blip>
          <a:srcRect b="0" l="0" r="37931" t="0"/>
          <a:stretch/>
        </p:blipFill>
        <p:spPr>
          <a:xfrm>
            <a:off x="207913" y="2257030"/>
            <a:ext cx="1702774" cy="2467863"/>
          </a:xfrm>
          <a:prstGeom prst="rect">
            <a:avLst/>
          </a:prstGeom>
          <a:noFill/>
          <a:ln>
            <a:noFill/>
          </a:ln>
        </p:spPr>
      </p:pic>
      <p:pic>
        <p:nvPicPr>
          <p:cNvPr id="474" name="Google Shape;474;p49"/>
          <p:cNvPicPr preferRelativeResize="0"/>
          <p:nvPr/>
        </p:nvPicPr>
        <p:blipFill rotWithShape="1">
          <a:blip r:embed="rId4">
            <a:alphaModFix/>
          </a:blip>
          <a:srcRect b="0" l="0" r="0" t="0"/>
          <a:stretch/>
        </p:blipFill>
        <p:spPr>
          <a:xfrm>
            <a:off x="1059300" y="3490961"/>
            <a:ext cx="3161348" cy="3608461"/>
          </a:xfrm>
          <a:prstGeom prst="rect">
            <a:avLst/>
          </a:prstGeom>
          <a:noFill/>
          <a:ln>
            <a:noFill/>
          </a:ln>
        </p:spPr>
      </p:pic>
      <p:pic>
        <p:nvPicPr>
          <p:cNvPr id="475" name="Google Shape;475;p49"/>
          <p:cNvPicPr preferRelativeResize="0"/>
          <p:nvPr/>
        </p:nvPicPr>
        <p:blipFill rotWithShape="1">
          <a:blip r:embed="rId5">
            <a:alphaModFix/>
          </a:blip>
          <a:srcRect b="0" l="0" r="0" t="0"/>
          <a:stretch/>
        </p:blipFill>
        <p:spPr>
          <a:xfrm>
            <a:off x="207913" y="5156298"/>
            <a:ext cx="3145568" cy="3613721"/>
          </a:xfrm>
          <a:prstGeom prst="rect">
            <a:avLst/>
          </a:prstGeom>
          <a:noFill/>
          <a:ln>
            <a:noFill/>
          </a:ln>
        </p:spPr>
      </p:pic>
      <p:sp>
        <p:nvSpPr>
          <p:cNvPr id="476" name="Google Shape;476;p49"/>
          <p:cNvSpPr txBox="1"/>
          <p:nvPr/>
        </p:nvSpPr>
        <p:spPr>
          <a:xfrm>
            <a:off x="2274329" y="2506301"/>
            <a:ext cx="15826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Windows</a:t>
            </a:r>
            <a:endParaRPr/>
          </a:p>
        </p:txBody>
      </p:sp>
      <p:grpSp>
        <p:nvGrpSpPr>
          <p:cNvPr id="477" name="Google Shape;477;p49"/>
          <p:cNvGrpSpPr/>
          <p:nvPr/>
        </p:nvGrpSpPr>
        <p:grpSpPr>
          <a:xfrm>
            <a:off x="4306374" y="2338918"/>
            <a:ext cx="4837626" cy="4351337"/>
            <a:chOff x="4306374" y="2338918"/>
            <a:chExt cx="4837626" cy="4351337"/>
          </a:xfrm>
        </p:grpSpPr>
        <p:pic>
          <p:nvPicPr>
            <p:cNvPr id="478" name="Google Shape;478;p49"/>
            <p:cNvPicPr preferRelativeResize="0"/>
            <p:nvPr/>
          </p:nvPicPr>
          <p:blipFill rotWithShape="1">
            <a:blip r:embed="rId6">
              <a:alphaModFix/>
            </a:blip>
            <a:srcRect b="0" l="0" r="0" t="0"/>
            <a:stretch/>
          </p:blipFill>
          <p:spPr>
            <a:xfrm>
              <a:off x="4306374" y="2338918"/>
              <a:ext cx="4837626" cy="4351337"/>
            </a:xfrm>
            <a:prstGeom prst="rect">
              <a:avLst/>
            </a:prstGeom>
            <a:noFill/>
            <a:ln>
              <a:noFill/>
            </a:ln>
          </p:spPr>
        </p:pic>
        <p:sp>
          <p:nvSpPr>
            <p:cNvPr id="479" name="Google Shape;479;p49"/>
            <p:cNvSpPr txBox="1"/>
            <p:nvPr/>
          </p:nvSpPr>
          <p:spPr>
            <a:xfrm>
              <a:off x="7765087" y="2642781"/>
              <a:ext cx="9749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Linux</a:t>
              </a:r>
              <a:endParaRPr/>
            </a:p>
          </p:txBody>
        </p:sp>
      </p:grpSp>
      <p:cxnSp>
        <p:nvCxnSpPr>
          <p:cNvPr id="480" name="Google Shape;480;p49"/>
          <p:cNvCxnSpPr/>
          <p:nvPr/>
        </p:nvCxnSpPr>
        <p:spPr>
          <a:xfrm rot="10800000">
            <a:off x="2688609" y="5117911"/>
            <a:ext cx="382137" cy="0"/>
          </a:xfrm>
          <a:prstGeom prst="straightConnector1">
            <a:avLst/>
          </a:prstGeom>
          <a:noFill/>
          <a:ln cap="flat" cmpd="sng" w="28575">
            <a:solidFill>
              <a:srgbClr val="FF0000"/>
            </a:solidFill>
            <a:prstDash val="solid"/>
            <a:miter lim="800000"/>
            <a:headEnd len="sm" w="sm" type="none"/>
            <a:tailEnd len="med" w="med" type="stealth"/>
          </a:ln>
        </p:spPr>
      </p:cxnSp>
      <p:cxnSp>
        <p:nvCxnSpPr>
          <p:cNvPr id="481" name="Google Shape;481;p49"/>
          <p:cNvCxnSpPr/>
          <p:nvPr/>
        </p:nvCxnSpPr>
        <p:spPr>
          <a:xfrm rot="10800000">
            <a:off x="1878544" y="3403979"/>
            <a:ext cx="382137" cy="0"/>
          </a:xfrm>
          <a:prstGeom prst="straightConnector1">
            <a:avLst/>
          </a:prstGeom>
          <a:noFill/>
          <a:ln cap="flat" cmpd="sng" w="28575">
            <a:solidFill>
              <a:srgbClr val="FF0000"/>
            </a:solidFill>
            <a:prstDash val="solid"/>
            <a:miter lim="800000"/>
            <a:headEnd len="sm" w="sm" type="none"/>
            <a:tailEnd len="med" w="med" type="stealth"/>
          </a:ln>
        </p:spPr>
      </p:cxnSp>
      <p:cxnSp>
        <p:nvCxnSpPr>
          <p:cNvPr id="482" name="Google Shape;482;p49"/>
          <p:cNvCxnSpPr/>
          <p:nvPr/>
        </p:nvCxnSpPr>
        <p:spPr>
          <a:xfrm rot="10800000">
            <a:off x="1976351" y="6801714"/>
            <a:ext cx="382137" cy="0"/>
          </a:xfrm>
          <a:prstGeom prst="straightConnector1">
            <a:avLst/>
          </a:prstGeom>
          <a:noFill/>
          <a:ln cap="flat" cmpd="sng" w="28575">
            <a:solidFill>
              <a:srgbClr val="FF0000"/>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Interrupts </a:t>
            </a:r>
            <a:endParaRPr/>
          </a:p>
        </p:txBody>
      </p:sp>
      <p:sp>
        <p:nvSpPr>
          <p:cNvPr id="489" name="Google Shape;489;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90" name="Google Shape;490;p50"/>
          <p:cNvPicPr preferRelativeResize="0"/>
          <p:nvPr/>
        </p:nvPicPr>
        <p:blipFill rotWithShape="1">
          <a:blip r:embed="rId3">
            <a:alphaModFix/>
          </a:blip>
          <a:srcRect b="0" l="0" r="0" t="0"/>
          <a:stretch/>
        </p:blipFill>
        <p:spPr>
          <a:xfrm>
            <a:off x="628650" y="1825624"/>
            <a:ext cx="7886700" cy="3353283"/>
          </a:xfrm>
          <a:prstGeom prst="rect">
            <a:avLst/>
          </a:prstGeom>
          <a:noFill/>
          <a:ln>
            <a:noFill/>
          </a:ln>
        </p:spPr>
      </p:pic>
      <p:sp>
        <p:nvSpPr>
          <p:cNvPr id="491" name="Google Shape;491;p50"/>
          <p:cNvSpPr/>
          <p:nvPr/>
        </p:nvSpPr>
        <p:spPr>
          <a:xfrm>
            <a:off x="628650" y="5253633"/>
            <a:ext cx="78866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an interrupt happens. The connections between the devices and the  interrupt controller actually use interrupt lines on the bus rather than dedicated wires. (MOS Figure 5-5. )</a:t>
            </a:r>
            <a:endParaRPr sz="1800">
              <a:solidFill>
                <a:schemeClr val="dk1"/>
              </a:solidFill>
              <a:latin typeface="Calibri"/>
              <a:ea typeface="Calibri"/>
              <a:cs typeface="Calibri"/>
              <a:sym typeface="Calibri"/>
            </a:endParaRPr>
          </a:p>
        </p:txBody>
      </p:sp>
      <p:sp>
        <p:nvSpPr>
          <p:cNvPr id="492" name="Google Shape;492;p50"/>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
        <p:nvSpPr>
          <p:cNvPr id="493" name="Google Shape;493;p50"/>
          <p:cNvSpPr/>
          <p:nvPr/>
        </p:nvSpPr>
        <p:spPr>
          <a:xfrm>
            <a:off x="1750978" y="2120623"/>
            <a:ext cx="1994170" cy="573938"/>
          </a:xfrm>
          <a:custGeom>
            <a:rect b="b" l="l" r="r" t="t"/>
            <a:pathLst>
              <a:path extrusionOk="0" h="573938" w="1877439">
                <a:moveTo>
                  <a:pt x="0" y="564211"/>
                </a:moveTo>
                <a:cubicBezTo>
                  <a:pt x="315338" y="281298"/>
                  <a:pt x="630677" y="-1615"/>
                  <a:pt x="943583" y="6"/>
                </a:cubicBezTo>
                <a:cubicBezTo>
                  <a:pt x="1256489" y="1627"/>
                  <a:pt x="1566964" y="287782"/>
                  <a:pt x="1877439" y="57393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50"/>
          <p:cNvSpPr txBox="1"/>
          <p:nvPr/>
        </p:nvSpPr>
        <p:spPr>
          <a:xfrm>
            <a:off x="2140085" y="1562320"/>
            <a:ext cx="1786323" cy="571695"/>
          </a:xfrm>
          <a:prstGeom prst="rect">
            <a:avLst/>
          </a:prstGeom>
          <a:noFill/>
          <a:ln>
            <a:noFill/>
          </a:ln>
        </p:spPr>
        <p:txBody>
          <a:bodyPr anchorCtr="0" anchor="t" bIns="45700" lIns="91425" spcFirstLastPara="1" rIns="91425" wrap="square" tIns="45700">
            <a:spAutoFit/>
          </a:bodyPr>
          <a:lstStyle/>
          <a:p>
            <a:pPr indent="0" lvl="0" marL="0" marR="0" rtl="0" algn="l">
              <a:lnSpc>
                <a:spcPct val="89000"/>
              </a:lnSpc>
              <a:spcBef>
                <a:spcPts val="0"/>
              </a:spcBef>
              <a:spcAft>
                <a:spcPts val="0"/>
              </a:spcAft>
              <a:buNone/>
            </a:pPr>
            <a:r>
              <a:rPr lang="en-US" sz="1750">
                <a:solidFill>
                  <a:schemeClr val="dk1"/>
                </a:solidFill>
                <a:latin typeface="Calibri"/>
                <a:ea typeface="Calibri"/>
                <a:cs typeface="Calibri"/>
                <a:sym typeface="Calibri"/>
              </a:rPr>
              <a:t>0. CPU configures</a:t>
            </a:r>
            <a:endParaRPr/>
          </a:p>
          <a:p>
            <a:pPr indent="0" lvl="0" marL="0" marR="0" rtl="0" algn="l">
              <a:lnSpc>
                <a:spcPct val="89000"/>
              </a:lnSpc>
              <a:spcBef>
                <a:spcPts val="0"/>
              </a:spcBef>
              <a:spcAft>
                <a:spcPts val="0"/>
              </a:spcAft>
              <a:buNone/>
            </a:pPr>
            <a:r>
              <a:rPr lang="en-US" sz="1750">
                <a:solidFill>
                  <a:schemeClr val="dk1"/>
                </a:solidFill>
                <a:latin typeface="Calibri"/>
                <a:ea typeface="Calibri"/>
                <a:cs typeface="Calibri"/>
                <a:sym typeface="Calibri"/>
              </a:rPr>
              <a:t>     interrupt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Interrupts</a:t>
            </a:r>
            <a:endParaRPr/>
          </a:p>
        </p:txBody>
      </p:sp>
      <p:sp>
        <p:nvSpPr>
          <p:cNvPr id="500" name="Google Shape;500;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types of interrupts</a:t>
            </a:r>
            <a:endParaRPr/>
          </a:p>
          <a:p>
            <a:pPr indent="-228600" lvl="1" marL="685800" rtl="0" algn="l">
              <a:lnSpc>
                <a:spcPct val="90000"/>
              </a:lnSpc>
              <a:spcBef>
                <a:spcPts val="500"/>
              </a:spcBef>
              <a:spcAft>
                <a:spcPts val="0"/>
              </a:spcAft>
              <a:buClr>
                <a:schemeClr val="dk1"/>
              </a:buClr>
              <a:buSzPts val="2400"/>
              <a:buChar char="•"/>
            </a:pPr>
            <a:r>
              <a:rPr lang="en-US"/>
              <a:t>External Interrupts</a:t>
            </a:r>
            <a:endParaRPr/>
          </a:p>
          <a:p>
            <a:pPr indent="-228600" lvl="1" marL="685800" rtl="0" algn="l">
              <a:lnSpc>
                <a:spcPct val="90000"/>
              </a:lnSpc>
              <a:spcBef>
                <a:spcPts val="500"/>
              </a:spcBef>
              <a:spcAft>
                <a:spcPts val="0"/>
              </a:spcAft>
              <a:buClr>
                <a:schemeClr val="dk1"/>
              </a:buClr>
              <a:buSzPts val="2400"/>
              <a:buChar char="•"/>
            </a:pPr>
            <a:r>
              <a:rPr lang="en-US"/>
              <a:t>Internal Interrupts</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Processing any type of interrupt is almost identical</a:t>
            </a:r>
            <a:endParaRPr/>
          </a:p>
          <a:p>
            <a:pPr indent="-228600" lvl="1" marL="685800" rtl="0" algn="l">
              <a:lnSpc>
                <a:spcPct val="90000"/>
              </a:lnSpc>
              <a:spcBef>
                <a:spcPts val="500"/>
              </a:spcBef>
              <a:spcAft>
                <a:spcPts val="0"/>
              </a:spcAft>
              <a:buClr>
                <a:schemeClr val="dk1"/>
              </a:buClr>
              <a:buSzPts val="2400"/>
              <a:buChar char="•"/>
            </a:pPr>
            <a:r>
              <a:rPr lang="en-US"/>
              <a:t>The interrupted program must be </a:t>
            </a:r>
            <a:r>
              <a:rPr b="1" lang="en-US"/>
              <a:t>resumed after the interrupt is handled</a:t>
            </a:r>
            <a:endParaRPr/>
          </a:p>
          <a:p>
            <a:pPr indent="-228600" lvl="1" marL="685800" rtl="0" algn="l">
              <a:lnSpc>
                <a:spcPct val="90000"/>
              </a:lnSpc>
              <a:spcBef>
                <a:spcPts val="500"/>
              </a:spcBef>
              <a:spcAft>
                <a:spcPts val="0"/>
              </a:spcAft>
              <a:buClr>
                <a:schemeClr val="dk1"/>
              </a:buClr>
              <a:buSzPts val="2400"/>
              <a:buChar char="•"/>
            </a:pPr>
            <a:r>
              <a:rPr lang="en-US"/>
              <a:t>Operating system is responsible to save the state</a:t>
            </a:r>
            <a:endParaRPr/>
          </a:p>
          <a:p>
            <a:pPr indent="-228600" lvl="2" marL="1143000" rtl="0" algn="l">
              <a:lnSpc>
                <a:spcPct val="90000"/>
              </a:lnSpc>
              <a:spcBef>
                <a:spcPts val="500"/>
              </a:spcBef>
              <a:spcAft>
                <a:spcPts val="0"/>
              </a:spcAft>
              <a:buClr>
                <a:schemeClr val="dk1"/>
              </a:buClr>
              <a:buSzPts val="2000"/>
              <a:buChar char="•"/>
            </a:pPr>
            <a:r>
              <a:rPr lang="en-US"/>
              <a:t>May introduce considerable overhead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01" name="Google Shape;501;p51"/>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Devices (1)</a:t>
            </a:r>
            <a:endParaRPr/>
          </a:p>
        </p:txBody>
      </p:sp>
      <p:sp>
        <p:nvSpPr>
          <p:cNvPr id="109" name="Google Shape;109;p16"/>
          <p:cNvSpPr txBox="1"/>
          <p:nvPr>
            <p:ph idx="1" type="body"/>
          </p:nvPr>
        </p:nvSpPr>
        <p:spPr>
          <a:xfrm>
            <a:off x="628650" y="1825625"/>
            <a:ext cx="7886700" cy="4536264"/>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Block devices</a:t>
            </a:r>
            <a:endParaRPr/>
          </a:p>
          <a:p>
            <a:pPr indent="-228600" lvl="1" marL="685800" rtl="0" algn="l">
              <a:lnSpc>
                <a:spcPct val="90000"/>
              </a:lnSpc>
              <a:spcBef>
                <a:spcPts val="500"/>
              </a:spcBef>
              <a:spcAft>
                <a:spcPts val="0"/>
              </a:spcAft>
              <a:buClr>
                <a:schemeClr val="dk1"/>
              </a:buClr>
              <a:buSzPct val="100000"/>
              <a:buChar char="•"/>
            </a:pPr>
            <a:r>
              <a:rPr lang="en-US"/>
              <a:t>Stores information in fixed-size blocks</a:t>
            </a:r>
            <a:endParaRPr/>
          </a:p>
          <a:p>
            <a:pPr indent="-228600" lvl="1" marL="685800" rtl="0" algn="l">
              <a:lnSpc>
                <a:spcPct val="90000"/>
              </a:lnSpc>
              <a:spcBef>
                <a:spcPts val="500"/>
              </a:spcBef>
              <a:spcAft>
                <a:spcPts val="0"/>
              </a:spcAft>
              <a:buClr>
                <a:schemeClr val="dk1"/>
              </a:buClr>
              <a:buSzPct val="100000"/>
              <a:buChar char="•"/>
            </a:pPr>
            <a:r>
              <a:rPr lang="en-US"/>
              <a:t>Each block has its own address</a:t>
            </a:r>
            <a:endParaRPr/>
          </a:p>
          <a:p>
            <a:pPr indent="-228600" lvl="1" marL="685800" rtl="0" algn="l">
              <a:lnSpc>
                <a:spcPct val="90000"/>
              </a:lnSpc>
              <a:spcBef>
                <a:spcPts val="500"/>
              </a:spcBef>
              <a:spcAft>
                <a:spcPts val="0"/>
              </a:spcAft>
              <a:buClr>
                <a:schemeClr val="dk1"/>
              </a:buClr>
              <a:buSzPct val="100000"/>
              <a:buChar char="•"/>
            </a:pPr>
            <a:r>
              <a:rPr lang="en-US"/>
              <a:t>Transfers are in units of entire blocks</a:t>
            </a:r>
            <a:endParaRPr/>
          </a:p>
          <a:p>
            <a:pPr indent="-228600" lvl="0" marL="228600" rtl="0" algn="l">
              <a:lnSpc>
                <a:spcPct val="90000"/>
              </a:lnSpc>
              <a:spcBef>
                <a:spcPts val="1000"/>
              </a:spcBef>
              <a:spcAft>
                <a:spcPts val="0"/>
              </a:spcAft>
              <a:buClr>
                <a:schemeClr val="dk1"/>
              </a:buClr>
              <a:buSzPct val="100000"/>
              <a:buChar char="•"/>
            </a:pPr>
            <a:r>
              <a:rPr lang="en-US"/>
              <a:t>Examples: hard disk, blu-ray disc, USB</a:t>
            </a:r>
            <a:endParaRPr/>
          </a:p>
          <a:p>
            <a:pPr indent="-131445"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Character devices</a:t>
            </a:r>
            <a:endParaRPr/>
          </a:p>
          <a:p>
            <a:pPr indent="-228600" lvl="1" marL="685800" rtl="0" algn="l">
              <a:lnSpc>
                <a:spcPct val="90000"/>
              </a:lnSpc>
              <a:spcBef>
                <a:spcPts val="500"/>
              </a:spcBef>
              <a:spcAft>
                <a:spcPts val="0"/>
              </a:spcAft>
              <a:buClr>
                <a:schemeClr val="dk1"/>
              </a:buClr>
              <a:buSzPct val="100000"/>
              <a:buChar char="•"/>
            </a:pPr>
            <a:r>
              <a:rPr lang="en-US"/>
              <a:t>Delivers or accepts stream of characters, no block structure</a:t>
            </a:r>
            <a:endParaRPr/>
          </a:p>
          <a:p>
            <a:pPr indent="-228600" lvl="1" marL="685800" rtl="0" algn="l">
              <a:lnSpc>
                <a:spcPct val="90000"/>
              </a:lnSpc>
              <a:spcBef>
                <a:spcPts val="500"/>
              </a:spcBef>
              <a:spcAft>
                <a:spcPts val="0"/>
              </a:spcAft>
              <a:buClr>
                <a:schemeClr val="dk1"/>
              </a:buClr>
              <a:buSzPct val="100000"/>
              <a:buChar char="•"/>
            </a:pPr>
            <a:r>
              <a:rPr lang="en-US"/>
              <a:t>Not strictly addressable, does not have any </a:t>
            </a:r>
            <a:r>
              <a:rPr i="1" lang="en-US"/>
              <a:t>seek </a:t>
            </a:r>
            <a:r>
              <a:rPr lang="en-US"/>
              <a:t>operation</a:t>
            </a:r>
            <a:endParaRPr/>
          </a:p>
          <a:p>
            <a:pPr indent="-228600" lvl="0" marL="228600" rtl="0" algn="l">
              <a:lnSpc>
                <a:spcPct val="90000"/>
              </a:lnSpc>
              <a:spcBef>
                <a:spcPts val="1000"/>
              </a:spcBef>
              <a:spcAft>
                <a:spcPts val="0"/>
              </a:spcAft>
              <a:buClr>
                <a:schemeClr val="dk1"/>
              </a:buClr>
              <a:buSzPct val="100000"/>
              <a:buChar char="•"/>
            </a:pPr>
            <a:r>
              <a:rPr lang="en-US"/>
              <a:t>Examples: printers, network interfaces, serial line, mouse</a:t>
            </a:r>
            <a:endParaRPr/>
          </a:p>
          <a:p>
            <a:pPr indent="-131445"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Some devices do not fit into this classification</a:t>
            </a:r>
            <a:endParaRPr/>
          </a:p>
          <a:p>
            <a:pPr indent="-228600" lvl="0" marL="228600" rtl="0" algn="l">
              <a:lnSpc>
                <a:spcPct val="90000"/>
              </a:lnSpc>
              <a:spcBef>
                <a:spcPts val="1000"/>
              </a:spcBef>
              <a:spcAft>
                <a:spcPts val="0"/>
              </a:spcAft>
              <a:buClr>
                <a:schemeClr val="dk1"/>
              </a:buClr>
              <a:buSzPct val="100000"/>
              <a:buChar char="•"/>
            </a:pPr>
            <a:r>
              <a:rPr lang="en-US"/>
              <a:t>Examples: clocks, memory-mapped screens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External Interrupts</a:t>
            </a:r>
            <a:endParaRPr/>
          </a:p>
        </p:txBody>
      </p:sp>
      <p:sp>
        <p:nvSpPr>
          <p:cNvPr id="507" name="Google Shape;507;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interact with I/O devices</a:t>
            </a:r>
            <a:endParaRPr/>
          </a:p>
          <a:p>
            <a:pPr indent="-228600" lvl="1" marL="685800" rtl="0" algn="l">
              <a:lnSpc>
                <a:spcPct val="90000"/>
              </a:lnSpc>
              <a:spcBef>
                <a:spcPts val="500"/>
              </a:spcBef>
              <a:spcAft>
                <a:spcPts val="0"/>
              </a:spcAft>
              <a:buClr>
                <a:schemeClr val="dk1"/>
              </a:buClr>
              <a:buSzPts val="2400"/>
              <a:buChar char="•"/>
            </a:pPr>
            <a:r>
              <a:rPr lang="en-US"/>
              <a:t>Example: CPU requests a data transfer and the input device sends an interrupt when it is ready</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External interrupts do not deal with CPU exceptions</a:t>
            </a:r>
            <a:endParaRPr/>
          </a:p>
          <a:p>
            <a:pPr indent="-228600" lvl="1" marL="685800" rtl="0" algn="l">
              <a:lnSpc>
                <a:spcPct val="90000"/>
              </a:lnSpc>
              <a:spcBef>
                <a:spcPts val="500"/>
              </a:spcBef>
              <a:spcAft>
                <a:spcPts val="0"/>
              </a:spcAft>
              <a:buClr>
                <a:schemeClr val="dk1"/>
              </a:buClr>
              <a:buSzPts val="2400"/>
              <a:buChar char="•"/>
            </a:pPr>
            <a:r>
              <a:rPr lang="en-US"/>
              <a:t>They happen normally</a:t>
            </a:r>
            <a:endParaRPr/>
          </a:p>
          <a:p>
            <a:pPr indent="-228600" lvl="1" marL="685800" rtl="0" algn="l">
              <a:lnSpc>
                <a:spcPct val="90000"/>
              </a:lnSpc>
              <a:spcBef>
                <a:spcPts val="500"/>
              </a:spcBef>
              <a:spcAft>
                <a:spcPts val="0"/>
              </a:spcAft>
              <a:buClr>
                <a:schemeClr val="dk1"/>
              </a:buClr>
              <a:buSzPts val="2400"/>
              <a:buChar char="•"/>
            </a:pPr>
            <a:r>
              <a:rPr lang="en-US"/>
              <a:t>All interrupts are recoverable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08" name="Google Shape;508;p52"/>
          <p:cNvPicPr preferRelativeResize="0"/>
          <p:nvPr/>
        </p:nvPicPr>
        <p:blipFill rotWithShape="1">
          <a:blip r:embed="rId3">
            <a:alphaModFix/>
          </a:blip>
          <a:srcRect b="0" l="0" r="0" t="0"/>
          <a:stretch/>
        </p:blipFill>
        <p:spPr>
          <a:xfrm>
            <a:off x="2885850" y="5053688"/>
            <a:ext cx="3345004" cy="1176323"/>
          </a:xfrm>
          <a:prstGeom prst="rect">
            <a:avLst/>
          </a:prstGeom>
          <a:noFill/>
          <a:ln>
            <a:noFill/>
          </a:ln>
        </p:spPr>
      </p:pic>
      <p:sp>
        <p:nvSpPr>
          <p:cNvPr id="509" name="Google Shape;509;p52"/>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Internal Interrupts</a:t>
            </a:r>
            <a:endParaRPr/>
          </a:p>
        </p:txBody>
      </p:sp>
      <p:sp>
        <p:nvSpPr>
          <p:cNvPr id="515" name="Google Shape;515;p53"/>
          <p:cNvSpPr txBox="1"/>
          <p:nvPr>
            <p:ph idx="1" type="body"/>
          </p:nvPr>
        </p:nvSpPr>
        <p:spPr>
          <a:xfrm>
            <a:off x="628650" y="1825625"/>
            <a:ext cx="7886700" cy="32061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Occurs entirely within the CPU</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Used to handle exceptions that occur during the execution of invalid instructions; examples</a:t>
            </a:r>
            <a:endParaRPr/>
          </a:p>
          <a:p>
            <a:pPr indent="-228600" lvl="1" marL="685800" rtl="0" algn="l">
              <a:lnSpc>
                <a:spcPct val="90000"/>
              </a:lnSpc>
              <a:spcBef>
                <a:spcPts val="500"/>
              </a:spcBef>
              <a:spcAft>
                <a:spcPts val="0"/>
              </a:spcAft>
              <a:buClr>
                <a:schemeClr val="dk1"/>
              </a:buClr>
              <a:buSzPts val="2400"/>
              <a:buChar char="•"/>
            </a:pPr>
            <a:r>
              <a:rPr lang="en-US"/>
              <a:t>Divide by zero exception</a:t>
            </a:r>
            <a:endParaRPr/>
          </a:p>
          <a:p>
            <a:pPr indent="-228600" lvl="1" marL="685800" rtl="0" algn="l">
              <a:lnSpc>
                <a:spcPct val="90000"/>
              </a:lnSpc>
              <a:spcBef>
                <a:spcPts val="500"/>
              </a:spcBef>
              <a:spcAft>
                <a:spcPts val="0"/>
              </a:spcAft>
              <a:buClr>
                <a:schemeClr val="dk1"/>
              </a:buClr>
              <a:buSzPts val="2400"/>
              <a:buChar char="•"/>
            </a:pPr>
            <a:r>
              <a:rPr lang="en-US"/>
              <a:t>Arithmetic overflow</a:t>
            </a:r>
            <a:endParaRPr/>
          </a:p>
          <a:p>
            <a:pPr indent="-228600" lvl="1" marL="685800" rtl="0" algn="l">
              <a:lnSpc>
                <a:spcPct val="90000"/>
              </a:lnSpc>
              <a:spcBef>
                <a:spcPts val="500"/>
              </a:spcBef>
              <a:spcAft>
                <a:spcPts val="0"/>
              </a:spcAft>
              <a:buClr>
                <a:schemeClr val="dk1"/>
              </a:buClr>
              <a:buSzPts val="2400"/>
              <a:buChar char="•"/>
            </a:pPr>
            <a:r>
              <a:rPr lang="en-US"/>
              <a:t>Page faults</a:t>
            </a:r>
            <a:endParaRPr/>
          </a:p>
          <a:p>
            <a:pPr indent="-228600" lvl="1" marL="685800" rtl="0" algn="l">
              <a:lnSpc>
                <a:spcPct val="90000"/>
              </a:lnSpc>
              <a:spcBef>
                <a:spcPts val="500"/>
              </a:spcBef>
              <a:spcAft>
                <a:spcPts val="0"/>
              </a:spcAft>
              <a:buClr>
                <a:schemeClr val="dk1"/>
              </a:buClr>
              <a:buSzPts val="2400"/>
              <a:buChar char="•"/>
            </a:pPr>
            <a:r>
              <a:rPr lang="en-US"/>
              <a:t>Invalid instruction codes</a:t>
            </a:r>
            <a:endParaRPr/>
          </a:p>
        </p:txBody>
      </p:sp>
      <p:pic>
        <p:nvPicPr>
          <p:cNvPr id="516" name="Google Shape;516;p53"/>
          <p:cNvPicPr preferRelativeResize="0"/>
          <p:nvPr/>
        </p:nvPicPr>
        <p:blipFill rotWithShape="1">
          <a:blip r:embed="rId3">
            <a:alphaModFix/>
          </a:blip>
          <a:srcRect b="0" l="0" r="0" t="0"/>
          <a:stretch/>
        </p:blipFill>
        <p:spPr>
          <a:xfrm>
            <a:off x="3888371" y="5031775"/>
            <a:ext cx="1367257" cy="1176323"/>
          </a:xfrm>
          <a:prstGeom prst="rect">
            <a:avLst/>
          </a:prstGeom>
          <a:noFill/>
          <a:ln>
            <a:noFill/>
          </a:ln>
        </p:spPr>
      </p:pic>
      <p:sp>
        <p:nvSpPr>
          <p:cNvPr id="517" name="Google Shape;517;p53"/>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Processing Interrupts</a:t>
            </a:r>
            <a:endParaRPr/>
          </a:p>
        </p:txBody>
      </p:sp>
      <p:sp>
        <p:nvSpPr>
          <p:cNvPr id="523" name="Google Shape;523;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lphaLcParenR"/>
            </a:pPr>
            <a:r>
              <a:rPr lang="en-US"/>
              <a:t>CPU “checks” interrupts after every instruction</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In case of an interrupt, the hardware looks up the </a:t>
            </a:r>
            <a:r>
              <a:rPr b="1" lang="en-US"/>
              <a:t>interrupt vector </a:t>
            </a:r>
            <a:r>
              <a:rPr lang="en-US"/>
              <a:t>to fetch a new program counter</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The new program counter is the </a:t>
            </a:r>
            <a:r>
              <a:rPr b="1" lang="en-US"/>
              <a:t>interrupt</a:t>
            </a:r>
            <a:r>
              <a:rPr lang="en-US"/>
              <a:t> </a:t>
            </a:r>
            <a:r>
              <a:rPr b="1" lang="en-US"/>
              <a:t>handler </a:t>
            </a:r>
            <a:r>
              <a:rPr lang="en-US"/>
              <a:t>(software interrupt service routine, ISR) is executed</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CPU returns to where it left off in the previous program</a:t>
            </a:r>
            <a:endParaRPr/>
          </a:p>
        </p:txBody>
      </p:sp>
      <p:sp>
        <p:nvSpPr>
          <p:cNvPr id="524" name="Google Shape;524;p54"/>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Precise Interrupts (1)</a:t>
            </a:r>
            <a:endParaRPr/>
          </a:p>
        </p:txBody>
      </p:sp>
      <p:sp>
        <p:nvSpPr>
          <p:cNvPr id="530" name="Google Shape;530;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interrupt is </a:t>
            </a:r>
            <a:r>
              <a:rPr i="1" lang="en-US"/>
              <a:t>precise </a:t>
            </a:r>
            <a:r>
              <a:rPr lang="en-US"/>
              <a:t>if there is a single instruction </a:t>
            </a:r>
            <a:r>
              <a:rPr i="1" lang="en-US"/>
              <a:t>i </a:t>
            </a:r>
            <a:r>
              <a:rPr lang="en-US"/>
              <a:t>for which</a:t>
            </a:r>
            <a:endParaRPr/>
          </a:p>
          <a:p>
            <a:pPr indent="-228600" lvl="1" marL="685800" rtl="0" algn="l">
              <a:lnSpc>
                <a:spcPct val="90000"/>
              </a:lnSpc>
              <a:spcBef>
                <a:spcPts val="500"/>
              </a:spcBef>
              <a:spcAft>
                <a:spcPts val="0"/>
              </a:spcAft>
              <a:buClr>
                <a:schemeClr val="dk1"/>
              </a:buClr>
              <a:buSzPts val="2400"/>
              <a:buChar char="•"/>
            </a:pPr>
            <a:r>
              <a:rPr lang="en-US"/>
              <a:t>All instructions before </a:t>
            </a:r>
            <a:r>
              <a:rPr i="1" lang="en-US"/>
              <a:t>i </a:t>
            </a:r>
            <a:r>
              <a:rPr lang="en-US"/>
              <a:t>have committed</a:t>
            </a:r>
            <a:endParaRPr/>
          </a:p>
          <a:p>
            <a:pPr indent="-228600" lvl="1" marL="685800" rtl="0" algn="l">
              <a:lnSpc>
                <a:spcPct val="90000"/>
              </a:lnSpc>
              <a:spcBef>
                <a:spcPts val="500"/>
              </a:spcBef>
              <a:spcAft>
                <a:spcPts val="0"/>
              </a:spcAft>
              <a:buClr>
                <a:schemeClr val="dk1"/>
              </a:buClr>
              <a:buSzPts val="2400"/>
              <a:buChar char="•"/>
            </a:pPr>
            <a:r>
              <a:rPr lang="en-US"/>
              <a:t>No instructions after </a:t>
            </a:r>
            <a:r>
              <a:rPr i="1" lang="en-US"/>
              <a:t>i </a:t>
            </a:r>
            <a:r>
              <a:rPr lang="en-US"/>
              <a:t>have executed at all</a:t>
            </a:r>
            <a:endParaRPr/>
          </a:p>
          <a:p>
            <a:pPr indent="-228600" lvl="1" marL="685800" rtl="0" algn="l">
              <a:lnSpc>
                <a:spcPct val="90000"/>
              </a:lnSpc>
              <a:spcBef>
                <a:spcPts val="500"/>
              </a:spcBef>
              <a:spcAft>
                <a:spcPts val="0"/>
              </a:spcAft>
              <a:buClr>
                <a:schemeClr val="dk1"/>
              </a:buClr>
              <a:buSzPts val="2400"/>
              <a:buChar char="•"/>
            </a:pPr>
            <a:r>
              <a:rPr lang="en-US"/>
              <a:t>OS can restart execution at the interrupt point and “get the right answer”</a:t>
            </a:r>
            <a:endParaRPr/>
          </a:p>
          <a:p>
            <a:pPr indent="-228600" lvl="2" marL="1143000" rtl="0" algn="l">
              <a:lnSpc>
                <a:spcPct val="90000"/>
              </a:lnSpc>
              <a:spcBef>
                <a:spcPts val="500"/>
              </a:spcBef>
              <a:spcAft>
                <a:spcPts val="0"/>
              </a:spcAft>
              <a:buClr>
                <a:schemeClr val="dk1"/>
              </a:buClr>
              <a:buSzPts val="2000"/>
              <a:buChar char="•"/>
            </a:pPr>
            <a:r>
              <a:rPr lang="en-US"/>
              <a:t>Interrupt point is at first lw instruction</a:t>
            </a:r>
            <a:endParaRPr/>
          </a:p>
        </p:txBody>
      </p:sp>
      <p:pic>
        <p:nvPicPr>
          <p:cNvPr id="531" name="Google Shape;531;p55"/>
          <p:cNvPicPr preferRelativeResize="0"/>
          <p:nvPr/>
        </p:nvPicPr>
        <p:blipFill rotWithShape="1">
          <a:blip r:embed="rId3">
            <a:alphaModFix/>
          </a:blip>
          <a:srcRect b="0" l="0" r="0" t="0"/>
          <a:stretch/>
        </p:blipFill>
        <p:spPr>
          <a:xfrm>
            <a:off x="2441578" y="4456742"/>
            <a:ext cx="4642314" cy="2401258"/>
          </a:xfrm>
          <a:prstGeom prst="rect">
            <a:avLst/>
          </a:prstGeom>
          <a:noFill/>
          <a:ln>
            <a:noFill/>
          </a:ln>
        </p:spPr>
      </p:pic>
      <p:sp>
        <p:nvSpPr>
          <p:cNvPr id="532" name="Google Shape;532;p55"/>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Precise Interrupts (2)</a:t>
            </a:r>
            <a:endParaRPr/>
          </a:p>
        </p:txBody>
      </p:sp>
      <p:sp>
        <p:nvSpPr>
          <p:cNvPr id="538" name="Google Shape;538;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Leaves machine in well-defined state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Multiple properties (Walker and Cragon, 1995)</a:t>
            </a:r>
            <a:endParaRPr/>
          </a:p>
          <a:p>
            <a:pPr indent="-228600" lvl="1" marL="685800" rtl="0" algn="l">
              <a:lnSpc>
                <a:spcPct val="90000"/>
              </a:lnSpc>
              <a:spcBef>
                <a:spcPts val="500"/>
              </a:spcBef>
              <a:spcAft>
                <a:spcPts val="0"/>
              </a:spcAft>
              <a:buClr>
                <a:schemeClr val="dk1"/>
              </a:buClr>
              <a:buSzPts val="2400"/>
              <a:buChar char="•"/>
            </a:pPr>
            <a:r>
              <a:rPr lang="en-US"/>
              <a:t>Program counter (PC) is saved in known place</a:t>
            </a:r>
            <a:endParaRPr/>
          </a:p>
          <a:p>
            <a:pPr indent="-228600" lvl="1" marL="685800" rtl="0" algn="l">
              <a:lnSpc>
                <a:spcPct val="90000"/>
              </a:lnSpc>
              <a:spcBef>
                <a:spcPts val="500"/>
              </a:spcBef>
              <a:spcAft>
                <a:spcPts val="0"/>
              </a:spcAft>
              <a:buClr>
                <a:schemeClr val="dk1"/>
              </a:buClr>
              <a:buSzPts val="2400"/>
              <a:buChar char="•"/>
            </a:pPr>
            <a:r>
              <a:rPr lang="en-US"/>
              <a:t>All instructions before PC have been fully executed</a:t>
            </a:r>
            <a:endParaRPr/>
          </a:p>
          <a:p>
            <a:pPr indent="-228600" lvl="1" marL="685800" rtl="0" algn="l">
              <a:lnSpc>
                <a:spcPct val="90000"/>
              </a:lnSpc>
              <a:spcBef>
                <a:spcPts val="500"/>
              </a:spcBef>
              <a:spcAft>
                <a:spcPts val="0"/>
              </a:spcAft>
              <a:buClr>
                <a:schemeClr val="dk1"/>
              </a:buClr>
              <a:buSzPts val="2400"/>
              <a:buChar char="•"/>
            </a:pPr>
            <a:r>
              <a:rPr lang="en-US"/>
              <a:t>No instruction beyond PC has been executed</a:t>
            </a:r>
            <a:endParaRPr/>
          </a:p>
          <a:p>
            <a:pPr indent="-228600" lvl="1" marL="685800" rtl="0" algn="l">
              <a:lnSpc>
                <a:spcPct val="90000"/>
              </a:lnSpc>
              <a:spcBef>
                <a:spcPts val="500"/>
              </a:spcBef>
              <a:spcAft>
                <a:spcPts val="0"/>
              </a:spcAft>
              <a:buClr>
                <a:schemeClr val="dk1"/>
              </a:buClr>
              <a:buSzPts val="2400"/>
              <a:buChar char="•"/>
            </a:pPr>
            <a:r>
              <a:rPr lang="en-US"/>
              <a:t>State of instruction referenced by PC is known (executed or not)</a:t>
            </a:r>
            <a:endParaRPr/>
          </a:p>
        </p:txBody>
      </p:sp>
      <p:sp>
        <p:nvSpPr>
          <p:cNvPr id="539" name="Google Shape;539;p56"/>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Pipelined and Superscalar CPUs</a:t>
            </a:r>
            <a:endParaRPr/>
          </a:p>
        </p:txBody>
      </p:sp>
      <p:sp>
        <p:nvSpPr>
          <p:cNvPr id="545" name="Google Shape;545;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46" name="Google Shape;546;p57"/>
          <p:cNvPicPr preferRelativeResize="0"/>
          <p:nvPr/>
        </p:nvPicPr>
        <p:blipFill rotWithShape="1">
          <a:blip r:embed="rId3">
            <a:alphaModFix/>
          </a:blip>
          <a:srcRect b="0" l="0" r="0" t="0"/>
          <a:stretch/>
        </p:blipFill>
        <p:spPr>
          <a:xfrm>
            <a:off x="628650" y="1825624"/>
            <a:ext cx="7886700" cy="2407839"/>
          </a:xfrm>
          <a:prstGeom prst="rect">
            <a:avLst/>
          </a:prstGeom>
          <a:noFill/>
          <a:ln>
            <a:noFill/>
          </a:ln>
        </p:spPr>
      </p:pic>
      <p:sp>
        <p:nvSpPr>
          <p:cNvPr id="547" name="Google Shape;547;p57"/>
          <p:cNvSpPr/>
          <p:nvPr/>
        </p:nvSpPr>
        <p:spPr>
          <a:xfrm>
            <a:off x="628650" y="4558881"/>
            <a:ext cx="801038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A three-stage pipeline. Pipeline: execution multiple instructions at the same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 A superscalar (internally parallel) CPU</a:t>
            </a:r>
            <a:endParaRPr/>
          </a:p>
        </p:txBody>
      </p:sp>
      <p:sp>
        <p:nvSpPr>
          <p:cNvPr id="548" name="Google Shape;548;p57"/>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
        <p:nvSpPr>
          <p:cNvPr id="549" name="Google Shape;549;p57"/>
          <p:cNvSpPr/>
          <p:nvPr/>
        </p:nvSpPr>
        <p:spPr>
          <a:xfrm>
            <a:off x="0" y="5530632"/>
            <a:ext cx="91440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Calibri"/>
                <a:ea typeface="Calibri"/>
                <a:cs typeface="Calibri"/>
                <a:sym typeface="Calibri"/>
              </a:rPr>
              <a:t>Impact to interrupts: result in non-precise interrupts!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Imprecise Interrupts</a:t>
            </a:r>
            <a:endParaRPr/>
          </a:p>
        </p:txBody>
      </p:sp>
      <p:sp>
        <p:nvSpPr>
          <p:cNvPr id="555" name="Google Shape;555;p58"/>
          <p:cNvSpPr txBox="1"/>
          <p:nvPr>
            <p:ph idx="1" type="body"/>
          </p:nvPr>
        </p:nvSpPr>
        <p:spPr>
          <a:xfrm>
            <a:off x="628650" y="1825624"/>
            <a:ext cx="7886700" cy="25406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interrupt that is not ‘precise’</a:t>
            </a:r>
            <a:endParaRPr/>
          </a:p>
          <a:p>
            <a:pPr indent="-228600" lvl="0" marL="228600" rtl="0" algn="l">
              <a:lnSpc>
                <a:spcPct val="90000"/>
              </a:lnSpc>
              <a:spcBef>
                <a:spcPts val="1000"/>
              </a:spcBef>
              <a:spcAft>
                <a:spcPts val="0"/>
              </a:spcAft>
              <a:buClr>
                <a:schemeClr val="dk1"/>
              </a:buClr>
              <a:buSzPts val="2800"/>
              <a:buChar char="•"/>
            </a:pPr>
            <a:r>
              <a:rPr lang="en-US"/>
              <a:t>Because modern CPUs are pipelined or superscalar</a:t>
            </a:r>
            <a:endParaRPr/>
          </a:p>
          <a:p>
            <a:pPr indent="-228600" lvl="2" marL="1143000" rtl="0" algn="l">
              <a:lnSpc>
                <a:spcPct val="90000"/>
              </a:lnSpc>
              <a:spcBef>
                <a:spcPts val="500"/>
              </a:spcBef>
              <a:spcAft>
                <a:spcPts val="0"/>
              </a:spcAft>
              <a:buClr>
                <a:schemeClr val="dk1"/>
              </a:buClr>
              <a:buSzPts val="2000"/>
              <a:buChar char="•"/>
            </a:pPr>
            <a:r>
              <a:rPr lang="en-US"/>
              <a:t>Instructions may be </a:t>
            </a:r>
            <a:r>
              <a:rPr b="1" lang="en-US"/>
              <a:t>partially executed</a:t>
            </a:r>
            <a:r>
              <a:rPr lang="en-US"/>
              <a:t>, with different instructions being more or less complete</a:t>
            </a:r>
            <a:endParaRPr/>
          </a:p>
          <a:p>
            <a:pPr indent="-228600" lvl="2" marL="1143000" rtl="0" algn="l">
              <a:lnSpc>
                <a:spcPct val="90000"/>
              </a:lnSpc>
              <a:spcBef>
                <a:spcPts val="500"/>
              </a:spcBef>
              <a:spcAft>
                <a:spcPts val="0"/>
              </a:spcAft>
              <a:buClr>
                <a:schemeClr val="dk1"/>
              </a:buClr>
              <a:buSzPts val="2000"/>
              <a:buChar char="•"/>
            </a:pPr>
            <a:r>
              <a:rPr lang="en-US"/>
              <a:t>The </a:t>
            </a:r>
            <a:r>
              <a:rPr b="1" lang="en-US"/>
              <a:t>program counter </a:t>
            </a:r>
            <a:r>
              <a:rPr lang="en-US"/>
              <a:t>reflects the address of </a:t>
            </a:r>
            <a:r>
              <a:rPr b="1" lang="en-US"/>
              <a:t>the next instruction to be fetched</a:t>
            </a:r>
            <a:r>
              <a:rPr lang="en-US"/>
              <a:t>, </a:t>
            </a:r>
            <a:r>
              <a:rPr b="1" lang="en-US"/>
              <a:t>NOT</a:t>
            </a:r>
            <a:r>
              <a:rPr lang="en-US"/>
              <a:t> the address of the </a:t>
            </a:r>
            <a:r>
              <a:rPr b="1" lang="en-US"/>
              <a:t>instruction that was just executed</a:t>
            </a:r>
            <a:endParaRPr/>
          </a:p>
        </p:txBody>
      </p:sp>
      <p:sp>
        <p:nvSpPr>
          <p:cNvPr id="556" name="Google Shape;556;p58"/>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pic>
        <p:nvPicPr>
          <p:cNvPr id="557" name="Google Shape;557;p58"/>
          <p:cNvPicPr preferRelativeResize="0"/>
          <p:nvPr/>
        </p:nvPicPr>
        <p:blipFill rotWithShape="1">
          <a:blip r:embed="rId3">
            <a:alphaModFix/>
          </a:blip>
          <a:srcRect b="0" l="0" r="0" t="0"/>
          <a:stretch/>
        </p:blipFill>
        <p:spPr>
          <a:xfrm>
            <a:off x="1370384" y="4366250"/>
            <a:ext cx="6017809" cy="24098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What’s Out There?</a:t>
            </a:r>
            <a:endParaRPr/>
          </a:p>
        </p:txBody>
      </p:sp>
      <p:sp>
        <p:nvSpPr>
          <p:cNvPr id="563" name="Google Shape;563;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CPUs may have precise and imprecise interrupts</a:t>
            </a:r>
            <a:endParaRPr/>
          </a:p>
          <a:p>
            <a:pPr indent="-228600" lvl="1" marL="685800" rtl="0" algn="l">
              <a:lnSpc>
                <a:spcPct val="90000"/>
              </a:lnSpc>
              <a:spcBef>
                <a:spcPts val="500"/>
              </a:spcBef>
              <a:spcAft>
                <a:spcPts val="0"/>
              </a:spcAft>
              <a:buClr>
                <a:schemeClr val="dk1"/>
              </a:buClr>
              <a:buSzPts val="2400"/>
              <a:buChar char="•"/>
            </a:pPr>
            <a:r>
              <a:rPr lang="en-US"/>
              <a:t>CPU vendors found solutions to turn imprecise interrupts into precise ones</a:t>
            </a:r>
            <a:endParaRPr/>
          </a:p>
          <a:p>
            <a:pPr indent="-228600" lvl="1" marL="685800" rtl="0" algn="l">
              <a:lnSpc>
                <a:spcPct val="90000"/>
              </a:lnSpc>
              <a:spcBef>
                <a:spcPts val="500"/>
              </a:spcBef>
              <a:spcAft>
                <a:spcPts val="0"/>
              </a:spcAft>
              <a:buClr>
                <a:schemeClr val="dk1"/>
              </a:buClr>
              <a:buSzPts val="2400"/>
              <a:buChar char="•"/>
            </a:pPr>
            <a:r>
              <a:rPr lang="en-US"/>
              <a:t>To help software handle interrupts consistently</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Precise interrupts call for more complex pipeline/superscalar CPU implementation</a:t>
            </a:r>
            <a:endParaRPr/>
          </a:p>
          <a:p>
            <a:pPr indent="-228600" lvl="1" marL="685800" rtl="0" algn="l">
              <a:lnSpc>
                <a:spcPct val="90000"/>
              </a:lnSpc>
              <a:spcBef>
                <a:spcPts val="500"/>
              </a:spcBef>
              <a:spcAft>
                <a:spcPts val="0"/>
              </a:spcAft>
              <a:buClr>
                <a:schemeClr val="dk1"/>
              </a:buClr>
              <a:buSzPts val="2400"/>
              <a:buChar char="•"/>
            </a:pPr>
            <a:r>
              <a:rPr lang="en-US"/>
              <a:t>In order to get performance as well as usability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564" name="Google Shape;564;p59"/>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570" name="Google Shape;570;p60"/>
          <p:cNvSpPr txBox="1"/>
          <p:nvPr>
            <p:ph idx="1" type="body"/>
          </p:nvPr>
        </p:nvSpPr>
        <p:spPr>
          <a:xfrm>
            <a:off x="628650" y="1825624"/>
            <a:ext cx="7886700" cy="366934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computer has a three-stage pipeline as shown in Fig. (a). On each clock cycle, one new instruction is fetched from memory at the address pointed to by the PC and put into the pipeline and the PC advanced. Each instruction occupies exactly one memory word. The instructions already in the pipeline are each advanced one stage.  When an interrupt occurs, the current PC is pushed onto the stack, and the PC is set to the address of the interrupt handler. Then the pipeline is shifted right one stage and the first instruction of the interrupt handler is fetched into the pipeline. Does this machine have precise interrupts? Defend your answer.</a:t>
            </a:r>
            <a:endParaRPr/>
          </a:p>
        </p:txBody>
      </p:sp>
      <p:pic>
        <p:nvPicPr>
          <p:cNvPr id="571" name="Google Shape;571;p60"/>
          <p:cNvPicPr preferRelativeResize="0"/>
          <p:nvPr/>
        </p:nvPicPr>
        <p:blipFill rotWithShape="1">
          <a:blip r:embed="rId3">
            <a:alphaModFix/>
          </a:blip>
          <a:srcRect b="0" l="0" r="0" t="0"/>
          <a:stretch/>
        </p:blipFill>
        <p:spPr>
          <a:xfrm>
            <a:off x="1304382" y="5401739"/>
            <a:ext cx="4209315" cy="1325563"/>
          </a:xfrm>
          <a:prstGeom prst="rect">
            <a:avLst/>
          </a:prstGeom>
          <a:noFill/>
          <a:ln>
            <a:noFill/>
          </a:ln>
        </p:spPr>
      </p:pic>
      <p:sp>
        <p:nvSpPr>
          <p:cNvPr id="572" name="Google Shape;572;p60"/>
          <p:cNvSpPr/>
          <p:nvPr/>
        </p:nvSpPr>
        <p:spPr>
          <a:xfrm>
            <a:off x="5813946" y="5802910"/>
            <a:ext cx="215634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 A three-stage pipeline. (b) A superscalar CPU.</a:t>
            </a:r>
            <a:endParaRPr sz="1400">
              <a:solidFill>
                <a:schemeClr val="dk1"/>
              </a:solidFill>
              <a:latin typeface="Calibri"/>
              <a:ea typeface="Calibri"/>
              <a:cs typeface="Calibri"/>
              <a:sym typeface="Calibri"/>
            </a:endParaRPr>
          </a:p>
        </p:txBody>
      </p:sp>
      <p:sp>
        <p:nvSpPr>
          <p:cNvPr id="573" name="Google Shape;573;p60"/>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Answer</a:t>
            </a:r>
            <a:endParaRPr/>
          </a:p>
        </p:txBody>
      </p:sp>
      <p:sp>
        <p:nvSpPr>
          <p:cNvPr id="579" name="Google Shape;579;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Yes. The stacked PC points to the first instruction not fetched. All instructions before that have been executed and the instruction pointed to and its successors have not been executed. This is the condition for precise interrupts. Precise interrupts are not hard to achieve on machine with a single pipeline. The trouble comes in when instructions  are executed out of order, which is not the case here.</a:t>
            </a:r>
            <a:endParaRPr/>
          </a:p>
        </p:txBody>
      </p:sp>
      <p:sp>
        <p:nvSpPr>
          <p:cNvPr id="580" name="Google Shape;580;p61"/>
          <p:cNvSpPr/>
          <p:nvPr/>
        </p:nvSpPr>
        <p:spPr>
          <a:xfrm>
            <a:off x="234000" y="180460"/>
            <a:ext cx="24092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 Devices Notification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Devices (2)</a:t>
            </a:r>
            <a:endParaRPr/>
          </a:p>
        </p:txBody>
      </p:sp>
      <p:sp>
        <p:nvSpPr>
          <p:cNvPr id="116" name="Google Shape;116;p17"/>
          <p:cNvSpPr txBox="1"/>
          <p:nvPr>
            <p:ph idx="1" type="body"/>
          </p:nvPr>
        </p:nvSpPr>
        <p:spPr>
          <a:xfrm>
            <a:off x="628650" y="1825625"/>
            <a:ext cx="40686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I/O devices cover a huge range in speeds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Considerable pressure on the software </a:t>
            </a:r>
            <a:endParaRPr/>
          </a:p>
          <a:p>
            <a:pPr indent="-228600" lvl="1" marL="685800" rtl="0" algn="l">
              <a:lnSpc>
                <a:spcPct val="90000"/>
              </a:lnSpc>
              <a:spcBef>
                <a:spcPts val="500"/>
              </a:spcBef>
              <a:spcAft>
                <a:spcPts val="0"/>
              </a:spcAft>
              <a:buClr>
                <a:schemeClr val="dk1"/>
              </a:buClr>
              <a:buSzPts val="2400"/>
              <a:buChar char="•"/>
            </a:pPr>
            <a:r>
              <a:rPr lang="en-US"/>
              <a:t>to perform well over many orders of magnitude in data rates</a:t>
            </a:r>
            <a:endParaRPr/>
          </a:p>
        </p:txBody>
      </p:sp>
      <p:pic>
        <p:nvPicPr>
          <p:cNvPr id="117" name="Google Shape;117;p17"/>
          <p:cNvPicPr preferRelativeResize="0"/>
          <p:nvPr/>
        </p:nvPicPr>
        <p:blipFill rotWithShape="1">
          <a:blip r:embed="rId3">
            <a:alphaModFix/>
          </a:blip>
          <a:srcRect b="0" l="0" r="0" t="0"/>
          <a:stretch/>
        </p:blipFill>
        <p:spPr>
          <a:xfrm>
            <a:off x="4697260" y="1276959"/>
            <a:ext cx="3943350" cy="4538249"/>
          </a:xfrm>
          <a:prstGeom prst="rect">
            <a:avLst/>
          </a:prstGeom>
          <a:noFill/>
          <a:ln>
            <a:noFill/>
          </a:ln>
        </p:spPr>
      </p:pic>
      <p:sp>
        <p:nvSpPr>
          <p:cNvPr id="118" name="Google Shape;118;p17"/>
          <p:cNvSpPr/>
          <p:nvPr/>
        </p:nvSpPr>
        <p:spPr>
          <a:xfrm>
            <a:off x="4382935" y="5815208"/>
            <a:ext cx="4572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Some typical device, network, and bus data rates. (MOS Figure 5-1.)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What About the Software?</a:t>
            </a:r>
            <a:endParaRPr/>
          </a:p>
        </p:txBody>
      </p:sp>
      <p:sp>
        <p:nvSpPr>
          <p:cNvPr id="586" name="Google Shape;586;p6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Goals I/O Software</a:t>
            </a:r>
            <a:endParaRPr/>
          </a:p>
        </p:txBody>
      </p:sp>
      <p:sp>
        <p:nvSpPr>
          <p:cNvPr id="593" name="Google Shape;593;p63"/>
          <p:cNvSpPr txBox="1"/>
          <p:nvPr>
            <p:ph idx="1" type="body"/>
          </p:nvPr>
        </p:nvSpPr>
        <p:spPr>
          <a:xfrm>
            <a:off x="628649" y="1825624"/>
            <a:ext cx="8034584" cy="4462054"/>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Device Independence</a:t>
            </a:r>
            <a:endParaRPr/>
          </a:p>
          <a:p>
            <a:pPr indent="-228600" lvl="1" marL="685800" rtl="0" algn="l">
              <a:lnSpc>
                <a:spcPct val="90000"/>
              </a:lnSpc>
              <a:spcBef>
                <a:spcPts val="500"/>
              </a:spcBef>
              <a:spcAft>
                <a:spcPts val="0"/>
              </a:spcAft>
              <a:buClr>
                <a:schemeClr val="dk1"/>
              </a:buClr>
              <a:buSzPct val="100000"/>
              <a:buChar char="•"/>
            </a:pPr>
            <a:r>
              <a:rPr lang="en-US"/>
              <a:t>Programs can access any IO device without having to specify the device in advance</a:t>
            </a:r>
            <a:endParaRPr/>
          </a:p>
          <a:p>
            <a:pPr indent="-228600" lvl="0" marL="228600" rtl="0" algn="l">
              <a:lnSpc>
                <a:spcPct val="90000"/>
              </a:lnSpc>
              <a:spcBef>
                <a:spcPts val="1000"/>
              </a:spcBef>
              <a:spcAft>
                <a:spcPts val="0"/>
              </a:spcAft>
              <a:buClr>
                <a:schemeClr val="dk1"/>
              </a:buClr>
              <a:buSzPct val="100000"/>
              <a:buChar char="•"/>
            </a:pPr>
            <a:r>
              <a:rPr b="1" lang="en-US"/>
              <a:t>Uniform Naming</a:t>
            </a:r>
            <a:endParaRPr/>
          </a:p>
          <a:p>
            <a:pPr indent="-228600" lvl="1" marL="685800" rtl="0" algn="l">
              <a:lnSpc>
                <a:spcPct val="90000"/>
              </a:lnSpc>
              <a:spcBef>
                <a:spcPts val="500"/>
              </a:spcBef>
              <a:spcAft>
                <a:spcPts val="0"/>
              </a:spcAft>
              <a:buClr>
                <a:schemeClr val="dk1"/>
              </a:buClr>
              <a:buSzPct val="100000"/>
              <a:buChar char="•"/>
            </a:pPr>
            <a:r>
              <a:rPr lang="en-US"/>
              <a:t>Name of a file or device should be a string independently of device </a:t>
            </a:r>
            <a:endParaRPr/>
          </a:p>
          <a:p>
            <a:pPr indent="-228600" lvl="0" marL="228600" rtl="0" algn="l">
              <a:lnSpc>
                <a:spcPct val="90000"/>
              </a:lnSpc>
              <a:spcBef>
                <a:spcPts val="1000"/>
              </a:spcBef>
              <a:spcAft>
                <a:spcPts val="0"/>
              </a:spcAft>
              <a:buClr>
                <a:schemeClr val="dk1"/>
              </a:buClr>
              <a:buSzPct val="100000"/>
              <a:buChar char="•"/>
            </a:pPr>
            <a:r>
              <a:rPr b="1" lang="en-US"/>
              <a:t>Error Handling</a:t>
            </a:r>
            <a:endParaRPr/>
          </a:p>
          <a:p>
            <a:pPr indent="-228600" lvl="1" marL="685800" rtl="0" algn="l">
              <a:lnSpc>
                <a:spcPct val="90000"/>
              </a:lnSpc>
              <a:spcBef>
                <a:spcPts val="500"/>
              </a:spcBef>
              <a:spcAft>
                <a:spcPts val="0"/>
              </a:spcAft>
              <a:buClr>
                <a:schemeClr val="dk1"/>
              </a:buClr>
              <a:buSzPct val="100000"/>
              <a:buChar char="•"/>
            </a:pPr>
            <a:r>
              <a:rPr lang="en-US"/>
              <a:t>Errors should be handled as close to the hardware as possible</a:t>
            </a:r>
            <a:endParaRPr/>
          </a:p>
          <a:p>
            <a:pPr indent="-228600" lvl="0" marL="228600" rtl="0" algn="l">
              <a:lnSpc>
                <a:spcPct val="90000"/>
              </a:lnSpc>
              <a:spcBef>
                <a:spcPts val="1000"/>
              </a:spcBef>
              <a:spcAft>
                <a:spcPts val="0"/>
              </a:spcAft>
              <a:buClr>
                <a:schemeClr val="dk1"/>
              </a:buClr>
              <a:buSzPct val="100000"/>
              <a:buChar char="•"/>
            </a:pPr>
            <a:r>
              <a:rPr b="1" lang="en-US"/>
              <a:t>Synchronous </a:t>
            </a:r>
            <a:r>
              <a:rPr lang="en-US"/>
              <a:t>(blocking) vs </a:t>
            </a:r>
            <a:r>
              <a:rPr b="1" lang="en-US"/>
              <a:t>asynchronous </a:t>
            </a:r>
            <a:r>
              <a:rPr lang="en-US"/>
              <a:t>(interrupt-driven)</a:t>
            </a:r>
            <a:endParaRPr b="1"/>
          </a:p>
          <a:p>
            <a:pPr indent="-228600" lvl="1" marL="685800" rtl="0" algn="l">
              <a:lnSpc>
                <a:spcPct val="90000"/>
              </a:lnSpc>
              <a:spcBef>
                <a:spcPts val="500"/>
              </a:spcBef>
              <a:spcAft>
                <a:spcPts val="0"/>
              </a:spcAft>
              <a:buClr>
                <a:schemeClr val="dk1"/>
              </a:buClr>
              <a:buSzPct val="100000"/>
              <a:buChar char="•"/>
            </a:pPr>
            <a:r>
              <a:rPr lang="en-US"/>
              <a:t>Most physical I/O is asynchronous</a:t>
            </a:r>
            <a:endParaRPr/>
          </a:p>
          <a:p>
            <a:pPr indent="-228600" lvl="0" marL="228600" rtl="0" algn="l">
              <a:lnSpc>
                <a:spcPct val="90000"/>
              </a:lnSpc>
              <a:spcBef>
                <a:spcPts val="1000"/>
              </a:spcBef>
              <a:spcAft>
                <a:spcPts val="0"/>
              </a:spcAft>
              <a:buClr>
                <a:schemeClr val="dk1"/>
              </a:buClr>
              <a:buSzPct val="100000"/>
              <a:buChar char="•"/>
            </a:pPr>
            <a:r>
              <a:rPr b="1" lang="en-US"/>
              <a:t>Buffering</a:t>
            </a:r>
            <a:endParaRPr/>
          </a:p>
          <a:p>
            <a:pPr indent="-228600" lvl="1" marL="685800" rtl="0" algn="l">
              <a:lnSpc>
                <a:spcPct val="90000"/>
              </a:lnSpc>
              <a:spcBef>
                <a:spcPts val="500"/>
              </a:spcBef>
              <a:spcAft>
                <a:spcPts val="0"/>
              </a:spcAft>
              <a:buClr>
                <a:schemeClr val="dk1"/>
              </a:buClr>
              <a:buSzPct val="100000"/>
              <a:buChar char="•"/>
            </a:pPr>
            <a:r>
              <a:rPr lang="en-US"/>
              <a:t>involves considerable copying, may negatively impact I/O performance</a:t>
            </a:r>
            <a:endParaRPr/>
          </a:p>
          <a:p>
            <a:pPr indent="-228600" lvl="0" marL="228600" rtl="0" algn="l">
              <a:lnSpc>
                <a:spcPct val="90000"/>
              </a:lnSpc>
              <a:spcBef>
                <a:spcPts val="1000"/>
              </a:spcBef>
              <a:spcAft>
                <a:spcPts val="0"/>
              </a:spcAft>
              <a:buClr>
                <a:schemeClr val="dk1"/>
              </a:buClr>
              <a:buSzPct val="100000"/>
              <a:buChar char="•"/>
            </a:pPr>
            <a:r>
              <a:rPr b="1" lang="en-US"/>
              <a:t>Shareable </a:t>
            </a:r>
            <a:r>
              <a:rPr lang="en-US"/>
              <a:t>vs</a:t>
            </a:r>
            <a:r>
              <a:rPr b="1" lang="en-US"/>
              <a:t> Dedicated devices</a:t>
            </a:r>
            <a:endParaRPr/>
          </a:p>
          <a:p>
            <a:pPr indent="-228600" lvl="1" marL="685800" rtl="0" algn="l">
              <a:lnSpc>
                <a:spcPct val="90000"/>
              </a:lnSpc>
              <a:spcBef>
                <a:spcPts val="500"/>
              </a:spcBef>
              <a:spcAft>
                <a:spcPts val="0"/>
              </a:spcAft>
              <a:buClr>
                <a:schemeClr val="dk1"/>
              </a:buClr>
              <a:buSzPct val="100000"/>
              <a:buChar char="•"/>
            </a:pPr>
            <a:r>
              <a:rPr lang="en-US"/>
              <a:t>Some I/O devices, like disks, can be used by many users at the same time</a:t>
            </a:r>
            <a:endParaRPr/>
          </a:p>
          <a:p>
            <a:pPr indent="-228600" lvl="1" marL="685800" rtl="0" algn="l">
              <a:lnSpc>
                <a:spcPct val="90000"/>
              </a:lnSpc>
              <a:spcBef>
                <a:spcPts val="500"/>
              </a:spcBef>
              <a:spcAft>
                <a:spcPts val="0"/>
              </a:spcAft>
              <a:buClr>
                <a:schemeClr val="dk1"/>
              </a:buClr>
              <a:buSzPct val="100000"/>
              <a:buChar char="•"/>
            </a:pPr>
            <a:r>
              <a:rPr lang="en-US"/>
              <a:t>Other devices, such as printers, have to be dedicated to a single user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Software Interacts with I/O?</a:t>
            </a:r>
            <a:endParaRPr/>
          </a:p>
        </p:txBody>
      </p:sp>
      <p:sp>
        <p:nvSpPr>
          <p:cNvPr id="599" name="Google Shape;599;p64"/>
          <p:cNvSpPr txBox="1"/>
          <p:nvPr>
            <p:ph idx="1" type="body"/>
          </p:nvPr>
        </p:nvSpPr>
        <p:spPr>
          <a:xfrm>
            <a:off x="628650" y="1825625"/>
            <a:ext cx="4642597"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Programmed I/O</a:t>
            </a:r>
            <a:endParaRPr/>
          </a:p>
          <a:p>
            <a:pPr indent="-228600" lvl="1" marL="685800" rtl="0" algn="l">
              <a:lnSpc>
                <a:spcPct val="90000"/>
              </a:lnSpc>
              <a:spcBef>
                <a:spcPts val="500"/>
              </a:spcBef>
              <a:spcAft>
                <a:spcPts val="0"/>
              </a:spcAft>
              <a:buClr>
                <a:schemeClr val="dk1"/>
              </a:buClr>
              <a:buSzPct val="100000"/>
              <a:buChar char="•"/>
            </a:pPr>
            <a:r>
              <a:rPr lang="en-US"/>
              <a:t>CPU does all the work</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Interrupt-driven I/O</a:t>
            </a:r>
            <a:endParaRPr/>
          </a:p>
          <a:p>
            <a:pPr indent="-228600" lvl="1" marL="685800" rtl="0" algn="l">
              <a:lnSpc>
                <a:spcPct val="90000"/>
              </a:lnSpc>
              <a:spcBef>
                <a:spcPts val="500"/>
              </a:spcBef>
              <a:spcAft>
                <a:spcPts val="0"/>
              </a:spcAft>
              <a:buClr>
                <a:schemeClr val="dk1"/>
              </a:buClr>
              <a:buSzPct val="100000"/>
              <a:buChar char="•"/>
            </a:pPr>
            <a:r>
              <a:rPr lang="en-US"/>
              <a:t>CPU does the work</a:t>
            </a:r>
            <a:endParaRPr/>
          </a:p>
          <a:p>
            <a:pPr indent="-228600" lvl="1" marL="685800" rtl="0" algn="l">
              <a:lnSpc>
                <a:spcPct val="90000"/>
              </a:lnSpc>
              <a:spcBef>
                <a:spcPts val="500"/>
              </a:spcBef>
              <a:spcAft>
                <a:spcPts val="0"/>
              </a:spcAft>
              <a:buClr>
                <a:schemeClr val="dk1"/>
              </a:buClr>
              <a:buSzPct val="100000"/>
              <a:buChar char="•"/>
            </a:pPr>
            <a:r>
              <a:rPr lang="en-US"/>
              <a:t>But interrupts tell when</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I/O using DMA</a:t>
            </a:r>
            <a:endParaRPr/>
          </a:p>
          <a:p>
            <a:pPr indent="-228600" lvl="1" marL="685800" rtl="0" algn="l">
              <a:lnSpc>
                <a:spcPct val="90000"/>
              </a:lnSpc>
              <a:spcBef>
                <a:spcPts val="500"/>
              </a:spcBef>
              <a:spcAft>
                <a:spcPts val="0"/>
              </a:spcAft>
              <a:buClr>
                <a:schemeClr val="dk1"/>
              </a:buClr>
              <a:buSzPct val="100000"/>
              <a:buChar char="•"/>
            </a:pPr>
            <a:r>
              <a:rPr lang="en-US"/>
              <a:t>DMA controller does all the work</a:t>
            </a:r>
            <a:endParaRPr/>
          </a:p>
          <a:p>
            <a:pPr indent="-228600" lvl="1" marL="685800" rtl="0" algn="l">
              <a:lnSpc>
                <a:spcPct val="90000"/>
              </a:lnSpc>
              <a:spcBef>
                <a:spcPts val="500"/>
              </a:spcBef>
              <a:spcAft>
                <a:spcPts val="0"/>
              </a:spcAft>
              <a:buClr>
                <a:schemeClr val="dk1"/>
              </a:buClr>
              <a:buSzPct val="100000"/>
              <a:buChar char="•"/>
            </a:pPr>
            <a:r>
              <a:rPr lang="en-US"/>
              <a:t>It uses interrupts for notification</a:t>
            </a:r>
            <a:endParaRPr/>
          </a:p>
          <a:p>
            <a:pPr indent="-228600" lvl="1" marL="685800" rtl="0" algn="l">
              <a:lnSpc>
                <a:spcPct val="90000"/>
              </a:lnSpc>
              <a:spcBef>
                <a:spcPts val="500"/>
              </a:spcBef>
              <a:spcAft>
                <a:spcPts val="0"/>
              </a:spcAft>
              <a:buClr>
                <a:schemeClr val="dk1"/>
              </a:buClr>
              <a:buSzPct val="100000"/>
              <a:buChar char="•"/>
            </a:pPr>
            <a:r>
              <a:rPr lang="en-US"/>
              <a:t>But CPU needs to program the DMA controller</a:t>
            </a:r>
            <a:endParaRPr/>
          </a:p>
        </p:txBody>
      </p:sp>
      <p:graphicFrame>
        <p:nvGraphicFramePr>
          <p:cNvPr id="600" name="Google Shape;600;p64"/>
          <p:cNvGraphicFramePr/>
          <p:nvPr/>
        </p:nvGraphicFramePr>
        <p:xfrm>
          <a:off x="5271247" y="1825625"/>
          <a:ext cx="3000000" cy="3000000"/>
        </p:xfrm>
        <a:graphic>
          <a:graphicData uri="http://schemas.openxmlformats.org/drawingml/2006/table">
            <a:tbl>
              <a:tblPr bandRow="1" firstRow="1">
                <a:noFill/>
                <a:tableStyleId>{7A103097-A461-4634-86F7-5587850FCA91}</a:tableStyleId>
              </a:tblPr>
              <a:tblGrid>
                <a:gridCol w="3696025"/>
              </a:tblGrid>
              <a:tr h="370850">
                <a:tc>
                  <a:txBody>
                    <a:bodyPr/>
                    <a:lstStyle/>
                    <a:p>
                      <a:pPr indent="0" lvl="0" marL="0" marR="0" rtl="0" algn="l">
                        <a:spcBef>
                          <a:spcPts val="0"/>
                        </a:spcBef>
                        <a:spcAft>
                          <a:spcPts val="0"/>
                        </a:spcAft>
                        <a:buNone/>
                      </a:pPr>
                      <a:r>
                        <a:rPr lang="en-US" sz="1600" u="none" cap="none" strike="noStrike"/>
                        <a:t>Uses</a:t>
                      </a:r>
                      <a:endParaRPr/>
                    </a:p>
                  </a:txBody>
                  <a:tcPr marT="45725" marB="45725" marR="91450" marL="91450"/>
                </a:tc>
              </a:tr>
              <a:tr h="370850">
                <a:tc>
                  <a:txBody>
                    <a:bodyPr/>
                    <a:lstStyle/>
                    <a:p>
                      <a:pPr indent="-285750" lvl="0" marL="285750" marR="0" rtl="0" algn="l">
                        <a:spcBef>
                          <a:spcPts val="0"/>
                        </a:spcBef>
                        <a:spcAft>
                          <a:spcPts val="0"/>
                        </a:spcAft>
                        <a:buClr>
                          <a:schemeClr val="dk1"/>
                        </a:buClr>
                        <a:buSzPts val="1600"/>
                        <a:buFont typeface="Arial"/>
                        <a:buChar char="•"/>
                      </a:pPr>
                      <a:r>
                        <a:rPr lang="en-US" sz="1600"/>
                        <a:t>I/O ports and/or memory-mapped I/O</a:t>
                      </a:r>
                      <a:endParaRPr/>
                    </a:p>
                  </a:txBody>
                  <a:tcPr marT="45725" marB="45725" marR="91450" marL="91450"/>
                </a:tc>
              </a:tr>
            </a:tbl>
          </a:graphicData>
        </a:graphic>
      </p:graphicFrame>
      <p:graphicFrame>
        <p:nvGraphicFramePr>
          <p:cNvPr id="601" name="Google Shape;601;p64"/>
          <p:cNvGraphicFramePr/>
          <p:nvPr/>
        </p:nvGraphicFramePr>
        <p:xfrm>
          <a:off x="5271247" y="2946213"/>
          <a:ext cx="3000000" cy="3000000"/>
        </p:xfrm>
        <a:graphic>
          <a:graphicData uri="http://schemas.openxmlformats.org/drawingml/2006/table">
            <a:tbl>
              <a:tblPr bandRow="1" firstRow="1">
                <a:noFill/>
                <a:tableStyleId>{7A103097-A461-4634-86F7-5587850FCA91}</a:tableStyleId>
              </a:tblPr>
              <a:tblGrid>
                <a:gridCol w="3696025"/>
              </a:tblGrid>
              <a:tr h="370850">
                <a:tc>
                  <a:txBody>
                    <a:bodyPr/>
                    <a:lstStyle/>
                    <a:p>
                      <a:pPr indent="0" lvl="0" marL="0" marR="0" rtl="0" algn="l">
                        <a:spcBef>
                          <a:spcPts val="0"/>
                        </a:spcBef>
                        <a:spcAft>
                          <a:spcPts val="0"/>
                        </a:spcAft>
                        <a:buNone/>
                      </a:pPr>
                      <a:r>
                        <a:rPr lang="en-US" sz="1600"/>
                        <a:t>Uses</a:t>
                      </a:r>
                      <a:endParaRPr/>
                    </a:p>
                  </a:txBody>
                  <a:tcPr marT="45725" marB="45725" marR="91450" marL="91450"/>
                </a:tc>
              </a:tr>
              <a:tr h="370850">
                <a:tc>
                  <a:txBody>
                    <a:bodyPr/>
                    <a:lstStyle/>
                    <a:p>
                      <a:pPr indent="-285750" lvl="0" marL="285750" marR="0" rtl="0" algn="l">
                        <a:spcBef>
                          <a:spcPts val="0"/>
                        </a:spcBef>
                        <a:spcAft>
                          <a:spcPts val="0"/>
                        </a:spcAft>
                        <a:buClr>
                          <a:schemeClr val="dk1"/>
                        </a:buClr>
                        <a:buSzPts val="1600"/>
                        <a:buFont typeface="Arial"/>
                        <a:buChar char="•"/>
                      </a:pPr>
                      <a:r>
                        <a:rPr lang="en-US" sz="1600"/>
                        <a:t>I/O ports and/or memory-mapped I/O</a:t>
                      </a:r>
                      <a:endParaRPr/>
                    </a:p>
                    <a:p>
                      <a:pPr indent="-285750" lvl="0" marL="285750" marR="0" rtl="0" algn="l">
                        <a:spcBef>
                          <a:spcPts val="0"/>
                        </a:spcBef>
                        <a:spcAft>
                          <a:spcPts val="0"/>
                        </a:spcAft>
                        <a:buClr>
                          <a:schemeClr val="dk1"/>
                        </a:buClr>
                        <a:buSzPts val="1600"/>
                        <a:buFont typeface="Arial"/>
                        <a:buChar char="•"/>
                      </a:pPr>
                      <a:r>
                        <a:rPr lang="en-US" sz="1600"/>
                        <a:t>Interrupts</a:t>
                      </a:r>
                      <a:endParaRPr/>
                    </a:p>
                  </a:txBody>
                  <a:tcPr marT="45725" marB="45725" marR="91450" marL="91450"/>
                </a:tc>
              </a:tr>
            </a:tbl>
          </a:graphicData>
        </a:graphic>
      </p:graphicFrame>
      <p:graphicFrame>
        <p:nvGraphicFramePr>
          <p:cNvPr id="602" name="Google Shape;602;p64"/>
          <p:cNvGraphicFramePr/>
          <p:nvPr/>
        </p:nvGraphicFramePr>
        <p:xfrm>
          <a:off x="5271247" y="4381846"/>
          <a:ext cx="3000000" cy="3000000"/>
        </p:xfrm>
        <a:graphic>
          <a:graphicData uri="http://schemas.openxmlformats.org/drawingml/2006/table">
            <a:tbl>
              <a:tblPr bandRow="1" firstRow="1">
                <a:noFill/>
                <a:tableStyleId>{7A103097-A461-4634-86F7-5587850FCA91}</a:tableStyleId>
              </a:tblPr>
              <a:tblGrid>
                <a:gridCol w="3696025"/>
              </a:tblGrid>
              <a:tr h="370850">
                <a:tc>
                  <a:txBody>
                    <a:bodyPr/>
                    <a:lstStyle/>
                    <a:p>
                      <a:pPr indent="0" lvl="0" marL="0" marR="0" rtl="0" algn="l">
                        <a:spcBef>
                          <a:spcPts val="0"/>
                        </a:spcBef>
                        <a:spcAft>
                          <a:spcPts val="0"/>
                        </a:spcAft>
                        <a:buNone/>
                      </a:pPr>
                      <a:r>
                        <a:rPr lang="en-US" sz="1600"/>
                        <a:t>Uses</a:t>
                      </a:r>
                      <a:endParaRPr/>
                    </a:p>
                  </a:txBody>
                  <a:tcPr marT="45725" marB="45725" marR="91450" marL="91450"/>
                </a:tc>
              </a:tr>
              <a:tr h="370850">
                <a:tc>
                  <a:txBody>
                    <a:bodyPr/>
                    <a:lstStyle/>
                    <a:p>
                      <a:pPr indent="-285750" lvl="0" marL="285750" marR="0" rtl="0" algn="l">
                        <a:spcBef>
                          <a:spcPts val="0"/>
                        </a:spcBef>
                        <a:spcAft>
                          <a:spcPts val="0"/>
                        </a:spcAft>
                        <a:buClr>
                          <a:schemeClr val="dk1"/>
                        </a:buClr>
                        <a:buSzPts val="1600"/>
                        <a:buFont typeface="Arial"/>
                        <a:buChar char="•"/>
                      </a:pPr>
                      <a:r>
                        <a:rPr lang="en-US" sz="1600"/>
                        <a:t>I/O ports and/or memory-mapped I/O</a:t>
                      </a:r>
                      <a:endParaRPr/>
                    </a:p>
                    <a:p>
                      <a:pPr indent="-285750" lvl="0" marL="285750" marR="0" rtl="0" algn="l">
                        <a:spcBef>
                          <a:spcPts val="0"/>
                        </a:spcBef>
                        <a:spcAft>
                          <a:spcPts val="0"/>
                        </a:spcAft>
                        <a:buClr>
                          <a:schemeClr val="dk1"/>
                        </a:buClr>
                        <a:buSzPts val="1600"/>
                        <a:buFont typeface="Arial"/>
                        <a:buChar char="•"/>
                      </a:pPr>
                      <a:r>
                        <a:rPr lang="en-US" sz="1600"/>
                        <a:t>Interrupts</a:t>
                      </a:r>
                      <a:endParaRPr/>
                    </a:p>
                    <a:p>
                      <a:pPr indent="-285750" lvl="0" marL="285750" marR="0" rtl="0" algn="l">
                        <a:spcBef>
                          <a:spcPts val="0"/>
                        </a:spcBef>
                        <a:spcAft>
                          <a:spcPts val="0"/>
                        </a:spcAft>
                        <a:buClr>
                          <a:schemeClr val="dk1"/>
                        </a:buClr>
                        <a:buSzPts val="1600"/>
                        <a:buFont typeface="Arial"/>
                        <a:buChar char="•"/>
                      </a:pPr>
                      <a:r>
                        <a:rPr lang="en-US" sz="1600"/>
                        <a:t>DMA</a:t>
                      </a:r>
                      <a:endParaRPr/>
                    </a:p>
                  </a:txBody>
                  <a:tcPr marT="45725" marB="45725" marR="91450" marL="9145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Programmed I/O (1)</a:t>
            </a:r>
            <a:endParaRPr/>
          </a:p>
        </p:txBody>
      </p:sp>
      <p:sp>
        <p:nvSpPr>
          <p:cNvPr id="609" name="Google Shape;609;p65"/>
          <p:cNvSpPr txBox="1"/>
          <p:nvPr>
            <p:ph idx="1" type="body"/>
          </p:nvPr>
        </p:nvSpPr>
        <p:spPr>
          <a:xfrm>
            <a:off x="628649" y="1825625"/>
            <a:ext cx="4533659"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CPU writes/reads a byte/word at a time </a:t>
            </a:r>
            <a:endParaRPr/>
          </a:p>
          <a:p>
            <a:pPr indent="-228600" lvl="0" marL="228600" rtl="0" algn="l">
              <a:lnSpc>
                <a:spcPct val="90000"/>
              </a:lnSpc>
              <a:spcBef>
                <a:spcPts val="1000"/>
              </a:spcBef>
              <a:spcAft>
                <a:spcPts val="0"/>
              </a:spcAft>
              <a:buClr>
                <a:schemeClr val="dk1"/>
              </a:buClr>
              <a:buSzPct val="100000"/>
              <a:buChar char="•"/>
            </a:pPr>
            <a:r>
              <a:rPr lang="en-US"/>
              <a:t>from/to main memory to/from device </a:t>
            </a:r>
            <a:endParaRPr/>
          </a:p>
          <a:p>
            <a:pPr indent="-228600" lvl="1" marL="685800" rtl="0" algn="l">
              <a:lnSpc>
                <a:spcPct val="90000"/>
              </a:lnSpc>
              <a:spcBef>
                <a:spcPts val="500"/>
              </a:spcBef>
              <a:spcAft>
                <a:spcPts val="0"/>
              </a:spcAft>
              <a:buClr>
                <a:schemeClr val="dk1"/>
              </a:buClr>
              <a:buSzPct val="100000"/>
              <a:buChar char="•"/>
            </a:pPr>
            <a:r>
              <a:rPr lang="en-US"/>
              <a:t>CPU makes a request, then waits for the device to become ready</a:t>
            </a:r>
            <a:endParaRPr/>
          </a:p>
          <a:p>
            <a:pPr indent="-228600" lvl="1" marL="685800" rtl="0" algn="l">
              <a:lnSpc>
                <a:spcPct val="90000"/>
              </a:lnSpc>
              <a:spcBef>
                <a:spcPts val="500"/>
              </a:spcBef>
              <a:spcAft>
                <a:spcPts val="0"/>
              </a:spcAft>
              <a:buClr>
                <a:schemeClr val="dk1"/>
              </a:buClr>
              <a:buSzPct val="100000"/>
              <a:buChar char="•"/>
            </a:pPr>
            <a:r>
              <a:rPr lang="en-US"/>
              <a:t>Buses are only byte/word wide, so the last few steps are repeated for large transfers</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CPU time is wasted</a:t>
            </a:r>
            <a:endParaRPr/>
          </a:p>
          <a:p>
            <a:pPr indent="-228600" lvl="1" marL="685800" rtl="0" algn="l">
              <a:lnSpc>
                <a:spcPct val="90000"/>
              </a:lnSpc>
              <a:spcBef>
                <a:spcPts val="500"/>
              </a:spcBef>
              <a:spcAft>
                <a:spcPts val="0"/>
              </a:spcAft>
              <a:buClr>
                <a:schemeClr val="dk1"/>
              </a:buClr>
              <a:buSzPct val="100000"/>
              <a:buChar char="•"/>
            </a:pPr>
            <a:r>
              <a:rPr lang="en-US"/>
              <a:t>If device is slow, the CPU may wait a long time</a:t>
            </a:r>
            <a:endParaRPr/>
          </a:p>
        </p:txBody>
      </p:sp>
      <p:grpSp>
        <p:nvGrpSpPr>
          <p:cNvPr id="610" name="Google Shape;610;p65"/>
          <p:cNvGrpSpPr/>
          <p:nvPr/>
        </p:nvGrpSpPr>
        <p:grpSpPr>
          <a:xfrm>
            <a:off x="5590572" y="628872"/>
            <a:ext cx="2924778" cy="5986059"/>
            <a:chOff x="5590572" y="628872"/>
            <a:chExt cx="2924778" cy="5986059"/>
          </a:xfrm>
        </p:grpSpPr>
        <p:grpSp>
          <p:nvGrpSpPr>
            <p:cNvPr id="611" name="Google Shape;611;p65"/>
            <p:cNvGrpSpPr/>
            <p:nvPr/>
          </p:nvGrpSpPr>
          <p:grpSpPr>
            <a:xfrm>
              <a:off x="5590572" y="628872"/>
              <a:ext cx="2924778" cy="5986059"/>
              <a:chOff x="5590572" y="871941"/>
              <a:chExt cx="2924778" cy="5986059"/>
            </a:xfrm>
          </p:grpSpPr>
          <p:pic>
            <p:nvPicPr>
              <p:cNvPr id="612" name="Google Shape;612;p65"/>
              <p:cNvPicPr preferRelativeResize="0"/>
              <p:nvPr/>
            </p:nvPicPr>
            <p:blipFill rotWithShape="1">
              <a:blip r:embed="rId3">
                <a:alphaModFix/>
              </a:blip>
              <a:srcRect b="0" l="0" r="0" t="0"/>
              <a:stretch/>
            </p:blipFill>
            <p:spPr>
              <a:xfrm>
                <a:off x="5590572" y="871941"/>
                <a:ext cx="2805037" cy="5754566"/>
              </a:xfrm>
              <a:prstGeom prst="rect">
                <a:avLst/>
              </a:prstGeom>
              <a:noFill/>
              <a:ln>
                <a:noFill/>
              </a:ln>
            </p:spPr>
          </p:pic>
          <p:sp>
            <p:nvSpPr>
              <p:cNvPr id="613" name="Google Shape;613;p65"/>
              <p:cNvSpPr/>
              <p:nvPr/>
            </p:nvSpPr>
            <p:spPr>
              <a:xfrm>
                <a:off x="7930828" y="6273478"/>
                <a:ext cx="584522" cy="58452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14" name="Google Shape;614;p65"/>
            <p:cNvGrpSpPr/>
            <p:nvPr/>
          </p:nvGrpSpPr>
          <p:grpSpPr>
            <a:xfrm>
              <a:off x="5660020" y="2511699"/>
              <a:ext cx="1481560" cy="662651"/>
              <a:chOff x="5660020" y="2766349"/>
              <a:chExt cx="1481560" cy="662651"/>
            </a:xfrm>
          </p:grpSpPr>
          <p:sp>
            <p:nvSpPr>
              <p:cNvPr id="615" name="Google Shape;615;p65"/>
              <p:cNvSpPr/>
              <p:nvPr/>
            </p:nvSpPr>
            <p:spPr>
              <a:xfrm>
                <a:off x="5683170" y="3102015"/>
                <a:ext cx="1458410" cy="3269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16" name="Google Shape;616;p65"/>
              <p:cNvCxnSpPr/>
              <p:nvPr/>
            </p:nvCxnSpPr>
            <p:spPr>
              <a:xfrm flipH="1" rot="10800000">
                <a:off x="5660020" y="2766349"/>
                <a:ext cx="844952" cy="474562"/>
              </a:xfrm>
              <a:prstGeom prst="straightConnector1">
                <a:avLst/>
              </a:prstGeom>
              <a:noFill/>
              <a:ln cap="flat" cmpd="sng" w="38100">
                <a:solidFill>
                  <a:schemeClr val="dk1"/>
                </a:solidFill>
                <a:prstDash val="solid"/>
                <a:miter lim="800000"/>
                <a:headEnd len="sm" w="sm" type="none"/>
                <a:tailEnd len="med" w="med" type="triangle"/>
              </a:ln>
            </p:spPr>
          </p:cxnSp>
        </p:grpSp>
      </p:grpSp>
      <p:sp>
        <p:nvSpPr>
          <p:cNvPr id="617" name="Google Shape;617;p65"/>
          <p:cNvSpPr txBox="1"/>
          <p:nvPr/>
        </p:nvSpPr>
        <p:spPr>
          <a:xfrm>
            <a:off x="1022298" y="6280588"/>
            <a:ext cx="71203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Applies to I/O Ports, Memory Mapped I/O, and Hybrid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Programmed I/O (2)</a:t>
            </a:r>
            <a:endParaRPr/>
          </a:p>
        </p:txBody>
      </p:sp>
      <p:sp>
        <p:nvSpPr>
          <p:cNvPr id="624" name="Google Shape;624;p6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User process wants to print the string ‘‘ABCDEFGH’’ via a serial interface (one character at the time)</a:t>
            </a:r>
            <a:endParaRPr/>
          </a:p>
        </p:txBody>
      </p:sp>
      <p:pic>
        <p:nvPicPr>
          <p:cNvPr id="625" name="Google Shape;625;p66"/>
          <p:cNvPicPr preferRelativeResize="0"/>
          <p:nvPr/>
        </p:nvPicPr>
        <p:blipFill rotWithShape="1">
          <a:blip r:embed="rId3">
            <a:alphaModFix/>
          </a:blip>
          <a:srcRect b="0" l="0" r="0" t="0"/>
          <a:stretch/>
        </p:blipFill>
        <p:spPr>
          <a:xfrm>
            <a:off x="893934" y="3209729"/>
            <a:ext cx="7356132" cy="3102170"/>
          </a:xfrm>
          <a:prstGeom prst="rect">
            <a:avLst/>
          </a:prstGeom>
          <a:noFill/>
          <a:ln>
            <a:noFill/>
          </a:ln>
        </p:spPr>
      </p:pic>
      <p:sp>
        <p:nvSpPr>
          <p:cNvPr id="626" name="Google Shape;626;p66"/>
          <p:cNvSpPr/>
          <p:nvPr/>
        </p:nvSpPr>
        <p:spPr>
          <a:xfrm>
            <a:off x="2418205" y="6235531"/>
            <a:ext cx="43075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Steps in printing a string. (MOS </a:t>
            </a:r>
            <a:r>
              <a:rPr b="1" lang="en-US" sz="1800">
                <a:solidFill>
                  <a:schemeClr val="dk1"/>
                </a:solidFill>
                <a:latin typeface="Times"/>
                <a:ea typeface="Times"/>
                <a:cs typeface="Times"/>
                <a:sym typeface="Times"/>
              </a:rPr>
              <a:t>Figure 5-7.</a:t>
            </a:r>
            <a:r>
              <a:rPr lang="en-US" sz="1800">
                <a:solidFill>
                  <a:schemeClr val="dk1"/>
                </a:solidFill>
                <a:latin typeface="Times"/>
                <a:ea typeface="Times"/>
                <a:cs typeface="Times"/>
                <a:sym typeface="Times"/>
              </a:rPr>
              <a:t>)</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Programmed I/O (3)</a:t>
            </a:r>
            <a:endParaRPr/>
          </a:p>
        </p:txBody>
      </p:sp>
      <p:sp>
        <p:nvSpPr>
          <p:cNvPr id="632" name="Google Shape;632;p67"/>
          <p:cNvSpPr txBox="1"/>
          <p:nvPr>
            <p:ph idx="1" type="body"/>
          </p:nvPr>
        </p:nvSpPr>
        <p:spPr>
          <a:xfrm>
            <a:off x="628650" y="1825625"/>
            <a:ext cx="7886700" cy="45520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CPU continuously polls the device to see if it is ready to accept another one</a:t>
            </a:r>
            <a:endParaRPr/>
          </a:p>
          <a:p>
            <a:pPr indent="-228600" lvl="1" marL="685800" rtl="0" algn="l">
              <a:lnSpc>
                <a:spcPct val="90000"/>
              </a:lnSpc>
              <a:spcBef>
                <a:spcPts val="500"/>
              </a:spcBef>
              <a:spcAft>
                <a:spcPts val="0"/>
              </a:spcAft>
              <a:buClr>
                <a:schemeClr val="dk1"/>
              </a:buClr>
              <a:buSzPts val="2400"/>
              <a:buChar char="•"/>
            </a:pPr>
            <a:r>
              <a:rPr b="1" lang="en-US"/>
              <a:t>Polling</a:t>
            </a:r>
            <a:r>
              <a:rPr lang="en-US"/>
              <a:t> or </a:t>
            </a:r>
            <a:r>
              <a:rPr b="1" lang="en-US"/>
              <a:t>busy waiting</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633" name="Google Shape;633;p67"/>
          <p:cNvPicPr preferRelativeResize="0"/>
          <p:nvPr/>
        </p:nvPicPr>
        <p:blipFill rotWithShape="1">
          <a:blip r:embed="rId3">
            <a:alphaModFix/>
          </a:blip>
          <a:srcRect b="0" l="0" r="0" t="0"/>
          <a:stretch/>
        </p:blipFill>
        <p:spPr>
          <a:xfrm>
            <a:off x="924797" y="3429000"/>
            <a:ext cx="7294406" cy="1636125"/>
          </a:xfrm>
          <a:prstGeom prst="rect">
            <a:avLst/>
          </a:prstGeom>
          <a:noFill/>
          <a:ln>
            <a:noFill/>
          </a:ln>
        </p:spPr>
      </p:pic>
      <p:sp>
        <p:nvSpPr>
          <p:cNvPr id="634" name="Google Shape;634;p67"/>
          <p:cNvSpPr/>
          <p:nvPr/>
        </p:nvSpPr>
        <p:spPr>
          <a:xfrm>
            <a:off x="856526" y="5200061"/>
            <a:ext cx="76588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Figure 5-8. Writing a string to the printer using programmed I/O.</a:t>
            </a:r>
            <a:endParaRPr sz="1800">
              <a:solidFill>
                <a:schemeClr val="dk1"/>
              </a:solidFill>
              <a:latin typeface="Calibri"/>
              <a:ea typeface="Calibri"/>
              <a:cs typeface="Calibri"/>
              <a:sym typeface="Calibri"/>
            </a:endParaRPr>
          </a:p>
        </p:txBody>
      </p:sp>
      <p:grpSp>
        <p:nvGrpSpPr>
          <p:cNvPr id="635" name="Google Shape;635;p67"/>
          <p:cNvGrpSpPr/>
          <p:nvPr/>
        </p:nvGrpSpPr>
        <p:grpSpPr>
          <a:xfrm>
            <a:off x="774570" y="4401531"/>
            <a:ext cx="6336522" cy="1976120"/>
            <a:chOff x="774570" y="4401531"/>
            <a:chExt cx="6336522" cy="1976120"/>
          </a:xfrm>
        </p:grpSpPr>
        <p:sp>
          <p:nvSpPr>
            <p:cNvPr id="636" name="Google Shape;636;p67"/>
            <p:cNvSpPr txBox="1"/>
            <p:nvPr/>
          </p:nvSpPr>
          <p:spPr>
            <a:xfrm>
              <a:off x="2032907" y="5977541"/>
              <a:ext cx="5078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Is this using I/O port or memory-mapped I/O?</a:t>
              </a:r>
              <a:endParaRPr/>
            </a:p>
          </p:txBody>
        </p:sp>
        <p:cxnSp>
          <p:nvCxnSpPr>
            <p:cNvPr id="637" name="Google Shape;637;p67"/>
            <p:cNvCxnSpPr/>
            <p:nvPr/>
          </p:nvCxnSpPr>
          <p:spPr>
            <a:xfrm>
              <a:off x="774570" y="4401531"/>
              <a:ext cx="665129" cy="0"/>
            </a:xfrm>
            <a:prstGeom prst="straightConnector1">
              <a:avLst/>
            </a:prstGeom>
            <a:noFill/>
            <a:ln cap="flat" cmpd="sng" w="57150">
              <a:solidFill>
                <a:srgbClr val="FF0000"/>
              </a:solidFill>
              <a:prstDash val="solid"/>
              <a:miter lim="800000"/>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Programmed I/O (4)</a:t>
            </a:r>
            <a:endParaRPr/>
          </a:p>
        </p:txBody>
      </p:sp>
      <p:sp>
        <p:nvSpPr>
          <p:cNvPr id="643" name="Google Shape;643;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Pros</a:t>
            </a:r>
            <a:endParaRPr/>
          </a:p>
          <a:p>
            <a:pPr indent="-228600" lvl="1" marL="685800" rtl="0" algn="l">
              <a:lnSpc>
                <a:spcPct val="90000"/>
              </a:lnSpc>
              <a:spcBef>
                <a:spcPts val="500"/>
              </a:spcBef>
              <a:spcAft>
                <a:spcPts val="0"/>
              </a:spcAft>
              <a:buClr>
                <a:schemeClr val="dk1"/>
              </a:buClr>
              <a:buSzPts val="2400"/>
              <a:buChar char="•"/>
            </a:pPr>
            <a:r>
              <a:rPr lang="en-US"/>
              <a:t>Simple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b="1" lang="en-US"/>
              <a:t>Cons</a:t>
            </a:r>
            <a:endParaRPr/>
          </a:p>
          <a:p>
            <a:pPr indent="-228600" lvl="1" marL="685800" rtl="0" algn="l">
              <a:lnSpc>
                <a:spcPct val="90000"/>
              </a:lnSpc>
              <a:spcBef>
                <a:spcPts val="500"/>
              </a:spcBef>
              <a:spcAft>
                <a:spcPts val="0"/>
              </a:spcAft>
              <a:buClr>
                <a:schemeClr val="dk1"/>
              </a:buClr>
              <a:buSzPts val="2400"/>
              <a:buChar char="•"/>
            </a:pPr>
            <a:r>
              <a:rPr lang="en-US"/>
              <a:t>CPU busy until I/O ends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Interrupt-driven I/O (1)</a:t>
            </a:r>
            <a:endParaRPr/>
          </a:p>
        </p:txBody>
      </p:sp>
      <p:sp>
        <p:nvSpPr>
          <p:cNvPr id="649" name="Google Shape;649;p69"/>
          <p:cNvSpPr txBox="1"/>
          <p:nvPr>
            <p:ph idx="1" type="body"/>
          </p:nvPr>
        </p:nvSpPr>
        <p:spPr>
          <a:xfrm>
            <a:off x="402109" y="1825624"/>
            <a:ext cx="5667978" cy="4843061"/>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Why interrupts? </a:t>
            </a:r>
            <a:endParaRPr/>
          </a:p>
          <a:p>
            <a:pPr indent="-228600" lvl="1" marL="685800" rtl="0" algn="l">
              <a:lnSpc>
                <a:spcPct val="90000"/>
              </a:lnSpc>
              <a:spcBef>
                <a:spcPts val="500"/>
              </a:spcBef>
              <a:spcAft>
                <a:spcPts val="0"/>
              </a:spcAft>
              <a:buClr>
                <a:schemeClr val="dk1"/>
              </a:buClr>
              <a:buSzPct val="100000"/>
              <a:buChar char="•"/>
            </a:pPr>
            <a:r>
              <a:rPr lang="en-US"/>
              <a:t>I/O devices are slower than memory, or CPU</a:t>
            </a:r>
            <a:endParaRPr/>
          </a:p>
          <a:p>
            <a:pPr indent="-228600" lvl="1" marL="685800" rtl="0" algn="l">
              <a:lnSpc>
                <a:spcPct val="90000"/>
              </a:lnSpc>
              <a:spcBef>
                <a:spcPts val="500"/>
              </a:spcBef>
              <a:spcAft>
                <a:spcPts val="0"/>
              </a:spcAft>
              <a:buClr>
                <a:schemeClr val="dk1"/>
              </a:buClr>
              <a:buSzPct val="100000"/>
              <a:buChar char="•"/>
            </a:pPr>
            <a:r>
              <a:rPr lang="en-US"/>
              <a:t>Uncertainty of when device will be ready</a:t>
            </a:r>
            <a:endParaRPr/>
          </a:p>
          <a:p>
            <a:pPr indent="-131445"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OS needs to know when</a:t>
            </a:r>
            <a:endParaRPr/>
          </a:p>
          <a:p>
            <a:pPr indent="-228600" lvl="1" marL="685800" rtl="0" algn="l">
              <a:lnSpc>
                <a:spcPct val="90000"/>
              </a:lnSpc>
              <a:spcBef>
                <a:spcPts val="500"/>
              </a:spcBef>
              <a:spcAft>
                <a:spcPts val="0"/>
              </a:spcAft>
              <a:buClr>
                <a:schemeClr val="dk1"/>
              </a:buClr>
              <a:buSzPct val="100000"/>
              <a:buChar char="•"/>
            </a:pPr>
            <a:r>
              <a:rPr lang="en-US"/>
              <a:t>The I/O device has completed an operation</a:t>
            </a:r>
            <a:endParaRPr/>
          </a:p>
          <a:p>
            <a:pPr indent="-228600" lvl="1" marL="685800" rtl="0" algn="l">
              <a:lnSpc>
                <a:spcPct val="90000"/>
              </a:lnSpc>
              <a:spcBef>
                <a:spcPts val="500"/>
              </a:spcBef>
              <a:spcAft>
                <a:spcPts val="0"/>
              </a:spcAft>
              <a:buClr>
                <a:schemeClr val="dk1"/>
              </a:buClr>
              <a:buSzPct val="100000"/>
              <a:buChar char="•"/>
            </a:pPr>
            <a:r>
              <a:rPr lang="en-US"/>
              <a:t>The I/O operation has encountered an error</a:t>
            </a:r>
            <a:endParaRPr/>
          </a:p>
          <a:p>
            <a:pPr indent="-131445"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Instead of waiting</a:t>
            </a:r>
            <a:endParaRPr/>
          </a:p>
          <a:p>
            <a:pPr indent="-228600" lvl="1" marL="685800" rtl="0" algn="l">
              <a:lnSpc>
                <a:spcPct val="90000"/>
              </a:lnSpc>
              <a:spcBef>
                <a:spcPts val="500"/>
              </a:spcBef>
              <a:spcAft>
                <a:spcPts val="0"/>
              </a:spcAft>
              <a:buClr>
                <a:schemeClr val="dk1"/>
              </a:buClr>
              <a:buSzPct val="100000"/>
              <a:buChar char="•"/>
            </a:pPr>
            <a:r>
              <a:rPr lang="en-US"/>
              <a:t>The CPU continues with other computations</a:t>
            </a:r>
            <a:endParaRPr/>
          </a:p>
          <a:p>
            <a:pPr indent="-228600" lvl="1" marL="685800" rtl="0" algn="l">
              <a:lnSpc>
                <a:spcPct val="90000"/>
              </a:lnSpc>
              <a:spcBef>
                <a:spcPts val="500"/>
              </a:spcBef>
              <a:spcAft>
                <a:spcPts val="0"/>
              </a:spcAft>
              <a:buClr>
                <a:schemeClr val="dk1"/>
              </a:buClr>
              <a:buSzPct val="100000"/>
              <a:buChar char="•"/>
            </a:pPr>
            <a:r>
              <a:rPr lang="en-US"/>
              <a:t>The device interrupts the processor when </a:t>
            </a:r>
            <a:endParaRPr/>
          </a:p>
          <a:p>
            <a:pPr indent="-228600" lvl="2" marL="1143000" rtl="0" algn="l">
              <a:lnSpc>
                <a:spcPct val="90000"/>
              </a:lnSpc>
              <a:spcBef>
                <a:spcPts val="500"/>
              </a:spcBef>
              <a:spcAft>
                <a:spcPts val="0"/>
              </a:spcAft>
              <a:buClr>
                <a:schemeClr val="dk1"/>
              </a:buClr>
              <a:buSzPct val="100000"/>
              <a:buChar char="•"/>
            </a:pPr>
            <a:r>
              <a:rPr lang="en-US"/>
              <a:t>Operation completes</a:t>
            </a:r>
            <a:endParaRPr/>
          </a:p>
          <a:p>
            <a:pPr indent="-228600" lvl="2" marL="1143000" rtl="0" algn="l">
              <a:lnSpc>
                <a:spcPct val="90000"/>
              </a:lnSpc>
              <a:spcBef>
                <a:spcPts val="500"/>
              </a:spcBef>
              <a:spcAft>
                <a:spcPts val="0"/>
              </a:spcAft>
              <a:buClr>
                <a:schemeClr val="dk1"/>
              </a:buClr>
              <a:buSzPct val="100000"/>
              <a:buChar char="•"/>
            </a:pPr>
            <a:r>
              <a:rPr lang="en-US"/>
              <a:t>There is an error</a:t>
            </a:r>
            <a:endParaRPr/>
          </a:p>
        </p:txBody>
      </p:sp>
      <p:pic>
        <p:nvPicPr>
          <p:cNvPr id="650" name="Google Shape;650;p69"/>
          <p:cNvPicPr preferRelativeResize="0"/>
          <p:nvPr/>
        </p:nvPicPr>
        <p:blipFill rotWithShape="1">
          <a:blip r:embed="rId3">
            <a:alphaModFix/>
          </a:blip>
          <a:srcRect b="0" l="0" r="0" t="0"/>
          <a:stretch/>
        </p:blipFill>
        <p:spPr>
          <a:xfrm>
            <a:off x="6070087" y="662570"/>
            <a:ext cx="2630458" cy="6006115"/>
          </a:xfrm>
          <a:prstGeom prst="rect">
            <a:avLst/>
          </a:prstGeom>
          <a:noFill/>
          <a:ln>
            <a:noFill/>
          </a:ln>
        </p:spPr>
      </p:pic>
      <p:sp>
        <p:nvSpPr>
          <p:cNvPr id="651" name="Google Shape;651;p69"/>
          <p:cNvSpPr/>
          <p:nvPr/>
        </p:nvSpPr>
        <p:spPr>
          <a:xfrm>
            <a:off x="6180881" y="3020992"/>
            <a:ext cx="1250066" cy="25464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52" name="Google Shape;652;p69"/>
          <p:cNvCxnSpPr/>
          <p:nvPr/>
        </p:nvCxnSpPr>
        <p:spPr>
          <a:xfrm rot="-5400000">
            <a:off x="5295532" y="1904040"/>
            <a:ext cx="2094900" cy="370500"/>
          </a:xfrm>
          <a:prstGeom prst="bentConnector3">
            <a:avLst>
              <a:gd fmla="val 99730" name="adj1"/>
            </a:avLst>
          </a:prstGeom>
          <a:noFill/>
          <a:ln cap="flat" cmpd="sng" w="38100">
            <a:solidFill>
              <a:schemeClr val="dk1"/>
            </a:solidFill>
            <a:prstDash val="solid"/>
            <a:miter lim="800000"/>
            <a:headEnd len="sm" w="sm" type="none"/>
            <a:tailEnd len="med" w="med" type="triangle"/>
          </a:ln>
        </p:spPr>
      </p:cxnSp>
      <p:sp>
        <p:nvSpPr>
          <p:cNvPr id="653" name="Google Shape;653;p69"/>
          <p:cNvSpPr/>
          <p:nvPr/>
        </p:nvSpPr>
        <p:spPr>
          <a:xfrm>
            <a:off x="7974955" y="6030411"/>
            <a:ext cx="717631" cy="5203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Interrupt-driven I/O (2)</a:t>
            </a:r>
            <a:endParaRPr/>
          </a:p>
        </p:txBody>
      </p:sp>
      <p:sp>
        <p:nvSpPr>
          <p:cNvPr id="659" name="Google Shape;659;p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60" name="Google Shape;660;p70"/>
          <p:cNvPicPr preferRelativeResize="0"/>
          <p:nvPr/>
        </p:nvPicPr>
        <p:blipFill rotWithShape="1">
          <a:blip r:embed="rId3">
            <a:alphaModFix/>
          </a:blip>
          <a:srcRect b="0" l="0" r="0" t="0"/>
          <a:stretch/>
        </p:blipFill>
        <p:spPr>
          <a:xfrm>
            <a:off x="794800" y="739563"/>
            <a:ext cx="5468350" cy="537887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Interrupt-driven I/O (3)</a:t>
            </a:r>
            <a:endParaRPr/>
          </a:p>
        </p:txBody>
      </p:sp>
      <p:sp>
        <p:nvSpPr>
          <p:cNvPr id="667" name="Google Shape;667;p7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Printing on a printer that does not buffer characters but prints each one as it arrives (10ms/character)</a:t>
            </a:r>
            <a:endParaRPr/>
          </a:p>
        </p:txBody>
      </p:sp>
      <p:pic>
        <p:nvPicPr>
          <p:cNvPr id="668" name="Google Shape;668;p71"/>
          <p:cNvPicPr preferRelativeResize="0"/>
          <p:nvPr/>
        </p:nvPicPr>
        <p:blipFill rotWithShape="1">
          <a:blip r:embed="rId3">
            <a:alphaModFix/>
          </a:blip>
          <a:srcRect b="0" l="0" r="0" t="0"/>
          <a:stretch/>
        </p:blipFill>
        <p:spPr>
          <a:xfrm>
            <a:off x="1183463" y="3016971"/>
            <a:ext cx="6777074" cy="2566266"/>
          </a:xfrm>
          <a:prstGeom prst="rect">
            <a:avLst/>
          </a:prstGeom>
          <a:noFill/>
          <a:ln>
            <a:noFill/>
          </a:ln>
        </p:spPr>
      </p:pic>
      <p:sp>
        <p:nvSpPr>
          <p:cNvPr id="669" name="Google Shape;669;p71"/>
          <p:cNvSpPr/>
          <p:nvPr/>
        </p:nvSpPr>
        <p:spPr>
          <a:xfrm>
            <a:off x="628651" y="5583237"/>
            <a:ext cx="78866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Writing a string to the printer using interrupt driven I/O. (a) Code executed at the time the print system call is made. (b) Interrupt service procedure for the printer.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(MOS Figure 5-9.)</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rotWithShape="1">
          <a:blip r:embed="rId3">
            <a:alphaModFix/>
          </a:blip>
          <a:srcRect b="0" l="0" r="0" t="0"/>
          <a:stretch/>
        </p:blipFill>
        <p:spPr>
          <a:xfrm>
            <a:off x="263047" y="365126"/>
            <a:ext cx="8652524" cy="6496774"/>
          </a:xfrm>
          <a:prstGeom prst="rect">
            <a:avLst/>
          </a:prstGeom>
          <a:noFill/>
          <a:ln>
            <a:noFill/>
          </a:ln>
        </p:spPr>
      </p:pic>
      <p:sp>
        <p:nvSpPr>
          <p:cNvPr id="124" name="Google Shape;124;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Hardware</a:t>
            </a:r>
            <a:endParaRPr/>
          </a:p>
        </p:txBody>
      </p:sp>
      <p:sp>
        <p:nvSpPr>
          <p:cNvPr id="125" name="Google Shape;125;p18"/>
          <p:cNvSpPr/>
          <p:nvPr/>
        </p:nvSpPr>
        <p:spPr>
          <a:xfrm>
            <a:off x="526093" y="2805830"/>
            <a:ext cx="1202499" cy="112734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Interrupt-driven I/O (4)</a:t>
            </a:r>
            <a:endParaRPr/>
          </a:p>
        </p:txBody>
      </p:sp>
      <p:sp>
        <p:nvSpPr>
          <p:cNvPr id="676" name="Google Shape;676;p7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Pros</a:t>
            </a:r>
            <a:endParaRPr/>
          </a:p>
          <a:p>
            <a:pPr indent="-228600" lvl="1" marL="685800" rtl="0" algn="l">
              <a:lnSpc>
                <a:spcPct val="90000"/>
              </a:lnSpc>
              <a:spcBef>
                <a:spcPts val="500"/>
              </a:spcBef>
              <a:spcAft>
                <a:spcPts val="0"/>
              </a:spcAft>
              <a:buClr>
                <a:schemeClr val="dk1"/>
              </a:buClr>
              <a:buSzPts val="2400"/>
              <a:buChar char="•"/>
            </a:pPr>
            <a:r>
              <a:rPr lang="en-US"/>
              <a:t>Better than Programmed I/O</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b="1" lang="en-US"/>
              <a:t>Cons</a:t>
            </a:r>
            <a:endParaRPr/>
          </a:p>
          <a:p>
            <a:pPr indent="-228600" lvl="1" marL="685800" rtl="0" algn="l">
              <a:lnSpc>
                <a:spcPct val="90000"/>
              </a:lnSpc>
              <a:spcBef>
                <a:spcPts val="500"/>
              </a:spcBef>
              <a:spcAft>
                <a:spcPts val="0"/>
              </a:spcAft>
              <a:buClr>
                <a:schemeClr val="dk1"/>
              </a:buClr>
              <a:buSzPts val="2400"/>
              <a:buChar char="•"/>
            </a:pPr>
            <a:r>
              <a:rPr lang="en-US"/>
              <a:t>An interrupt occurs on every character</a:t>
            </a:r>
            <a:endParaRPr/>
          </a:p>
          <a:p>
            <a:pPr indent="-228600" lvl="1" marL="685800" rtl="0" algn="l">
              <a:lnSpc>
                <a:spcPct val="90000"/>
              </a:lnSpc>
              <a:spcBef>
                <a:spcPts val="500"/>
              </a:spcBef>
              <a:spcAft>
                <a:spcPts val="0"/>
              </a:spcAft>
              <a:buClr>
                <a:schemeClr val="dk1"/>
              </a:buClr>
              <a:buSzPts val="2400"/>
              <a:buChar char="•"/>
            </a:pPr>
            <a:r>
              <a:rPr lang="en-US"/>
              <a:t>Interrupts take time, so it wastes CPU cycles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Using DMA (1)</a:t>
            </a:r>
            <a:endParaRPr/>
          </a:p>
        </p:txBody>
      </p:sp>
      <p:sp>
        <p:nvSpPr>
          <p:cNvPr id="682" name="Google Shape;682;p73"/>
          <p:cNvSpPr txBox="1"/>
          <p:nvPr>
            <p:ph idx="1" type="body"/>
          </p:nvPr>
        </p:nvSpPr>
        <p:spPr>
          <a:xfrm>
            <a:off x="628650" y="1825625"/>
            <a:ext cx="604994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Direct Memory Access (DMA)</a:t>
            </a:r>
            <a:endParaRPr/>
          </a:p>
          <a:p>
            <a:pPr indent="-228600" lvl="1" marL="685800" rtl="0" algn="l">
              <a:lnSpc>
                <a:spcPct val="90000"/>
              </a:lnSpc>
              <a:spcBef>
                <a:spcPts val="500"/>
              </a:spcBef>
              <a:spcAft>
                <a:spcPts val="0"/>
              </a:spcAft>
              <a:buClr>
                <a:schemeClr val="dk1"/>
              </a:buClr>
              <a:buSzPts val="2400"/>
              <a:buChar char="•"/>
            </a:pPr>
            <a:r>
              <a:rPr lang="en-US"/>
              <a:t>Device read/write directly from/to memory</a:t>
            </a:r>
            <a:endParaRPr/>
          </a:p>
          <a:p>
            <a:pPr indent="-228600" lvl="1" marL="685800" rtl="0" algn="l">
              <a:lnSpc>
                <a:spcPct val="90000"/>
              </a:lnSpc>
              <a:spcBef>
                <a:spcPts val="500"/>
              </a:spcBef>
              <a:spcAft>
                <a:spcPts val="0"/>
              </a:spcAft>
              <a:buClr>
                <a:schemeClr val="dk1"/>
              </a:buClr>
              <a:buSzPts val="2400"/>
              <a:buChar char="•"/>
            </a:pPr>
            <a:r>
              <a:rPr lang="en-US"/>
              <a:t>It has access to the </a:t>
            </a:r>
            <a:r>
              <a:rPr b="1" lang="en-US"/>
              <a:t>system bus </a:t>
            </a:r>
            <a:r>
              <a:rPr lang="en-US"/>
              <a:t>independent of the CPU</a:t>
            </a:r>
            <a:endParaRPr/>
          </a:p>
          <a:p>
            <a:pPr indent="-114300" lvl="8" marL="3886200" rtl="0" algn="l">
              <a:lnSpc>
                <a:spcPct val="90000"/>
              </a:lnSpc>
              <a:spcBef>
                <a:spcPts val="500"/>
              </a:spcBef>
              <a:spcAft>
                <a:spcPts val="0"/>
              </a:spcAft>
              <a:buClr>
                <a:schemeClr val="dk1"/>
              </a:buClr>
              <a:buSzPts val="1800"/>
              <a:buNone/>
            </a:pPr>
            <a:r>
              <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The CPU commands the operation</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DMA does the transfer</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When transfer is complete, DMAC notifies the CPU with an interrupt</a:t>
            </a:r>
            <a:endParaRPr/>
          </a:p>
        </p:txBody>
      </p:sp>
      <p:sp>
        <p:nvSpPr>
          <p:cNvPr id="683" name="Google Shape;683;p73"/>
          <p:cNvSpPr/>
          <p:nvPr/>
        </p:nvSpPr>
        <p:spPr>
          <a:xfrm>
            <a:off x="6599260" y="1140341"/>
            <a:ext cx="1851949" cy="740779"/>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CPU sends read request to DMAC</a:t>
            </a:r>
            <a:endParaRPr/>
          </a:p>
        </p:txBody>
      </p:sp>
      <p:sp>
        <p:nvSpPr>
          <p:cNvPr id="684" name="Google Shape;684;p73"/>
          <p:cNvSpPr txBox="1"/>
          <p:nvPr/>
        </p:nvSpPr>
        <p:spPr>
          <a:xfrm>
            <a:off x="6463886" y="2630039"/>
            <a:ext cx="21226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does other stuff</a:t>
            </a:r>
            <a:endParaRPr/>
          </a:p>
        </p:txBody>
      </p:sp>
      <p:sp>
        <p:nvSpPr>
          <p:cNvPr id="685" name="Google Shape;685;p73"/>
          <p:cNvSpPr txBox="1"/>
          <p:nvPr/>
        </p:nvSpPr>
        <p:spPr>
          <a:xfrm>
            <a:off x="6381171" y="3429000"/>
            <a:ext cx="22881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CPU receives interrupt</a:t>
            </a:r>
            <a:endParaRPr/>
          </a:p>
        </p:txBody>
      </p:sp>
      <p:sp>
        <p:nvSpPr>
          <p:cNvPr id="686" name="Google Shape;686;p73"/>
          <p:cNvSpPr txBox="1"/>
          <p:nvPr/>
        </p:nvSpPr>
        <p:spPr>
          <a:xfrm>
            <a:off x="7353552" y="3025605"/>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cxnSp>
        <p:nvCxnSpPr>
          <p:cNvPr id="687" name="Google Shape;687;p73"/>
          <p:cNvCxnSpPr/>
          <p:nvPr/>
        </p:nvCxnSpPr>
        <p:spPr>
          <a:xfrm>
            <a:off x="7525234" y="1881120"/>
            <a:ext cx="0" cy="748919"/>
          </a:xfrm>
          <a:prstGeom prst="straightConnector1">
            <a:avLst/>
          </a:prstGeom>
          <a:noFill/>
          <a:ln cap="flat" cmpd="sng" w="38100">
            <a:solidFill>
              <a:schemeClr val="dk1"/>
            </a:solidFill>
            <a:prstDash val="solid"/>
            <a:miter lim="800000"/>
            <a:headEnd len="sm" w="sm" type="none"/>
            <a:tailEnd len="med" w="med" type="triangle"/>
          </a:ln>
        </p:spPr>
      </p:cxnSp>
      <p:cxnSp>
        <p:nvCxnSpPr>
          <p:cNvPr id="688" name="Google Shape;688;p73"/>
          <p:cNvCxnSpPr/>
          <p:nvPr/>
        </p:nvCxnSpPr>
        <p:spPr>
          <a:xfrm>
            <a:off x="7525234" y="3798332"/>
            <a:ext cx="0" cy="748919"/>
          </a:xfrm>
          <a:prstGeom prst="straightConnector1">
            <a:avLst/>
          </a:prstGeom>
          <a:noFill/>
          <a:ln cap="flat" cmpd="sng" w="38100">
            <a:solidFill>
              <a:schemeClr val="dk1"/>
            </a:solidFill>
            <a:prstDash val="solid"/>
            <a:miter lim="800000"/>
            <a:headEnd len="sm" w="sm"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Using DMA (2)</a:t>
            </a:r>
            <a:endParaRPr/>
          </a:p>
        </p:txBody>
      </p:sp>
      <p:sp>
        <p:nvSpPr>
          <p:cNvPr id="694" name="Google Shape;694;p7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95" name="Google Shape;695;p74"/>
          <p:cNvPicPr preferRelativeResize="0"/>
          <p:nvPr/>
        </p:nvPicPr>
        <p:blipFill rotWithShape="1">
          <a:blip r:embed="rId3">
            <a:alphaModFix/>
          </a:blip>
          <a:srcRect b="0" l="0" r="0" t="0"/>
          <a:stretch/>
        </p:blipFill>
        <p:spPr>
          <a:xfrm>
            <a:off x="628650" y="2902071"/>
            <a:ext cx="7792788" cy="1734898"/>
          </a:xfrm>
          <a:prstGeom prst="rect">
            <a:avLst/>
          </a:prstGeom>
          <a:noFill/>
          <a:ln>
            <a:noFill/>
          </a:ln>
        </p:spPr>
      </p:pic>
      <p:sp>
        <p:nvSpPr>
          <p:cNvPr id="696" name="Google Shape;696;p74"/>
          <p:cNvSpPr/>
          <p:nvPr/>
        </p:nvSpPr>
        <p:spPr>
          <a:xfrm>
            <a:off x="628650" y="4636969"/>
            <a:ext cx="78867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Printing a string using DMA. (a) Code executed when the print system call is made. (b) Interrupt service procedure. (MOS Figure 5-10. )</a:t>
            </a:r>
            <a:endParaRPr sz="1800">
              <a:solidFill>
                <a:schemeClr val="dk1"/>
              </a:solidFill>
              <a:latin typeface="Calibri"/>
              <a:ea typeface="Calibri"/>
              <a:cs typeface="Calibri"/>
              <a:sym typeface="Calibri"/>
            </a:endParaRPr>
          </a:p>
        </p:txBody>
      </p:sp>
      <p:sp>
        <p:nvSpPr>
          <p:cNvPr id="697" name="Google Shape;697;p74"/>
          <p:cNvSpPr txBox="1"/>
          <p:nvPr/>
        </p:nvSpPr>
        <p:spPr>
          <a:xfrm>
            <a:off x="1562582" y="2446467"/>
            <a:ext cx="19591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Syscall code</a:t>
            </a:r>
            <a:endParaRPr/>
          </a:p>
        </p:txBody>
      </p:sp>
      <p:sp>
        <p:nvSpPr>
          <p:cNvPr id="698" name="Google Shape;698;p74"/>
          <p:cNvSpPr txBox="1"/>
          <p:nvPr/>
        </p:nvSpPr>
        <p:spPr>
          <a:xfrm>
            <a:off x="4854051" y="2446467"/>
            <a:ext cx="35673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Interrupt handler code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704" name="Google Shape;704;p7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typical printed page of text contains 50 lines of 80 characters each. Imagine that a certain printer can print 6 pages per minute and that the time to write a character to the printer’s output register is so short it can be ignored. Does it make sense to run this printer using interrupt-driven I/O if each character printed requires an interrupt that takes 50 μsec all-in to service?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Answer</a:t>
            </a:r>
            <a:endParaRPr/>
          </a:p>
        </p:txBody>
      </p:sp>
      <p:sp>
        <p:nvSpPr>
          <p:cNvPr id="710" name="Google Shape;710;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printer prints 50 x 80 x 6 = 24,000 characters/min, which is 400 characters/sec. Each character uses 50 μsec of CPU time for the interrupt, so collectively in each second the interrupt overhead is 20 msec. Using interrupt-driven I/O, the remaining 980 msec of time is available for other work. In other words, the interrupt overhead costs only 2% of the CPU, which will hardly affect the running program at all.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Summary</a:t>
            </a:r>
            <a:endParaRPr/>
          </a:p>
        </p:txBody>
      </p:sp>
      <p:sp>
        <p:nvSpPr>
          <p:cNvPr id="716" name="Google Shape;716;p7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(1)</a:t>
            </a:r>
            <a:endParaRPr/>
          </a:p>
        </p:txBody>
      </p:sp>
      <p:sp>
        <p:nvSpPr>
          <p:cNvPr id="722" name="Google Shape;722;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Programmed I/O</a:t>
            </a:r>
            <a:endParaRPr/>
          </a:p>
          <a:p>
            <a:pPr indent="-228600" lvl="1" marL="685800" rtl="0" algn="l">
              <a:lnSpc>
                <a:spcPct val="90000"/>
              </a:lnSpc>
              <a:spcBef>
                <a:spcPts val="500"/>
              </a:spcBef>
              <a:spcAft>
                <a:spcPts val="0"/>
              </a:spcAft>
              <a:buClr>
                <a:schemeClr val="dk1"/>
              </a:buClr>
              <a:buSzPct val="100000"/>
              <a:buChar char="•"/>
            </a:pPr>
            <a:r>
              <a:rPr lang="en-US"/>
              <a:t>Takes up a lot of CPU time!</a:t>
            </a:r>
            <a:endParaRPr/>
          </a:p>
          <a:p>
            <a:pPr indent="-228600" lvl="1" marL="685800" rtl="0" algn="l">
              <a:lnSpc>
                <a:spcPct val="90000"/>
              </a:lnSpc>
              <a:spcBef>
                <a:spcPts val="500"/>
              </a:spcBef>
              <a:spcAft>
                <a:spcPts val="0"/>
              </a:spcAft>
              <a:buClr>
                <a:schemeClr val="dk1"/>
              </a:buClr>
              <a:buSzPct val="100000"/>
              <a:buChar char="•"/>
            </a:pPr>
            <a:r>
              <a:rPr b="1" lang="en-US"/>
              <a:t>Good for small data transfers</a:t>
            </a:r>
            <a:endParaRPr/>
          </a:p>
          <a:p>
            <a:pPr indent="-122872" lvl="8" marL="38862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I/O Port</a:t>
            </a:r>
            <a:endParaRPr/>
          </a:p>
          <a:p>
            <a:pPr indent="-228600" lvl="1" marL="685800" rtl="0" algn="l">
              <a:lnSpc>
                <a:spcPct val="90000"/>
              </a:lnSpc>
              <a:spcBef>
                <a:spcPts val="500"/>
              </a:spcBef>
              <a:spcAft>
                <a:spcPts val="0"/>
              </a:spcAft>
              <a:buClr>
                <a:schemeClr val="dk1"/>
              </a:buClr>
              <a:buSzPct val="100000"/>
              <a:buChar char="•"/>
            </a:pPr>
            <a:r>
              <a:rPr lang="en-US"/>
              <a:t>Devices and memory are accessed with different instructions</a:t>
            </a:r>
            <a:endParaRPr/>
          </a:p>
          <a:p>
            <a:pPr indent="-228600" lvl="2" marL="1143000" rtl="0" algn="l">
              <a:lnSpc>
                <a:spcPct val="90000"/>
              </a:lnSpc>
              <a:spcBef>
                <a:spcPts val="500"/>
              </a:spcBef>
              <a:spcAft>
                <a:spcPts val="0"/>
              </a:spcAft>
              <a:buClr>
                <a:schemeClr val="dk1"/>
              </a:buClr>
              <a:buSzPct val="100000"/>
              <a:buChar char="•"/>
            </a:pPr>
            <a:r>
              <a:rPr lang="en-US"/>
              <a:t>Different address spaces</a:t>
            </a:r>
            <a:endParaRPr/>
          </a:p>
          <a:p>
            <a:pPr indent="-228600" lvl="0" marL="228600" rtl="0" algn="l">
              <a:lnSpc>
                <a:spcPct val="90000"/>
              </a:lnSpc>
              <a:spcBef>
                <a:spcPts val="1000"/>
              </a:spcBef>
              <a:spcAft>
                <a:spcPts val="0"/>
              </a:spcAft>
              <a:buClr>
                <a:schemeClr val="dk1"/>
              </a:buClr>
              <a:buSzPct val="100000"/>
              <a:buChar char="•"/>
            </a:pPr>
            <a:r>
              <a:rPr lang="en-US"/>
              <a:t>Memory-mapped I/O</a:t>
            </a:r>
            <a:endParaRPr/>
          </a:p>
          <a:p>
            <a:pPr indent="-228600" lvl="1" marL="685800" rtl="0" algn="l">
              <a:lnSpc>
                <a:spcPct val="90000"/>
              </a:lnSpc>
              <a:spcBef>
                <a:spcPts val="500"/>
              </a:spcBef>
              <a:spcAft>
                <a:spcPts val="0"/>
              </a:spcAft>
              <a:buClr>
                <a:schemeClr val="dk1"/>
              </a:buClr>
              <a:buSzPct val="100000"/>
              <a:buChar char="•"/>
            </a:pPr>
            <a:r>
              <a:rPr lang="en-US"/>
              <a:t>Each controller has registers and buffers that are part of the memory address space</a:t>
            </a:r>
            <a:endParaRPr/>
          </a:p>
          <a:p>
            <a:pPr indent="-228600" lvl="0" marL="228600" rtl="0" algn="l">
              <a:lnSpc>
                <a:spcPct val="90000"/>
              </a:lnSpc>
              <a:spcBef>
                <a:spcPts val="1000"/>
              </a:spcBef>
              <a:spcAft>
                <a:spcPts val="0"/>
              </a:spcAft>
              <a:buClr>
                <a:schemeClr val="dk1"/>
              </a:buClr>
              <a:buSzPct val="100000"/>
              <a:buChar char="•"/>
            </a:pPr>
            <a:r>
              <a:rPr lang="en-US"/>
              <a:t>Hybrid</a:t>
            </a:r>
            <a:endParaRPr/>
          </a:p>
          <a:p>
            <a:pPr indent="-228600" lvl="1" marL="685800" rtl="0" algn="l">
              <a:lnSpc>
                <a:spcPct val="90000"/>
              </a:lnSpc>
              <a:spcBef>
                <a:spcPts val="500"/>
              </a:spcBef>
              <a:spcAft>
                <a:spcPts val="0"/>
              </a:spcAft>
              <a:buClr>
                <a:schemeClr val="dk1"/>
              </a:buClr>
              <a:buSzPct val="100000"/>
              <a:buChar char="•"/>
            </a:pPr>
            <a:r>
              <a:rPr lang="en-US"/>
              <a:t>I/O port and memory-mapped I/O on the same system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(2)</a:t>
            </a:r>
            <a:endParaRPr/>
          </a:p>
        </p:txBody>
      </p:sp>
      <p:sp>
        <p:nvSpPr>
          <p:cNvPr id="728" name="Google Shape;728;p7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Interrupt-driven I/O</a:t>
            </a:r>
            <a:endParaRPr/>
          </a:p>
          <a:p>
            <a:pPr indent="-228600" lvl="1" marL="685800" rtl="0" algn="l">
              <a:lnSpc>
                <a:spcPct val="90000"/>
              </a:lnSpc>
              <a:spcBef>
                <a:spcPts val="500"/>
              </a:spcBef>
              <a:spcAft>
                <a:spcPts val="0"/>
              </a:spcAft>
              <a:buClr>
                <a:schemeClr val="dk1"/>
              </a:buClr>
              <a:buSzPts val="2400"/>
              <a:buChar char="•"/>
            </a:pPr>
            <a:r>
              <a:rPr lang="en-US"/>
              <a:t>CPU can do useful work while I/O is in operation</a:t>
            </a:r>
            <a:endParaRPr/>
          </a:p>
          <a:p>
            <a:pPr indent="-228600" lvl="1" marL="685800" rtl="0" algn="l">
              <a:lnSpc>
                <a:spcPct val="90000"/>
              </a:lnSpc>
              <a:spcBef>
                <a:spcPts val="500"/>
              </a:spcBef>
              <a:spcAft>
                <a:spcPts val="0"/>
              </a:spcAft>
              <a:buClr>
                <a:schemeClr val="dk1"/>
              </a:buClr>
              <a:buSzPts val="2400"/>
              <a:buChar char="•"/>
            </a:pPr>
            <a:r>
              <a:rPr lang="en-US"/>
              <a:t>For each data transfer (word by word), the CPU need to intervene</a:t>
            </a:r>
            <a:endParaRPr/>
          </a:p>
          <a:p>
            <a:pPr indent="-228600" lvl="1" marL="685800" rtl="0" algn="l">
              <a:lnSpc>
                <a:spcPct val="90000"/>
              </a:lnSpc>
              <a:spcBef>
                <a:spcPts val="500"/>
              </a:spcBef>
              <a:spcAft>
                <a:spcPts val="0"/>
              </a:spcAft>
              <a:buClr>
                <a:schemeClr val="dk1"/>
              </a:buClr>
              <a:buSzPts val="2400"/>
              <a:buChar char="•"/>
            </a:pPr>
            <a:r>
              <a:rPr lang="en-US"/>
              <a:t>Data transfer from I/O module to CPU then to memory (for read, vice versa for write)</a:t>
            </a:r>
            <a:endParaRPr/>
          </a:p>
          <a:p>
            <a:pPr indent="-228600" lvl="1" marL="685800" rtl="0" algn="l">
              <a:lnSpc>
                <a:spcPct val="90000"/>
              </a:lnSpc>
              <a:spcBef>
                <a:spcPts val="500"/>
              </a:spcBef>
              <a:spcAft>
                <a:spcPts val="0"/>
              </a:spcAft>
              <a:buClr>
                <a:schemeClr val="dk1"/>
              </a:buClr>
              <a:buSzPts val="2400"/>
              <a:buChar char="•"/>
            </a:pPr>
            <a:r>
              <a:rPr lang="en-US"/>
              <a:t>The interrupt handling cost may be high</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I/O using DMA</a:t>
            </a:r>
            <a:endParaRPr/>
          </a:p>
          <a:p>
            <a:pPr indent="-228600" lvl="1" marL="685800" rtl="0" algn="l">
              <a:lnSpc>
                <a:spcPct val="90000"/>
              </a:lnSpc>
              <a:spcBef>
                <a:spcPts val="500"/>
              </a:spcBef>
              <a:spcAft>
                <a:spcPts val="0"/>
              </a:spcAft>
              <a:buClr>
                <a:schemeClr val="dk1"/>
              </a:buClr>
              <a:buSzPts val="2400"/>
              <a:buChar char="•"/>
            </a:pPr>
            <a:r>
              <a:rPr lang="en-US"/>
              <a:t>CPU gets interrupted at the end of the entire data transfer, but not for each data transfer</a:t>
            </a:r>
            <a:endParaRPr/>
          </a:p>
          <a:p>
            <a:pPr indent="-228600" lvl="1" marL="685800" rtl="0" algn="l">
              <a:lnSpc>
                <a:spcPct val="90000"/>
              </a:lnSpc>
              <a:spcBef>
                <a:spcPts val="500"/>
              </a:spcBef>
              <a:spcAft>
                <a:spcPts val="0"/>
              </a:spcAft>
              <a:buClr>
                <a:schemeClr val="dk1"/>
              </a:buClr>
              <a:buSzPts val="2400"/>
              <a:buChar char="•"/>
            </a:pPr>
            <a:r>
              <a:rPr b="1" lang="en-US"/>
              <a:t>Good for large data transfers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Hardware (1)</a:t>
            </a:r>
            <a:endParaRPr/>
          </a:p>
        </p:txBody>
      </p:sp>
      <p:sp>
        <p:nvSpPr>
          <p:cNvPr id="131" name="Google Shape;131;p19"/>
          <p:cNvSpPr txBox="1"/>
          <p:nvPr>
            <p:ph idx="1" type="body"/>
          </p:nvPr>
        </p:nvSpPr>
        <p:spPr>
          <a:xfrm>
            <a:off x="628649" y="2054543"/>
            <a:ext cx="8015263" cy="443833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Variety of I/O devices</a:t>
            </a:r>
            <a:endParaRPr/>
          </a:p>
          <a:p>
            <a:pPr indent="-228600" lvl="0" marL="228600" rtl="0" algn="l">
              <a:lnSpc>
                <a:spcPct val="90000"/>
              </a:lnSpc>
              <a:spcBef>
                <a:spcPts val="1000"/>
              </a:spcBef>
              <a:spcAft>
                <a:spcPts val="0"/>
              </a:spcAft>
              <a:buClr>
                <a:schemeClr val="dk1"/>
              </a:buClr>
              <a:buSzPct val="100000"/>
              <a:buChar char="•"/>
            </a:pPr>
            <a:r>
              <a:rPr lang="en-US"/>
              <a:t>Common concepts</a:t>
            </a:r>
            <a:endParaRPr/>
          </a:p>
          <a:p>
            <a:pPr indent="-228600" lvl="1" marL="685800" rtl="0" algn="l">
              <a:lnSpc>
                <a:spcPct val="90000"/>
              </a:lnSpc>
              <a:spcBef>
                <a:spcPts val="500"/>
              </a:spcBef>
              <a:spcAft>
                <a:spcPts val="0"/>
              </a:spcAft>
              <a:buClr>
                <a:schemeClr val="dk1"/>
              </a:buClr>
              <a:buSzPct val="100000"/>
              <a:buChar char="•"/>
            </a:pPr>
            <a:r>
              <a:rPr b="1" lang="en-US"/>
              <a:t>Port </a:t>
            </a:r>
            <a:endParaRPr/>
          </a:p>
          <a:p>
            <a:pPr indent="-228600" lvl="2" marL="1143000" rtl="0" algn="l">
              <a:lnSpc>
                <a:spcPct val="90000"/>
              </a:lnSpc>
              <a:spcBef>
                <a:spcPts val="500"/>
              </a:spcBef>
              <a:spcAft>
                <a:spcPts val="0"/>
              </a:spcAft>
              <a:buClr>
                <a:schemeClr val="dk1"/>
              </a:buClr>
              <a:buSzPct val="100000"/>
              <a:buChar char="•"/>
            </a:pPr>
            <a:r>
              <a:rPr lang="en-US"/>
              <a:t>Connection point for device (e.g., USB, parallel, serial, Ethernet)</a:t>
            </a:r>
            <a:endParaRPr/>
          </a:p>
          <a:p>
            <a:pPr indent="-228600" lvl="1" marL="685800" rtl="0" algn="l">
              <a:lnSpc>
                <a:spcPct val="90000"/>
              </a:lnSpc>
              <a:spcBef>
                <a:spcPts val="500"/>
              </a:spcBef>
              <a:spcAft>
                <a:spcPts val="0"/>
              </a:spcAft>
              <a:buClr>
                <a:schemeClr val="dk1"/>
              </a:buClr>
              <a:buSzPct val="100000"/>
              <a:buChar char="•"/>
            </a:pPr>
            <a:r>
              <a:rPr b="1" lang="en-US"/>
              <a:t>Bus</a:t>
            </a:r>
            <a:endParaRPr/>
          </a:p>
          <a:p>
            <a:pPr indent="-228600" lvl="2" marL="1143000" rtl="0" algn="l">
              <a:lnSpc>
                <a:spcPct val="90000"/>
              </a:lnSpc>
              <a:spcBef>
                <a:spcPts val="500"/>
              </a:spcBef>
              <a:spcAft>
                <a:spcPts val="0"/>
              </a:spcAft>
              <a:buClr>
                <a:schemeClr val="dk1"/>
              </a:buClr>
              <a:buSzPct val="100000"/>
              <a:buChar char="•"/>
            </a:pPr>
            <a:r>
              <a:rPr b="1" lang="en-US"/>
              <a:t>Peripheral </a:t>
            </a:r>
            <a:r>
              <a:rPr lang="en-US"/>
              <a:t>buses (e.g., PCI/PCIe)</a:t>
            </a:r>
            <a:endParaRPr/>
          </a:p>
          <a:p>
            <a:pPr indent="-228600" lvl="2" marL="1143000" rtl="0" algn="l">
              <a:lnSpc>
                <a:spcPct val="90000"/>
              </a:lnSpc>
              <a:spcBef>
                <a:spcPts val="500"/>
              </a:spcBef>
              <a:spcAft>
                <a:spcPts val="0"/>
              </a:spcAft>
              <a:buClr>
                <a:schemeClr val="dk1"/>
              </a:buClr>
              <a:buSzPct val="100000"/>
              <a:buChar char="•"/>
            </a:pPr>
            <a:r>
              <a:rPr b="1" lang="en-US"/>
              <a:t>Expansion bus </a:t>
            </a:r>
            <a:r>
              <a:rPr lang="en-US"/>
              <a:t>connects relatively slow devices</a:t>
            </a:r>
            <a:endParaRPr/>
          </a:p>
          <a:p>
            <a:pPr indent="-228600" lvl="1" marL="685800" rtl="0" algn="l">
              <a:lnSpc>
                <a:spcPct val="90000"/>
              </a:lnSpc>
              <a:spcBef>
                <a:spcPts val="500"/>
              </a:spcBef>
              <a:spcAft>
                <a:spcPts val="0"/>
              </a:spcAft>
              <a:buClr>
                <a:schemeClr val="dk1"/>
              </a:buClr>
              <a:buSzPct val="100000"/>
              <a:buChar char="•"/>
            </a:pPr>
            <a:r>
              <a:rPr b="1" lang="en-US"/>
              <a:t>Device</a:t>
            </a:r>
            <a:endParaRPr/>
          </a:p>
          <a:p>
            <a:pPr indent="-228600" lvl="1" marL="685800" rtl="0" algn="l">
              <a:lnSpc>
                <a:spcPct val="90000"/>
              </a:lnSpc>
              <a:spcBef>
                <a:spcPts val="500"/>
              </a:spcBef>
              <a:spcAft>
                <a:spcPts val="0"/>
              </a:spcAft>
              <a:buClr>
                <a:schemeClr val="dk1"/>
              </a:buClr>
              <a:buSzPct val="100000"/>
              <a:buChar char="•"/>
            </a:pPr>
            <a:r>
              <a:rPr b="1" lang="en-US"/>
              <a:t>Controller </a:t>
            </a:r>
            <a:r>
              <a:rPr lang="en-US"/>
              <a:t>(</a:t>
            </a:r>
            <a:r>
              <a:rPr b="1" lang="en-US"/>
              <a:t>host adapter</a:t>
            </a:r>
            <a:r>
              <a:rPr lang="en-US"/>
              <a:t>) </a:t>
            </a:r>
            <a:endParaRPr/>
          </a:p>
          <a:p>
            <a:pPr indent="-228600" lvl="2" marL="1143000" rtl="0" algn="l">
              <a:lnSpc>
                <a:spcPct val="90000"/>
              </a:lnSpc>
              <a:spcBef>
                <a:spcPts val="500"/>
              </a:spcBef>
              <a:spcAft>
                <a:spcPts val="0"/>
              </a:spcAft>
              <a:buClr>
                <a:schemeClr val="dk1"/>
              </a:buClr>
              <a:buSzPct val="100000"/>
              <a:buChar char="•"/>
            </a:pPr>
            <a:r>
              <a:rPr lang="en-US"/>
              <a:t>Electronics that operate port, bus, device</a:t>
            </a:r>
            <a:endParaRPr/>
          </a:p>
          <a:p>
            <a:pPr indent="-228600" lvl="3" marL="1600200" rtl="0" algn="l">
              <a:lnSpc>
                <a:spcPct val="90000"/>
              </a:lnSpc>
              <a:spcBef>
                <a:spcPts val="500"/>
              </a:spcBef>
              <a:spcAft>
                <a:spcPts val="0"/>
              </a:spcAft>
              <a:buClr>
                <a:schemeClr val="dk1"/>
              </a:buClr>
              <a:buSzPct val="100000"/>
              <a:buChar char="•"/>
            </a:pPr>
            <a:r>
              <a:rPr lang="en-US"/>
              <a:t>Sometimes integrated</a:t>
            </a:r>
            <a:endParaRPr/>
          </a:p>
          <a:p>
            <a:pPr indent="-228600" lvl="3" marL="1600200" rtl="0" algn="l">
              <a:lnSpc>
                <a:spcPct val="90000"/>
              </a:lnSpc>
              <a:spcBef>
                <a:spcPts val="500"/>
              </a:spcBef>
              <a:spcAft>
                <a:spcPts val="0"/>
              </a:spcAft>
              <a:buClr>
                <a:schemeClr val="dk1"/>
              </a:buClr>
              <a:buSzPct val="100000"/>
              <a:buChar char="•"/>
            </a:pPr>
            <a:r>
              <a:rPr lang="en-US"/>
              <a:t>Sometimes separate circuit board (host adapter)</a:t>
            </a:r>
            <a:endParaRPr/>
          </a:p>
          <a:p>
            <a:pPr indent="-228600" lvl="2" marL="1143000" rtl="0" algn="l">
              <a:lnSpc>
                <a:spcPct val="90000"/>
              </a:lnSpc>
              <a:spcBef>
                <a:spcPts val="500"/>
              </a:spcBef>
              <a:spcAft>
                <a:spcPts val="0"/>
              </a:spcAft>
              <a:buClr>
                <a:schemeClr val="dk1"/>
              </a:buClr>
              <a:buSzPct val="100000"/>
              <a:buChar char="•"/>
            </a:pPr>
            <a:r>
              <a:rPr lang="en-US"/>
              <a:t>Contains processor, microcode, private memory, bus controller, etc.</a:t>
            </a:r>
            <a:endParaRPr/>
          </a:p>
        </p:txBody>
      </p:sp>
      <p:grpSp>
        <p:nvGrpSpPr>
          <p:cNvPr id="132" name="Google Shape;132;p19"/>
          <p:cNvGrpSpPr/>
          <p:nvPr/>
        </p:nvGrpSpPr>
        <p:grpSpPr>
          <a:xfrm>
            <a:off x="6314162" y="129157"/>
            <a:ext cx="1274169" cy="2793953"/>
            <a:chOff x="6314162" y="226434"/>
            <a:chExt cx="1274169" cy="2793953"/>
          </a:xfrm>
        </p:grpSpPr>
        <p:pic>
          <p:nvPicPr>
            <p:cNvPr id="133" name="Google Shape;133;p19"/>
            <p:cNvPicPr preferRelativeResize="0"/>
            <p:nvPr/>
          </p:nvPicPr>
          <p:blipFill rotWithShape="1">
            <a:blip r:embed="rId3">
              <a:alphaModFix/>
            </a:blip>
            <a:srcRect b="0" l="80100" r="1" t="0"/>
            <a:stretch/>
          </p:blipFill>
          <p:spPr>
            <a:xfrm>
              <a:off x="6347130" y="294710"/>
              <a:ext cx="1142918" cy="2568404"/>
            </a:xfrm>
            <a:prstGeom prst="rect">
              <a:avLst/>
            </a:prstGeom>
            <a:noFill/>
            <a:ln>
              <a:noFill/>
            </a:ln>
          </p:spPr>
        </p:pic>
        <p:sp>
          <p:nvSpPr>
            <p:cNvPr id="134" name="Google Shape;134;p19"/>
            <p:cNvSpPr/>
            <p:nvPr/>
          </p:nvSpPr>
          <p:spPr>
            <a:xfrm>
              <a:off x="6314162" y="471902"/>
              <a:ext cx="828340" cy="88237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9"/>
            <p:cNvSpPr txBox="1"/>
            <p:nvPr/>
          </p:nvSpPr>
          <p:spPr>
            <a:xfrm>
              <a:off x="6414856" y="226434"/>
              <a:ext cx="626953" cy="295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u="none" cap="none" strike="noStrike">
                  <a:solidFill>
                    <a:schemeClr val="dk1"/>
                  </a:solidFill>
                  <a:latin typeface="Calibri"/>
                  <a:ea typeface="Calibri"/>
                  <a:cs typeface="Calibri"/>
                  <a:sym typeface="Calibri"/>
                </a:rPr>
                <a:t>device</a:t>
              </a:r>
              <a:endParaRPr/>
            </a:p>
          </p:txBody>
        </p:sp>
        <p:sp>
          <p:nvSpPr>
            <p:cNvPr id="136" name="Google Shape;136;p19"/>
            <p:cNvSpPr/>
            <p:nvPr/>
          </p:nvSpPr>
          <p:spPr>
            <a:xfrm>
              <a:off x="6314162" y="1448994"/>
              <a:ext cx="828340" cy="8416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9"/>
            <p:cNvSpPr txBox="1"/>
            <p:nvPr/>
          </p:nvSpPr>
          <p:spPr>
            <a:xfrm>
              <a:off x="7117120" y="1343301"/>
              <a:ext cx="471211" cy="2868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port</a:t>
              </a:r>
              <a:endParaRPr/>
            </a:p>
          </p:txBody>
        </p:sp>
        <p:sp>
          <p:nvSpPr>
            <p:cNvPr id="138" name="Google Shape;138;p19"/>
            <p:cNvSpPr txBox="1"/>
            <p:nvPr/>
          </p:nvSpPr>
          <p:spPr>
            <a:xfrm>
              <a:off x="6414856" y="2651055"/>
              <a:ext cx="6524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PAST</a:t>
              </a:r>
              <a:endParaRPr/>
            </a:p>
          </p:txBody>
        </p:sp>
      </p:grpSp>
      <p:grpSp>
        <p:nvGrpSpPr>
          <p:cNvPr id="139" name="Google Shape;139;p19"/>
          <p:cNvGrpSpPr/>
          <p:nvPr/>
        </p:nvGrpSpPr>
        <p:grpSpPr>
          <a:xfrm>
            <a:off x="7752770" y="129157"/>
            <a:ext cx="1362354" cy="2793953"/>
            <a:chOff x="7752770" y="226434"/>
            <a:chExt cx="1362354" cy="2793953"/>
          </a:xfrm>
        </p:grpSpPr>
        <p:pic>
          <p:nvPicPr>
            <p:cNvPr id="140" name="Google Shape;140;p19"/>
            <p:cNvPicPr preferRelativeResize="0"/>
            <p:nvPr/>
          </p:nvPicPr>
          <p:blipFill rotWithShape="1">
            <a:blip r:embed="rId3">
              <a:alphaModFix/>
            </a:blip>
            <a:srcRect b="0" l="80100" r="1" t="0"/>
            <a:stretch/>
          </p:blipFill>
          <p:spPr>
            <a:xfrm>
              <a:off x="7873923" y="294710"/>
              <a:ext cx="1142918" cy="2568404"/>
            </a:xfrm>
            <a:prstGeom prst="rect">
              <a:avLst/>
            </a:prstGeom>
            <a:noFill/>
            <a:ln>
              <a:noFill/>
            </a:ln>
          </p:spPr>
        </p:pic>
        <p:sp>
          <p:nvSpPr>
            <p:cNvPr id="141" name="Google Shape;141;p19"/>
            <p:cNvSpPr/>
            <p:nvPr/>
          </p:nvSpPr>
          <p:spPr>
            <a:xfrm>
              <a:off x="7840955" y="471902"/>
              <a:ext cx="828340" cy="16704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9"/>
            <p:cNvSpPr txBox="1"/>
            <p:nvPr/>
          </p:nvSpPr>
          <p:spPr>
            <a:xfrm>
              <a:off x="7941649" y="226434"/>
              <a:ext cx="626953" cy="295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device</a:t>
              </a:r>
              <a:endParaRPr/>
            </a:p>
          </p:txBody>
        </p:sp>
        <p:sp>
          <p:nvSpPr>
            <p:cNvPr id="143" name="Google Shape;143;p19"/>
            <p:cNvSpPr/>
            <p:nvPr/>
          </p:nvSpPr>
          <p:spPr>
            <a:xfrm>
              <a:off x="7840955" y="2210598"/>
              <a:ext cx="828340" cy="8416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9"/>
            <p:cNvSpPr txBox="1"/>
            <p:nvPr/>
          </p:nvSpPr>
          <p:spPr>
            <a:xfrm>
              <a:off x="8643913" y="2104905"/>
              <a:ext cx="471211" cy="2868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port</a:t>
              </a:r>
              <a:endParaRPr/>
            </a:p>
          </p:txBody>
        </p:sp>
        <p:sp>
          <p:nvSpPr>
            <p:cNvPr id="145" name="Google Shape;145;p19"/>
            <p:cNvSpPr txBox="1"/>
            <p:nvPr/>
          </p:nvSpPr>
          <p:spPr>
            <a:xfrm>
              <a:off x="7752770" y="2651055"/>
              <a:ext cx="10352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PRESENT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Hardware (2)</a:t>
            </a:r>
            <a:endParaRPr/>
          </a:p>
        </p:txBody>
      </p:sp>
      <p:pic>
        <p:nvPicPr>
          <p:cNvPr id="151" name="Google Shape;151;p20"/>
          <p:cNvPicPr preferRelativeResize="0"/>
          <p:nvPr/>
        </p:nvPicPr>
        <p:blipFill rotWithShape="1">
          <a:blip r:embed="rId3">
            <a:alphaModFix/>
          </a:blip>
          <a:srcRect b="0" l="0" r="0" t="0"/>
          <a:stretch/>
        </p:blipFill>
        <p:spPr>
          <a:xfrm>
            <a:off x="3604399" y="2029215"/>
            <a:ext cx="5364238" cy="3319398"/>
          </a:xfrm>
          <a:prstGeom prst="rect">
            <a:avLst/>
          </a:prstGeom>
          <a:noFill/>
          <a:ln>
            <a:noFill/>
          </a:ln>
        </p:spPr>
      </p:pic>
      <p:sp>
        <p:nvSpPr>
          <p:cNvPr id="152" name="Google Shape;152;p20"/>
          <p:cNvSpPr txBox="1"/>
          <p:nvPr>
            <p:ph idx="1" type="body"/>
          </p:nvPr>
        </p:nvSpPr>
        <p:spPr>
          <a:xfrm>
            <a:off x="325677" y="1825624"/>
            <a:ext cx="3557391" cy="466725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0000"/>
              </a:lnSpc>
              <a:spcBef>
                <a:spcPts val="0"/>
              </a:spcBef>
              <a:spcAft>
                <a:spcPts val="0"/>
              </a:spcAft>
              <a:buClr>
                <a:schemeClr val="dk1"/>
              </a:buClr>
              <a:buSzPct val="100000"/>
              <a:buChar char="•"/>
            </a:pPr>
            <a:r>
              <a:rPr lang="en-US"/>
              <a:t>Buses (cyan)</a:t>
            </a:r>
            <a:endParaRPr/>
          </a:p>
          <a:p>
            <a:pPr indent="-342900" lvl="1" marL="800100" rtl="0" algn="l">
              <a:lnSpc>
                <a:spcPct val="90000"/>
              </a:lnSpc>
              <a:spcBef>
                <a:spcPts val="500"/>
              </a:spcBef>
              <a:spcAft>
                <a:spcPts val="0"/>
              </a:spcAft>
              <a:buClr>
                <a:schemeClr val="dk1"/>
              </a:buClr>
              <a:buSzPct val="100000"/>
              <a:buChar char="•"/>
            </a:pPr>
            <a:r>
              <a:rPr lang="en-US"/>
              <a:t>Handle the traffic between I/O devices and processor</a:t>
            </a:r>
            <a:endParaRPr/>
          </a:p>
          <a:p>
            <a:pPr indent="-237172" lvl="8" marL="4000500" rtl="0" algn="l">
              <a:lnSpc>
                <a:spcPct val="90000"/>
              </a:lnSpc>
              <a:spcBef>
                <a:spcPts val="500"/>
              </a:spcBef>
              <a:spcAft>
                <a:spcPts val="0"/>
              </a:spcAft>
              <a:buClr>
                <a:schemeClr val="dk1"/>
              </a:buClr>
              <a:buSzPct val="100000"/>
              <a:buNone/>
            </a:pPr>
            <a:r>
              <a:t/>
            </a:r>
            <a:endParaRPr/>
          </a:p>
          <a:p>
            <a:pPr indent="-342900" lvl="0" marL="342900" rtl="0" algn="l">
              <a:lnSpc>
                <a:spcPct val="90000"/>
              </a:lnSpc>
              <a:spcBef>
                <a:spcPts val="1000"/>
              </a:spcBef>
              <a:spcAft>
                <a:spcPts val="0"/>
              </a:spcAft>
              <a:buClr>
                <a:schemeClr val="dk1"/>
              </a:buClr>
              <a:buSzPct val="100000"/>
              <a:buChar char="•"/>
            </a:pPr>
            <a:r>
              <a:rPr lang="en-US"/>
              <a:t>Examples</a:t>
            </a:r>
            <a:endParaRPr/>
          </a:p>
          <a:p>
            <a:pPr indent="-285750" lvl="1" marL="742950" rtl="0" algn="l">
              <a:lnSpc>
                <a:spcPct val="90000"/>
              </a:lnSpc>
              <a:spcBef>
                <a:spcPts val="500"/>
              </a:spcBef>
              <a:spcAft>
                <a:spcPts val="0"/>
              </a:spcAft>
              <a:buClr>
                <a:schemeClr val="dk1"/>
              </a:buClr>
              <a:buSzPct val="100000"/>
              <a:buChar char="•"/>
            </a:pPr>
            <a:r>
              <a:rPr lang="en-US"/>
              <a:t>PCI/PCIe</a:t>
            </a:r>
            <a:endParaRPr/>
          </a:p>
          <a:p>
            <a:pPr indent="-285750" lvl="2" marL="1200150" rtl="0" algn="l">
              <a:lnSpc>
                <a:spcPct val="90000"/>
              </a:lnSpc>
              <a:spcBef>
                <a:spcPts val="500"/>
              </a:spcBef>
              <a:spcAft>
                <a:spcPts val="0"/>
              </a:spcAft>
              <a:buClr>
                <a:schemeClr val="dk1"/>
              </a:buClr>
              <a:buSzPct val="100000"/>
              <a:buChar char="•"/>
            </a:pPr>
            <a:r>
              <a:rPr lang="en-US"/>
              <a:t>Connects with high speed graphics, networking, etc.</a:t>
            </a:r>
            <a:endParaRPr/>
          </a:p>
          <a:p>
            <a:pPr indent="-285750" lvl="2" marL="1200150" rtl="0" algn="l">
              <a:lnSpc>
                <a:spcPct val="90000"/>
              </a:lnSpc>
              <a:spcBef>
                <a:spcPts val="500"/>
              </a:spcBef>
              <a:spcAft>
                <a:spcPts val="0"/>
              </a:spcAft>
              <a:buClr>
                <a:schemeClr val="dk1"/>
              </a:buClr>
              <a:buSzPct val="100000"/>
              <a:buChar char="•"/>
            </a:pPr>
            <a:r>
              <a:rPr lang="en-US"/>
              <a:t>Connects to low speed buses</a:t>
            </a:r>
            <a:endParaRPr/>
          </a:p>
          <a:p>
            <a:pPr indent="-285750" lvl="1" marL="742950" rtl="0" algn="l">
              <a:lnSpc>
                <a:spcPct val="90000"/>
              </a:lnSpc>
              <a:spcBef>
                <a:spcPts val="500"/>
              </a:spcBef>
              <a:spcAft>
                <a:spcPts val="0"/>
              </a:spcAft>
              <a:buClr>
                <a:schemeClr val="dk1"/>
              </a:buClr>
              <a:buSzPct val="100000"/>
              <a:buChar char="•"/>
            </a:pPr>
            <a:r>
              <a:rPr lang="en-US"/>
              <a:t>SCSI</a:t>
            </a:r>
            <a:endParaRPr/>
          </a:p>
          <a:p>
            <a:pPr indent="-285750" lvl="2" marL="1200150" rtl="0" algn="l">
              <a:lnSpc>
                <a:spcPct val="90000"/>
              </a:lnSpc>
              <a:spcBef>
                <a:spcPts val="500"/>
              </a:spcBef>
              <a:spcAft>
                <a:spcPts val="0"/>
              </a:spcAft>
              <a:buClr>
                <a:schemeClr val="dk1"/>
              </a:buClr>
              <a:buSzPct val="100000"/>
              <a:buChar char="•"/>
            </a:pPr>
            <a:r>
              <a:rPr lang="en-US"/>
              <a:t>Used to be for fast devices with large bandwidth (disks, scanners, etc.)</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I/O Hardware (3)</a:t>
            </a:r>
            <a:endParaRPr/>
          </a:p>
        </p:txBody>
      </p:sp>
      <p:sp>
        <p:nvSpPr>
          <p:cNvPr id="158" name="Google Shape;158;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Device</a:t>
            </a:r>
            <a:endParaRPr/>
          </a:p>
          <a:p>
            <a:pPr indent="-228600" lvl="1" marL="685800" rtl="0" algn="l">
              <a:lnSpc>
                <a:spcPct val="90000"/>
              </a:lnSpc>
              <a:spcBef>
                <a:spcPts val="500"/>
              </a:spcBef>
              <a:spcAft>
                <a:spcPts val="0"/>
              </a:spcAft>
              <a:buClr>
                <a:schemeClr val="dk1"/>
              </a:buClr>
              <a:buSzPts val="2400"/>
              <a:buChar char="•"/>
            </a:pPr>
            <a:r>
              <a:rPr b="1" i="1" lang="en-US"/>
              <a:t>Mechanical </a:t>
            </a:r>
            <a:r>
              <a:rPr lang="en-US"/>
              <a:t>component (the device itself)</a:t>
            </a:r>
            <a:endParaRPr/>
          </a:p>
          <a:p>
            <a:pPr indent="-228600" lvl="1" marL="685800" rtl="0" algn="l">
              <a:lnSpc>
                <a:spcPct val="90000"/>
              </a:lnSpc>
              <a:spcBef>
                <a:spcPts val="500"/>
              </a:spcBef>
              <a:spcAft>
                <a:spcPts val="0"/>
              </a:spcAft>
              <a:buClr>
                <a:schemeClr val="dk1"/>
              </a:buClr>
              <a:buSzPts val="2400"/>
              <a:buChar char="•"/>
            </a:pPr>
            <a:r>
              <a:rPr b="1" i="1" lang="en-US"/>
              <a:t>Electronic </a:t>
            </a:r>
            <a:r>
              <a:rPr lang="en-US"/>
              <a:t>component (a chip on the motherboard)</a:t>
            </a:r>
            <a:endParaRPr/>
          </a:p>
          <a:p>
            <a:pPr indent="-228600" lvl="2" marL="1143000" rtl="0" algn="l">
              <a:lnSpc>
                <a:spcPct val="90000"/>
              </a:lnSpc>
              <a:spcBef>
                <a:spcPts val="500"/>
              </a:spcBef>
              <a:spcAft>
                <a:spcPts val="0"/>
              </a:spcAft>
              <a:buClr>
                <a:schemeClr val="dk1"/>
              </a:buClr>
              <a:buSzPts val="2000"/>
              <a:buChar char="•"/>
            </a:pPr>
            <a:r>
              <a:rPr lang="en-US"/>
              <a:t>Controller (or host adapter)</a:t>
            </a:r>
            <a:endParaRPr/>
          </a:p>
          <a:p>
            <a:pPr indent="-228600" lvl="3" marL="1600200" rtl="0" algn="l">
              <a:lnSpc>
                <a:spcPct val="90000"/>
              </a:lnSpc>
              <a:spcBef>
                <a:spcPts val="500"/>
              </a:spcBef>
              <a:spcAft>
                <a:spcPts val="0"/>
              </a:spcAft>
              <a:buClr>
                <a:schemeClr val="dk1"/>
              </a:buClr>
              <a:buSzPts val="1800"/>
              <a:buChar char="•"/>
            </a:pPr>
            <a:r>
              <a:rPr lang="en-US"/>
              <a:t>May be able to handle multiple devices</a:t>
            </a:r>
            <a:endParaRPr/>
          </a:p>
          <a:p>
            <a:pPr indent="-228600" lvl="2" marL="1143000" rtl="0" algn="l">
              <a:lnSpc>
                <a:spcPct val="90000"/>
              </a:lnSpc>
              <a:spcBef>
                <a:spcPts val="500"/>
              </a:spcBef>
              <a:spcAft>
                <a:spcPts val="0"/>
              </a:spcAft>
              <a:buClr>
                <a:schemeClr val="dk1"/>
              </a:buClr>
              <a:buSzPts val="2000"/>
              <a:buChar char="•"/>
            </a:pPr>
            <a:r>
              <a:rPr lang="en-US"/>
              <a:t>Controller's tasks</a:t>
            </a:r>
            <a:endParaRPr/>
          </a:p>
          <a:p>
            <a:pPr indent="-228600" lvl="3" marL="1600200" rtl="0" algn="l">
              <a:lnSpc>
                <a:spcPct val="90000"/>
              </a:lnSpc>
              <a:spcBef>
                <a:spcPts val="500"/>
              </a:spcBef>
              <a:spcAft>
                <a:spcPts val="0"/>
              </a:spcAft>
              <a:buClr>
                <a:schemeClr val="dk1"/>
              </a:buClr>
              <a:buSzPts val="1800"/>
              <a:buChar char="•"/>
            </a:pPr>
            <a:r>
              <a:rPr lang="en-US"/>
              <a:t>Convert bit stream to bytes</a:t>
            </a:r>
            <a:endParaRPr/>
          </a:p>
          <a:p>
            <a:pPr indent="-228600" lvl="3" marL="1600200" rtl="0" algn="l">
              <a:lnSpc>
                <a:spcPct val="90000"/>
              </a:lnSpc>
              <a:spcBef>
                <a:spcPts val="500"/>
              </a:spcBef>
              <a:spcAft>
                <a:spcPts val="0"/>
              </a:spcAft>
              <a:buClr>
                <a:schemeClr val="dk1"/>
              </a:buClr>
              <a:buSzPts val="1800"/>
              <a:buChar char="•"/>
            </a:pPr>
            <a:r>
              <a:rPr lang="en-US"/>
              <a:t>Perform error correction as necessary</a:t>
            </a:r>
            <a:endParaRPr/>
          </a:p>
          <a:p>
            <a:pPr indent="-228600" lvl="3" marL="1600200" rtl="0" algn="l">
              <a:lnSpc>
                <a:spcPct val="90000"/>
              </a:lnSpc>
              <a:spcBef>
                <a:spcPts val="500"/>
              </a:spcBef>
              <a:spcAft>
                <a:spcPts val="0"/>
              </a:spcAft>
              <a:buClr>
                <a:schemeClr val="dk1"/>
              </a:buClr>
              <a:buSzPts val="1800"/>
              <a:buChar char="•"/>
            </a:pPr>
            <a:r>
              <a:rPr lang="en-US"/>
              <a:t>Move data to/from host memory</a:t>
            </a:r>
            <a:endParaRPr/>
          </a:p>
          <a:p>
            <a:pPr indent="-228600" lvl="3" marL="1600200" rtl="0" algn="l">
              <a:lnSpc>
                <a:spcPct val="90000"/>
              </a:lnSpc>
              <a:spcBef>
                <a:spcPts val="500"/>
              </a:spcBef>
              <a:spcAft>
                <a:spcPts val="0"/>
              </a:spcAft>
              <a:buClr>
                <a:schemeClr val="dk1"/>
              </a:buClr>
              <a:buSzPts val="1800"/>
              <a:buChar char="•"/>
            </a:pPr>
            <a:r>
              <a:rPr lang="en-US"/>
              <a:t>Is programmed by the processor</a:t>
            </a:r>
            <a:endParaRPr/>
          </a:p>
          <a:p>
            <a:pPr indent="-228600" lvl="3" marL="1600200" rtl="0" algn="l">
              <a:lnSpc>
                <a:spcPct val="90000"/>
              </a:lnSpc>
              <a:spcBef>
                <a:spcPts val="500"/>
              </a:spcBef>
              <a:spcAft>
                <a:spcPts val="0"/>
              </a:spcAft>
              <a:buClr>
                <a:schemeClr val="dk1"/>
              </a:buClr>
              <a:buSzPts val="1800"/>
              <a:buChar char="•"/>
            </a:pPr>
            <a:r>
              <a:rPr lang="en-US"/>
              <a:t>It exports a specific standardized interface</a:t>
            </a:r>
            <a:endParaRPr/>
          </a:p>
          <a:p>
            <a:pPr indent="-228600" lvl="3" marL="1600200" rtl="0" algn="l">
              <a:lnSpc>
                <a:spcPct val="90000"/>
              </a:lnSpc>
              <a:spcBef>
                <a:spcPts val="500"/>
              </a:spcBef>
              <a:spcAft>
                <a:spcPts val="0"/>
              </a:spcAft>
              <a:buClr>
                <a:schemeClr val="dk1"/>
              </a:buClr>
              <a:buSzPts val="1800"/>
              <a:buChar char="•"/>
            </a:pPr>
            <a:r>
              <a:rPr lang="en-US"/>
              <a:t>Etc.</a:t>
            </a:r>
            <a:endParaRPr/>
          </a:p>
        </p:txBody>
      </p:sp>
      <p:pic>
        <p:nvPicPr>
          <p:cNvPr id="159" name="Google Shape;159;p21"/>
          <p:cNvPicPr preferRelativeResize="0"/>
          <p:nvPr/>
        </p:nvPicPr>
        <p:blipFill rotWithShape="1">
          <a:blip r:embed="rId3">
            <a:alphaModFix/>
          </a:blip>
          <a:srcRect b="0" l="46367" r="0" t="0"/>
          <a:stretch/>
        </p:blipFill>
        <p:spPr>
          <a:xfrm>
            <a:off x="6325312" y="4410630"/>
            <a:ext cx="2935420" cy="24473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