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What threads add to the process model is to allow multiple executions to take place in the same process environment, to a large degree independent of one another.</a:t>
            </a:r>
            <a:endParaRPr/>
          </a:p>
          <a:p>
            <a:pPr indent="-171450" lvl="0" marL="171450" rtl="0" algn="l">
              <a:spcBef>
                <a:spcPts val="0"/>
              </a:spcBef>
              <a:spcAft>
                <a:spcPts val="0"/>
              </a:spcAft>
              <a:buClr>
                <a:schemeClr val="dk1"/>
              </a:buClr>
              <a:buSzPts val="1200"/>
              <a:buFont typeface="Arial"/>
              <a:buChar char="•"/>
            </a:pPr>
            <a:r>
              <a:rPr lang="en-US"/>
              <a:t>Having multiple threads running in parallel in one process is analogous to having multiple processes running in parallel in one computer. In the former case, the threads share an address space and other resources. In the latter case, processes share physical memory, disks, printers, and other resources. </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Because threads have some of the properties of processes, they are sometimes called </a:t>
            </a:r>
            <a:r>
              <a:rPr b="1" lang="en-US"/>
              <a:t>lightweight processes</a:t>
            </a:r>
            <a:r>
              <a:rPr lang="en-US"/>
              <a:t>.</a:t>
            </a:r>
            <a:endParaRPr/>
          </a:p>
          <a:p>
            <a:pPr indent="-171450" lvl="0" marL="171450" rtl="0" algn="l">
              <a:spcBef>
                <a:spcPts val="0"/>
              </a:spcBef>
              <a:spcAft>
                <a:spcPts val="0"/>
              </a:spcAft>
              <a:buClr>
                <a:schemeClr val="dk1"/>
              </a:buClr>
              <a:buSzPts val="1200"/>
              <a:buFont typeface="Arial"/>
              <a:buChar char="•"/>
            </a:pPr>
            <a:r>
              <a:rPr lang="en-US"/>
              <a:t>The term </a:t>
            </a:r>
            <a:r>
              <a:rPr b="1" lang="en-US"/>
              <a:t>multithreading </a:t>
            </a:r>
            <a:r>
              <a:rPr lang="en-US"/>
              <a:t>is also used to describe the situation of allowing multiple threads in the same process.</a:t>
            </a:r>
            <a:endParaRPr/>
          </a:p>
          <a:p>
            <a:pPr indent="0" lvl="0" marL="0" rtl="0" algn="l">
              <a:spcBef>
                <a:spcPts val="0"/>
              </a:spcBef>
              <a:spcAft>
                <a:spcPts val="0"/>
              </a:spcAft>
              <a:buNone/>
            </a:pPr>
            <a:r>
              <a:t/>
            </a:r>
            <a:endParaRPr/>
          </a:p>
        </p:txBody>
      </p:sp>
      <p:sp>
        <p:nvSpPr>
          <p:cNvPr id="168" name="Google Shape;16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about a problem with thread: sharing, how do you access concurrently to data?</a:t>
            </a:r>
            <a:endParaRPr/>
          </a:p>
        </p:txBody>
      </p:sp>
      <p:sp>
        <p:nvSpPr>
          <p:cNvPr id="204" name="Google Shape;20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ff3889e0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bff3889e0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bff3889e0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multithreading is present, processes usually start with a single thread</a:t>
            </a:r>
            <a:endParaRPr/>
          </a:p>
          <a:p>
            <a:pPr indent="0" lvl="0" marL="0" rtl="0" algn="l">
              <a:spcBef>
                <a:spcPts val="0"/>
              </a:spcBef>
              <a:spcAft>
                <a:spcPts val="0"/>
              </a:spcAft>
              <a:buNone/>
            </a:pPr>
            <a:r>
              <a:rPr lang="en-US"/>
              <a:t>present. This thread has the ability to create new threads by calling a library procedure</a:t>
            </a:r>
            <a:endParaRPr/>
          </a:p>
          <a:p>
            <a:pPr indent="0" lvl="0" marL="0" rtl="0" algn="l">
              <a:spcBef>
                <a:spcPts val="0"/>
              </a:spcBef>
              <a:spcAft>
                <a:spcPts val="0"/>
              </a:spcAft>
              <a:buNone/>
            </a:pPr>
            <a:r>
              <a:rPr lang="en-US"/>
              <a:t>such as thread create. A parameter to thread create specifies the name of a</a:t>
            </a:r>
            <a:endParaRPr/>
          </a:p>
          <a:p>
            <a:pPr indent="0" lvl="0" marL="0" rtl="0" algn="l">
              <a:spcBef>
                <a:spcPts val="0"/>
              </a:spcBef>
              <a:spcAft>
                <a:spcPts val="0"/>
              </a:spcAft>
              <a:buNone/>
            </a:pPr>
            <a:r>
              <a:rPr lang="en-US"/>
              <a:t>procedure for the new thread to run. It is not necessary (or even possible) to specify</a:t>
            </a:r>
            <a:endParaRPr/>
          </a:p>
          <a:p>
            <a:pPr indent="0" lvl="0" marL="0" rtl="0" algn="l">
              <a:spcBef>
                <a:spcPts val="0"/>
              </a:spcBef>
              <a:spcAft>
                <a:spcPts val="0"/>
              </a:spcAft>
              <a:buNone/>
            </a:pPr>
            <a:r>
              <a:rPr lang="en-US"/>
              <a:t>anything about the new thread’s address space, since it automatically runs in the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address space of the creating thread. Sometimes threads are hierarchical, with a</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parent-child relationship, but often no such relationship exists, with all threads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being equal. With or without a hierarchical relationship, the creating thread is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usually returned a thread identifier that names the new thread.</a:t>
            </a:r>
            <a:endParaRPr/>
          </a:p>
        </p:txBody>
      </p:sp>
      <p:sp>
        <p:nvSpPr>
          <p:cNvPr id="233" name="Google Shape;23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Try this code! You cannot see the existence of threads!</a:t>
            </a:r>
            <a:endParaRPr/>
          </a:p>
          <a:p>
            <a:pPr indent="0" lvl="0" marL="0" rtl="0" algn="l">
              <a:spcBef>
                <a:spcPts val="0"/>
              </a:spcBef>
              <a:spcAft>
                <a:spcPts val="0"/>
              </a:spcAft>
              <a:buNone/>
            </a:pPr>
            <a:r>
              <a:t/>
            </a:r>
            <a:endParaRPr/>
          </a:p>
        </p:txBody>
      </p:sp>
      <p:sp>
        <p:nvSpPr>
          <p:cNvPr id="242" name="Google Shape;24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Thread package in user space, including thread table: the kernel know nothing about it</a:t>
            </a:r>
            <a:endParaRPr/>
          </a:p>
          <a:p>
            <a:pPr indent="0" lvl="0" marL="0" rtl="0" algn="l">
              <a:spcBef>
                <a:spcPts val="0"/>
              </a:spcBef>
              <a:spcAft>
                <a:spcPts val="0"/>
              </a:spcAft>
              <a:buNone/>
            </a:pPr>
            <a:r>
              <a:rPr lang="en-US"/>
              <a:t>Pthread was implemented in this way</a:t>
            </a:r>
            <a:endParaRPr/>
          </a:p>
        </p:txBody>
      </p:sp>
      <p:sp>
        <p:nvSpPr>
          <p:cNvPr id="306" name="Google Shape;30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do a blocking system call you are stopping all threads – so you have to use all non-blocking system calls</a:t>
            </a:r>
            <a:endParaRPr/>
          </a:p>
          <a:p>
            <a:pPr indent="0" lvl="0" marL="0" rtl="0" algn="l">
              <a:spcBef>
                <a:spcPts val="0"/>
              </a:spcBef>
              <a:spcAft>
                <a:spcPts val="0"/>
              </a:spcAft>
              <a:buNone/>
            </a:pPr>
            <a:r>
              <a:rPr lang="en-US"/>
              <a:t>Same as above with the page fault</a:t>
            </a:r>
            <a:endParaRPr/>
          </a:p>
        </p:txBody>
      </p:sp>
      <p:sp>
        <p:nvSpPr>
          <p:cNvPr id="321" name="Google Shape;32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Each thread its own private version of errno</a:t>
            </a:r>
            <a:endParaRPr/>
          </a:p>
        </p:txBody>
      </p:sp>
      <p:sp>
        <p:nvSpPr>
          <p:cNvPr id="402" name="Google Shape;40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f1f9572be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bf1f9572be_1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Only now with threads we add a new element:</a:t>
            </a:r>
            <a:endParaRPr/>
          </a:p>
          <a:p>
            <a:pPr indent="0" lvl="0" marL="0" rtl="0" algn="l">
              <a:spcBef>
                <a:spcPts val="0"/>
              </a:spcBef>
              <a:spcAft>
                <a:spcPts val="0"/>
              </a:spcAft>
              <a:buNone/>
            </a:pPr>
            <a:r>
              <a:rPr lang="en-US"/>
              <a:t>the ability for the parallel entities to share an address space and all of its data</a:t>
            </a:r>
            <a:endParaRPr/>
          </a:p>
          <a:p>
            <a:pPr indent="0" lvl="0" marL="0" rtl="0" algn="l">
              <a:spcBef>
                <a:spcPts val="0"/>
              </a:spcBef>
              <a:spcAft>
                <a:spcPts val="0"/>
              </a:spcAft>
              <a:buNone/>
            </a:pPr>
            <a:r>
              <a:rPr lang="en-US"/>
              <a:t>among themselves. This ability is essential for certain applications, which is why</a:t>
            </a:r>
            <a:endParaRPr/>
          </a:p>
          <a:p>
            <a:pPr indent="0" lvl="0" marL="0" rtl="0" algn="l">
              <a:spcBef>
                <a:spcPts val="0"/>
              </a:spcBef>
              <a:spcAft>
                <a:spcPts val="0"/>
              </a:spcAft>
              <a:buNone/>
            </a:pPr>
            <a:r>
              <a:rPr lang="en-US"/>
              <a:t>having multiple processes (with their separate address spaces) will not work.</a:t>
            </a:r>
            <a:endParaRPr/>
          </a:p>
          <a:p>
            <a:pPr indent="0" lvl="0" marL="0" rtl="0" algn="l">
              <a:spcBef>
                <a:spcPts val="0"/>
              </a:spcBef>
              <a:spcAft>
                <a:spcPts val="0"/>
              </a:spcAft>
              <a:buNone/>
            </a:pPr>
            <a:r>
              <a:rPr lang="en-US"/>
              <a:t>A second argument for having threads is that since they are lighter weight than</a:t>
            </a:r>
            <a:endParaRPr/>
          </a:p>
          <a:p>
            <a:pPr indent="0" lvl="0" marL="0" rtl="0" algn="l">
              <a:spcBef>
                <a:spcPts val="0"/>
              </a:spcBef>
              <a:spcAft>
                <a:spcPts val="0"/>
              </a:spcAft>
              <a:buNone/>
            </a:pPr>
            <a:r>
              <a:rPr lang="en-US"/>
              <a:t>processes, they are easier (i.e., faster) to create and destroy than processes. In</a:t>
            </a:r>
            <a:endParaRPr/>
          </a:p>
          <a:p>
            <a:pPr indent="0" lvl="0" marL="0" rtl="0" algn="l">
              <a:spcBef>
                <a:spcPts val="0"/>
              </a:spcBef>
              <a:spcAft>
                <a:spcPts val="0"/>
              </a:spcAft>
              <a:buNone/>
            </a:pPr>
            <a:r>
              <a:rPr lang="en-US"/>
              <a:t>many systems, creating a thread goes 10–100 times faster than creating a process.</a:t>
            </a:r>
            <a:endParaRPr/>
          </a:p>
          <a:p>
            <a:pPr indent="0" lvl="0" marL="0" rtl="0" algn="l">
              <a:spcBef>
                <a:spcPts val="0"/>
              </a:spcBef>
              <a:spcAft>
                <a:spcPts val="0"/>
              </a:spcAft>
              <a:buNone/>
            </a:pPr>
            <a:r>
              <a:rPr lang="en-US"/>
              <a:t>When the number of threads needed changes dynamically and rapidly, this property</a:t>
            </a:r>
            <a:endParaRPr/>
          </a:p>
          <a:p>
            <a:pPr indent="0" lvl="0" marL="0" rtl="0" algn="l">
              <a:spcBef>
                <a:spcPts val="0"/>
              </a:spcBef>
              <a:spcAft>
                <a:spcPts val="0"/>
              </a:spcAft>
              <a:buNone/>
            </a:pPr>
            <a:r>
              <a:rPr lang="en-US"/>
              <a:t>is useful to have.</a:t>
            </a:r>
            <a:endParaRPr/>
          </a:p>
          <a:p>
            <a:pPr indent="0" lvl="0" marL="0" rtl="0" algn="l">
              <a:spcBef>
                <a:spcPts val="0"/>
              </a:spcBef>
              <a:spcAft>
                <a:spcPts val="0"/>
              </a:spcAft>
              <a:buNone/>
            </a:pPr>
            <a:r>
              <a:rPr lang="en-US"/>
              <a:t>A third reason for having threads is also a performance argument. Threads</a:t>
            </a:r>
            <a:endParaRPr/>
          </a:p>
          <a:p>
            <a:pPr indent="0" lvl="0" marL="0" rtl="0" algn="l">
              <a:spcBef>
                <a:spcPts val="0"/>
              </a:spcBef>
              <a:spcAft>
                <a:spcPts val="0"/>
              </a:spcAft>
              <a:buNone/>
            </a:pPr>
            <a:r>
              <a:rPr lang="en-US"/>
              <a:t>yield no performance gain when all of them are CPU bound, but when there is substantial</a:t>
            </a:r>
            <a:endParaRPr/>
          </a:p>
          <a:p>
            <a:pPr indent="0" lvl="0" marL="0" rtl="0" algn="l">
              <a:spcBef>
                <a:spcPts val="0"/>
              </a:spcBef>
              <a:spcAft>
                <a:spcPts val="0"/>
              </a:spcAft>
              <a:buNone/>
            </a:pPr>
            <a:r>
              <a:rPr lang="en-US"/>
              <a:t>computing and also substantial I/O, having threads allows these activities</a:t>
            </a:r>
            <a:endParaRPr/>
          </a:p>
          <a:p>
            <a:pPr indent="0" lvl="0" marL="0" rtl="0" algn="l">
              <a:spcBef>
                <a:spcPts val="0"/>
              </a:spcBef>
              <a:spcAft>
                <a:spcPts val="0"/>
              </a:spcAft>
              <a:buNone/>
            </a:pPr>
            <a:r>
              <a:rPr lang="en-US"/>
              <a:t>to overlap, thus speeding up the application.</a:t>
            </a:r>
            <a:endParaRPr/>
          </a:p>
          <a:p>
            <a:pPr indent="0" lvl="0" marL="0" rtl="0" algn="l">
              <a:spcBef>
                <a:spcPts val="0"/>
              </a:spcBef>
              <a:spcAft>
                <a:spcPts val="0"/>
              </a:spcAft>
              <a:buNone/>
            </a:pPr>
            <a:r>
              <a:rPr lang="en-US"/>
              <a:t>Finally, threads are useful on systems with multiple CPUs, where real parallelism</a:t>
            </a:r>
            <a:endParaRPr/>
          </a:p>
          <a:p>
            <a:pPr indent="0" lvl="0" marL="0" rtl="0" algn="l">
              <a:spcBef>
                <a:spcPts val="0"/>
              </a:spcBef>
              <a:spcAft>
                <a:spcPts val="0"/>
              </a:spcAft>
              <a:buNone/>
            </a:pPr>
            <a:r>
              <a:rPr lang="en-US"/>
              <a:t>is possible. We will come back to this issue in Chap. 8.</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CS492 - Operating Systems</a:t>
            </a:r>
            <a:br>
              <a:rPr lang="en-US"/>
            </a:br>
            <a:r>
              <a:rPr b="1" lang="en-US"/>
              <a:t>Threads</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80000"/>
              </a:lnSpc>
              <a:spcBef>
                <a:spcPts val="0"/>
              </a:spcBef>
              <a:spcAft>
                <a:spcPts val="0"/>
              </a:spcAft>
              <a:buClr>
                <a:schemeClr val="dk1"/>
              </a:buClr>
              <a:buSzPts val="1100"/>
              <a:buNone/>
            </a:pPr>
            <a:r>
              <a:rPr lang="en-US"/>
              <a:t>Georgios Portokalidis &amp; Jun Xu</a:t>
            </a:r>
            <a:endParaRPr/>
          </a:p>
          <a:p>
            <a:pPr indent="0" lvl="0" marL="0" rtl="0" algn="ctr">
              <a:lnSpc>
                <a:spcPct val="90000"/>
              </a:lnSpc>
              <a:spcBef>
                <a:spcPts val="1000"/>
              </a:spcBef>
              <a:spcAft>
                <a:spcPts val="0"/>
              </a:spcAft>
              <a:buClr>
                <a:schemeClr val="dk1"/>
              </a:buClr>
              <a:buSzPts val="2400"/>
              <a:buNone/>
            </a:pPr>
            <a:r>
              <a:rPr lang="en-US"/>
              <a:t>zyBook 2.6, MOS 2.2 (except 2.2.7, 2.2.8)</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80000"/>
              </a:lnSpc>
              <a:spcBef>
                <a:spcPts val="1000"/>
              </a:spcBef>
              <a:spcAft>
                <a:spcPts val="0"/>
              </a:spcAft>
              <a:buClr>
                <a:schemeClr val="dk1"/>
              </a:buClr>
              <a:buSzPts val="2400"/>
              <a:buNone/>
            </a:pPr>
            <a:r>
              <a:rPr lang="en-US"/>
              <a:t>Slides credit: Antonio Barbalace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Threads Example: Word Processor</a:t>
            </a:r>
            <a:endParaRPr/>
          </a:p>
        </p:txBody>
      </p:sp>
      <p:sp>
        <p:nvSpPr>
          <p:cNvPr id="151" name="Google Shape;151;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2" name="Google Shape;152;p22"/>
          <p:cNvPicPr preferRelativeResize="0"/>
          <p:nvPr/>
        </p:nvPicPr>
        <p:blipFill rotWithShape="1">
          <a:blip r:embed="rId3">
            <a:alphaModFix/>
          </a:blip>
          <a:srcRect b="0" l="0" r="0" t="0"/>
          <a:stretch/>
        </p:blipFill>
        <p:spPr>
          <a:xfrm>
            <a:off x="1919496" y="1784722"/>
            <a:ext cx="5305008" cy="2661786"/>
          </a:xfrm>
          <a:prstGeom prst="rect">
            <a:avLst/>
          </a:prstGeom>
          <a:noFill/>
          <a:ln>
            <a:noFill/>
          </a:ln>
        </p:spPr>
      </p:pic>
      <p:sp>
        <p:nvSpPr>
          <p:cNvPr id="153" name="Google Shape;153;p22"/>
          <p:cNvSpPr/>
          <p:nvPr/>
        </p:nvSpPr>
        <p:spPr>
          <a:xfrm>
            <a:off x="2286000" y="5057031"/>
            <a:ext cx="622935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One thread to read from keyboard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One thread to format document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One thread to write document to disk</a:t>
            </a:r>
            <a:endParaRPr/>
          </a:p>
        </p:txBody>
      </p:sp>
      <p:sp>
        <p:nvSpPr>
          <p:cNvPr id="154" name="Google Shape;154;p22"/>
          <p:cNvSpPr/>
          <p:nvPr/>
        </p:nvSpPr>
        <p:spPr>
          <a:xfrm>
            <a:off x="628650" y="4446508"/>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 word processor with three threads. (MOS Figure 2-7)</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Threads Example: Web Server</a:t>
            </a:r>
            <a:endParaRPr/>
          </a:p>
        </p:txBody>
      </p:sp>
      <p:sp>
        <p:nvSpPr>
          <p:cNvPr id="160" name="Google Shape;160;p23"/>
          <p:cNvSpPr txBox="1"/>
          <p:nvPr>
            <p:ph idx="1" type="body"/>
          </p:nvPr>
        </p:nvSpPr>
        <p:spPr>
          <a:xfrm>
            <a:off x="628648" y="1839144"/>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1" name="Google Shape;161;p23"/>
          <p:cNvPicPr preferRelativeResize="0"/>
          <p:nvPr/>
        </p:nvPicPr>
        <p:blipFill rotWithShape="1">
          <a:blip r:embed="rId3">
            <a:alphaModFix/>
          </a:blip>
          <a:srcRect b="0" l="0" r="0" t="0"/>
          <a:stretch/>
        </p:blipFill>
        <p:spPr>
          <a:xfrm>
            <a:off x="2650860" y="1444191"/>
            <a:ext cx="3916722" cy="2598671"/>
          </a:xfrm>
          <a:prstGeom prst="rect">
            <a:avLst/>
          </a:prstGeom>
          <a:noFill/>
          <a:ln>
            <a:noFill/>
          </a:ln>
        </p:spPr>
      </p:pic>
      <p:pic>
        <p:nvPicPr>
          <p:cNvPr id="162" name="Google Shape;162;p23"/>
          <p:cNvPicPr preferRelativeResize="0"/>
          <p:nvPr/>
        </p:nvPicPr>
        <p:blipFill rotWithShape="1">
          <a:blip r:embed="rId4">
            <a:alphaModFix/>
          </a:blip>
          <a:srcRect b="0" l="0" r="0" t="0"/>
          <a:stretch/>
        </p:blipFill>
        <p:spPr>
          <a:xfrm>
            <a:off x="1629106" y="4445811"/>
            <a:ext cx="5960229" cy="1593285"/>
          </a:xfrm>
          <a:prstGeom prst="rect">
            <a:avLst/>
          </a:prstGeom>
          <a:noFill/>
          <a:ln>
            <a:noFill/>
          </a:ln>
        </p:spPr>
      </p:pic>
      <p:sp>
        <p:nvSpPr>
          <p:cNvPr id="163" name="Google Shape;163;p23"/>
          <p:cNvSpPr/>
          <p:nvPr/>
        </p:nvSpPr>
        <p:spPr>
          <a:xfrm>
            <a:off x="628649" y="4014813"/>
            <a:ext cx="78866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 multithreaded Web server. (MOS Figure 2-8)</a:t>
            </a:r>
            <a:endParaRPr sz="1800">
              <a:solidFill>
                <a:schemeClr val="dk1"/>
              </a:solidFill>
              <a:latin typeface="Calibri"/>
              <a:ea typeface="Calibri"/>
              <a:cs typeface="Calibri"/>
              <a:sym typeface="Calibri"/>
            </a:endParaRPr>
          </a:p>
        </p:txBody>
      </p:sp>
      <p:sp>
        <p:nvSpPr>
          <p:cNvPr id="164" name="Google Shape;164;p23"/>
          <p:cNvSpPr/>
          <p:nvPr/>
        </p:nvSpPr>
        <p:spPr>
          <a:xfrm>
            <a:off x="0" y="5964657"/>
            <a:ext cx="9143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Outline of the Fig above. (a) Dispatcher thread. (b) Worker thread.(MOS Figure 2-9)</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28650" y="365125"/>
            <a:ext cx="8263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Multiprocessing vs Multithreading</a:t>
            </a:r>
            <a:endParaRPr/>
          </a:p>
        </p:txBody>
      </p:sp>
      <p:sp>
        <p:nvSpPr>
          <p:cNvPr id="171" name="Google Shape;17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2" name="Google Shape;172;p24"/>
          <p:cNvPicPr preferRelativeResize="0"/>
          <p:nvPr/>
        </p:nvPicPr>
        <p:blipFill rotWithShape="1">
          <a:blip r:embed="rId3">
            <a:alphaModFix/>
          </a:blip>
          <a:srcRect b="0" l="0" r="0" t="0"/>
          <a:stretch/>
        </p:blipFill>
        <p:spPr>
          <a:xfrm>
            <a:off x="347250" y="1825625"/>
            <a:ext cx="7924912" cy="3229045"/>
          </a:xfrm>
          <a:prstGeom prst="rect">
            <a:avLst/>
          </a:prstGeom>
          <a:noFill/>
          <a:ln>
            <a:noFill/>
          </a:ln>
        </p:spPr>
      </p:pic>
      <p:sp>
        <p:nvSpPr>
          <p:cNvPr id="173" name="Google Shape;173;p24"/>
          <p:cNvSpPr/>
          <p:nvPr/>
        </p:nvSpPr>
        <p:spPr>
          <a:xfrm>
            <a:off x="590437" y="5530632"/>
            <a:ext cx="792491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 Three processes each with one thread. (b) One process with three threads. (MOS Figure 2-11)</a:t>
            </a:r>
            <a:endParaRPr sz="1800">
              <a:solidFill>
                <a:schemeClr val="dk1"/>
              </a:solidFill>
              <a:latin typeface="Calibri"/>
              <a:ea typeface="Calibri"/>
              <a:cs typeface="Calibri"/>
              <a:sym typeface="Calibri"/>
            </a:endParaRPr>
          </a:p>
        </p:txBody>
      </p:sp>
      <p:sp>
        <p:nvSpPr>
          <p:cNvPr id="174" name="Google Shape;174;p24"/>
          <p:cNvSpPr txBox="1"/>
          <p:nvPr/>
        </p:nvSpPr>
        <p:spPr>
          <a:xfrm>
            <a:off x="1492343" y="4917559"/>
            <a:ext cx="29095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Multiprocessing</a:t>
            </a:r>
            <a:endParaRPr/>
          </a:p>
        </p:txBody>
      </p:sp>
      <p:sp>
        <p:nvSpPr>
          <p:cNvPr id="175" name="Google Shape;175;p24"/>
          <p:cNvSpPr txBox="1"/>
          <p:nvPr/>
        </p:nvSpPr>
        <p:spPr>
          <a:xfrm>
            <a:off x="5289090" y="4917559"/>
            <a:ext cx="275447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Multithreading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Process</a:t>
            </a:r>
            <a:r>
              <a:rPr lang="en-US"/>
              <a:t> Address Space</a:t>
            </a:r>
            <a:endParaRPr/>
          </a:p>
        </p:txBody>
      </p:sp>
      <p:sp>
        <p:nvSpPr>
          <p:cNvPr id="181" name="Google Shape;18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2" name="Google Shape;182;p25"/>
          <p:cNvPicPr preferRelativeResize="0"/>
          <p:nvPr/>
        </p:nvPicPr>
        <p:blipFill rotWithShape="1">
          <a:blip r:embed="rId3">
            <a:alphaModFix/>
          </a:blip>
          <a:srcRect b="0" l="0" r="0" t="0"/>
          <a:stretch/>
        </p:blipFill>
        <p:spPr>
          <a:xfrm>
            <a:off x="1656522" y="1829591"/>
            <a:ext cx="6231613" cy="4347372"/>
          </a:xfrm>
          <a:prstGeom prst="rect">
            <a:avLst/>
          </a:prstGeom>
          <a:noFill/>
          <a:ln>
            <a:noFill/>
          </a:ln>
        </p:spPr>
      </p:pic>
      <p:sp>
        <p:nvSpPr>
          <p:cNvPr id="183" name="Google Shape;183;p25"/>
          <p:cNvSpPr/>
          <p:nvPr/>
        </p:nvSpPr>
        <p:spPr>
          <a:xfrm>
            <a:off x="3251770" y="1841391"/>
            <a:ext cx="2640459" cy="5682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628650" y="365126"/>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Address Space </a:t>
            </a:r>
            <a:r>
              <a:rPr b="1" lang="en-US"/>
              <a:t>with</a:t>
            </a:r>
            <a:r>
              <a:rPr lang="en-US"/>
              <a:t> </a:t>
            </a:r>
            <a:r>
              <a:rPr b="1" lang="en-US"/>
              <a:t>Threads</a:t>
            </a:r>
            <a:endParaRPr/>
          </a:p>
        </p:txBody>
      </p:sp>
      <p:sp>
        <p:nvSpPr>
          <p:cNvPr id="189" name="Google Shape;189;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0" name="Google Shape;190;p26"/>
          <p:cNvPicPr preferRelativeResize="0"/>
          <p:nvPr/>
        </p:nvPicPr>
        <p:blipFill rotWithShape="1">
          <a:blip r:embed="rId3">
            <a:alphaModFix/>
          </a:blip>
          <a:srcRect b="0" l="0" r="0" t="0"/>
          <a:stretch/>
        </p:blipFill>
        <p:spPr>
          <a:xfrm>
            <a:off x="628650" y="1831839"/>
            <a:ext cx="7571116" cy="4345124"/>
          </a:xfrm>
          <a:prstGeom prst="rect">
            <a:avLst/>
          </a:prstGeom>
          <a:noFill/>
          <a:ln>
            <a:noFill/>
          </a:ln>
        </p:spPr>
      </p:pic>
      <p:sp>
        <p:nvSpPr>
          <p:cNvPr id="191" name="Google Shape;191;p26"/>
          <p:cNvSpPr/>
          <p:nvPr/>
        </p:nvSpPr>
        <p:spPr>
          <a:xfrm>
            <a:off x="2190685" y="1635508"/>
            <a:ext cx="2640459" cy="5682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 Local and Global Variables</a:t>
            </a:r>
            <a:endParaRPr/>
          </a:p>
        </p:txBody>
      </p:sp>
      <p:sp>
        <p:nvSpPr>
          <p:cNvPr id="197" name="Google Shape;197;p27"/>
          <p:cNvSpPr txBox="1"/>
          <p:nvPr>
            <p:ph idx="1" type="body"/>
          </p:nvPr>
        </p:nvSpPr>
        <p:spPr>
          <a:xfrm>
            <a:off x="628649" y="1825625"/>
            <a:ext cx="4007575"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Global variable</a:t>
            </a:r>
            <a:endParaRPr/>
          </a:p>
          <a:p>
            <a:pPr indent="-228600" lvl="1" marL="685800" rtl="0" algn="l">
              <a:lnSpc>
                <a:spcPct val="90000"/>
              </a:lnSpc>
              <a:spcBef>
                <a:spcPts val="500"/>
              </a:spcBef>
              <a:spcAft>
                <a:spcPts val="0"/>
              </a:spcAft>
              <a:buClr>
                <a:schemeClr val="dk1"/>
              </a:buClr>
              <a:buSzPts val="2400"/>
              <a:buChar char="•"/>
            </a:pPr>
            <a:r>
              <a:rPr lang="en-US"/>
              <a:t> the same for all threads</a:t>
            </a:r>
            <a:endParaRPr/>
          </a:p>
          <a:p>
            <a:pPr indent="-228600" lvl="0" marL="228600" rtl="0" algn="l">
              <a:lnSpc>
                <a:spcPct val="90000"/>
              </a:lnSpc>
              <a:spcBef>
                <a:spcPts val="1000"/>
              </a:spcBef>
              <a:spcAft>
                <a:spcPts val="0"/>
              </a:spcAft>
              <a:buClr>
                <a:schemeClr val="dk1"/>
              </a:buClr>
              <a:buSzPts val="2800"/>
              <a:buChar char="•"/>
            </a:pPr>
            <a:r>
              <a:rPr lang="en-US"/>
              <a:t>Local variable</a:t>
            </a:r>
            <a:endParaRPr/>
          </a:p>
          <a:p>
            <a:pPr indent="-228600" lvl="1" marL="685800" rtl="0" algn="l">
              <a:lnSpc>
                <a:spcPct val="90000"/>
              </a:lnSpc>
              <a:spcBef>
                <a:spcPts val="500"/>
              </a:spcBef>
              <a:spcAft>
                <a:spcPts val="0"/>
              </a:spcAft>
              <a:buClr>
                <a:schemeClr val="dk1"/>
              </a:buClr>
              <a:buSzPts val="2400"/>
              <a:buChar char="•"/>
            </a:pPr>
            <a:r>
              <a:rPr lang="en-US"/>
              <a:t>each thread gets its own</a:t>
            </a:r>
            <a:endParaRPr/>
          </a:p>
          <a:p>
            <a:pPr indent="-228600" lvl="0" marL="228600" rtl="0" algn="l">
              <a:lnSpc>
                <a:spcPct val="90000"/>
              </a:lnSpc>
              <a:spcBef>
                <a:spcPts val="1000"/>
              </a:spcBef>
              <a:spcAft>
                <a:spcPts val="0"/>
              </a:spcAft>
              <a:buClr>
                <a:schemeClr val="dk1"/>
              </a:buClr>
              <a:buSzPts val="2800"/>
              <a:buChar char="•"/>
            </a:pPr>
            <a:r>
              <a:rPr lang="en-US"/>
              <a:t>Threads within a process share </a:t>
            </a:r>
            <a:endParaRPr/>
          </a:p>
          <a:p>
            <a:pPr indent="-228600" lvl="1" marL="685800" rtl="0" algn="l">
              <a:lnSpc>
                <a:spcPct val="90000"/>
              </a:lnSpc>
              <a:spcBef>
                <a:spcPts val="500"/>
              </a:spcBef>
              <a:spcAft>
                <a:spcPts val="0"/>
              </a:spcAft>
              <a:buClr>
                <a:schemeClr val="dk1"/>
              </a:buClr>
              <a:buSzPts val="2400"/>
              <a:buChar char="•"/>
            </a:pPr>
            <a:r>
              <a:rPr lang="en-US"/>
              <a:t>Memory</a:t>
            </a:r>
            <a:endParaRPr/>
          </a:p>
          <a:p>
            <a:pPr indent="-228600" lvl="1" marL="685800" rtl="0" algn="l">
              <a:lnSpc>
                <a:spcPct val="90000"/>
              </a:lnSpc>
              <a:spcBef>
                <a:spcPts val="500"/>
              </a:spcBef>
              <a:spcAft>
                <a:spcPts val="0"/>
              </a:spcAft>
              <a:buClr>
                <a:schemeClr val="dk1"/>
              </a:buClr>
              <a:buSzPts val="2400"/>
              <a:buChar char="•"/>
            </a:pPr>
            <a:r>
              <a:rPr lang="en-US"/>
              <a:t>Open files</a:t>
            </a:r>
            <a:endParaRPr/>
          </a:p>
          <a:p>
            <a:pPr indent="-228600" lvl="1" marL="685800" rtl="0" algn="l">
              <a:lnSpc>
                <a:spcPct val="90000"/>
              </a:lnSpc>
              <a:spcBef>
                <a:spcPts val="500"/>
              </a:spcBef>
              <a:spcAft>
                <a:spcPts val="0"/>
              </a:spcAft>
              <a:buClr>
                <a:schemeClr val="dk1"/>
              </a:buClr>
              <a:buSzPts val="2400"/>
              <a:buChar char="•"/>
            </a:pPr>
            <a:r>
              <a:rPr lang="en-US"/>
              <a:t>I/O streams</a:t>
            </a:r>
            <a:endParaRPr/>
          </a:p>
          <a:p>
            <a:pPr indent="-228600" lvl="1" marL="685800" rtl="0" algn="l">
              <a:lnSpc>
                <a:spcPct val="90000"/>
              </a:lnSpc>
              <a:spcBef>
                <a:spcPts val="500"/>
              </a:spcBef>
              <a:spcAft>
                <a:spcPts val="0"/>
              </a:spcAft>
              <a:buClr>
                <a:schemeClr val="dk1"/>
              </a:buClr>
              <a:buSzPts val="2400"/>
              <a:buChar char="•"/>
            </a:pPr>
            <a:r>
              <a:rPr lang="en-US"/>
              <a:t>File descriptors</a:t>
            </a:r>
            <a:endParaRPr/>
          </a:p>
          <a:p>
            <a:pPr indent="-228600" lvl="1" marL="685800" rtl="0" algn="l">
              <a:lnSpc>
                <a:spcPct val="90000"/>
              </a:lnSpc>
              <a:spcBef>
                <a:spcPts val="500"/>
              </a:spcBef>
              <a:spcAft>
                <a:spcPts val="0"/>
              </a:spcAft>
              <a:buClr>
                <a:schemeClr val="dk1"/>
              </a:buClr>
              <a:buSzPts val="2400"/>
              <a:buChar char="•"/>
            </a:pPr>
            <a:r>
              <a:rPr lang="en-US"/>
              <a:t>…</a:t>
            </a:r>
            <a:endParaRPr/>
          </a:p>
        </p:txBody>
      </p:sp>
      <p:grpSp>
        <p:nvGrpSpPr>
          <p:cNvPr id="198" name="Google Shape;198;p27"/>
          <p:cNvGrpSpPr/>
          <p:nvPr/>
        </p:nvGrpSpPr>
        <p:grpSpPr>
          <a:xfrm>
            <a:off x="4727665" y="1825625"/>
            <a:ext cx="3879125" cy="3909544"/>
            <a:chOff x="4636225" y="1825625"/>
            <a:chExt cx="3879125" cy="3909544"/>
          </a:xfrm>
        </p:grpSpPr>
        <p:pic>
          <p:nvPicPr>
            <p:cNvPr id="199" name="Google Shape;199;p27"/>
            <p:cNvPicPr preferRelativeResize="0"/>
            <p:nvPr/>
          </p:nvPicPr>
          <p:blipFill rotWithShape="1">
            <a:blip r:embed="rId3">
              <a:alphaModFix/>
            </a:blip>
            <a:srcRect b="0" l="0" r="0" t="0"/>
            <a:stretch/>
          </p:blipFill>
          <p:spPr>
            <a:xfrm>
              <a:off x="4636225" y="1825625"/>
              <a:ext cx="3879125" cy="3909544"/>
            </a:xfrm>
            <a:prstGeom prst="rect">
              <a:avLst/>
            </a:prstGeom>
            <a:noFill/>
            <a:ln>
              <a:noFill/>
            </a:ln>
          </p:spPr>
        </p:pic>
        <p:sp>
          <p:nvSpPr>
            <p:cNvPr id="200" name="Google Shape;200;p27"/>
            <p:cNvSpPr txBox="1"/>
            <p:nvPr/>
          </p:nvSpPr>
          <p:spPr>
            <a:xfrm>
              <a:off x="5920740" y="4001294"/>
              <a:ext cx="98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(globals)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Global Variables Access (1)</a:t>
            </a:r>
            <a:endParaRPr/>
          </a:p>
        </p:txBody>
      </p:sp>
      <p:sp>
        <p:nvSpPr>
          <p:cNvPr id="207" name="Google Shape;207;p28"/>
          <p:cNvSpPr txBox="1"/>
          <p:nvPr>
            <p:ph idx="1" type="body"/>
          </p:nvPr>
        </p:nvSpPr>
        <p:spPr>
          <a:xfrm>
            <a:off x="628650" y="1825625"/>
            <a:ext cx="7886700" cy="167294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Multiple threads may access the same variable concurrently</a:t>
            </a:r>
            <a:endParaRPr/>
          </a:p>
          <a:p>
            <a:pPr indent="-228600" lvl="1" marL="685800" rtl="0" algn="l">
              <a:lnSpc>
                <a:spcPct val="90000"/>
              </a:lnSpc>
              <a:spcBef>
                <a:spcPts val="500"/>
              </a:spcBef>
              <a:spcAft>
                <a:spcPts val="0"/>
              </a:spcAft>
              <a:buClr>
                <a:schemeClr val="dk1"/>
              </a:buClr>
              <a:buSzPct val="100000"/>
              <a:buChar char="•"/>
            </a:pPr>
            <a:r>
              <a:rPr lang="en-US"/>
              <a:t>Programmers responsible to </a:t>
            </a:r>
            <a:r>
              <a:rPr b="1" lang="en-US"/>
              <a:t>coordinate</a:t>
            </a:r>
            <a:r>
              <a:rPr lang="en-US"/>
              <a:t> access to global (shared) variables</a:t>
            </a:r>
            <a:endParaRPr/>
          </a:p>
          <a:p>
            <a:pPr indent="-228600" lvl="1" marL="685800" rtl="0" algn="l">
              <a:lnSpc>
                <a:spcPct val="90000"/>
              </a:lnSpc>
              <a:spcBef>
                <a:spcPts val="500"/>
              </a:spcBef>
              <a:spcAft>
                <a:spcPts val="0"/>
              </a:spcAft>
              <a:buClr>
                <a:schemeClr val="dk1"/>
              </a:buClr>
              <a:buSzPct val="100000"/>
              <a:buChar char="•"/>
            </a:pPr>
            <a:r>
              <a:rPr lang="en-US"/>
              <a:t>Synchronization</a:t>
            </a:r>
            <a:endParaRPr/>
          </a:p>
        </p:txBody>
      </p:sp>
      <p:pic>
        <p:nvPicPr>
          <p:cNvPr id="208" name="Google Shape;208;p28"/>
          <p:cNvPicPr preferRelativeResize="0"/>
          <p:nvPr/>
        </p:nvPicPr>
        <p:blipFill rotWithShape="1">
          <a:blip r:embed="rId3">
            <a:alphaModFix/>
          </a:blip>
          <a:srcRect b="0" l="0" r="0" t="0"/>
          <a:stretch/>
        </p:blipFill>
        <p:spPr>
          <a:xfrm>
            <a:off x="1431193" y="3429000"/>
            <a:ext cx="6281614" cy="29943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Global Variables Access  (2)</a:t>
            </a:r>
            <a:endParaRPr/>
          </a:p>
        </p:txBody>
      </p:sp>
      <p:sp>
        <p:nvSpPr>
          <p:cNvPr id="214" name="Google Shape;214;p29"/>
          <p:cNvSpPr txBox="1"/>
          <p:nvPr>
            <p:ph idx="1" type="body"/>
          </p:nvPr>
        </p:nvSpPr>
        <p:spPr>
          <a:xfrm>
            <a:off x="628650" y="1825625"/>
            <a:ext cx="7886700" cy="175432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Example</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Two threads, A and B, are running the same code (below)</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Both threads have the same value for the variable </a:t>
            </a:r>
            <a:r>
              <a:rPr lang="en-US">
                <a:latin typeface="Courier New"/>
                <a:ea typeface="Courier New"/>
                <a:cs typeface="Courier New"/>
                <a:sym typeface="Courier New"/>
              </a:rPr>
              <a:t>list</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Thread A just finished line 5 and Thread B is executing line 6</a:t>
            </a:r>
            <a:endParaRPr/>
          </a:p>
          <a:p>
            <a:pPr indent="-457200" lvl="1" marL="914400" rtl="0" algn="l">
              <a:lnSpc>
                <a:spcPct val="90000"/>
              </a:lnSpc>
              <a:spcBef>
                <a:spcPts val="500"/>
              </a:spcBef>
              <a:spcAft>
                <a:spcPts val="0"/>
              </a:spcAft>
              <a:buClr>
                <a:schemeClr val="dk1"/>
              </a:buClr>
              <a:buSzPct val="100000"/>
              <a:buFont typeface="Calibri"/>
              <a:buAutoNum type="alphaLcParenR"/>
            </a:pPr>
            <a:r>
              <a:rPr lang="en-US"/>
              <a:t>Thread A continues and finishes </a:t>
            </a:r>
            <a:r>
              <a:rPr lang="en-US">
                <a:latin typeface="Courier New"/>
                <a:ea typeface="Courier New"/>
                <a:cs typeface="Courier New"/>
                <a:sym typeface="Courier New"/>
              </a:rPr>
              <a:t>push_back()</a:t>
            </a:r>
            <a:r>
              <a:rPr lang="en-US"/>
              <a:t>and then Thread B runs next</a:t>
            </a:r>
            <a:endParaRPr/>
          </a:p>
        </p:txBody>
      </p:sp>
      <p:sp>
        <p:nvSpPr>
          <p:cNvPr id="215" name="Google Shape;215;p29"/>
          <p:cNvSpPr/>
          <p:nvPr/>
        </p:nvSpPr>
        <p:spPr>
          <a:xfrm>
            <a:off x="2076450" y="3638688"/>
            <a:ext cx="66903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1: void push_back(LIST *list, int v)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   NODE * n = malloc(sizeof(NODE));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3:   n-&gt;value = v;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4:   n-&gt;next = NULL;</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5:   list-&gt;tail-&gt;next = n;</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6:   </a:t>
            </a:r>
            <a:r>
              <a:rPr lang="en-US" sz="1800">
                <a:solidFill>
                  <a:schemeClr val="dk1"/>
                </a:solidFill>
                <a:latin typeface="Courier New"/>
                <a:ea typeface="Courier New"/>
                <a:cs typeface="Courier New"/>
                <a:sym typeface="Courier New"/>
              </a:rPr>
              <a:t>list-&gt;tail = n;</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7</a:t>
            </a:r>
            <a:r>
              <a:rPr lang="en-US" sz="1800">
                <a:solidFill>
                  <a:schemeClr val="dk1"/>
                </a:solidFill>
                <a:latin typeface="Courier New"/>
                <a:ea typeface="Courier New"/>
                <a:cs typeface="Courier New"/>
                <a:sym typeface="Courier New"/>
              </a:rPr>
              <a:t>: }</a:t>
            </a:r>
            <a:endParaRPr/>
          </a:p>
        </p:txBody>
      </p:sp>
      <p:sp>
        <p:nvSpPr>
          <p:cNvPr id="216" name="Google Shape;216;p29"/>
          <p:cNvSpPr txBox="1"/>
          <p:nvPr/>
        </p:nvSpPr>
        <p:spPr>
          <a:xfrm>
            <a:off x="351357" y="5604150"/>
            <a:ext cx="84414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What can go wrong?</a:t>
            </a:r>
            <a:endParaRPr b="1"/>
          </a:p>
          <a:p>
            <a:pPr indent="0" lvl="0" marL="0" marR="0" rtl="0" algn="l">
              <a:spcBef>
                <a:spcPts val="0"/>
              </a:spcBef>
              <a:spcAft>
                <a:spcPts val="0"/>
              </a:spcAft>
              <a:buNone/>
            </a:pPr>
            <a:r>
              <a:t/>
            </a:r>
            <a:endParaRPr/>
          </a:p>
        </p:txBody>
      </p:sp>
      <p:sp>
        <p:nvSpPr>
          <p:cNvPr id="217" name="Google Shape;217;p29"/>
          <p:cNvSpPr txBox="1"/>
          <p:nvPr/>
        </p:nvSpPr>
        <p:spPr>
          <a:xfrm>
            <a:off x="819150" y="6050575"/>
            <a:ext cx="7696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solidFill>
                  <a:srgbClr val="990000"/>
                </a:solidFill>
                <a:latin typeface="Calibri"/>
                <a:ea typeface="Calibri"/>
                <a:cs typeface="Calibri"/>
                <a:sym typeface="Calibri"/>
              </a:rPr>
              <a:t>Global variable access must be coordinated!</a:t>
            </a:r>
            <a:endParaRPr>
              <a:solidFill>
                <a:srgbClr val="99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 Dynamics</a:t>
            </a:r>
            <a:endParaRPr/>
          </a:p>
        </p:txBody>
      </p:sp>
      <p:sp>
        <p:nvSpPr>
          <p:cNvPr id="223" name="Google Shape;223;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Processes start with a single thread</a:t>
            </a:r>
            <a:endParaRPr/>
          </a:p>
          <a:p>
            <a:pPr indent="-228600" lvl="0" marL="228600" rtl="0" algn="l">
              <a:lnSpc>
                <a:spcPct val="90000"/>
              </a:lnSpc>
              <a:spcBef>
                <a:spcPts val="1000"/>
              </a:spcBef>
              <a:spcAft>
                <a:spcPts val="0"/>
              </a:spcAft>
              <a:buClr>
                <a:schemeClr val="dk1"/>
              </a:buClr>
              <a:buSzPts val="2800"/>
              <a:buChar char="•"/>
            </a:pPr>
            <a:r>
              <a:rPr lang="en-US"/>
              <a:t>The first thread can create new threads</a:t>
            </a:r>
            <a:endParaRPr/>
          </a:p>
          <a:p>
            <a:pPr indent="-228600" lvl="1" marL="685800" rtl="0" algn="l">
              <a:lnSpc>
                <a:spcPct val="90000"/>
              </a:lnSpc>
              <a:spcBef>
                <a:spcPts val="500"/>
              </a:spcBef>
              <a:spcAft>
                <a:spcPts val="0"/>
              </a:spcAft>
              <a:buClr>
                <a:schemeClr val="dk1"/>
              </a:buClr>
              <a:buSzPts val="2400"/>
              <a:buChar char="•"/>
            </a:pPr>
            <a:r>
              <a:rPr lang="en-US"/>
              <a:t>There may be a hierarchy relationship</a:t>
            </a:r>
            <a:endParaRPr/>
          </a:p>
          <a:p>
            <a:pPr indent="-228600" lvl="0" marL="228600" rtl="0" algn="l">
              <a:lnSpc>
                <a:spcPct val="90000"/>
              </a:lnSpc>
              <a:spcBef>
                <a:spcPts val="1000"/>
              </a:spcBef>
              <a:spcAft>
                <a:spcPts val="0"/>
              </a:spcAft>
              <a:buClr>
                <a:schemeClr val="dk1"/>
              </a:buClr>
              <a:buSzPts val="2800"/>
              <a:buChar char="•"/>
            </a:pPr>
            <a:r>
              <a:rPr lang="en-US"/>
              <a:t>Every thread can exit at any point</a:t>
            </a:r>
            <a:endParaRPr/>
          </a:p>
          <a:p>
            <a:pPr indent="-228600" lvl="0" marL="228600" rtl="0" algn="l">
              <a:lnSpc>
                <a:spcPct val="90000"/>
              </a:lnSpc>
              <a:spcBef>
                <a:spcPts val="1000"/>
              </a:spcBef>
              <a:spcAft>
                <a:spcPts val="0"/>
              </a:spcAft>
              <a:buClr>
                <a:schemeClr val="dk1"/>
              </a:buClr>
              <a:buSzPts val="2800"/>
              <a:buChar char="•"/>
            </a:pPr>
            <a:r>
              <a:rPr lang="en-US"/>
              <a:t>A thread may wait another thread (similar to waitpid)</a:t>
            </a:r>
            <a:endParaRPr/>
          </a:p>
          <a:p>
            <a:pPr indent="-228600" lvl="0" marL="228600" rtl="0" algn="l">
              <a:lnSpc>
                <a:spcPct val="90000"/>
              </a:lnSpc>
              <a:spcBef>
                <a:spcPts val="1000"/>
              </a:spcBef>
              <a:spcAft>
                <a:spcPts val="0"/>
              </a:spcAft>
              <a:buClr>
                <a:schemeClr val="dk1"/>
              </a:buClr>
              <a:buSzPts val="2800"/>
              <a:buChar char="•"/>
            </a:pPr>
            <a:r>
              <a:rPr lang="en-US"/>
              <a:t>A thread may yield the processor to another thread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623888" y="1709739"/>
            <a:ext cx="8520112"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POSIX Threads </a:t>
            </a:r>
            <a:br>
              <a:rPr lang="en-US"/>
            </a:br>
            <a:r>
              <a:rPr lang="en-US"/>
              <a:t>Threads Data Structures</a:t>
            </a:r>
            <a:br>
              <a:rPr lang="en-US"/>
            </a:br>
            <a:r>
              <a:rPr lang="en-US"/>
              <a:t>Threads Implementation</a:t>
            </a:r>
            <a:endParaRPr/>
          </a:p>
        </p:txBody>
      </p:sp>
      <p:sp>
        <p:nvSpPr>
          <p:cNvPr id="229" name="Google Shape;229;p3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New zyBook Assignment</a:t>
            </a:r>
            <a:endParaRPr/>
          </a:p>
        </p:txBody>
      </p:sp>
      <p:sp>
        <p:nvSpPr>
          <p:cNvPr id="96" name="Google Shape;96;p14"/>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a:t>5</a:t>
            </a:r>
            <a:r>
              <a:rPr b="1" lang="en-US"/>
              <a:t>-threads</a:t>
            </a:r>
            <a:endParaRPr b="1"/>
          </a:p>
          <a:p>
            <a:pPr indent="-342900" lvl="0" marL="457200" rtl="0" algn="l">
              <a:spcBef>
                <a:spcPts val="1000"/>
              </a:spcBef>
              <a:spcAft>
                <a:spcPts val="0"/>
              </a:spcAft>
              <a:buSzPts val="1800"/>
              <a:buChar char="•"/>
            </a:pPr>
            <a:r>
              <a:rPr lang="en-US"/>
              <a:t>Due 2/26/2021</a:t>
            </a:r>
            <a:endParaRPr/>
          </a:p>
          <a:p>
            <a:pPr indent="-342900" lvl="0" marL="457200" rtl="0" algn="l">
              <a:spcBef>
                <a:spcPts val="0"/>
              </a:spcBef>
              <a:spcAft>
                <a:spcPts val="0"/>
              </a:spcAft>
              <a:buSzPts val="1800"/>
              <a:buChar char="•"/>
            </a:pPr>
            <a:r>
              <a:rPr lang="en-US"/>
              <a:t>Chapters 2.6</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POSIX Threads (1)</a:t>
            </a:r>
            <a:endParaRPr/>
          </a:p>
        </p:txBody>
      </p:sp>
      <p:sp>
        <p:nvSpPr>
          <p:cNvPr id="236" name="Google Shape;236;p32"/>
          <p:cNvSpPr txBox="1"/>
          <p:nvPr>
            <p:ph idx="1" type="body"/>
          </p:nvPr>
        </p:nvSpPr>
        <p:spPr>
          <a:xfrm>
            <a:off x="628650" y="5446643"/>
            <a:ext cx="7886700" cy="73032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IEEE standard 1003.1c (</a:t>
            </a:r>
            <a:r>
              <a:rPr b="1" lang="en-US"/>
              <a:t>pthread</a:t>
            </a:r>
            <a:r>
              <a:rPr lang="en-US"/>
              <a:t>)</a:t>
            </a:r>
            <a:endParaRPr/>
          </a:p>
        </p:txBody>
      </p:sp>
      <p:pic>
        <p:nvPicPr>
          <p:cNvPr id="237" name="Google Shape;237;p32"/>
          <p:cNvPicPr preferRelativeResize="0"/>
          <p:nvPr/>
        </p:nvPicPr>
        <p:blipFill rotWithShape="1">
          <a:blip r:embed="rId3">
            <a:alphaModFix/>
          </a:blip>
          <a:srcRect b="0" l="0" r="0" t="0"/>
          <a:stretch/>
        </p:blipFill>
        <p:spPr>
          <a:xfrm>
            <a:off x="628650" y="1825624"/>
            <a:ext cx="7886700" cy="2591457"/>
          </a:xfrm>
          <a:prstGeom prst="rect">
            <a:avLst/>
          </a:prstGeom>
          <a:noFill/>
          <a:ln>
            <a:noFill/>
          </a:ln>
        </p:spPr>
      </p:pic>
      <p:sp>
        <p:nvSpPr>
          <p:cNvPr id="238" name="Google Shape;238;p32"/>
          <p:cNvSpPr/>
          <p:nvPr/>
        </p:nvSpPr>
        <p:spPr>
          <a:xfrm>
            <a:off x="2009216" y="4417081"/>
            <a:ext cx="53204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Some of the Pthreads function calls. (MOS Figure 2-14)</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POSIX Threads (2)</a:t>
            </a:r>
            <a:endParaRPr/>
          </a:p>
        </p:txBody>
      </p:sp>
      <p:sp>
        <p:nvSpPr>
          <p:cNvPr id="245" name="Google Shape;245;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6" name="Google Shape;246;p33"/>
          <p:cNvPicPr preferRelativeResize="0"/>
          <p:nvPr/>
        </p:nvPicPr>
        <p:blipFill rotWithShape="1">
          <a:blip r:embed="rId3">
            <a:alphaModFix/>
          </a:blip>
          <a:srcRect b="0" l="0" r="0" t="0"/>
          <a:stretch/>
        </p:blipFill>
        <p:spPr>
          <a:xfrm>
            <a:off x="1858482" y="1509714"/>
            <a:ext cx="5610264" cy="4824825"/>
          </a:xfrm>
          <a:prstGeom prst="rect">
            <a:avLst/>
          </a:prstGeom>
          <a:noFill/>
          <a:ln>
            <a:noFill/>
          </a:ln>
        </p:spPr>
      </p:pic>
      <p:sp>
        <p:nvSpPr>
          <p:cNvPr id="247" name="Google Shape;247;p33"/>
          <p:cNvSpPr/>
          <p:nvPr/>
        </p:nvSpPr>
        <p:spPr>
          <a:xfrm>
            <a:off x="628650" y="6123542"/>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Figure 2-15. An example program using threads.</a:t>
            </a:r>
            <a:endParaRPr sz="1800">
              <a:solidFill>
                <a:schemeClr val="dk1"/>
              </a:solidFill>
              <a:latin typeface="Calibri"/>
              <a:ea typeface="Calibri"/>
              <a:cs typeface="Calibri"/>
              <a:sym typeface="Calibri"/>
            </a:endParaRPr>
          </a:p>
        </p:txBody>
      </p:sp>
      <p:sp>
        <p:nvSpPr>
          <p:cNvPr id="248" name="Google Shape;248;p33"/>
          <p:cNvSpPr/>
          <p:nvPr/>
        </p:nvSpPr>
        <p:spPr>
          <a:xfrm>
            <a:off x="1599276" y="4784834"/>
            <a:ext cx="335185" cy="307428"/>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3"/>
          <p:cNvSpPr/>
          <p:nvPr/>
        </p:nvSpPr>
        <p:spPr>
          <a:xfrm>
            <a:off x="1599276" y="3069021"/>
            <a:ext cx="335185" cy="307428"/>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Recall: Process Table</a:t>
            </a:r>
            <a:endParaRPr/>
          </a:p>
        </p:txBody>
      </p:sp>
      <p:sp>
        <p:nvSpPr>
          <p:cNvPr id="255" name="Google Shape;255;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Process Table consists of multiple entries</a:t>
            </a:r>
            <a:endParaRPr/>
          </a:p>
          <a:p>
            <a:pPr indent="-228600" lvl="0" marL="228600" rtl="0" algn="l">
              <a:lnSpc>
                <a:spcPct val="90000"/>
              </a:lnSpc>
              <a:spcBef>
                <a:spcPts val="1000"/>
              </a:spcBef>
              <a:spcAft>
                <a:spcPts val="0"/>
              </a:spcAft>
              <a:buClr>
                <a:schemeClr val="dk1"/>
              </a:buClr>
              <a:buSzPts val="2800"/>
              <a:buChar char="•"/>
            </a:pPr>
            <a:r>
              <a:rPr lang="en-US"/>
              <a:t>One entry per process (</a:t>
            </a:r>
            <a:r>
              <a:rPr b="1" lang="en-US"/>
              <a:t>Process Control Block</a:t>
            </a:r>
            <a:r>
              <a:rPr lang="en-US"/>
              <a: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628650" y="365126"/>
            <a:ext cx="85153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Recall: Process Control Block (PCB)</a:t>
            </a:r>
            <a:endParaRPr/>
          </a:p>
        </p:txBody>
      </p:sp>
      <p:sp>
        <p:nvSpPr>
          <p:cNvPr id="262" name="Google Shape;262;p35"/>
          <p:cNvSpPr txBox="1"/>
          <p:nvPr>
            <p:ph idx="1" type="body"/>
          </p:nvPr>
        </p:nvSpPr>
        <p:spPr>
          <a:xfrm>
            <a:off x="628650" y="1825625"/>
            <a:ext cx="484449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PCB contains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Process state (e.g., running)</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Process ID</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Program counter (PC)</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Current CPU registers (if not executing)</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Scheduling info (e.g., priority)</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Memory-management info</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Resources allocated to it</a:t>
            </a:r>
            <a:endParaRPr/>
          </a:p>
          <a:p>
            <a:pPr indent="-228600" lvl="2" marL="1143000" rtl="0" algn="l">
              <a:lnSpc>
                <a:spcPct val="90000"/>
              </a:lnSpc>
              <a:spcBef>
                <a:spcPts val="500"/>
              </a:spcBef>
              <a:spcAft>
                <a:spcPts val="0"/>
              </a:spcAft>
              <a:buClr>
                <a:schemeClr val="dk1"/>
              </a:buClr>
              <a:buSzPts val="2000"/>
              <a:buChar char="•"/>
            </a:pPr>
            <a:r>
              <a:rPr lang="en-US">
                <a:latin typeface="Times New Roman"/>
                <a:ea typeface="Times New Roman"/>
                <a:cs typeface="Times New Roman"/>
                <a:sym typeface="Times New Roman"/>
              </a:rPr>
              <a:t>I/O status information</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63" name="Google Shape;263;p35"/>
          <p:cNvPicPr preferRelativeResize="0"/>
          <p:nvPr/>
        </p:nvPicPr>
        <p:blipFill rotWithShape="1">
          <a:blip r:embed="rId3">
            <a:alphaModFix/>
          </a:blip>
          <a:srcRect b="0" l="0" r="0" t="0"/>
          <a:stretch/>
        </p:blipFill>
        <p:spPr>
          <a:xfrm>
            <a:off x="5754551" y="1825625"/>
            <a:ext cx="2760799" cy="43513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Recall: PCB Diagram</a:t>
            </a:r>
            <a:endParaRPr/>
          </a:p>
        </p:txBody>
      </p:sp>
      <p:sp>
        <p:nvSpPr>
          <p:cNvPr id="269" name="Google Shape;269;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70" name="Google Shape;270;p36"/>
          <p:cNvPicPr preferRelativeResize="0"/>
          <p:nvPr/>
        </p:nvPicPr>
        <p:blipFill rotWithShape="1">
          <a:blip r:embed="rId3">
            <a:alphaModFix/>
          </a:blip>
          <a:srcRect b="0" l="0" r="0" t="0"/>
          <a:stretch/>
        </p:blipFill>
        <p:spPr>
          <a:xfrm>
            <a:off x="1662249" y="1825625"/>
            <a:ext cx="5926182" cy="36471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 Table</a:t>
            </a:r>
            <a:endParaRPr/>
          </a:p>
        </p:txBody>
      </p:sp>
      <p:sp>
        <p:nvSpPr>
          <p:cNvPr id="276" name="Google Shape;276;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Thread Table consists of multiple entries</a:t>
            </a:r>
            <a:endParaRPr/>
          </a:p>
          <a:p>
            <a:pPr indent="-228600" lvl="0" marL="228600" rtl="0" algn="l">
              <a:lnSpc>
                <a:spcPct val="90000"/>
              </a:lnSpc>
              <a:spcBef>
                <a:spcPts val="1000"/>
              </a:spcBef>
              <a:spcAft>
                <a:spcPts val="0"/>
              </a:spcAft>
              <a:buClr>
                <a:schemeClr val="dk1"/>
              </a:buClr>
              <a:buSzPts val="2800"/>
              <a:buChar char="•"/>
            </a:pPr>
            <a:r>
              <a:rPr lang="en-US"/>
              <a:t>One entry per thread (</a:t>
            </a:r>
            <a:r>
              <a:rPr b="1" lang="en-US"/>
              <a:t>Thread Control Block</a:t>
            </a:r>
            <a:r>
              <a:rPr lang="en-US"/>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 Control Block (TCB)</a:t>
            </a:r>
            <a:endParaRPr/>
          </a:p>
        </p:txBody>
      </p:sp>
      <p:sp>
        <p:nvSpPr>
          <p:cNvPr id="282" name="Google Shape;282;p38"/>
          <p:cNvSpPr txBox="1"/>
          <p:nvPr>
            <p:ph idx="1" type="body"/>
          </p:nvPr>
        </p:nvSpPr>
        <p:spPr>
          <a:xfrm>
            <a:off x="628649" y="1825625"/>
            <a:ext cx="4446933"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Break the PCB into two pieces</a:t>
            </a:r>
            <a:endParaRPr/>
          </a:p>
          <a:p>
            <a:pPr indent="-228600" lvl="0" marL="228600" rtl="0" algn="l">
              <a:lnSpc>
                <a:spcPct val="90000"/>
              </a:lnSpc>
              <a:spcBef>
                <a:spcPts val="1000"/>
              </a:spcBef>
              <a:spcAft>
                <a:spcPts val="0"/>
              </a:spcAft>
              <a:buClr>
                <a:schemeClr val="dk1"/>
              </a:buClr>
              <a:buSzPct val="100000"/>
              <a:buChar char="•"/>
            </a:pPr>
            <a:r>
              <a:rPr lang="en-US"/>
              <a:t>Info on program execution stored in Thread Control Block (</a:t>
            </a:r>
            <a:r>
              <a:rPr b="1" lang="en-US"/>
              <a:t>TCB</a:t>
            </a:r>
            <a:r>
              <a:rPr lang="en-US"/>
              <a:t>)</a:t>
            </a:r>
            <a:endParaRPr/>
          </a:p>
          <a:p>
            <a:pPr indent="-228600" lvl="1" marL="685800" rtl="0" algn="l">
              <a:lnSpc>
                <a:spcPct val="90000"/>
              </a:lnSpc>
              <a:spcBef>
                <a:spcPts val="500"/>
              </a:spcBef>
              <a:spcAft>
                <a:spcPts val="0"/>
              </a:spcAft>
              <a:buClr>
                <a:schemeClr val="dk1"/>
              </a:buClr>
              <a:buSzPct val="100000"/>
              <a:buChar char="•"/>
            </a:pPr>
            <a:r>
              <a:rPr lang="en-US"/>
              <a:t>Program counter</a:t>
            </a:r>
            <a:endParaRPr/>
          </a:p>
          <a:p>
            <a:pPr indent="-228600" lvl="1" marL="685800" rtl="0" algn="l">
              <a:lnSpc>
                <a:spcPct val="90000"/>
              </a:lnSpc>
              <a:spcBef>
                <a:spcPts val="500"/>
              </a:spcBef>
              <a:spcAft>
                <a:spcPts val="0"/>
              </a:spcAft>
              <a:buClr>
                <a:schemeClr val="dk1"/>
              </a:buClr>
              <a:buSzPct val="100000"/>
              <a:buChar char="•"/>
            </a:pPr>
            <a:r>
              <a:rPr lang="en-US"/>
              <a:t>CPU registers</a:t>
            </a:r>
            <a:endParaRPr/>
          </a:p>
          <a:p>
            <a:pPr indent="-228600" lvl="1" marL="685800" rtl="0" algn="l">
              <a:lnSpc>
                <a:spcPct val="90000"/>
              </a:lnSpc>
              <a:spcBef>
                <a:spcPts val="500"/>
              </a:spcBef>
              <a:spcAft>
                <a:spcPts val="0"/>
              </a:spcAft>
              <a:buClr>
                <a:schemeClr val="dk1"/>
              </a:buClr>
              <a:buSzPct val="100000"/>
              <a:buChar char="•"/>
            </a:pPr>
            <a:r>
              <a:rPr lang="en-US"/>
              <a:t>Scheduling information</a:t>
            </a:r>
            <a:endParaRPr/>
          </a:p>
          <a:p>
            <a:pPr indent="-228600" lvl="1" marL="685800" rtl="0" algn="l">
              <a:lnSpc>
                <a:spcPct val="90000"/>
              </a:lnSpc>
              <a:spcBef>
                <a:spcPts val="500"/>
              </a:spcBef>
              <a:spcAft>
                <a:spcPts val="0"/>
              </a:spcAft>
              <a:buClr>
                <a:schemeClr val="dk1"/>
              </a:buClr>
              <a:buSzPct val="100000"/>
              <a:buChar char="•"/>
            </a:pPr>
            <a:r>
              <a:rPr lang="en-US"/>
              <a:t>Pending I/O information</a:t>
            </a:r>
            <a:endParaRPr/>
          </a:p>
          <a:p>
            <a:pPr indent="-228600" lvl="0" marL="228600" rtl="0" algn="l">
              <a:lnSpc>
                <a:spcPct val="90000"/>
              </a:lnSpc>
              <a:spcBef>
                <a:spcPts val="1000"/>
              </a:spcBef>
              <a:spcAft>
                <a:spcPts val="0"/>
              </a:spcAft>
              <a:buClr>
                <a:schemeClr val="dk1"/>
              </a:buClr>
              <a:buSzPct val="100000"/>
              <a:buChar char="•"/>
            </a:pPr>
            <a:r>
              <a:rPr lang="en-US"/>
              <a:t>Other infos stored in Process Control Block (</a:t>
            </a:r>
            <a:r>
              <a:rPr b="1" lang="en-US"/>
              <a:t>PCB</a:t>
            </a:r>
            <a:r>
              <a:rPr lang="en-US"/>
              <a:t>)</a:t>
            </a:r>
            <a:endParaRPr/>
          </a:p>
          <a:p>
            <a:pPr indent="-228600" lvl="1" marL="685800" rtl="0" algn="l">
              <a:lnSpc>
                <a:spcPct val="90000"/>
              </a:lnSpc>
              <a:spcBef>
                <a:spcPts val="500"/>
              </a:spcBef>
              <a:spcAft>
                <a:spcPts val="0"/>
              </a:spcAft>
              <a:buClr>
                <a:schemeClr val="dk1"/>
              </a:buClr>
              <a:buSzPct val="100000"/>
              <a:buChar char="•"/>
            </a:pPr>
            <a:r>
              <a:rPr lang="en-US"/>
              <a:t>Memory management information</a:t>
            </a:r>
            <a:endParaRPr/>
          </a:p>
          <a:p>
            <a:pPr indent="-228600" lvl="1" marL="685800" rtl="0" algn="l">
              <a:lnSpc>
                <a:spcPct val="90000"/>
              </a:lnSpc>
              <a:spcBef>
                <a:spcPts val="500"/>
              </a:spcBef>
              <a:spcAft>
                <a:spcPts val="0"/>
              </a:spcAft>
              <a:buClr>
                <a:schemeClr val="dk1"/>
              </a:buClr>
              <a:buSzPct val="100000"/>
              <a:buChar char="•"/>
            </a:pPr>
            <a:r>
              <a:rPr lang="en-US"/>
              <a:t>Accounting information</a:t>
            </a:r>
            <a:endParaRPr/>
          </a:p>
        </p:txBody>
      </p:sp>
      <p:pic>
        <p:nvPicPr>
          <p:cNvPr id="283" name="Google Shape;283;p38"/>
          <p:cNvPicPr preferRelativeResize="0"/>
          <p:nvPr/>
        </p:nvPicPr>
        <p:blipFill rotWithShape="1">
          <a:blip r:embed="rId3">
            <a:alphaModFix/>
          </a:blip>
          <a:srcRect b="0" l="0" r="0" t="0"/>
          <a:stretch/>
        </p:blipFill>
        <p:spPr>
          <a:xfrm>
            <a:off x="4863547" y="2413154"/>
            <a:ext cx="4156749" cy="31762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TCB Diagram</a:t>
            </a:r>
            <a:endParaRPr/>
          </a:p>
        </p:txBody>
      </p:sp>
      <p:sp>
        <p:nvSpPr>
          <p:cNvPr id="289" name="Google Shape;289;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0" name="Google Shape;290;p39"/>
          <p:cNvPicPr preferRelativeResize="0"/>
          <p:nvPr/>
        </p:nvPicPr>
        <p:blipFill rotWithShape="1">
          <a:blip r:embed="rId3">
            <a:alphaModFix/>
          </a:blip>
          <a:srcRect b="0" l="0" r="0" t="0"/>
          <a:stretch/>
        </p:blipFill>
        <p:spPr>
          <a:xfrm>
            <a:off x="1752601" y="1825625"/>
            <a:ext cx="6636678" cy="35495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Outcome of  using TCBs</a:t>
            </a:r>
            <a:endParaRPr/>
          </a:p>
        </p:txBody>
      </p:sp>
      <p:sp>
        <p:nvSpPr>
          <p:cNvPr id="296" name="Google Shape;296;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Threads in a process can execute</a:t>
            </a:r>
            <a:endParaRPr/>
          </a:p>
          <a:p>
            <a:pPr indent="-228600" lvl="1" marL="685800" rtl="0" algn="l">
              <a:lnSpc>
                <a:spcPct val="90000"/>
              </a:lnSpc>
              <a:spcBef>
                <a:spcPts val="500"/>
              </a:spcBef>
              <a:spcAft>
                <a:spcPts val="0"/>
              </a:spcAft>
              <a:buClr>
                <a:schemeClr val="dk1"/>
              </a:buClr>
              <a:buSzPts val="2400"/>
              <a:buChar char="•"/>
            </a:pPr>
            <a:r>
              <a:rPr b="1" lang="en-US"/>
              <a:t>Different parts </a:t>
            </a:r>
            <a:r>
              <a:rPr lang="en-US"/>
              <a:t>of the program code at the same time</a:t>
            </a:r>
            <a:endParaRPr/>
          </a:p>
          <a:p>
            <a:pPr indent="-228600" lvl="1" marL="685800" rtl="0" algn="l">
              <a:lnSpc>
                <a:spcPct val="90000"/>
              </a:lnSpc>
              <a:spcBef>
                <a:spcPts val="500"/>
              </a:spcBef>
              <a:spcAft>
                <a:spcPts val="0"/>
              </a:spcAft>
              <a:buClr>
                <a:schemeClr val="dk1"/>
              </a:buClr>
              <a:buSzPts val="2400"/>
              <a:buChar char="•"/>
            </a:pPr>
            <a:r>
              <a:rPr b="1" lang="en-US"/>
              <a:t>The same parts </a:t>
            </a:r>
            <a:r>
              <a:rPr lang="en-US"/>
              <a:t>of the program code at the same time, but with </a:t>
            </a:r>
            <a:r>
              <a:rPr b="1" lang="en-US"/>
              <a:t>different execution state</a:t>
            </a:r>
            <a:endParaRPr/>
          </a:p>
          <a:p>
            <a:pPr indent="-228600" lvl="2" marL="1143000" rtl="0" algn="l">
              <a:lnSpc>
                <a:spcPct val="90000"/>
              </a:lnSpc>
              <a:spcBef>
                <a:spcPts val="500"/>
              </a:spcBef>
              <a:spcAft>
                <a:spcPts val="0"/>
              </a:spcAft>
              <a:buClr>
                <a:schemeClr val="dk1"/>
              </a:buClr>
              <a:buSzPts val="2000"/>
              <a:buChar char="•"/>
            </a:pPr>
            <a:r>
              <a:rPr lang="en-US"/>
              <a:t>They have independent current instructions</a:t>
            </a:r>
            <a:endParaRPr/>
          </a:p>
          <a:p>
            <a:pPr indent="-228600" lvl="2" marL="1143000" rtl="0" algn="l">
              <a:lnSpc>
                <a:spcPct val="90000"/>
              </a:lnSpc>
              <a:spcBef>
                <a:spcPts val="500"/>
              </a:spcBef>
              <a:spcAft>
                <a:spcPts val="0"/>
              </a:spcAft>
              <a:buClr>
                <a:schemeClr val="dk1"/>
              </a:buClr>
              <a:buSzPts val="2000"/>
              <a:buChar char="•"/>
            </a:pPr>
            <a:r>
              <a:rPr lang="en-US"/>
              <a:t>They are working with different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Threading Implementation</a:t>
            </a:r>
            <a:endParaRPr/>
          </a:p>
        </p:txBody>
      </p:sp>
      <p:sp>
        <p:nvSpPr>
          <p:cNvPr id="302" name="Google Shape;302;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Threads in user-space</a:t>
            </a:r>
            <a:endParaRPr/>
          </a:p>
          <a:p>
            <a:pPr indent="-228600" lvl="0" marL="228600" rtl="0" algn="l">
              <a:lnSpc>
                <a:spcPct val="90000"/>
              </a:lnSpc>
              <a:spcBef>
                <a:spcPts val="1000"/>
              </a:spcBef>
              <a:spcAft>
                <a:spcPts val="0"/>
              </a:spcAft>
              <a:buClr>
                <a:schemeClr val="dk1"/>
              </a:buClr>
              <a:buSzPts val="2800"/>
              <a:buChar char="•"/>
            </a:pPr>
            <a:r>
              <a:rPr lang="en-US"/>
              <a:t>Threads in kernel-space</a:t>
            </a:r>
            <a:endParaRPr/>
          </a:p>
          <a:p>
            <a:pPr indent="-228600" lvl="0" marL="228600" rtl="0" algn="l">
              <a:lnSpc>
                <a:spcPct val="90000"/>
              </a:lnSpc>
              <a:spcBef>
                <a:spcPts val="1000"/>
              </a:spcBef>
              <a:spcAft>
                <a:spcPts val="0"/>
              </a:spcAft>
              <a:buClr>
                <a:schemeClr val="dk1"/>
              </a:buClr>
              <a:buSzPts val="2800"/>
              <a:buChar char="•"/>
            </a:pPr>
            <a:r>
              <a:rPr lang="en-US"/>
              <a:t>Hybrid user/kernel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a:t>
            </a:r>
            <a:endParaRPr/>
          </a:p>
        </p:txBody>
      </p:sp>
      <p:sp>
        <p:nvSpPr>
          <p:cNvPr id="102" name="Google Shape;102;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Thread Key Concepts</a:t>
            </a:r>
            <a:endParaRPr/>
          </a:p>
          <a:p>
            <a:pPr indent="-228600" lvl="0" marL="228600" rtl="0" algn="l">
              <a:lnSpc>
                <a:spcPct val="90000"/>
              </a:lnSpc>
              <a:spcBef>
                <a:spcPts val="1000"/>
              </a:spcBef>
              <a:spcAft>
                <a:spcPts val="0"/>
              </a:spcAft>
              <a:buClr>
                <a:schemeClr val="dk1"/>
              </a:buClr>
              <a:buSzPts val="2800"/>
              <a:buChar char="•"/>
            </a:pPr>
            <a:r>
              <a:rPr lang="en-US"/>
              <a:t>POSIX Threads</a:t>
            </a:r>
            <a:endParaRPr/>
          </a:p>
          <a:p>
            <a:pPr indent="-228600" lvl="0" marL="228600" rtl="0" algn="l">
              <a:lnSpc>
                <a:spcPct val="90000"/>
              </a:lnSpc>
              <a:spcBef>
                <a:spcPts val="1000"/>
              </a:spcBef>
              <a:spcAft>
                <a:spcPts val="0"/>
              </a:spcAft>
              <a:buClr>
                <a:schemeClr val="dk1"/>
              </a:buClr>
              <a:buSzPts val="2800"/>
              <a:buChar char="•"/>
            </a:pPr>
            <a:r>
              <a:rPr lang="en-US"/>
              <a:t>Threads Data Structures</a:t>
            </a:r>
            <a:endParaRPr/>
          </a:p>
          <a:p>
            <a:pPr indent="-228600" lvl="0" marL="228600" rtl="0" algn="l">
              <a:lnSpc>
                <a:spcPct val="90000"/>
              </a:lnSpc>
              <a:spcBef>
                <a:spcPts val="1000"/>
              </a:spcBef>
              <a:spcAft>
                <a:spcPts val="0"/>
              </a:spcAft>
              <a:buClr>
                <a:schemeClr val="dk1"/>
              </a:buClr>
              <a:buSzPts val="2800"/>
              <a:buChar char="•"/>
            </a:pPr>
            <a:r>
              <a:rPr lang="en-US"/>
              <a:t>Threads Implementation</a:t>
            </a:r>
            <a:endParaRPr/>
          </a:p>
          <a:p>
            <a:pPr indent="-228600" lvl="0" marL="228600" rtl="0" algn="l">
              <a:lnSpc>
                <a:spcPct val="90000"/>
              </a:lnSpc>
              <a:spcBef>
                <a:spcPts val="1000"/>
              </a:spcBef>
              <a:spcAft>
                <a:spcPts val="0"/>
              </a:spcAft>
              <a:buClr>
                <a:schemeClr val="dk1"/>
              </a:buClr>
              <a:buSzPts val="2800"/>
              <a:buChar char="•"/>
            </a:pPr>
            <a:r>
              <a:rPr lang="en-US"/>
              <a:t>Threads Switching</a:t>
            </a:r>
            <a:endParaRPr/>
          </a:p>
          <a:p>
            <a:pPr indent="-228600" lvl="0" marL="228600" rtl="0" algn="l">
              <a:lnSpc>
                <a:spcPct val="90000"/>
              </a:lnSpc>
              <a:spcBef>
                <a:spcPts val="1000"/>
              </a:spcBef>
              <a:spcAft>
                <a:spcPts val="0"/>
              </a:spcAft>
              <a:buClr>
                <a:schemeClr val="dk1"/>
              </a:buClr>
              <a:buSzPts val="2800"/>
              <a:buChar char="•"/>
            </a:pPr>
            <a:r>
              <a:rPr lang="en-US"/>
              <a:t>Making Single-thread Code Multi-thread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Threads Implemented in</a:t>
            </a:r>
            <a:br>
              <a:rPr lang="en-US"/>
            </a:br>
            <a:r>
              <a:rPr lang="en-US"/>
              <a:t>User-space </a:t>
            </a:r>
            <a:endParaRPr/>
          </a:p>
        </p:txBody>
      </p:sp>
      <p:sp>
        <p:nvSpPr>
          <p:cNvPr id="309" name="Google Shape;309;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0" name="Google Shape;310;p42"/>
          <p:cNvPicPr preferRelativeResize="0"/>
          <p:nvPr/>
        </p:nvPicPr>
        <p:blipFill rotWithShape="1">
          <a:blip r:embed="rId3">
            <a:alphaModFix/>
          </a:blip>
          <a:srcRect b="0" l="0" r="48328" t="0"/>
          <a:stretch/>
        </p:blipFill>
        <p:spPr>
          <a:xfrm>
            <a:off x="2478157" y="1825625"/>
            <a:ext cx="3776870" cy="3493383"/>
          </a:xfrm>
          <a:prstGeom prst="rect">
            <a:avLst/>
          </a:prstGeom>
          <a:noFill/>
          <a:ln>
            <a:noFill/>
          </a:ln>
        </p:spPr>
      </p:pic>
      <p:sp>
        <p:nvSpPr>
          <p:cNvPr id="311" name="Google Shape;311;p42"/>
          <p:cNvSpPr/>
          <p:nvPr/>
        </p:nvSpPr>
        <p:spPr>
          <a:xfrm>
            <a:off x="628650" y="5807631"/>
            <a:ext cx="78866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 A user-level threads package (MOS Figure 2-16 a)</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Pros</a:t>
            </a:r>
            <a:r>
              <a:rPr lang="en-US"/>
              <a:t> of Threads Implemented in User-space</a:t>
            </a:r>
            <a:endParaRPr/>
          </a:p>
        </p:txBody>
      </p:sp>
      <p:sp>
        <p:nvSpPr>
          <p:cNvPr id="317" name="Google Shape;317;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user-level threads package can be implemented on an OS that does not support threads</a:t>
            </a:r>
            <a:endParaRPr/>
          </a:p>
          <a:p>
            <a:pPr indent="-228600" lvl="0" marL="228600" rtl="0" algn="l">
              <a:lnSpc>
                <a:spcPct val="90000"/>
              </a:lnSpc>
              <a:spcBef>
                <a:spcPts val="1000"/>
              </a:spcBef>
              <a:spcAft>
                <a:spcPts val="0"/>
              </a:spcAft>
              <a:buClr>
                <a:schemeClr val="dk1"/>
              </a:buClr>
              <a:buSzPts val="2800"/>
              <a:buChar char="•"/>
            </a:pPr>
            <a:r>
              <a:rPr lang="en-US"/>
              <a:t>Thread switching is at least an order of magnitude faster, than trapping to the kernel</a:t>
            </a:r>
            <a:endParaRPr/>
          </a:p>
          <a:p>
            <a:pPr indent="-228600" lvl="0" marL="228600" rtl="0" algn="l">
              <a:lnSpc>
                <a:spcPct val="90000"/>
              </a:lnSpc>
              <a:spcBef>
                <a:spcPts val="1000"/>
              </a:spcBef>
              <a:spcAft>
                <a:spcPts val="0"/>
              </a:spcAft>
              <a:buClr>
                <a:schemeClr val="dk1"/>
              </a:buClr>
              <a:buSzPts val="2800"/>
              <a:buChar char="•"/>
            </a:pPr>
            <a:r>
              <a:rPr lang="en-US"/>
              <a:t>Thread scheduling very fast: no context switching, no kernel trap, no flushing of memory cache</a:t>
            </a:r>
            <a:endParaRPr/>
          </a:p>
          <a:p>
            <a:pPr indent="-228600" lvl="0" marL="228600" rtl="0" algn="l">
              <a:lnSpc>
                <a:spcPct val="90000"/>
              </a:lnSpc>
              <a:spcBef>
                <a:spcPts val="1000"/>
              </a:spcBef>
              <a:spcAft>
                <a:spcPts val="0"/>
              </a:spcAft>
              <a:buClr>
                <a:schemeClr val="dk1"/>
              </a:buClr>
              <a:buSzPts val="2800"/>
              <a:buChar char="•"/>
            </a:pPr>
            <a:r>
              <a:rPr lang="en-US"/>
              <a:t>Each process can have its own scheduling algorithm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Cons</a:t>
            </a:r>
            <a:r>
              <a:rPr lang="en-US"/>
              <a:t> of Threads Implemented in User-space</a:t>
            </a:r>
            <a:endParaRPr/>
          </a:p>
        </p:txBody>
      </p:sp>
      <p:sp>
        <p:nvSpPr>
          <p:cNvPr id="324" name="Google Shape;324;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Blocking System calls (e.g., waiting for keyboard input)</a:t>
            </a:r>
            <a:endParaRPr/>
          </a:p>
          <a:p>
            <a:pPr indent="-228600" lvl="1" marL="685800" rtl="0" algn="l">
              <a:lnSpc>
                <a:spcPct val="90000"/>
              </a:lnSpc>
              <a:spcBef>
                <a:spcPts val="500"/>
              </a:spcBef>
              <a:spcAft>
                <a:spcPts val="0"/>
              </a:spcAft>
              <a:buClr>
                <a:schemeClr val="dk1"/>
              </a:buClr>
              <a:buSzPts val="2400"/>
              <a:buChar char="•"/>
            </a:pPr>
            <a:r>
              <a:rPr lang="en-US"/>
              <a:t>Programmers generally want threads precisely in applications where threads block often (Web Server)</a:t>
            </a:r>
            <a:endParaRPr/>
          </a:p>
          <a:p>
            <a:pPr indent="-228600" lvl="0" marL="228600" rtl="0" algn="l">
              <a:lnSpc>
                <a:spcPct val="90000"/>
              </a:lnSpc>
              <a:spcBef>
                <a:spcPts val="1000"/>
              </a:spcBef>
              <a:spcAft>
                <a:spcPts val="0"/>
              </a:spcAft>
              <a:buClr>
                <a:schemeClr val="dk1"/>
              </a:buClr>
              <a:buSzPts val="2800"/>
              <a:buChar char="•"/>
            </a:pPr>
            <a:r>
              <a:rPr lang="en-US"/>
              <a:t>Other CPU/OS triggered interrupts</a:t>
            </a:r>
            <a:endParaRPr/>
          </a:p>
          <a:p>
            <a:pPr indent="-292100" lvl="1" marL="685800" rtl="0" algn="l">
              <a:lnSpc>
                <a:spcPct val="90000"/>
              </a:lnSpc>
              <a:spcBef>
                <a:spcPts val="1000"/>
              </a:spcBef>
              <a:spcAft>
                <a:spcPts val="0"/>
              </a:spcAft>
              <a:buClr>
                <a:schemeClr val="dk1"/>
              </a:buClr>
              <a:buSzPts val="2800"/>
              <a:buChar char="•"/>
            </a:pPr>
            <a:r>
              <a:rPr lang="en-US"/>
              <a:t>For example, p</a:t>
            </a:r>
            <a:r>
              <a:rPr lang="en-US"/>
              <a:t>age faults (partial load of progra</a:t>
            </a:r>
            <a:r>
              <a:rPr lang="en-US"/>
              <a:t>m</a:t>
            </a:r>
            <a:r>
              <a:rPr lang="en-US"/>
              <a:t>s into memory)</a:t>
            </a:r>
            <a:endParaRPr/>
          </a:p>
          <a:p>
            <a:pPr indent="-228600" lvl="0" marL="228600" rtl="0" algn="l">
              <a:lnSpc>
                <a:spcPct val="90000"/>
              </a:lnSpc>
              <a:spcBef>
                <a:spcPts val="1000"/>
              </a:spcBef>
              <a:spcAft>
                <a:spcPts val="0"/>
              </a:spcAft>
              <a:buClr>
                <a:schemeClr val="dk1"/>
              </a:buClr>
              <a:buSzPts val="2800"/>
              <a:buChar char="•"/>
            </a:pPr>
            <a:r>
              <a:rPr lang="en-US"/>
              <a:t>Threads need to voluntarily give up the CPU for multiprogramming</a:t>
            </a:r>
            <a:endParaRPr/>
          </a:p>
          <a:p>
            <a:pPr indent="-228600" lvl="0" marL="228600" rtl="0" algn="l">
              <a:lnSpc>
                <a:spcPct val="90000"/>
              </a:lnSpc>
              <a:spcBef>
                <a:spcPts val="1000"/>
              </a:spcBef>
              <a:spcAft>
                <a:spcPts val="0"/>
              </a:spcAft>
              <a:buClr>
                <a:schemeClr val="dk1"/>
              </a:buClr>
              <a:buSzPts val="2800"/>
              <a:buChar char="•"/>
            </a:pPr>
            <a:r>
              <a:rPr lang="en-US"/>
              <a:t>Doesn’t really support real parallelism</a:t>
            </a:r>
            <a:endParaRPr/>
          </a:p>
          <a:p>
            <a:pPr indent="-228600" lvl="1" marL="685800" rtl="0" algn="l">
              <a:lnSpc>
                <a:spcPct val="90000"/>
              </a:lnSpc>
              <a:spcBef>
                <a:spcPts val="500"/>
              </a:spcBef>
              <a:spcAft>
                <a:spcPts val="0"/>
              </a:spcAft>
              <a:buClr>
                <a:schemeClr val="dk1"/>
              </a:buClr>
              <a:buSzPts val="2400"/>
              <a:buChar char="•"/>
            </a:pPr>
            <a:r>
              <a:rPr lang="en-US"/>
              <a:t>Multicore/multiprocessor systems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Threads Implemented in</a:t>
            </a:r>
            <a:br>
              <a:rPr lang="en-US"/>
            </a:br>
            <a:r>
              <a:rPr lang="en-US"/>
              <a:t>Kernel-space</a:t>
            </a:r>
            <a:endParaRPr/>
          </a:p>
        </p:txBody>
      </p:sp>
      <p:sp>
        <p:nvSpPr>
          <p:cNvPr id="330" name="Google Shape;330;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1" name="Google Shape;331;p45"/>
          <p:cNvPicPr preferRelativeResize="0"/>
          <p:nvPr/>
        </p:nvPicPr>
        <p:blipFill rotWithShape="1">
          <a:blip r:embed="rId3">
            <a:alphaModFix/>
          </a:blip>
          <a:srcRect b="0" l="57291" r="0" t="0"/>
          <a:stretch/>
        </p:blipFill>
        <p:spPr>
          <a:xfrm>
            <a:off x="3011142" y="1825625"/>
            <a:ext cx="3121715" cy="3493383"/>
          </a:xfrm>
          <a:prstGeom prst="rect">
            <a:avLst/>
          </a:prstGeom>
          <a:noFill/>
          <a:ln>
            <a:noFill/>
          </a:ln>
        </p:spPr>
      </p:pic>
      <p:sp>
        <p:nvSpPr>
          <p:cNvPr id="332" name="Google Shape;332;p45"/>
          <p:cNvSpPr/>
          <p:nvPr/>
        </p:nvSpPr>
        <p:spPr>
          <a:xfrm>
            <a:off x="628649"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 A threads package managed by the kernel. (MOS Figure 2-16 b)</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Pros</a:t>
            </a:r>
            <a:r>
              <a:rPr lang="en-US"/>
              <a:t> of Threads Implemented in Kernel-space</a:t>
            </a:r>
            <a:endParaRPr/>
          </a:p>
        </p:txBody>
      </p:sp>
      <p:sp>
        <p:nvSpPr>
          <p:cNvPr id="338" name="Google Shape;338;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 run-time system needed in each process</a:t>
            </a:r>
            <a:endParaRPr/>
          </a:p>
          <a:p>
            <a:pPr indent="-228600" lvl="0" marL="228600" rtl="0" algn="l">
              <a:lnSpc>
                <a:spcPct val="90000"/>
              </a:lnSpc>
              <a:spcBef>
                <a:spcPts val="1000"/>
              </a:spcBef>
              <a:spcAft>
                <a:spcPts val="0"/>
              </a:spcAft>
              <a:buClr>
                <a:schemeClr val="dk1"/>
              </a:buClr>
              <a:buSzPts val="2800"/>
              <a:buChar char="•"/>
            </a:pPr>
            <a:r>
              <a:rPr lang="en-US"/>
              <a:t>No thread table in each process</a:t>
            </a:r>
            <a:endParaRPr/>
          </a:p>
          <a:p>
            <a:pPr indent="-228600" lvl="0" marL="228600" rtl="0" algn="l">
              <a:lnSpc>
                <a:spcPct val="90000"/>
              </a:lnSpc>
              <a:spcBef>
                <a:spcPts val="1000"/>
              </a:spcBef>
              <a:spcAft>
                <a:spcPts val="0"/>
              </a:spcAft>
              <a:buClr>
                <a:schemeClr val="dk1"/>
              </a:buClr>
              <a:buSzPts val="2800"/>
              <a:buChar char="•"/>
            </a:pPr>
            <a:r>
              <a:rPr lang="en-US"/>
              <a:t>Blocking system calls are not a problem</a:t>
            </a:r>
            <a:endParaRPr/>
          </a:p>
          <a:p>
            <a:pPr indent="-228600" lvl="1" marL="685800" rtl="0" algn="l">
              <a:lnSpc>
                <a:spcPct val="90000"/>
              </a:lnSpc>
              <a:spcBef>
                <a:spcPts val="500"/>
              </a:spcBef>
              <a:spcAft>
                <a:spcPts val="0"/>
              </a:spcAft>
              <a:buClr>
                <a:schemeClr val="dk1"/>
              </a:buClr>
              <a:buSzPts val="2400"/>
              <a:buChar char="•"/>
            </a:pPr>
            <a:r>
              <a:rPr lang="en-US"/>
              <a:t>The kernel scheduler can schedule another thread</a:t>
            </a:r>
            <a:endParaRPr/>
          </a:p>
          <a:p>
            <a:pPr indent="-228600" lvl="0" marL="228600" rtl="0" algn="l">
              <a:lnSpc>
                <a:spcPct val="90000"/>
              </a:lnSpc>
              <a:spcBef>
                <a:spcPts val="1000"/>
              </a:spcBef>
              <a:spcAft>
                <a:spcPts val="0"/>
              </a:spcAft>
              <a:buClr>
                <a:schemeClr val="dk1"/>
              </a:buClr>
              <a:buSzPts val="2800"/>
              <a:buChar char="•"/>
            </a:pPr>
            <a:r>
              <a:rPr lang="en-US"/>
              <a:t>Supports real parallelism</a:t>
            </a:r>
            <a:endParaRPr/>
          </a:p>
          <a:p>
            <a:pPr indent="-228600" lvl="1" marL="685800" rtl="0" algn="l">
              <a:lnSpc>
                <a:spcPct val="90000"/>
              </a:lnSpc>
              <a:spcBef>
                <a:spcPts val="500"/>
              </a:spcBef>
              <a:spcAft>
                <a:spcPts val="0"/>
              </a:spcAft>
              <a:buClr>
                <a:schemeClr val="dk1"/>
              </a:buClr>
              <a:buSzPts val="2400"/>
              <a:buChar char="•"/>
            </a:pPr>
            <a:r>
              <a:rPr lang="en-US"/>
              <a:t>Multicore/multiprocessor systems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Cons</a:t>
            </a:r>
            <a:r>
              <a:rPr lang="en-US"/>
              <a:t> of Threads Implemented in Kernel-space</a:t>
            </a:r>
            <a:endParaRPr/>
          </a:p>
        </p:txBody>
      </p:sp>
      <p:sp>
        <p:nvSpPr>
          <p:cNvPr id="344" name="Google Shape;344;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thread operations are common (creation, termination), much more kernel overhead will be incurred</a:t>
            </a:r>
            <a:endParaRPr/>
          </a:p>
          <a:p>
            <a:pPr indent="-228600" lvl="1" marL="685800" rtl="0" algn="l">
              <a:lnSpc>
                <a:spcPct val="90000"/>
              </a:lnSpc>
              <a:spcBef>
                <a:spcPts val="500"/>
              </a:spcBef>
              <a:spcAft>
                <a:spcPts val="0"/>
              </a:spcAft>
              <a:buClr>
                <a:schemeClr val="dk1"/>
              </a:buClr>
              <a:buSzPts val="2400"/>
              <a:buChar char="•"/>
            </a:pPr>
            <a:r>
              <a:rPr lang="en-US"/>
              <a:t>Slower than user-space threads </a:t>
            </a:r>
            <a:endParaRPr/>
          </a:p>
          <a:p>
            <a:pPr indent="-228600" lvl="0" marL="228600" rtl="0" algn="l">
              <a:lnSpc>
                <a:spcPct val="90000"/>
              </a:lnSpc>
              <a:spcBef>
                <a:spcPts val="1000"/>
              </a:spcBef>
              <a:spcAft>
                <a:spcPts val="0"/>
              </a:spcAft>
              <a:buClr>
                <a:schemeClr val="dk1"/>
              </a:buClr>
              <a:buSzPts val="2800"/>
              <a:buChar char="•"/>
            </a:pPr>
            <a:r>
              <a:rPr lang="en-US"/>
              <a:t>Open problems</a:t>
            </a:r>
            <a:endParaRPr/>
          </a:p>
          <a:p>
            <a:pPr indent="-228600" lvl="1" marL="685800" rtl="0" algn="l">
              <a:lnSpc>
                <a:spcPct val="90000"/>
              </a:lnSpc>
              <a:spcBef>
                <a:spcPts val="500"/>
              </a:spcBef>
              <a:spcAft>
                <a:spcPts val="0"/>
              </a:spcAft>
              <a:buClr>
                <a:schemeClr val="dk1"/>
              </a:buClr>
              <a:buSzPts val="2400"/>
              <a:buChar char="•"/>
            </a:pPr>
            <a:r>
              <a:rPr lang="en-US"/>
              <a:t>Fork a multithreaded process?</a:t>
            </a:r>
            <a:endParaRPr/>
          </a:p>
          <a:p>
            <a:pPr indent="-228600" lvl="1" marL="685800" rtl="0" algn="l">
              <a:lnSpc>
                <a:spcPct val="90000"/>
              </a:lnSpc>
              <a:spcBef>
                <a:spcPts val="500"/>
              </a:spcBef>
              <a:spcAft>
                <a:spcPts val="0"/>
              </a:spcAft>
              <a:buClr>
                <a:schemeClr val="dk1"/>
              </a:buClr>
              <a:buSzPts val="2400"/>
              <a:buChar char="•"/>
            </a:pPr>
            <a:r>
              <a:rPr lang="en-US"/>
              <a:t>Signals sent to processes</a:t>
            </a:r>
            <a:endParaRPr/>
          </a:p>
          <a:p>
            <a:pPr indent="-228600" lvl="2" marL="1143000" rtl="0" algn="l">
              <a:lnSpc>
                <a:spcPct val="90000"/>
              </a:lnSpc>
              <a:spcBef>
                <a:spcPts val="500"/>
              </a:spcBef>
              <a:spcAft>
                <a:spcPts val="0"/>
              </a:spcAft>
              <a:buClr>
                <a:schemeClr val="dk1"/>
              </a:buClr>
              <a:buSzPts val="2000"/>
              <a:buChar char="•"/>
            </a:pPr>
            <a:r>
              <a:rPr lang="en-US"/>
              <a:t>Should the kernel assign it to a specific thread to handle?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Hybrid Implementations</a:t>
            </a:r>
            <a:endParaRPr/>
          </a:p>
        </p:txBody>
      </p:sp>
      <p:sp>
        <p:nvSpPr>
          <p:cNvPr id="350" name="Google Shape;350;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1" name="Google Shape;351;p48"/>
          <p:cNvPicPr preferRelativeResize="0"/>
          <p:nvPr/>
        </p:nvPicPr>
        <p:blipFill rotWithShape="1">
          <a:blip r:embed="rId3">
            <a:alphaModFix/>
          </a:blip>
          <a:srcRect b="0" l="0" r="0" t="0"/>
          <a:stretch/>
        </p:blipFill>
        <p:spPr>
          <a:xfrm>
            <a:off x="1910966" y="1869344"/>
            <a:ext cx="5322067" cy="3119312"/>
          </a:xfrm>
          <a:prstGeom prst="rect">
            <a:avLst/>
          </a:prstGeom>
          <a:noFill/>
          <a:ln>
            <a:noFill/>
          </a:ln>
        </p:spPr>
      </p:pic>
      <p:sp>
        <p:nvSpPr>
          <p:cNvPr id="352" name="Google Shape;352;p48"/>
          <p:cNvSpPr/>
          <p:nvPr/>
        </p:nvSpPr>
        <p:spPr>
          <a:xfrm>
            <a:off x="628650" y="5151922"/>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Multiplexing user-level threads onto kernel-level threads. (MOS Figure 2-17)</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a:t>
            </a:r>
            <a:endParaRPr/>
          </a:p>
        </p:txBody>
      </p:sp>
      <p:sp>
        <p:nvSpPr>
          <p:cNvPr id="358" name="Google Shape;358;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biggest advantage of implementing threads in user-space? What is the biggest disadvantage?</a:t>
            </a:r>
            <a:endParaRPr/>
          </a:p>
          <a:p>
            <a:pPr indent="-228600" lvl="0" marL="228600" rtl="0" algn="l">
              <a:lnSpc>
                <a:spcPct val="90000"/>
              </a:lnSpc>
              <a:spcBef>
                <a:spcPts val="1000"/>
              </a:spcBef>
              <a:spcAft>
                <a:spcPts val="0"/>
              </a:spcAft>
              <a:buClr>
                <a:schemeClr val="dk1"/>
              </a:buClr>
              <a:buSzPts val="2800"/>
              <a:buChar char="•"/>
            </a:pPr>
            <a:r>
              <a:rPr lang="en-US"/>
              <a:t>In a system with threads, is there one stack per thread or one stack per process when user-level threads are used? What about when kernel-level threads are used? Explain.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Thread Switching</a:t>
            </a:r>
            <a:endParaRPr/>
          </a:p>
        </p:txBody>
      </p:sp>
      <p:sp>
        <p:nvSpPr>
          <p:cNvPr id="364" name="Google Shape;364;p5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Recall: Process Switch</a:t>
            </a:r>
            <a:endParaRPr/>
          </a:p>
        </p:txBody>
      </p:sp>
      <p:sp>
        <p:nvSpPr>
          <p:cNvPr id="370" name="Google Shape;370;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1" name="Google Shape;371;p51"/>
          <p:cNvPicPr preferRelativeResize="0"/>
          <p:nvPr/>
        </p:nvPicPr>
        <p:blipFill rotWithShape="1">
          <a:blip r:embed="rId3">
            <a:alphaModFix/>
          </a:blip>
          <a:srcRect b="0" l="0" r="0" t="0"/>
          <a:stretch/>
        </p:blipFill>
        <p:spPr>
          <a:xfrm>
            <a:off x="628650" y="1825465"/>
            <a:ext cx="7886700" cy="39929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Processes (1)</a:t>
            </a:r>
            <a:endParaRPr/>
          </a:p>
        </p:txBody>
      </p:sp>
      <p:sp>
        <p:nvSpPr>
          <p:cNvPr id="108" name="Google Shape;108;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process is created to run a program to perform a duty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if we need to perform two or more </a:t>
            </a:r>
            <a:r>
              <a:rPr b="1" lang="en-US"/>
              <a:t>similar</a:t>
            </a:r>
            <a:r>
              <a:rPr lang="en-US"/>
              <a:t>, or </a:t>
            </a:r>
            <a:r>
              <a:rPr b="1" lang="en-US"/>
              <a:t>strongly related</a:t>
            </a:r>
            <a:r>
              <a:rPr lang="en-US"/>
              <a:t>, duties?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Create multiple processes, each handling one of the duties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Context Switching Threads (1)</a:t>
            </a:r>
            <a:endParaRPr/>
          </a:p>
        </p:txBody>
      </p:sp>
      <p:sp>
        <p:nvSpPr>
          <p:cNvPr id="377" name="Google Shape;377;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Thread is now the unit of a context switch</a:t>
            </a:r>
            <a:endParaRPr/>
          </a:p>
          <a:p>
            <a:pPr indent="-228600" lvl="1" marL="685800" rtl="0" algn="l">
              <a:lnSpc>
                <a:spcPct val="90000"/>
              </a:lnSpc>
              <a:spcBef>
                <a:spcPts val="500"/>
              </a:spcBef>
              <a:spcAft>
                <a:spcPts val="0"/>
              </a:spcAft>
              <a:buClr>
                <a:schemeClr val="dk1"/>
              </a:buClr>
              <a:buSzPts val="2400"/>
              <a:buChar char="•"/>
            </a:pPr>
            <a:r>
              <a:rPr lang="en-US"/>
              <a:t>Scheduler queues now contain pointers to TCB's</a:t>
            </a:r>
            <a:endParaRPr/>
          </a:p>
          <a:p>
            <a:pPr indent="-228600" lvl="0" marL="228600" rtl="0" algn="l">
              <a:lnSpc>
                <a:spcPct val="90000"/>
              </a:lnSpc>
              <a:spcBef>
                <a:spcPts val="1000"/>
              </a:spcBef>
              <a:spcAft>
                <a:spcPts val="0"/>
              </a:spcAft>
              <a:buClr>
                <a:schemeClr val="dk1"/>
              </a:buClr>
              <a:buSzPts val="2800"/>
              <a:buChar char="•"/>
            </a:pPr>
            <a:r>
              <a:rPr lang="en-US"/>
              <a:t>Context switch causes CPU state to be copied to/from the TCB</a:t>
            </a:r>
            <a:endParaRPr/>
          </a:p>
        </p:txBody>
      </p:sp>
      <p:pic>
        <p:nvPicPr>
          <p:cNvPr id="378" name="Google Shape;378;p52"/>
          <p:cNvPicPr preferRelativeResize="0"/>
          <p:nvPr/>
        </p:nvPicPr>
        <p:blipFill rotWithShape="1">
          <a:blip r:embed="rId3">
            <a:alphaModFix/>
          </a:blip>
          <a:srcRect b="0" l="0" r="0" t="0"/>
          <a:stretch/>
        </p:blipFill>
        <p:spPr>
          <a:xfrm>
            <a:off x="1453927" y="3907183"/>
            <a:ext cx="6236146" cy="17927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Context Switching Threads (2)</a:t>
            </a:r>
            <a:endParaRPr/>
          </a:p>
        </p:txBody>
      </p:sp>
      <p:sp>
        <p:nvSpPr>
          <p:cNvPr id="384" name="Google Shape;384;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Context switch two threads of the same process</a:t>
            </a:r>
            <a:endParaRPr/>
          </a:p>
          <a:p>
            <a:pPr indent="-228600" lvl="1" marL="685800" rtl="0" algn="l">
              <a:lnSpc>
                <a:spcPct val="90000"/>
              </a:lnSpc>
              <a:spcBef>
                <a:spcPts val="500"/>
              </a:spcBef>
              <a:spcAft>
                <a:spcPts val="0"/>
              </a:spcAft>
              <a:buClr>
                <a:schemeClr val="dk1"/>
              </a:buClr>
              <a:buSzPts val="2400"/>
              <a:buChar char="•"/>
            </a:pPr>
            <a:r>
              <a:rPr lang="en-US"/>
              <a:t>No need to change address space</a:t>
            </a:r>
            <a:endParaRPr/>
          </a:p>
          <a:p>
            <a:pPr indent="-228600" lvl="0" marL="228600" rtl="0" algn="l">
              <a:lnSpc>
                <a:spcPct val="90000"/>
              </a:lnSpc>
              <a:spcBef>
                <a:spcPts val="1000"/>
              </a:spcBef>
              <a:spcAft>
                <a:spcPts val="0"/>
              </a:spcAft>
              <a:buClr>
                <a:schemeClr val="dk1"/>
              </a:buClr>
              <a:buSzPts val="2800"/>
              <a:buChar char="•"/>
            </a:pPr>
            <a:r>
              <a:rPr lang="en-US"/>
              <a:t>Context switch two threads in different processes</a:t>
            </a:r>
            <a:endParaRPr/>
          </a:p>
          <a:p>
            <a:pPr indent="-228600" lvl="1" marL="685800" rtl="0" algn="l">
              <a:lnSpc>
                <a:spcPct val="90000"/>
              </a:lnSpc>
              <a:spcBef>
                <a:spcPts val="500"/>
              </a:spcBef>
              <a:spcAft>
                <a:spcPts val="0"/>
              </a:spcAft>
              <a:buClr>
                <a:schemeClr val="dk1"/>
              </a:buClr>
              <a:buSzPts val="2400"/>
              <a:buChar char="•"/>
            </a:pPr>
            <a:r>
              <a:rPr lang="en-US"/>
              <a:t>Must change address space</a:t>
            </a:r>
            <a:endParaRPr/>
          </a:p>
          <a:p>
            <a:pPr indent="-228600" lvl="2" marL="1143000" rtl="0" algn="l">
              <a:lnSpc>
                <a:spcPct val="90000"/>
              </a:lnSpc>
              <a:spcBef>
                <a:spcPts val="500"/>
              </a:spcBef>
              <a:spcAft>
                <a:spcPts val="0"/>
              </a:spcAft>
              <a:buClr>
                <a:schemeClr val="dk1"/>
              </a:buClr>
              <a:buSzPts val="2000"/>
              <a:buChar char="•"/>
            </a:pPr>
            <a:r>
              <a:rPr lang="en-US"/>
              <a:t>Sometimes invalidating cache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Making Single-Threaded Code Multi-threaded</a:t>
            </a:r>
            <a:endParaRPr/>
          </a:p>
        </p:txBody>
      </p:sp>
      <p:sp>
        <p:nvSpPr>
          <p:cNvPr id="390" name="Google Shape;390;p5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Single-Threaded Code Multi-Threaded (1)</a:t>
            </a:r>
            <a:endParaRPr/>
          </a:p>
        </p:txBody>
      </p:sp>
      <p:sp>
        <p:nvSpPr>
          <p:cNvPr id="396" name="Google Shape;396;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7" name="Google Shape;397;p55"/>
          <p:cNvPicPr preferRelativeResize="0"/>
          <p:nvPr/>
        </p:nvPicPr>
        <p:blipFill rotWithShape="1">
          <a:blip r:embed="rId3">
            <a:alphaModFix/>
          </a:blip>
          <a:srcRect b="0" l="0" r="0" t="0"/>
          <a:stretch/>
        </p:blipFill>
        <p:spPr>
          <a:xfrm>
            <a:off x="2109184" y="1825625"/>
            <a:ext cx="4925632" cy="3135803"/>
          </a:xfrm>
          <a:prstGeom prst="rect">
            <a:avLst/>
          </a:prstGeom>
          <a:noFill/>
          <a:ln>
            <a:noFill/>
          </a:ln>
        </p:spPr>
      </p:pic>
      <p:sp>
        <p:nvSpPr>
          <p:cNvPr id="398" name="Google Shape;398;p55"/>
          <p:cNvSpPr/>
          <p:nvPr/>
        </p:nvSpPr>
        <p:spPr>
          <a:xfrm>
            <a:off x="628650"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Conflicts between threads over the use of a global variable. (MOS Figure 2-19)</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Single-Threaded Code Multi-Threaded (2)</a:t>
            </a:r>
            <a:endParaRPr/>
          </a:p>
        </p:txBody>
      </p:sp>
      <p:sp>
        <p:nvSpPr>
          <p:cNvPr id="405" name="Google Shape;405;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Avoid global variables</a:t>
            </a:r>
            <a:endParaRPr/>
          </a:p>
          <a:p>
            <a:pPr indent="-228600" lvl="0" marL="228600" rtl="0" algn="l">
              <a:lnSpc>
                <a:spcPct val="90000"/>
              </a:lnSpc>
              <a:spcBef>
                <a:spcPts val="1000"/>
              </a:spcBef>
              <a:spcAft>
                <a:spcPts val="0"/>
              </a:spcAft>
              <a:buClr>
                <a:schemeClr val="dk1"/>
              </a:buClr>
              <a:buSzPts val="2800"/>
              <a:buChar char="•"/>
            </a:pPr>
            <a:r>
              <a:rPr lang="en-US"/>
              <a:t>Or each thread should have its own global variables</a:t>
            </a:r>
            <a:endParaRPr/>
          </a:p>
        </p:txBody>
      </p:sp>
      <p:pic>
        <p:nvPicPr>
          <p:cNvPr id="406" name="Google Shape;406;p56"/>
          <p:cNvPicPr preferRelativeResize="0"/>
          <p:nvPr/>
        </p:nvPicPr>
        <p:blipFill rotWithShape="1">
          <a:blip r:embed="rId3">
            <a:alphaModFix/>
          </a:blip>
          <a:srcRect b="0" l="0" r="0" t="0"/>
          <a:stretch/>
        </p:blipFill>
        <p:spPr>
          <a:xfrm>
            <a:off x="3264078" y="2857697"/>
            <a:ext cx="2615843" cy="2949934"/>
          </a:xfrm>
          <a:prstGeom prst="rect">
            <a:avLst/>
          </a:prstGeom>
          <a:noFill/>
          <a:ln>
            <a:noFill/>
          </a:ln>
        </p:spPr>
      </p:pic>
      <p:sp>
        <p:nvSpPr>
          <p:cNvPr id="407" name="Google Shape;407;p56"/>
          <p:cNvSpPr/>
          <p:nvPr/>
        </p:nvSpPr>
        <p:spPr>
          <a:xfrm>
            <a:off x="628650" y="5807631"/>
            <a:ext cx="78867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Threads can have private global variables. (MOS Figure 2-20)</a:t>
            </a:r>
            <a:endParaRPr sz="1800">
              <a:solidFill>
                <a:schemeClr val="dk1"/>
              </a:solidFill>
              <a:latin typeface="Calibri"/>
              <a:ea typeface="Calibri"/>
              <a:cs typeface="Calibri"/>
              <a:sym typeface="Calibri"/>
            </a:endParaRPr>
          </a:p>
        </p:txBody>
      </p:sp>
      <p:sp>
        <p:nvSpPr>
          <p:cNvPr id="408" name="Google Shape;408;p56"/>
          <p:cNvSpPr/>
          <p:nvPr/>
        </p:nvSpPr>
        <p:spPr>
          <a:xfrm>
            <a:off x="3578087" y="4780722"/>
            <a:ext cx="1987826" cy="891973"/>
          </a:xfrm>
          <a:prstGeom prst="rect">
            <a:avLst/>
          </a:prstGeom>
          <a:noFill/>
          <a:ln cap="flat" cmpd="sng" w="76200">
            <a:solidFill>
              <a:schemeClr val="accen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Single-Threaded Code Multi-Threaded (3)</a:t>
            </a:r>
            <a:endParaRPr/>
          </a:p>
        </p:txBody>
      </p:sp>
      <p:sp>
        <p:nvSpPr>
          <p:cNvPr id="414" name="Google Shape;414;p57"/>
          <p:cNvSpPr txBox="1"/>
          <p:nvPr>
            <p:ph idx="1" type="body"/>
          </p:nvPr>
        </p:nvSpPr>
        <p:spPr>
          <a:xfrm>
            <a:off x="628650" y="1825625"/>
            <a:ext cx="7886700" cy="436314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Thread-private globals</a:t>
            </a:r>
            <a:endParaRPr/>
          </a:p>
          <a:p>
            <a:pPr indent="0" lvl="0" marL="228600" rtl="0" algn="l">
              <a:lnSpc>
                <a:spcPct val="90000"/>
              </a:lnSpc>
              <a:spcBef>
                <a:spcPts val="0"/>
              </a:spcBef>
              <a:spcAft>
                <a:spcPts val="0"/>
              </a:spcAft>
              <a:buNone/>
            </a:pPr>
            <a:r>
              <a:t/>
            </a:r>
            <a:endParaRPr/>
          </a:p>
          <a:p>
            <a:pPr indent="-228600" lvl="0" marL="228600" rtl="0" algn="l">
              <a:spcBef>
                <a:spcPts val="0"/>
              </a:spcBef>
              <a:spcAft>
                <a:spcPts val="0"/>
              </a:spcAft>
              <a:buSzPts val="2800"/>
              <a:buChar char="•"/>
            </a:pPr>
            <a:r>
              <a:rPr lang="en-US"/>
              <a:t>Using Thread-Local Storage (TLS)</a:t>
            </a:r>
            <a:endParaRPr/>
          </a:p>
          <a:p>
            <a:pPr indent="-292100" lvl="1" marL="685800" rtl="0" algn="l">
              <a:spcBef>
                <a:spcPts val="0"/>
              </a:spcBef>
              <a:spcAft>
                <a:spcPts val="0"/>
              </a:spcAft>
              <a:buSzPts val="2800"/>
              <a:buChar char="•"/>
            </a:pPr>
            <a:r>
              <a:rPr lang="en-US"/>
              <a:t>In GCC</a:t>
            </a:r>
            <a:endParaRPr/>
          </a:p>
          <a:p>
            <a:pPr indent="0" lvl="0" marL="685800" rtl="0" algn="l">
              <a:spcBef>
                <a:spcPts val="0"/>
              </a:spcBef>
              <a:spcAft>
                <a:spcPts val="0"/>
              </a:spcAft>
              <a:buNone/>
            </a:pPr>
            <a:r>
              <a:t/>
            </a:r>
            <a:endParaRPr/>
          </a:p>
          <a:p>
            <a:pPr indent="0" lvl="0" marL="457200" rtl="0" algn="l">
              <a:spcBef>
                <a:spcPts val="0"/>
              </a:spcBef>
              <a:spcAft>
                <a:spcPts val="0"/>
              </a:spcAft>
              <a:buNone/>
            </a:pPr>
            <a:r>
              <a:rPr lang="en-US" sz="1800">
                <a:latin typeface="Consolas"/>
                <a:ea typeface="Consolas"/>
                <a:cs typeface="Consolas"/>
                <a:sym typeface="Consolas"/>
              </a:rPr>
              <a:t>__thread int i;</a:t>
            </a:r>
            <a:endParaRPr sz="1800">
              <a:latin typeface="Consolas"/>
              <a:ea typeface="Consolas"/>
              <a:cs typeface="Consolas"/>
              <a:sym typeface="Consolas"/>
            </a:endParaRPr>
          </a:p>
          <a:p>
            <a:pPr indent="0" lvl="0" marL="457200" rtl="0" algn="l">
              <a:spcBef>
                <a:spcPts val="0"/>
              </a:spcBef>
              <a:spcAft>
                <a:spcPts val="0"/>
              </a:spcAft>
              <a:buNone/>
            </a:pPr>
            <a:r>
              <a:rPr lang="en-US" sz="1800">
                <a:latin typeface="Consolas"/>
                <a:ea typeface="Consolas"/>
                <a:cs typeface="Consolas"/>
                <a:sym typeface="Consolas"/>
              </a:rPr>
              <a:t>extern __thread struct state s;</a:t>
            </a:r>
            <a:endParaRPr sz="1800">
              <a:latin typeface="Consolas"/>
              <a:ea typeface="Consolas"/>
              <a:cs typeface="Consolas"/>
              <a:sym typeface="Consolas"/>
            </a:endParaRPr>
          </a:p>
          <a:p>
            <a:pPr indent="0" lvl="0" marL="457200" rtl="0" algn="l">
              <a:spcBef>
                <a:spcPts val="0"/>
              </a:spcBef>
              <a:spcAft>
                <a:spcPts val="0"/>
              </a:spcAft>
              <a:buNone/>
            </a:pPr>
            <a:r>
              <a:rPr lang="en-US" sz="1800">
                <a:latin typeface="Consolas"/>
                <a:ea typeface="Consolas"/>
                <a:cs typeface="Consolas"/>
                <a:sym typeface="Consolas"/>
              </a:rPr>
              <a:t>static __thread char *p;</a:t>
            </a:r>
            <a:endParaRPr sz="3500">
              <a:latin typeface="Consolas"/>
              <a:ea typeface="Consolas"/>
              <a:cs typeface="Consolas"/>
              <a:sym typeface="Consolas"/>
            </a:endParaRPr>
          </a:p>
          <a:p>
            <a:pPr indent="0" lvl="0" marL="685800" rtl="0" algn="l">
              <a:spcBef>
                <a:spcPts val="0"/>
              </a:spcBef>
              <a:spcAft>
                <a:spcPts val="0"/>
              </a:spcAft>
              <a:buNone/>
            </a:pPr>
            <a:r>
              <a:t/>
            </a:r>
            <a:endParaRPr/>
          </a:p>
          <a:p>
            <a:pPr indent="-292100" lvl="1" marL="685800" rtl="0" algn="l">
              <a:spcBef>
                <a:spcPts val="0"/>
              </a:spcBef>
              <a:spcAft>
                <a:spcPts val="0"/>
              </a:spcAft>
              <a:buSzPts val="2800"/>
              <a:buChar char="•"/>
            </a:pPr>
            <a:r>
              <a:rPr lang="en-US"/>
              <a:t>In C11</a:t>
            </a:r>
            <a:endParaRPr/>
          </a:p>
          <a:p>
            <a:pPr indent="0" lvl="1" marL="457200" rtl="0" algn="l">
              <a:lnSpc>
                <a:spcPct val="90000"/>
              </a:lnSpc>
              <a:spcBef>
                <a:spcPts val="500"/>
              </a:spcBef>
              <a:spcAft>
                <a:spcPts val="0"/>
              </a:spcAft>
              <a:buClr>
                <a:schemeClr val="dk1"/>
              </a:buClr>
              <a:buSzPts val="2000"/>
              <a:buNone/>
            </a:pPr>
            <a:r>
              <a:t/>
            </a:r>
            <a:endParaRPr sz="2000">
              <a:latin typeface="Courier New"/>
              <a:ea typeface="Courier New"/>
              <a:cs typeface="Courier New"/>
              <a:sym typeface="Courier New"/>
            </a:endParaRPr>
          </a:p>
          <a:p>
            <a:pPr indent="457200" lvl="1" marL="0" rtl="0" algn="l">
              <a:lnSpc>
                <a:spcPct val="90000"/>
              </a:lnSpc>
              <a:spcBef>
                <a:spcPts val="500"/>
              </a:spcBef>
              <a:spcAft>
                <a:spcPts val="0"/>
              </a:spcAft>
              <a:buClr>
                <a:schemeClr val="dk1"/>
              </a:buClr>
              <a:buSzPts val="2000"/>
              <a:buNone/>
            </a:pPr>
            <a:r>
              <a:rPr lang="en-US" sz="1800">
                <a:solidFill>
                  <a:srgbClr val="BC7A00"/>
                </a:solidFill>
                <a:latin typeface="Consolas"/>
                <a:ea typeface="Consolas"/>
                <a:cs typeface="Consolas"/>
                <a:sym typeface="Consolas"/>
              </a:rPr>
              <a:t>#include</a:t>
            </a:r>
            <a:r>
              <a:rPr lang="en-US" sz="1800">
                <a:latin typeface="Consolas"/>
                <a:ea typeface="Consolas"/>
                <a:cs typeface="Consolas"/>
                <a:sym typeface="Consolas"/>
              </a:rPr>
              <a:t> </a:t>
            </a:r>
            <a:r>
              <a:rPr i="1" lang="en-US" sz="1800">
                <a:solidFill>
                  <a:srgbClr val="408080"/>
                </a:solidFill>
                <a:latin typeface="Consolas"/>
                <a:ea typeface="Consolas"/>
                <a:cs typeface="Consolas"/>
                <a:sym typeface="Consolas"/>
              </a:rPr>
              <a:t>&lt;threads.h&gt;</a:t>
            </a:r>
            <a:endParaRPr sz="1800">
              <a:latin typeface="Consolas"/>
              <a:ea typeface="Consolas"/>
              <a:cs typeface="Consolas"/>
              <a:sym typeface="Consolas"/>
            </a:endParaRPr>
          </a:p>
          <a:p>
            <a:pPr indent="317500" lvl="0" marL="139700" marR="139700" rtl="0" algn="l">
              <a:lnSpc>
                <a:spcPct val="130000"/>
              </a:lnSpc>
              <a:spcBef>
                <a:spcPts val="0"/>
              </a:spcBef>
              <a:spcAft>
                <a:spcPts val="0"/>
              </a:spcAft>
              <a:buClr>
                <a:schemeClr val="dk1"/>
              </a:buClr>
              <a:buSzPts val="1100"/>
              <a:buFont typeface="Arial"/>
              <a:buNone/>
            </a:pPr>
            <a:r>
              <a:rPr b="1" lang="en-US" sz="1800">
                <a:solidFill>
                  <a:srgbClr val="008000"/>
                </a:solidFill>
                <a:latin typeface="Consolas"/>
                <a:ea typeface="Consolas"/>
                <a:cs typeface="Consolas"/>
                <a:sym typeface="Consolas"/>
              </a:rPr>
              <a:t>thread_local</a:t>
            </a:r>
            <a:r>
              <a:rPr lang="en-US" sz="1800">
                <a:latin typeface="Consolas"/>
                <a:ea typeface="Consolas"/>
                <a:cs typeface="Consolas"/>
                <a:sym typeface="Consolas"/>
              </a:rPr>
              <a:t> </a:t>
            </a:r>
            <a:r>
              <a:rPr lang="en-US" sz="1800">
                <a:solidFill>
                  <a:srgbClr val="B00040"/>
                </a:solidFill>
                <a:latin typeface="Consolas"/>
                <a:ea typeface="Consolas"/>
                <a:cs typeface="Consolas"/>
                <a:sym typeface="Consolas"/>
              </a:rPr>
              <a:t>int</a:t>
            </a:r>
            <a:r>
              <a:rPr lang="en-US" sz="1800">
                <a:latin typeface="Consolas"/>
                <a:ea typeface="Consolas"/>
                <a:cs typeface="Consolas"/>
                <a:sym typeface="Consolas"/>
              </a:rPr>
              <a:t> foo </a:t>
            </a:r>
            <a:r>
              <a:rPr lang="en-US" sz="1800">
                <a:solidFill>
                  <a:srgbClr val="666666"/>
                </a:solidFill>
                <a:latin typeface="Consolas"/>
                <a:ea typeface="Consolas"/>
                <a:cs typeface="Consolas"/>
                <a:sym typeface="Consolas"/>
              </a:rPr>
              <a:t>=</a:t>
            </a:r>
            <a:r>
              <a:rPr lang="en-US" sz="1800">
                <a:latin typeface="Consolas"/>
                <a:ea typeface="Consolas"/>
                <a:cs typeface="Consolas"/>
                <a:sym typeface="Consolas"/>
              </a:rPr>
              <a:t> </a:t>
            </a:r>
            <a:r>
              <a:rPr lang="en-US" sz="1800">
                <a:solidFill>
                  <a:srgbClr val="666666"/>
                </a:solidFill>
                <a:latin typeface="Consolas"/>
                <a:ea typeface="Consolas"/>
                <a:cs typeface="Consolas"/>
                <a:sym typeface="Consolas"/>
              </a:rPr>
              <a:t>0</a:t>
            </a:r>
            <a:r>
              <a:rPr lang="en-US" sz="1800">
                <a:latin typeface="Consolas"/>
                <a:ea typeface="Consolas"/>
                <a:cs typeface="Consolas"/>
                <a:sym typeface="Consolas"/>
              </a:rPr>
              <a:t>;</a:t>
            </a:r>
            <a:endParaRPr sz="1800">
              <a:latin typeface="Consolas"/>
              <a:ea typeface="Consolas"/>
              <a:cs typeface="Consolas"/>
              <a:sym typeface="Consolas"/>
            </a:endParaRPr>
          </a:p>
          <a:p>
            <a:pPr indent="0" lvl="1" marL="457200" rtl="0" algn="l">
              <a:lnSpc>
                <a:spcPct val="90000"/>
              </a:lnSpc>
              <a:spcBef>
                <a:spcPts val="500"/>
              </a:spcBef>
              <a:spcAft>
                <a:spcPts val="0"/>
              </a:spcAft>
              <a:buClr>
                <a:schemeClr val="dk1"/>
              </a:buClr>
              <a:buSzPts val="2000"/>
              <a:buNone/>
            </a:pPr>
            <a:r>
              <a:t/>
            </a:r>
            <a:endParaRPr sz="20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Single-Threaded Code Multi-Threaded (4)</a:t>
            </a:r>
            <a:endParaRPr/>
          </a:p>
        </p:txBody>
      </p:sp>
      <p:sp>
        <p:nvSpPr>
          <p:cNvPr id="420" name="Google Shape;420;p58"/>
          <p:cNvSpPr txBox="1"/>
          <p:nvPr>
            <p:ph idx="1" type="body"/>
          </p:nvPr>
        </p:nvSpPr>
        <p:spPr>
          <a:xfrm>
            <a:off x="628650" y="1825625"/>
            <a:ext cx="7886700" cy="4363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Programs may use accessor functions for coordinating creation and access of global variables </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create_global(“bufptr”);</a:t>
            </a:r>
            <a:endParaRPr/>
          </a:p>
          <a:p>
            <a:pPr indent="0" lvl="1" marL="4572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set_global(“bufptr”, &amp;buf);</a:t>
            </a:r>
            <a:endParaRPr/>
          </a:p>
          <a:p>
            <a:pPr indent="0" lvl="1" marL="457200" rtl="0" algn="l">
              <a:lnSpc>
                <a:spcPct val="90000"/>
              </a:lnSpc>
              <a:spcBef>
                <a:spcPts val="500"/>
              </a:spcBef>
              <a:spcAft>
                <a:spcPts val="0"/>
              </a:spcAft>
              <a:buClr>
                <a:schemeClr val="dk1"/>
              </a:buClr>
              <a:buSzPts val="2000"/>
              <a:buNone/>
            </a:pPr>
            <a:r>
              <a:rPr lang="en-US" sz="2000">
                <a:latin typeface="Courier New"/>
                <a:ea typeface="Courier New"/>
                <a:cs typeface="Courier New"/>
                <a:sym typeface="Courier New"/>
              </a:rPr>
              <a:t>bufptr = read_global(“bufptr”);</a:t>
            </a:r>
            <a:endParaRPr/>
          </a:p>
          <a:p>
            <a:pPr indent="0" lvl="0" marL="0" rtl="0" algn="l">
              <a:lnSpc>
                <a:spcPct val="90000"/>
              </a:lnSpc>
              <a:spcBef>
                <a:spcPts val="1000"/>
              </a:spcBef>
              <a:spcAft>
                <a:spcPts val="0"/>
              </a:spcAft>
              <a:buClr>
                <a:schemeClr val="dk1"/>
              </a:buClr>
              <a:buSzPts val="2800"/>
              <a:buNone/>
            </a:pPr>
            <a:r>
              <a:t/>
            </a:r>
            <a:endParaRPr>
              <a:solidFill>
                <a:srgbClr val="000000"/>
              </a:solidFill>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Beware: library procedures may not support multi-threading</a:t>
            </a:r>
            <a:endParaRPr/>
          </a:p>
          <a:p>
            <a:pPr indent="-228600" lvl="1" marL="685800" rtl="0" algn="l">
              <a:lnSpc>
                <a:spcPct val="90000"/>
              </a:lnSpc>
              <a:spcBef>
                <a:spcPts val="500"/>
              </a:spcBef>
              <a:spcAft>
                <a:spcPts val="0"/>
              </a:spcAft>
              <a:buClr>
                <a:srgbClr val="000000"/>
              </a:buClr>
              <a:buSzPts val="2400"/>
              <a:buChar char="•"/>
            </a:pPr>
            <a:r>
              <a:rPr b="1" lang="en-US">
                <a:solidFill>
                  <a:srgbClr val="000000"/>
                </a:solidFill>
              </a:rPr>
              <a:t>Reentrant</a:t>
            </a:r>
            <a:r>
              <a:rPr lang="en-US">
                <a:solidFill>
                  <a:srgbClr val="000000"/>
                </a:solidFill>
              </a:rPr>
              <a:t> functions support multithreading</a:t>
            </a:r>
            <a:endParaRPr/>
          </a:p>
          <a:p>
            <a:pPr indent="0" lvl="1" marL="457200" rtl="0" algn="l">
              <a:lnSpc>
                <a:spcPct val="90000"/>
              </a:lnSpc>
              <a:spcBef>
                <a:spcPts val="500"/>
              </a:spcBef>
              <a:spcAft>
                <a:spcPts val="0"/>
              </a:spcAft>
              <a:buClr>
                <a:schemeClr val="dk1"/>
              </a:buClr>
              <a:buSzPts val="2000"/>
              <a:buNone/>
            </a:pPr>
            <a:r>
              <a:t/>
            </a:r>
            <a:endParaRPr sz="20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About </a:t>
            </a:r>
            <a:r>
              <a:rPr b="1" i="1" lang="en-US"/>
              <a:t>errno</a:t>
            </a:r>
            <a:r>
              <a:rPr lang="en-US"/>
              <a:t> and </a:t>
            </a:r>
            <a:r>
              <a:rPr b="1" i="1" lang="en-US"/>
              <a:t>libc’s </a:t>
            </a:r>
            <a:r>
              <a:rPr lang="en-US"/>
              <a:t>functions</a:t>
            </a:r>
            <a:endParaRPr/>
          </a:p>
        </p:txBody>
      </p:sp>
      <p:sp>
        <p:nvSpPr>
          <p:cNvPr id="426" name="Google Shape;426;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Today, most functions and variables are per-thread</a:t>
            </a:r>
            <a:endParaRPr/>
          </a:p>
        </p:txBody>
      </p:sp>
      <p:pic>
        <p:nvPicPr>
          <p:cNvPr id="427" name="Google Shape;427;p59"/>
          <p:cNvPicPr preferRelativeResize="0"/>
          <p:nvPr/>
        </p:nvPicPr>
        <p:blipFill rotWithShape="1">
          <a:blip r:embed="rId3">
            <a:alphaModFix/>
          </a:blip>
          <a:srcRect b="0" l="0" r="0" t="0"/>
          <a:stretch/>
        </p:blipFill>
        <p:spPr>
          <a:xfrm>
            <a:off x="316478" y="2628201"/>
            <a:ext cx="4381645" cy="2940603"/>
          </a:xfrm>
          <a:prstGeom prst="rect">
            <a:avLst/>
          </a:prstGeom>
          <a:noFill/>
          <a:ln>
            <a:noFill/>
          </a:ln>
        </p:spPr>
      </p:pic>
      <p:pic>
        <p:nvPicPr>
          <p:cNvPr id="428" name="Google Shape;428;p59"/>
          <p:cNvPicPr preferRelativeResize="0"/>
          <p:nvPr/>
        </p:nvPicPr>
        <p:blipFill rotWithShape="1">
          <a:blip r:embed="rId4">
            <a:alphaModFix/>
          </a:blip>
          <a:srcRect b="0" l="0" r="0" t="0"/>
          <a:stretch/>
        </p:blipFill>
        <p:spPr>
          <a:xfrm>
            <a:off x="4857768" y="2506824"/>
            <a:ext cx="4065516" cy="3285417"/>
          </a:xfrm>
          <a:prstGeom prst="rect">
            <a:avLst/>
          </a:prstGeom>
          <a:noFill/>
          <a:ln>
            <a:noFill/>
          </a:ln>
        </p:spPr>
      </p:pic>
      <p:sp>
        <p:nvSpPr>
          <p:cNvPr id="429" name="Google Shape;429;p59"/>
          <p:cNvSpPr txBox="1"/>
          <p:nvPr/>
        </p:nvSpPr>
        <p:spPr>
          <a:xfrm>
            <a:off x="1572356" y="5792242"/>
            <a:ext cx="13260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0000"/>
                </a:solidFill>
                <a:latin typeface="Calibri"/>
                <a:ea typeface="Calibri"/>
                <a:cs typeface="Calibri"/>
                <a:sym typeface="Calibri"/>
              </a:rPr>
              <a:t>1991</a:t>
            </a:r>
            <a:endParaRPr/>
          </a:p>
        </p:txBody>
      </p:sp>
      <p:sp>
        <p:nvSpPr>
          <p:cNvPr id="430" name="Google Shape;430;p59"/>
          <p:cNvSpPr txBox="1"/>
          <p:nvPr/>
        </p:nvSpPr>
        <p:spPr>
          <a:xfrm>
            <a:off x="6198344" y="5792241"/>
            <a:ext cx="13260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0000"/>
                </a:solidFill>
                <a:latin typeface="Calibri"/>
                <a:ea typeface="Calibri"/>
                <a:cs typeface="Calibri"/>
                <a:sym typeface="Calibri"/>
              </a:rPr>
              <a:t>2018</a:t>
            </a:r>
            <a:endParaRPr/>
          </a:p>
        </p:txBody>
      </p:sp>
      <p:sp>
        <p:nvSpPr>
          <p:cNvPr id="431" name="Google Shape;431;p59"/>
          <p:cNvSpPr/>
          <p:nvPr/>
        </p:nvSpPr>
        <p:spPr>
          <a:xfrm>
            <a:off x="220717" y="2963917"/>
            <a:ext cx="4083270" cy="46508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59"/>
          <p:cNvSpPr/>
          <p:nvPr/>
        </p:nvSpPr>
        <p:spPr>
          <a:xfrm>
            <a:off x="4793884" y="5195604"/>
            <a:ext cx="3969756" cy="465083"/>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Processes (2)</a:t>
            </a:r>
            <a:endParaRPr/>
          </a:p>
        </p:txBody>
      </p:sp>
      <p:sp>
        <p:nvSpPr>
          <p:cNvPr id="114" name="Google Shape;114;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Processes are not very efficient</a:t>
            </a:r>
            <a:endParaRPr/>
          </a:p>
          <a:p>
            <a:pPr indent="-228600" lvl="1" marL="685800" rtl="0" algn="l">
              <a:lnSpc>
                <a:spcPct val="90000"/>
              </a:lnSpc>
              <a:spcBef>
                <a:spcPts val="500"/>
              </a:spcBef>
              <a:spcAft>
                <a:spcPts val="0"/>
              </a:spcAft>
              <a:buClr>
                <a:schemeClr val="dk1"/>
              </a:buClr>
              <a:buSzPts val="2400"/>
              <a:buChar char="•"/>
            </a:pPr>
            <a:r>
              <a:rPr lang="en-US"/>
              <a:t>Each process has its own PCB and OS resources</a:t>
            </a:r>
            <a:endParaRPr/>
          </a:p>
          <a:p>
            <a:pPr indent="-228600" lvl="1" marL="685800" rtl="0" algn="l">
              <a:lnSpc>
                <a:spcPct val="90000"/>
              </a:lnSpc>
              <a:spcBef>
                <a:spcPts val="500"/>
              </a:spcBef>
              <a:spcAft>
                <a:spcPts val="0"/>
              </a:spcAft>
              <a:buClr>
                <a:schemeClr val="dk1"/>
              </a:buClr>
              <a:buSzPts val="2400"/>
              <a:buChar char="•"/>
            </a:pPr>
            <a:r>
              <a:rPr lang="en-US"/>
              <a:t>Typically high overhead, e.g., for creation</a:t>
            </a:r>
            <a:endParaRPr/>
          </a:p>
          <a:p>
            <a:pPr indent="-228600" lvl="0" marL="228600" rtl="0" algn="l">
              <a:lnSpc>
                <a:spcPct val="90000"/>
              </a:lnSpc>
              <a:spcBef>
                <a:spcPts val="1000"/>
              </a:spcBef>
              <a:spcAft>
                <a:spcPts val="0"/>
              </a:spcAft>
              <a:buClr>
                <a:schemeClr val="dk1"/>
              </a:buClr>
              <a:buSzPts val="2800"/>
              <a:buChar char="•"/>
            </a:pPr>
            <a:r>
              <a:rPr lang="en-US"/>
              <a:t>Processes don't (directly) share memory</a:t>
            </a:r>
            <a:endParaRPr/>
          </a:p>
          <a:p>
            <a:pPr indent="-228600" lvl="1" marL="685800" rtl="0" algn="l">
              <a:lnSpc>
                <a:spcPct val="90000"/>
              </a:lnSpc>
              <a:spcBef>
                <a:spcPts val="500"/>
              </a:spcBef>
              <a:spcAft>
                <a:spcPts val="0"/>
              </a:spcAft>
              <a:buClr>
                <a:schemeClr val="dk1"/>
              </a:buClr>
              <a:buSzPts val="2400"/>
              <a:buChar char="•"/>
            </a:pPr>
            <a:r>
              <a:rPr lang="en-US"/>
              <a:t>Each process has its own address space</a:t>
            </a:r>
            <a:endParaRPr/>
          </a:p>
          <a:p>
            <a:pPr indent="-228600" lvl="1" marL="685800" rtl="0" algn="l">
              <a:lnSpc>
                <a:spcPct val="90000"/>
              </a:lnSpc>
              <a:spcBef>
                <a:spcPts val="500"/>
              </a:spcBef>
              <a:spcAft>
                <a:spcPts val="0"/>
              </a:spcAft>
              <a:buClr>
                <a:schemeClr val="dk1"/>
              </a:buClr>
              <a:buSzPts val="2400"/>
              <a:buChar char="•"/>
            </a:pPr>
            <a:r>
              <a:rPr lang="en-US"/>
              <a:t>Process-to-process communication has overheads</a:t>
            </a:r>
            <a:endParaRPr/>
          </a:p>
          <a:p>
            <a:pPr indent="-228600" lvl="1" marL="685800" rtl="0" algn="l">
              <a:lnSpc>
                <a:spcPct val="90000"/>
              </a:lnSpc>
              <a:spcBef>
                <a:spcPts val="500"/>
              </a:spcBef>
              <a:spcAft>
                <a:spcPts val="0"/>
              </a:spcAft>
              <a:buClr>
                <a:schemeClr val="dk1"/>
              </a:buClr>
              <a:buSzPts val="2400"/>
              <a:buChar char="•"/>
            </a:pPr>
            <a:r>
              <a:rPr lang="en-US"/>
              <a:t>Parallel and concurrent programs often want to directly manipulate the same memory</a:t>
            </a:r>
            <a:endParaRPr/>
          </a:p>
          <a:p>
            <a:pPr indent="-228600" lvl="1" marL="685800" rtl="0" algn="l">
              <a:spcBef>
                <a:spcPts val="500"/>
              </a:spcBef>
              <a:spcAft>
                <a:spcPts val="0"/>
              </a:spcAft>
              <a:buClr>
                <a:srgbClr val="38761D"/>
              </a:buClr>
              <a:buSzPts val="2400"/>
              <a:buChar char="•"/>
            </a:pPr>
            <a:r>
              <a:rPr lang="en-US">
                <a:solidFill>
                  <a:srgbClr val="38761D"/>
                </a:solidFill>
              </a:rPr>
              <a:t>...but good for isolating (memory and other) errors</a:t>
            </a:r>
            <a:endParaRPr>
              <a:solidFill>
                <a:srgbClr val="3876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Threads and Process</a:t>
            </a:r>
            <a:endParaRPr/>
          </a:p>
        </p:txBody>
      </p:sp>
      <p:sp>
        <p:nvSpPr>
          <p:cNvPr id="120" name="Google Shape;120;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1" name="Google Shape;121;p18"/>
          <p:cNvPicPr preferRelativeResize="0"/>
          <p:nvPr/>
        </p:nvPicPr>
        <p:blipFill rotWithShape="1">
          <a:blip r:embed="rId3">
            <a:alphaModFix/>
          </a:blip>
          <a:srcRect b="0" l="0" r="0" t="0"/>
          <a:stretch/>
        </p:blipFill>
        <p:spPr>
          <a:xfrm>
            <a:off x="3297206" y="1825625"/>
            <a:ext cx="2549587" cy="2958564"/>
          </a:xfrm>
          <a:prstGeom prst="rect">
            <a:avLst/>
          </a:prstGeom>
          <a:noFill/>
          <a:ln>
            <a:noFill/>
          </a:ln>
        </p:spPr>
      </p:pic>
      <p:sp>
        <p:nvSpPr>
          <p:cNvPr id="122" name="Google Shape;122;p18"/>
          <p:cNvSpPr/>
          <p:nvPr/>
        </p:nvSpPr>
        <p:spPr>
          <a:xfrm>
            <a:off x="628649" y="5111570"/>
            <a:ext cx="788670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 thread cannot exist without a process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process is a “container” for threads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process may contain one or multiple threads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Thread vs Process</a:t>
            </a:r>
            <a:endParaRPr/>
          </a:p>
        </p:txBody>
      </p:sp>
      <p:sp>
        <p:nvSpPr>
          <p:cNvPr id="128" name="Google Shape;128;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9" name="Google Shape;129;p19"/>
          <p:cNvPicPr preferRelativeResize="0"/>
          <p:nvPr/>
        </p:nvPicPr>
        <p:blipFill rotWithShape="1">
          <a:blip r:embed="rId3">
            <a:alphaModFix/>
          </a:blip>
          <a:srcRect b="0" l="0" r="0" t="0"/>
          <a:stretch/>
        </p:blipFill>
        <p:spPr>
          <a:xfrm>
            <a:off x="628650" y="1825624"/>
            <a:ext cx="7886700" cy="2759351"/>
          </a:xfrm>
          <a:prstGeom prst="rect">
            <a:avLst/>
          </a:prstGeom>
          <a:noFill/>
          <a:ln>
            <a:noFill/>
          </a:ln>
        </p:spPr>
      </p:pic>
      <p:sp>
        <p:nvSpPr>
          <p:cNvPr id="130" name="Google Shape;130;p19"/>
          <p:cNvSpPr/>
          <p:nvPr/>
        </p:nvSpPr>
        <p:spPr>
          <a:xfrm>
            <a:off x="628650" y="5098591"/>
            <a:ext cx="7886700" cy="1078372"/>
          </a:xfrm>
          <a:prstGeom prst="rect">
            <a:avLst/>
          </a:prstGeom>
          <a:noFill/>
          <a:ln>
            <a:noFill/>
          </a:ln>
        </p:spPr>
        <p:txBody>
          <a:bodyPr anchorCtr="0" anchor="t" bIns="45700" lIns="91425" spcFirstLastPara="1" rIns="91425" wrap="square" tIns="45700">
            <a:noAutofit/>
          </a:bodyPr>
          <a:lstStyle/>
          <a:p>
            <a:pPr indent="-285750" lvl="0" marL="285750" marR="0" rtl="0" algn="l">
              <a:lnSpc>
                <a:spcPct val="89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Thread is an independent sequential execution stream within a process</a:t>
            </a:r>
            <a:endParaRPr/>
          </a:p>
          <a:p>
            <a:pPr indent="-285750" lvl="0" marL="285750" marR="0" rtl="0" algn="l">
              <a:lnSpc>
                <a:spcPct val="89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Programs use one or multiple threads per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Per-Process, Per-Thread</a:t>
            </a:r>
            <a:endParaRPr/>
          </a:p>
        </p:txBody>
      </p:sp>
      <p:sp>
        <p:nvSpPr>
          <p:cNvPr id="136" name="Google Shape;136;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7" name="Google Shape;137;p20"/>
          <p:cNvPicPr preferRelativeResize="0"/>
          <p:nvPr/>
        </p:nvPicPr>
        <p:blipFill rotWithShape="1">
          <a:blip r:embed="rId3">
            <a:alphaModFix/>
          </a:blip>
          <a:srcRect b="0" l="0" r="0" t="0"/>
          <a:stretch/>
        </p:blipFill>
        <p:spPr>
          <a:xfrm>
            <a:off x="628651" y="1825624"/>
            <a:ext cx="7876838" cy="2552228"/>
          </a:xfrm>
          <a:prstGeom prst="rect">
            <a:avLst/>
          </a:prstGeom>
          <a:noFill/>
          <a:ln>
            <a:noFill/>
          </a:ln>
        </p:spPr>
      </p:pic>
      <p:sp>
        <p:nvSpPr>
          <p:cNvPr id="138" name="Google Shape;138;p20"/>
          <p:cNvSpPr/>
          <p:nvPr/>
        </p:nvSpPr>
        <p:spPr>
          <a:xfrm>
            <a:off x="638511" y="4377852"/>
            <a:ext cx="78768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first column lists some items shared by all threads in a process. The second one lists some items private to each thread (MOS Figure 2-12)</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Advantages of Threads</a:t>
            </a:r>
            <a:endParaRPr/>
          </a:p>
        </p:txBody>
      </p:sp>
      <p:sp>
        <p:nvSpPr>
          <p:cNvPr id="145" name="Google Shape;145;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Performance</a:t>
            </a:r>
            <a:endParaRPr/>
          </a:p>
          <a:p>
            <a:pPr indent="-228600" lvl="1" marL="685800" rtl="0" algn="l">
              <a:lnSpc>
                <a:spcPct val="90000"/>
              </a:lnSpc>
              <a:spcBef>
                <a:spcPts val="500"/>
              </a:spcBef>
              <a:spcAft>
                <a:spcPts val="0"/>
              </a:spcAft>
              <a:buClr>
                <a:schemeClr val="dk1"/>
              </a:buClr>
              <a:buSzPts val="2400"/>
              <a:buChar char="•"/>
            </a:pPr>
            <a:r>
              <a:rPr lang="en-US"/>
              <a:t>Share address space, no communication overhead</a:t>
            </a:r>
            <a:endParaRPr/>
          </a:p>
          <a:p>
            <a:pPr indent="-228600" lvl="1" marL="685800" rtl="0" algn="l">
              <a:lnSpc>
                <a:spcPct val="90000"/>
              </a:lnSpc>
              <a:spcBef>
                <a:spcPts val="500"/>
              </a:spcBef>
              <a:spcAft>
                <a:spcPts val="0"/>
              </a:spcAft>
              <a:buClr>
                <a:schemeClr val="dk1"/>
              </a:buClr>
              <a:buSzPts val="2400"/>
              <a:buChar char="•"/>
            </a:pPr>
            <a:r>
              <a:rPr lang="en-US"/>
              <a:t>Thread creation is 10-100 times faster than processes</a:t>
            </a:r>
            <a:endParaRPr/>
          </a:p>
          <a:p>
            <a:pPr indent="-228600" lvl="0" marL="228600" rtl="0" algn="l">
              <a:lnSpc>
                <a:spcPct val="90000"/>
              </a:lnSpc>
              <a:spcBef>
                <a:spcPts val="1000"/>
              </a:spcBef>
              <a:spcAft>
                <a:spcPts val="0"/>
              </a:spcAft>
              <a:buClr>
                <a:schemeClr val="dk1"/>
              </a:buClr>
              <a:buSzPts val="2800"/>
              <a:buChar char="•"/>
            </a:pPr>
            <a:r>
              <a:rPr lang="en-US"/>
              <a:t>Efficiency</a:t>
            </a:r>
            <a:endParaRPr/>
          </a:p>
          <a:p>
            <a:pPr indent="-228600" lvl="1" marL="685800" rtl="0" algn="l">
              <a:lnSpc>
                <a:spcPct val="90000"/>
              </a:lnSpc>
              <a:spcBef>
                <a:spcPts val="500"/>
              </a:spcBef>
              <a:spcAft>
                <a:spcPts val="0"/>
              </a:spcAft>
              <a:buClr>
                <a:schemeClr val="dk1"/>
              </a:buClr>
              <a:buSzPts val="2400"/>
              <a:buChar char="•"/>
            </a:pPr>
            <a:r>
              <a:rPr lang="en-US"/>
              <a:t>Allows a program to overlap I/O and computation</a:t>
            </a:r>
            <a:endParaRPr/>
          </a:p>
          <a:p>
            <a:pPr indent="-228600" lvl="1" marL="685800" rtl="0" algn="l">
              <a:lnSpc>
                <a:spcPct val="90000"/>
              </a:lnSpc>
              <a:spcBef>
                <a:spcPts val="500"/>
              </a:spcBef>
              <a:spcAft>
                <a:spcPts val="0"/>
              </a:spcAft>
              <a:buClr>
                <a:schemeClr val="dk1"/>
              </a:buClr>
              <a:buSzPts val="2400"/>
              <a:buChar char="•"/>
            </a:pPr>
            <a:r>
              <a:rPr lang="en-US"/>
              <a:t>Allows one process to use multiple CPUs or cores</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