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ded2cae5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bded2cae5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Question: for 1-CPU system, how many processes can be in the running state simultaneously?</a:t>
            </a:r>
            <a:endParaRPr/>
          </a:p>
        </p:txBody>
      </p:sp>
      <p:sp>
        <p:nvSpPr>
          <p:cNvPr id="271" name="Google Shape;271;gbded2cae5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ded2cae5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bded2cae50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ded2cae50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bded2cae50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Nice analogy with the Chef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a culinary-minded computer scientist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is baking a birthday cake for his young daughter. He has a birthday cake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recipe and a kitchen well stocked with all the input: flour, eggs, sugar, extract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vanilla, and so on. In this analogy, the recipe is the program, that is, an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expressed in some suitable notation, the computer scientist is the processor (CPU),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cake ingredients are the input data. The process is the activity consisting 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baker reading the recipe, fetching the ingredients, and baking the cake.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imagine that the computer scientist’s son comes running in screaming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 off, saying that he has been stung by a bee. The computer scientist records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he was in the recipe (the state of the current process is saved), gets out a first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aid book, and begins following the directions in it. Here we see the processor being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switched from one process (baking) to a higher-priority process (administering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care), each having a different program (recipe versus first aid book).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bee sting has been taken care of, the computer scientist goes back to 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cake, continuing at the point where he left off.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key idea here is that a process is an activity of some kind. It has a program,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input, output, and a state. A single processor may be shared among several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processes, with some scheduling algorithm being accustomed to determine when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work on one process and service a different one. In contrast, a program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something that may be stored on disk, not doing anything.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worth noting that if a program is running twice, it counts as two processes.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it is often possible to start a word processor twice or print two files 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same time if two printers are available. The fact that two processes happen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running the same program does not matter; they are distinct processes. The operating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may be able to share the code between them so only one copy is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memory, but that is a technical detail that does not change the conceptual situation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two processes running.</a:t>
            </a:r>
            <a:endParaRPr/>
          </a:p>
        </p:txBody>
      </p:sp>
      <p:sp>
        <p:nvSpPr>
          <p:cNvPr id="105" name="Google Shape;10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CS492 - Operating Systems</a:t>
            </a:r>
            <a:br>
              <a:rPr lang="en-US"/>
            </a:br>
            <a:r>
              <a:rPr b="1" lang="en-US"/>
              <a:t>Introduction to Processes</a:t>
            </a:r>
            <a:endParaRPr b="1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Georgios Portokalidis &amp; Jun Xu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Reading: Zybooks Ch 2.1-2.4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Slides credit: Antonio Barbalace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Process Model (3)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7225" y="2767098"/>
            <a:ext cx="3669549" cy="297306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/>
          <p:nvPr/>
        </p:nvSpPr>
        <p:spPr>
          <a:xfrm>
            <a:off x="628651" y="5807631"/>
            <a:ext cx="7886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Only one program is active at once. (MOS Figure 2-1. (c)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2069744" y="1751645"/>
            <a:ext cx="50045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processes A, B, C, and 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one (single core/thread) CPU</a:t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6211016" y="4080836"/>
            <a:ext cx="391516" cy="1143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6602525" y="3845275"/>
            <a:ext cx="18570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executing on CPU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563091" y="3480671"/>
            <a:ext cx="150665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just one sequence of execution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Key Components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Address space/memory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Heap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Executable program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Initialized data segment (.data)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Text segment (.text)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Execution context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Program counter (PC)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Stack pointer (SP)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CPU registers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OS related resources (files …)</a:t>
            </a:r>
            <a:endParaRPr/>
          </a:p>
          <a:p>
            <a:pPr indent="-29273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628650" y="365125"/>
            <a:ext cx="8120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Address Space/Memory Layout (1)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833" y="1825625"/>
            <a:ext cx="3600333" cy="33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/>
          <p:nvPr/>
        </p:nvSpPr>
        <p:spPr>
          <a:xfrm>
            <a:off x="628650" y="5807631"/>
            <a:ext cx="7886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have three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segments: text, data, and stack. (MOS Figure 1-20)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628650" y="365126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Address Space/Memory Layout (2)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2" y="1825625"/>
            <a:ext cx="7886698" cy="4123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628650" y="365126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Address Space/Memory Layout (3)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process has its own </a:t>
            </a:r>
            <a:r>
              <a:rPr b="1" lang="en-US"/>
              <a:t>exclusive</a:t>
            </a:r>
            <a:r>
              <a:rPr lang="en-US"/>
              <a:t> address space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content of a specific memory address is different in two different processes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is true in all classic OSes (this course)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But it is not true for all OSes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operating system has its own exclusive address space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Operating System functionality (virtual memory)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 vs Heap (1)</a:t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5501542" y="1825625"/>
            <a:ext cx="301380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Built with stack frames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Frames includes local (function)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Functions parameters are passed on the stack (not always)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/>
              <a:t>main() is executing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/>
              <a:t>main() calls func1()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/>
              <a:t>func1() returns</a:t>
            </a:r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2517055"/>
            <a:ext cx="4872892" cy="3459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 vs Heap (2)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5486400" y="1825625"/>
            <a:ext cx="3048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Static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Last in first out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Used if it is known how much data need to allocate at compile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Heap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Dynamic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Random Access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Used if it is not known how much data you will need at runtime</a:t>
            </a: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145" y="2120782"/>
            <a:ext cx="4905855" cy="3187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623902" y="1709750"/>
            <a:ext cx="92514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Process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Creation, Status and Termination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When Are Processes Created?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During system initialization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From already running processes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Due to user interaction (launching a program)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Execution of a (scheduled) batch job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Creation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Different philosophies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UNIX 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Create an identical copy of the current process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In the new copy load another program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Windows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Create a new process and load another program in 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a process?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 Creation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 Termination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 States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 Control Block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Switching Processes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Modeling Multiprogramming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UNIX Process Creation (1)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/>
              <a:t> syscall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Parent process, the one that calls the syscall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Child process, the newly created one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/>
              <a:t> returns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Child and parent </a:t>
            </a:r>
            <a:r>
              <a:rPr b="1" lang="en-US"/>
              <a:t>look identical (but different copies)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Both </a:t>
            </a:r>
            <a:r>
              <a:rPr b="1" lang="en-US"/>
              <a:t>continue executing </a:t>
            </a:r>
            <a:r>
              <a:rPr lang="en-US"/>
              <a:t>right after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/>
              <a:t> syscall instruction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Child returns a zero value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Parent returns a non-zero value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Their process identification number is different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UNIX Process Creation (2)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628650" y="1825625"/>
            <a:ext cx="7886700" cy="4535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 process wanted to </a:t>
            </a:r>
            <a:r>
              <a:rPr b="1" lang="en-US"/>
              <a:t>create a clone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Done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 process wanted to </a:t>
            </a:r>
            <a:r>
              <a:rPr b="1" lang="en-US"/>
              <a:t>load another program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child calls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execve()</a:t>
            </a:r>
            <a:r>
              <a:rPr lang="en-US"/>
              <a:t> syscall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execve()</a:t>
            </a:r>
            <a:r>
              <a:rPr lang="en-US"/>
              <a:t> changes the child address space by loading a new program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modified child </a:t>
            </a:r>
            <a:r>
              <a:rPr b="1" lang="en-US"/>
              <a:t>starts executing </a:t>
            </a:r>
            <a:r>
              <a:rPr lang="en-US"/>
              <a:t>from the beginning of the loaded program</a:t>
            </a: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2761" y="2436687"/>
            <a:ext cx="4718478" cy="156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UNIX Process Creation (3)</a:t>
            </a:r>
            <a:endParaRPr/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628650" y="1825625"/>
            <a:ext cx="7886700" cy="4482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Parent and children processes form a </a:t>
            </a:r>
            <a:r>
              <a:rPr b="1" lang="en-US"/>
              <a:t>hierarchy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a process exits, its children are “inherited” by the exiting process’s parent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same concept doesn’t exist in Windows</a:t>
            </a:r>
            <a:endParaRPr/>
          </a:p>
        </p:txBody>
      </p:sp>
      <p:grpSp>
        <p:nvGrpSpPr>
          <p:cNvPr id="244" name="Google Shape;244;p34"/>
          <p:cNvGrpSpPr/>
          <p:nvPr/>
        </p:nvGrpSpPr>
        <p:grpSpPr>
          <a:xfrm>
            <a:off x="2451652" y="3040083"/>
            <a:ext cx="4240696" cy="2720372"/>
            <a:chOff x="2451652" y="3040083"/>
            <a:chExt cx="4240696" cy="2720372"/>
          </a:xfrm>
        </p:grpSpPr>
        <p:pic>
          <p:nvPicPr>
            <p:cNvPr id="245" name="Google Shape;245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51652" y="3040083"/>
              <a:ext cx="4240696" cy="25565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34"/>
            <p:cNvSpPr/>
            <p:nvPr/>
          </p:nvSpPr>
          <p:spPr>
            <a:xfrm>
              <a:off x="4716780" y="5432795"/>
              <a:ext cx="731520" cy="327660"/>
            </a:xfrm>
            <a:prstGeom prst="rect">
              <a:avLst/>
            </a:prstGeom>
            <a:noFill/>
            <a:ln cap="flat" cmpd="sng" w="762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l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4"/>
            <p:cNvSpPr txBox="1"/>
            <p:nvPr/>
          </p:nvSpPr>
          <p:spPr>
            <a:xfrm>
              <a:off x="4797045" y="5440415"/>
              <a:ext cx="57099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2a</a:t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UNIX Process Creation (4)</a:t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628649" y="1825625"/>
            <a:ext cx="75914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Child and Parent have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Different PIDs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getpid()</a:t>
            </a:r>
            <a:r>
              <a:rPr lang="en-US"/>
              <a:t> returns process’s PID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 the Parent,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/>
              <a:t> returns the PID of the Child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 the Child,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/>
              <a:t> returns 0, not a PID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Separate copies of the address space/memory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Including global variables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Separate execution context, different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Program counter  (PC)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Stack pointer (SP)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UNIX Process Creation Example</a:t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628649" y="1825625"/>
            <a:ext cx="79852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#include &lt;unistd.h&gt;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int pid1 =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getpid()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; int pid2;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int ret =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if (ret &lt; 0) { </a:t>
            </a:r>
            <a:r>
              <a:rPr b="1" lang="en-US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/* error */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printf(“error pid1: %d ret: %d\n”, pid1, ret);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} else if (ret &gt; 0) { </a:t>
            </a:r>
            <a:r>
              <a:rPr b="1" lang="en-US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/* parent */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pid2 =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getpid()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printf(“parent pid2: %d pid1: %d ret: %d\n”, pid2, pid1, ret);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} else { </a:t>
            </a:r>
            <a:r>
              <a:rPr b="1" lang="en-US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/* child */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pid2 =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getpid()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printf(“child pid2: %d pid1: %d ret: %d\n”, pid2, pid1, ret);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UNIX Process Creation Code Fun</a:t>
            </a:r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825625"/>
            <a:ext cx="4499941" cy="439167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 txBox="1"/>
          <p:nvPr/>
        </p:nvSpPr>
        <p:spPr>
          <a:xfrm>
            <a:off x="5201777" y="3462685"/>
            <a:ext cx="333796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output of this program?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State</a:t>
            </a:r>
            <a:endParaRPr/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628649" y="1825625"/>
            <a:ext cx="8237100" cy="4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Execution state – What a process is currently doing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Running</a:t>
            </a:r>
            <a:r>
              <a:rPr lang="en-US"/>
              <a:t> – Executing instructions on the CPU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It is the process that has control of the CPU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Ready</a:t>
            </a:r>
            <a:r>
              <a:rPr lang="en-US"/>
              <a:t> – Waiting to be assigned to the CPU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Ready to execute, but another process is executing on the CPU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Waiting/blocked </a:t>
            </a:r>
            <a:r>
              <a:rPr lang="en-US"/>
              <a:t>– Waiting for an event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It cannot make progress until event is signaled (e.g., IO completes)</a:t>
            </a:r>
            <a:endParaRPr/>
          </a:p>
        </p:txBody>
      </p:sp>
      <p:sp>
        <p:nvSpPr>
          <p:cNvPr id="275" name="Google Shape;275;p38"/>
          <p:cNvSpPr/>
          <p:nvPr/>
        </p:nvSpPr>
        <p:spPr>
          <a:xfrm>
            <a:off x="628649" y="5221406"/>
            <a:ext cx="78867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1-CPU system, how many processes can be in the running state simultaneously?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State Transitions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2" name="Google Shape;28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867" y="1825625"/>
            <a:ext cx="8495502" cy="234881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/>
          <p:nvPr/>
        </p:nvSpPr>
        <p:spPr>
          <a:xfrm>
            <a:off x="628650" y="4309371"/>
            <a:ext cx="7920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process can be in running, blocked, or ready state. Transitions between these states are as shown. (MOS Figure 2-2)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1957085" y="5653743"/>
            <a:ext cx="522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are there transitions missing?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Checking Process State in UNIX</a:t>
            </a:r>
            <a:endParaRPr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-US"/>
              <a:t> UNIX command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STAT column indicates execution state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Example, showing all processes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 ps ax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0" y="4814150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state do you think a process is in most of the time?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Termination</a:t>
            </a:r>
            <a:endParaRPr/>
          </a:p>
        </p:txBody>
      </p:sp>
      <p:sp>
        <p:nvSpPr>
          <p:cNvPr id="297" name="Google Shape;297;p4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Normal exit (voluntary)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Error exit (voluntary)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Example, “file doesn’t exist” error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Fatal error (involuntary)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Example, program bug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Killed by another process (involuntary)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Program?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program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set of instructions (for the CPU)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May contain fixed data values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It’s a recipe! (for a computer)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UNIX Process Termination</a:t>
            </a:r>
            <a:endParaRPr/>
          </a:p>
        </p:txBody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Voluntary exit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exit() </a:t>
            </a:r>
            <a:r>
              <a:rPr lang="en-US"/>
              <a:t>syscall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Involuntary exit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fatal program bug (not all bugs are fatal, immediately) → causes HW interrupt → causes kernel to send a signal that will cause process termination (unless handled)</a:t>
            </a:r>
            <a:endParaRPr/>
          </a:p>
          <a:p>
            <a:pPr indent="-2552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process explicitly signals process</a:t>
            </a:r>
            <a:endParaRPr/>
          </a:p>
          <a:p>
            <a:pPr indent="-255269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kill() </a:t>
            </a:r>
            <a:r>
              <a:rPr lang="en-US"/>
              <a:t>syscall</a:t>
            </a:r>
            <a:endParaRPr/>
          </a:p>
          <a:p>
            <a:pPr indent="-255269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2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kill</a:t>
            </a:r>
            <a:r>
              <a:rPr lang="en-US"/>
              <a:t> UNIX command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Windows has equivalents</a:t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Termination of a parent processes does not kill children processes</a:t>
            </a:r>
            <a:endParaRPr/>
          </a:p>
          <a:p>
            <a:pPr indent="-2171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children’s parent will be the parent’s parent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r>
              <a:rPr lang="en-US"/>
              <a:t>OS Data Structures</a:t>
            </a:r>
            <a:endParaRPr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Data Structures</a:t>
            </a:r>
            <a:endParaRPr/>
          </a:p>
        </p:txBody>
      </p:sp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does the OS represents a process?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Maintains a table called </a:t>
            </a:r>
            <a:r>
              <a:rPr b="1" lang="en-US"/>
              <a:t>Process 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 Table has </a:t>
            </a:r>
            <a:r>
              <a:rPr b="1" lang="en-US"/>
              <a:t>one entry per process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entry is called </a:t>
            </a:r>
            <a:r>
              <a:rPr b="1" lang="en-US"/>
              <a:t>Process Control Block (PCB)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PCB contains </a:t>
            </a:r>
            <a:r>
              <a:rPr b="1" lang="en-US"/>
              <a:t>all info about a process</a:t>
            </a:r>
            <a:endParaRPr/>
          </a:p>
        </p:txBody>
      </p:sp>
      <p:sp>
        <p:nvSpPr>
          <p:cNvPr id="316" name="Google Shape;316;p44"/>
          <p:cNvSpPr/>
          <p:nvPr/>
        </p:nvSpPr>
        <p:spPr>
          <a:xfrm>
            <a:off x="3154680" y="5133656"/>
            <a:ext cx="2834640" cy="4038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PCB0</a:t>
            </a:r>
            <a:endParaRPr/>
          </a:p>
        </p:txBody>
      </p:sp>
      <p:sp>
        <p:nvSpPr>
          <p:cNvPr id="317" name="Google Shape;317;p44"/>
          <p:cNvSpPr/>
          <p:nvPr/>
        </p:nvSpPr>
        <p:spPr>
          <a:xfrm>
            <a:off x="3154680" y="5537516"/>
            <a:ext cx="2834640" cy="4038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PCB1</a:t>
            </a:r>
            <a:endParaRPr/>
          </a:p>
        </p:txBody>
      </p:sp>
      <p:sp>
        <p:nvSpPr>
          <p:cNvPr id="318" name="Google Shape;318;p44"/>
          <p:cNvSpPr/>
          <p:nvPr/>
        </p:nvSpPr>
        <p:spPr>
          <a:xfrm>
            <a:off x="3154680" y="5941691"/>
            <a:ext cx="2834640" cy="4038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PCB2</a:t>
            </a:r>
            <a:endParaRPr/>
          </a:p>
        </p:txBody>
      </p:sp>
      <p:sp>
        <p:nvSpPr>
          <p:cNvPr id="319" name="Google Shape;319;p44"/>
          <p:cNvSpPr/>
          <p:nvPr/>
        </p:nvSpPr>
        <p:spPr>
          <a:xfrm>
            <a:off x="3154680" y="6345236"/>
            <a:ext cx="2834640" cy="40386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320" name="Google Shape;320;p44"/>
          <p:cNvSpPr/>
          <p:nvPr/>
        </p:nvSpPr>
        <p:spPr>
          <a:xfrm>
            <a:off x="2926080" y="6667500"/>
            <a:ext cx="3322320" cy="190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4"/>
          <p:cNvSpPr txBox="1"/>
          <p:nvPr/>
        </p:nvSpPr>
        <p:spPr>
          <a:xfrm>
            <a:off x="3129874" y="4800039"/>
            <a:ext cx="1442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Table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Table Entry (or PCB)</a:t>
            </a:r>
            <a:endParaRPr/>
          </a:p>
        </p:txBody>
      </p:sp>
      <p:sp>
        <p:nvSpPr>
          <p:cNvPr id="327" name="Google Shape;327;p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28" name="Google Shape;32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421" y="1773029"/>
            <a:ext cx="7653929" cy="440393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/>
          <p:nvPr/>
        </p:nvSpPr>
        <p:spPr>
          <a:xfrm>
            <a:off x="628650" y="6176963"/>
            <a:ext cx="7886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fields of a typical process table entry. (MOS Figure 2-4)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Process Switching</a:t>
            </a:r>
            <a:endParaRPr/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628649" y="365126"/>
            <a:ext cx="81057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Switching by the Scheduler</a:t>
            </a:r>
            <a:endParaRPr/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2" name="Google Shape;342;p47"/>
          <p:cNvSpPr/>
          <p:nvPr/>
        </p:nvSpPr>
        <p:spPr>
          <a:xfrm>
            <a:off x="628651" y="5417686"/>
            <a:ext cx="78866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lowest layer of a process-structured operating system handles interrupts and scheduling. Above that layer are sequential processes. (MOS Figure 2-3)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3" name="Google Shape;343;p47"/>
          <p:cNvGrpSpPr/>
          <p:nvPr/>
        </p:nvGrpSpPr>
        <p:grpSpPr>
          <a:xfrm>
            <a:off x="1952625" y="2135619"/>
            <a:ext cx="5238750" cy="2964371"/>
            <a:chOff x="1924050" y="2168316"/>
            <a:chExt cx="5238750" cy="2964371"/>
          </a:xfrm>
        </p:grpSpPr>
        <p:pic>
          <p:nvPicPr>
            <p:cNvPr id="344" name="Google Shape;344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87491" y="2168316"/>
              <a:ext cx="4969018" cy="26076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p47"/>
            <p:cNvSpPr/>
            <p:nvPr/>
          </p:nvSpPr>
          <p:spPr>
            <a:xfrm>
              <a:off x="1924050" y="4086224"/>
              <a:ext cx="5238750" cy="1017887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7"/>
            <p:cNvSpPr txBox="1"/>
            <p:nvPr/>
          </p:nvSpPr>
          <p:spPr>
            <a:xfrm>
              <a:off x="3350704" y="4671022"/>
              <a:ext cx="24425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Operating System</a:t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Process Switching Works (1)</a:t>
            </a:r>
            <a:endParaRPr/>
          </a:p>
        </p:txBody>
      </p:sp>
      <p:sp>
        <p:nvSpPr>
          <p:cNvPr id="352" name="Google Shape;352;p4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53" name="Google Shape;353;p48"/>
          <p:cNvPicPr preferRelativeResize="0"/>
          <p:nvPr/>
        </p:nvPicPr>
        <p:blipFill rotWithShape="1">
          <a:blip r:embed="rId3">
            <a:alphaModFix/>
          </a:blip>
          <a:srcRect b="736" l="496" r="496" t="1"/>
          <a:stretch/>
        </p:blipFill>
        <p:spPr>
          <a:xfrm>
            <a:off x="495300" y="1690689"/>
            <a:ext cx="8153400" cy="413861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8"/>
          <p:cNvSpPr txBox="1"/>
          <p:nvPr/>
        </p:nvSpPr>
        <p:spPr>
          <a:xfrm>
            <a:off x="454450" y="2449168"/>
            <a:ext cx="1117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(Running)</a:t>
            </a:r>
            <a:endParaRPr/>
          </a:p>
        </p:txBody>
      </p:sp>
      <p:sp>
        <p:nvSpPr>
          <p:cNvPr id="355" name="Google Shape;355;p48"/>
          <p:cNvSpPr txBox="1"/>
          <p:nvPr/>
        </p:nvSpPr>
        <p:spPr>
          <a:xfrm>
            <a:off x="7545706" y="3145908"/>
            <a:ext cx="917046" cy="33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(Ready)</a:t>
            </a:r>
            <a:endParaRPr/>
          </a:p>
        </p:txBody>
      </p:sp>
      <p:sp>
        <p:nvSpPr>
          <p:cNvPr id="356" name="Google Shape;356;p48"/>
          <p:cNvSpPr txBox="1"/>
          <p:nvPr/>
        </p:nvSpPr>
        <p:spPr>
          <a:xfrm>
            <a:off x="7545706" y="5051608"/>
            <a:ext cx="1102994" cy="585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(Ready or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Blocked)</a:t>
            </a:r>
            <a:endParaRPr/>
          </a:p>
        </p:txBody>
      </p:sp>
      <p:sp>
        <p:nvSpPr>
          <p:cNvPr id="357" name="Google Shape;357;p48"/>
          <p:cNvSpPr txBox="1"/>
          <p:nvPr/>
        </p:nvSpPr>
        <p:spPr>
          <a:xfrm>
            <a:off x="2116456" y="4001294"/>
            <a:ext cx="1102994" cy="585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(Ready or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Blocked)</a:t>
            </a:r>
            <a:endParaRPr/>
          </a:p>
        </p:txBody>
      </p:sp>
      <p:sp>
        <p:nvSpPr>
          <p:cNvPr id="358" name="Google Shape;358;p48"/>
          <p:cNvSpPr txBox="1"/>
          <p:nvPr/>
        </p:nvSpPr>
        <p:spPr>
          <a:xfrm>
            <a:off x="454450" y="5644634"/>
            <a:ext cx="1117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(Running)</a:t>
            </a:r>
            <a:endParaRPr/>
          </a:p>
        </p:txBody>
      </p:sp>
      <p:sp>
        <p:nvSpPr>
          <p:cNvPr id="359" name="Google Shape;359;p48"/>
          <p:cNvSpPr txBox="1"/>
          <p:nvPr/>
        </p:nvSpPr>
        <p:spPr>
          <a:xfrm>
            <a:off x="7531086" y="4019495"/>
            <a:ext cx="1117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(Running)</a:t>
            </a:r>
            <a:endParaRPr/>
          </a:p>
        </p:txBody>
      </p:sp>
      <p:sp>
        <p:nvSpPr>
          <p:cNvPr id="360" name="Google Shape;360;p48"/>
          <p:cNvSpPr txBox="1"/>
          <p:nvPr/>
        </p:nvSpPr>
        <p:spPr>
          <a:xfrm>
            <a:off x="2116456" y="5167311"/>
            <a:ext cx="917046" cy="33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(Ready)</a:t>
            </a:r>
            <a:endParaRPr/>
          </a:p>
        </p:txBody>
      </p:sp>
      <p:sp>
        <p:nvSpPr>
          <p:cNvPr id="361" name="Google Shape;361;p48"/>
          <p:cNvSpPr txBox="1"/>
          <p:nvPr/>
        </p:nvSpPr>
        <p:spPr>
          <a:xfrm>
            <a:off x="2116456" y="4674759"/>
            <a:ext cx="348172" cy="33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Process Switching Works (2)</a:t>
            </a:r>
            <a:endParaRPr/>
          </a:p>
        </p:txBody>
      </p:sp>
      <p:sp>
        <p:nvSpPr>
          <p:cNvPr id="367" name="Google Shape;367;p4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68" name="Google Shape;36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48" y="1828005"/>
            <a:ext cx="7892679" cy="3040086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9"/>
          <p:cNvSpPr/>
          <p:nvPr/>
        </p:nvSpPr>
        <p:spPr>
          <a:xfrm>
            <a:off x="628649" y="4876195"/>
            <a:ext cx="78866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Skeleton of what the lowest level of the operating system does when an interrupt occurs. (MOS Figure 2-5)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Process?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process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OS abstraction of a running program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instance of an executing/active program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including its hardware state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It’s executing a recipe! (by a computer)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28650" y="365126"/>
            <a:ext cx="85153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Processes? Multiprogramming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628649" y="1825626"/>
            <a:ext cx="6677026" cy="376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(pseudo) concurrent operation with even one CPU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 single CPU at any time may only run one process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Multiple processes </a:t>
            </a:r>
            <a:r>
              <a:rPr b="1" lang="en-US"/>
              <a:t>increase CPU utilization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Overlap one process’s computation with another’s wait</a:t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Multiple processes </a:t>
            </a:r>
            <a:r>
              <a:rPr b="1" lang="en-US"/>
              <a:t>reduce latency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Running A then B: B takes 100s</a:t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Running A and B simultaneously: B takes 30s</a:t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4328" y="3280859"/>
            <a:ext cx="4204533" cy="621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-1" l="0" r="0" t="6105"/>
          <a:stretch/>
        </p:blipFill>
        <p:spPr>
          <a:xfrm>
            <a:off x="4758625" y="4386150"/>
            <a:ext cx="4385371" cy="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8629" y="5220298"/>
            <a:ext cx="2928046" cy="881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Multiprogramming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Multiple </a:t>
            </a:r>
            <a:r>
              <a:rPr b="1" lang="en-US"/>
              <a:t>programs</a:t>
            </a:r>
            <a:r>
              <a:rPr lang="en-US"/>
              <a:t> running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By multiple </a:t>
            </a:r>
            <a:r>
              <a:rPr b="1" lang="en-US"/>
              <a:t>processes</a:t>
            </a:r>
            <a:r>
              <a:rPr lang="en-US"/>
              <a:t> running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distinguish them, each has a different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Process IDentifier, PID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Different instances of a program have different PIDs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Different instantiated programs have different PIDs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Multiprogramming by</a:t>
            </a:r>
            <a:br>
              <a:rPr lang="en-US"/>
            </a:br>
            <a:r>
              <a:rPr lang="en-US"/>
              <a:t>Process Switching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Pause execution of one process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Continue with the execution of another process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Operating System functionality (scheduling)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Happens </a:t>
            </a:r>
            <a:r>
              <a:rPr b="1" lang="en-US"/>
              <a:t>transparently</a:t>
            </a:r>
            <a:r>
              <a:rPr lang="en-US"/>
              <a:t> to the process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Programmers </a:t>
            </a:r>
            <a:r>
              <a:rPr b="1" lang="en-US"/>
              <a:t>cannot</a:t>
            </a:r>
            <a:r>
              <a:rPr lang="en-US"/>
              <a:t> make time assumptions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processes order is not fixed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May not be reproducible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Process Model (1)</a:t>
            </a:r>
            <a:endParaRPr/>
          </a:p>
        </p:txBody>
      </p:sp>
      <p:grpSp>
        <p:nvGrpSpPr>
          <p:cNvPr id="135" name="Google Shape;135;p20"/>
          <p:cNvGrpSpPr/>
          <p:nvPr/>
        </p:nvGrpSpPr>
        <p:grpSpPr>
          <a:xfrm>
            <a:off x="2042323" y="2285236"/>
            <a:ext cx="4757019" cy="3819801"/>
            <a:chOff x="2042323" y="1825625"/>
            <a:chExt cx="4757019" cy="3819801"/>
          </a:xfrm>
        </p:grpSpPr>
        <p:pic>
          <p:nvPicPr>
            <p:cNvPr id="136" name="Google Shape;136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95622" y="1825625"/>
              <a:ext cx="3552756" cy="3819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20"/>
            <p:cNvSpPr/>
            <p:nvPr/>
          </p:nvSpPr>
          <p:spPr>
            <a:xfrm>
              <a:off x="4876801" y="2464904"/>
              <a:ext cx="1471578" cy="755374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" name="Google Shape;138;p20"/>
            <p:cNvCxnSpPr/>
            <p:nvPr/>
          </p:nvCxnSpPr>
          <p:spPr>
            <a:xfrm>
              <a:off x="3140765" y="2358887"/>
              <a:ext cx="0" cy="292873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stealth"/>
            </a:ln>
          </p:spPr>
        </p:cxnSp>
        <p:sp>
          <p:nvSpPr>
            <p:cNvPr id="139" name="Google Shape;139;p20"/>
            <p:cNvSpPr txBox="1"/>
            <p:nvPr/>
          </p:nvSpPr>
          <p:spPr>
            <a:xfrm>
              <a:off x="2042323" y="4854834"/>
              <a:ext cx="10984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execution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cxnSp>
          <p:nvCxnSpPr>
            <p:cNvPr id="140" name="Google Shape;140;p20"/>
            <p:cNvCxnSpPr/>
            <p:nvPr/>
          </p:nvCxnSpPr>
          <p:spPr>
            <a:xfrm rot="10800000">
              <a:off x="4937760" y="2636521"/>
              <a:ext cx="914400" cy="118673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1" name="Google Shape;141;p20"/>
            <p:cNvCxnSpPr/>
            <p:nvPr/>
          </p:nvCxnSpPr>
          <p:spPr>
            <a:xfrm rot="10800000">
              <a:off x="4937760" y="3063241"/>
              <a:ext cx="914400" cy="76001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2" name="Google Shape;142;p20"/>
            <p:cNvCxnSpPr/>
            <p:nvPr/>
          </p:nvCxnSpPr>
          <p:spPr>
            <a:xfrm rot="10800000">
              <a:off x="4937760" y="3524349"/>
              <a:ext cx="914400" cy="298903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3" name="Google Shape;143;p20"/>
            <p:cNvCxnSpPr/>
            <p:nvPr/>
          </p:nvCxnSpPr>
          <p:spPr>
            <a:xfrm flipH="1">
              <a:off x="4876802" y="3823252"/>
              <a:ext cx="975358" cy="698224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44" name="Google Shape;144;p20"/>
            <p:cNvCxnSpPr/>
            <p:nvPr/>
          </p:nvCxnSpPr>
          <p:spPr>
            <a:xfrm flipH="1">
              <a:off x="4876802" y="3823252"/>
              <a:ext cx="975358" cy="109164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sp>
          <p:nvSpPr>
            <p:cNvPr id="145" name="Google Shape;145;p20"/>
            <p:cNvSpPr txBox="1"/>
            <p:nvPr/>
          </p:nvSpPr>
          <p:spPr>
            <a:xfrm>
              <a:off x="5852160" y="3460211"/>
              <a:ext cx="94718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Process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Switch</a:t>
              </a:r>
              <a:endParaRPr/>
            </a:p>
          </p:txBody>
        </p:sp>
      </p:grpSp>
      <p:sp>
        <p:nvSpPr>
          <p:cNvPr id="146" name="Google Shape;146;p20"/>
          <p:cNvSpPr txBox="1"/>
          <p:nvPr/>
        </p:nvSpPr>
        <p:spPr>
          <a:xfrm>
            <a:off x="2069744" y="1482658"/>
            <a:ext cx="50045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processes A, B, C, and 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one (single core/thread) CPU</a:t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1570601" y="5927825"/>
            <a:ext cx="60027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Multiprogramming of four programs. (MOS Figure 2-1. (a)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Process Model (2)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8474" y="2616816"/>
            <a:ext cx="3767052" cy="276895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/>
          <p:nvPr/>
        </p:nvSpPr>
        <p:spPr>
          <a:xfrm>
            <a:off x="419100" y="5868587"/>
            <a:ext cx="8305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Conceptual model of four independent, sequential processes. (MOS Figure 2-1. (b)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2069744" y="1736405"/>
            <a:ext cx="50045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four processes A, B, C, and 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