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661E22-E99F-40AA-AC11-D96967BA1F1B}">
  <a:tblStyle styleId="{4D661E22-E99F-40AA-AC11-D96967BA1F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A5665DF-02BC-4937-BA8B-7E3C1DA6FF4B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Batch systems - off-line, jobs come with resource estimates PLEASE THIS IS NOT TRUE!!!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EXPLAIN THAT THIS ASSUMPTION IS IN GENERAL WRONG</a:t>
            </a:r>
            <a:endParaRPr/>
          </a:p>
        </p:txBody>
      </p:sp>
      <p:sp>
        <p:nvSpPr>
          <p:cNvPr id="232" name="Google Shape;232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 is also fair in the same sense that allocating scarce concert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tickets or brand-new iPhones to people who are willing to stand on line starting 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A.M. is fair.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Unfortunately, first-come, first-served also has a powerful disadvantage. Suppose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one compute-bound process that runs for 1 sec at a time and many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I/O-bound processes that use little CPU time but each have to perform 1000 disk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reads to complete. The compute-bound process runs for 1 sec, then it reads a disk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block. All the I/O processes now run and start disk reads. When the compute-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bound process gets its disk block, it runs for another 1 sec, followed by all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I/O-bound processes in quick succession.</a:t>
            </a:r>
            <a:endParaRPr/>
          </a:p>
        </p:txBody>
      </p:sp>
      <p:sp>
        <p:nvSpPr>
          <p:cNvPr id="239" name="Google Shape;239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c20be03cdc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c20be03cdc_3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Previous slide it was 27</a:t>
            </a:r>
            <a:endParaRPr/>
          </a:p>
        </p:txBody>
      </p:sp>
      <p:sp>
        <p:nvSpPr>
          <p:cNvPr id="263" name="Google Shape;263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c20be03cdc_3_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c20be03cdc_3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Previous slide it was 27</a:t>
            </a:r>
            <a:endParaRPr/>
          </a:p>
        </p:txBody>
      </p:sp>
      <p:sp>
        <p:nvSpPr>
          <p:cNvPr id="271" name="Google Shape;271;gc20be03cdc_3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20be03cdc_3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c20be03cdc_3_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c20be03cdc_3_1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c20be03cdc_3_1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Better average but more context switches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?Preemptive SJF is optimal – gives minimum average turnaround time for a given set of processes.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Can use non-preemptive algorithms since this reduces process switching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c20be03cdc_3_1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Better average but more context switches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?Preemptive SJF is optimal – gives minimum average turnaround time for a given set of processes.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Can use non-preemptive algorithms since this reduces process switching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c20be03cdc_3_6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c20be03cdc_3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Better average but more context switches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?Preemptive SJF is optimal – gives minimum average turnaround time for a given set of processes.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Can use non-preemptive algorithms since this reduces process switching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c20be03cdc_3_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c20be03cdc_3_9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c20be03cdc_3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Better average but more context switches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?Preemptive SJF is optimal – gives minimum average turnaround time for a given set of processes.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Can use non-preemptive algorithms since this reduces process switching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c20be03cdc_3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c20be03cdc_3_15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c20be03cdc_3_1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Better average but more context switches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?Preemptive SJF is optimal – gives minimum average turnaround time for a given set of processes.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Can use non-preemptive algorithms since this reduces process switching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c20be03cdc_3_1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c20be03cdc_3_18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gc20be03cdc_3_1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Better average but more context switches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?Preemptive SJF is optimal – gives minimum average turnaround time for a given set of processes.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Can use non-preemptive algorithms since this reduces process switching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c20be03cdc_3_1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c20be03cdc_3_20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gc20be03cdc_3_2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Better average but more context switches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?Preemptive SJF is optimal – gives minimum average turnaround time for a given set of processes.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Can use non-preemptive algorithms since this reduces process switching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c20be03cdc_3_2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c20be03cdc_3_2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gc20be03cdc_3_2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Better average but more context switches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?Preemptive SJF is optimal – gives minimum average turnaround time for a given set of processes.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Can use non-preemptive algorithms since this reduces process switching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c20be03cdc_3_2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c2edaa5893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gc2edaa589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Better average but more context switches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?Preemptive SJF is optimal – gives minimum average turnaround time for a given set of processes.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Can use non-preemptive algorithms since this reduces process switching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c2edaa589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 of the oldest, simplest, fairest, and most widely used algorithms is round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robin.</a:t>
            </a:r>
            <a:endParaRPr/>
          </a:p>
        </p:txBody>
      </p:sp>
      <p:sp>
        <p:nvSpPr>
          <p:cNvPr id="493" name="Google Shape;493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c20be03cdc_3_2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c20be03cdc_3_26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c20be03cdc_3_2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gc20be03cdc_3_26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improve the CPU efficiency, we could set the quantum to, say, 100 msec.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the wasted time is only 1%.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consider what happens on a server system if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 requests come in within a very short time interval and with widely varying CPU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requirements. Fifty processes will be put on the list of runnable processes. If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is idle, the first one will start immediately, the second one may not start until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 msec later, and so on. The unlucky last one may have to wait 5 sec before getting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chance, assuming all the others use their full quanta.</a:t>
            </a:r>
            <a:endParaRPr/>
          </a:p>
        </p:txBody>
      </p:sp>
      <p:sp>
        <p:nvSpPr>
          <p:cNvPr id="524" name="Google Shape;524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c2edaa5893_0_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gc2edaa5893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improve the CPU efficiency, we could set the quantum to, say, 100 msec.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the wasted time is only 1%.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consider what happens on a server system if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 requests come in within a very short time interval and with widely varying CPU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requirements. Fifty processes will be put on the list of runnable processes. If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is idle, the first one will start immediately, the second one may not start until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 msec later, and so on. The unlucky last one may have to wait 5 sec before getting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chance, assuming all the others use their full quanta.</a:t>
            </a:r>
            <a:endParaRPr/>
          </a:p>
        </p:txBody>
      </p:sp>
      <p:sp>
        <p:nvSpPr>
          <p:cNvPr id="531" name="Google Shape;531;gc2edaa5893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c2edaa5893_0_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gc2edaa5893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improve the CPU efficiency, we could set the quantum to, say, 100 msec.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the wasted time is only 1%.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consider what happens on a server system if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 requests come in within a very short time interval and with widely varying CPU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requirements. Fifty processes will be put on the list of runnable processes. If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is idle, the first one will start immediately, the second one may not start until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 msec later, and so on. The unlucky last one may have to wait 5 sec before getting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chance, assuming all the others use their full quanta.</a:t>
            </a:r>
            <a:endParaRPr/>
          </a:p>
        </p:txBody>
      </p:sp>
      <p:sp>
        <p:nvSpPr>
          <p:cNvPr id="538" name="Google Shape;538;gc2edaa5893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conclusion can be formulated as follows: setting the quantum too short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causes too many process switches and lowers the CPU efficiency, but setting it too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 may cause poor response to short interactive requests. A quantum around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20–50 msec is often a reasonable compromise.</a:t>
            </a:r>
            <a:endParaRPr/>
          </a:p>
        </p:txBody>
      </p:sp>
      <p:sp>
        <p:nvSpPr>
          <p:cNvPr id="545" name="Google Shape;545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8" name="Google Shape;55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c20be03cdc_3_2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gc20be03cdc_3_28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20be03cdc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c20be03cdc_1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c20be03cdc_3_2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gc20be03cdc_3_27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2" name="Google Shape;632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Process type, just group the processes in priority classes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User, in the sense that if you are in a school the president max priority, than the provost … dean … student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There can be a cloud model in which each user may pay to be executed at a certain priority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Dynamically based on how much they run vs how much they do IO, and this is the 1/f model</a:t>
            </a:r>
            <a:endParaRPr/>
          </a:p>
        </p:txBody>
      </p:sp>
      <p:sp>
        <p:nvSpPr>
          <p:cNvPr id="633" name="Google Shape;633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9" name="Google Shape;639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2" name="Google Shape;662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ADVANTAGES : less switching overhead IF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Guaranteed scheduling example: each of N processes get 1/N time of the CPU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Probabilistic scheduling: issue each task a </a:t>
            </a:r>
            <a:r>
              <a:rPr lang="en-US"/>
              <a:t>number of tickers and randomly pick the ticket that will be scheduled next. approximates algorithms. Can give more tickets to priority processes</a:t>
            </a:r>
            <a:endParaRPr/>
          </a:p>
        </p:txBody>
      </p:sp>
      <p:sp>
        <p:nvSpPr>
          <p:cNvPr id="699" name="Google Shape;699;p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c617fcdfde_0_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7" name="Google Shape;717;gc617fcdfde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Meeting deadlines - avoid losing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Predictability - avoid quality degradation in multimedia 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gc617fcdfde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20be03cdc_1_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20be03cdc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c20be03cdc_1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c3eccf92aa_1_1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4" name="Google Shape;724;gc3eccf92aa_1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Meeting deadlines - avoid losing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Predictability - avoid quality degradation in multimedia 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gc3eccf92aa_1_1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1" name="Google Shape;731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an example, consider a soft real-time system with three periodic events,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 periods of 100, 200, and 500 msec, respectively. If these events require 50,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30, and 100 msec of CPU time per event, respectively, the system is schedulable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because 0. 5 + 0. 15 + 0. 2 &lt; 1. If a fourth event with a period of 1 sec is added,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will remain schedulable as long as this event does not need more than 150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msec of CPU time per event. Implicit in this calculation is the assumption that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context-switching overhead is so small that it can be ignored</a:t>
            </a:r>
            <a:endParaRPr/>
          </a:p>
        </p:txBody>
      </p:sp>
      <p:sp>
        <p:nvSpPr>
          <p:cNvPr id="732" name="Google Shape;732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c617fcdfde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9" name="Google Shape;739;gc617fcdfd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an example, consider a soft real-time system with three periodic events,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 periods of 100, 200, and 500 msec, respectively. If these events require 50,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30, and 100 msec of CPU time per event, respectively, the system is schedulable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because 0. 5 + 0. 15 + 0. 2 &lt; 1. If a fourth event with a period of 1 sec is added,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will remain schedulable as long as this event does not need more than 150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msec of CPU time per event. Implicit in this calculation is the assumption that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context-switching overhead is so small that it can be ignored</a:t>
            </a:r>
            <a:endParaRPr/>
          </a:p>
        </p:txBody>
      </p:sp>
      <p:sp>
        <p:nvSpPr>
          <p:cNvPr id="740" name="Google Shape;740;gc617fcdfd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c617fcdfde_0_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9" name="Google Shape;749;gc617fcdfde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an example, consider a soft real-time system with three periodic events,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 periods of 100, 200, and 500 msec, respectively. If these events require 50,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30, and 100 msec of CPU time per event, respectively, the system is schedulable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because 0. 5 + 0. 15 + 0. 2 &lt; 1. If a fourth event with a period of 1 sec is added,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will remain schedulable as long as this event does not need more than 150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msec of CPU time per event. Implicit in this calculation is the assumption that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context-switching overhead is so small that it can be ignored</a:t>
            </a:r>
            <a:endParaRPr/>
          </a:p>
        </p:txBody>
      </p:sp>
      <p:sp>
        <p:nvSpPr>
          <p:cNvPr id="750" name="Google Shape;750;gc617fcdfde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9" name="Google Shape;759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Scheduling executive </a:t>
            </a: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priorities (as we saw before)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Rate monotonic </a:t>
            </a: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period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Deadline monotonic </a:t>
            </a: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deadline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PRIO allow higher utilization of the processors – you can pack more </a:t>
            </a:r>
            <a:r>
              <a:rPr lang="en-US"/>
              <a:t>processes</a:t>
            </a:r>
            <a:endParaRPr b="0" i="0" sz="1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scheduling algorithms can be static or dynamic. The former make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their scheduling decisions before the system starts running. The latter make their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scheduling decisions at run time, after execution has started. Static scheduling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 only when there is perfect information available in advance about the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done and the deadlines that have to be met. Dynamic scheduling algorithms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have these restrictions.</a:t>
            </a:r>
            <a:endParaRPr/>
          </a:p>
        </p:txBody>
      </p:sp>
      <p:sp>
        <p:nvSpPr>
          <p:cNvPr id="760" name="Google Shape;760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c3eccf92aa_1_1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c3eccf92aa_1_1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gc3eccf92aa_1_1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c3eccf92aa_1_1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c3eccf92aa_1_1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gc3eccf92aa_1_1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c34d565596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c34d56559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gc34d56559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process is CPU-bound because it does a lot of compute and doesn’t call much IO operations. A process is IO-bound because it does few compute and calls IO operations a lot. But this is independent of the duration of the IO.</a:t>
            </a:r>
            <a:endParaRPr/>
          </a:p>
        </p:txBody>
      </p:sp>
      <p:sp>
        <p:nvSpPr>
          <p:cNvPr id="169" name="Google Shape;16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20be03cdc_1_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c20be03cdc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process is CPU-bound because it does a lot of compute and doesn’t call much IO operations. A process is IO-bound because it does few compute and calls IO operations a lot. But this is independent of the duration of the IO.</a:t>
            </a:r>
            <a:endParaRPr/>
          </a:p>
        </p:txBody>
      </p:sp>
      <p:sp>
        <p:nvSpPr>
          <p:cNvPr id="179" name="Google Shape;179;gc20be03cdc_1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GRAPH IS OF A TOY SYSTEM NOT A REAL 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a process is created, should I run the parent or the child first?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a process exits, because it will not run anymore, another must be selected; if no one exists, there’re is a system supplied one, the idle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6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4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hyperlink" Target="https://blog.acolyer.org/2016/04/26/the-linux-scheduler-a-decade-of-wasted-core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CS492 - Operating Systems</a:t>
            </a:r>
            <a:br>
              <a:rPr lang="en-US"/>
            </a:br>
            <a:r>
              <a:rPr b="1" lang="en-US"/>
              <a:t>Scheduling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Georgios Portokalidis &amp; Jun Xu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Zybook Ch. 3 MOS Ch. 2.4, 2.4.1-2.4.4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Slides credit: Antonio Barbalace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Clock Interrupts</a:t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1526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Scheduling takes place at clock interrupts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way for a system to keep track of time</a:t>
            </a:r>
            <a:endParaRPr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Interrupt at periodic intervals (clock </a:t>
            </a:r>
            <a:r>
              <a:rPr b="1" i="1" lang="en-US"/>
              <a:t>tick</a:t>
            </a:r>
            <a:r>
              <a:rPr lang="en-US"/>
              <a:t>), e.g.,  1msec</a:t>
            </a:r>
            <a:endParaRPr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Implemented using a hardware clock interrupt</a:t>
            </a:r>
            <a:endParaRPr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High priority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However, Ivan Sutherland</a:t>
            </a:r>
            <a:r>
              <a:rPr lang="en-US">
                <a:solidFill>
                  <a:srgbClr val="000000"/>
                </a:solidFill>
              </a:rPr>
              <a:t> - </a:t>
            </a:r>
            <a:r>
              <a:rPr lang="en-US">
                <a:solidFill>
                  <a:srgbClr val="000000"/>
                </a:solidFill>
              </a:rPr>
              <a:t>Asynchronous</a:t>
            </a:r>
            <a:r>
              <a:rPr lang="en-US">
                <a:solidFill>
                  <a:srgbClr val="000000"/>
                </a:solidFill>
              </a:rPr>
              <a:t> Hardware</a:t>
            </a:r>
            <a:endParaRPr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•"/>
            </a:pP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http://www.cs.virginia.edu/~robins/Computing_Without_Clocks.pdf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Non-preemptive vs Preemptive Scheduling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Non-preemptive</a:t>
            </a:r>
            <a:r>
              <a:rPr lang="en-US"/>
              <a:t> scheduling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Processes execute until completion or until they want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/>
              <a:t>Voluntary process switch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/>
              <a:t>Process switch on blocking calls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scheduler gets involved only at exit or on request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For every clock interrupt, running process keeps going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Preemptive</a:t>
            </a:r>
            <a:r>
              <a:rPr lang="en-US"/>
              <a:t> scheduling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While a process executes, its execution may be paused, and another process resumes its execution, etc.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/>
              <a:t>Involuntary process switch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For every clock interrupt, running process may be suspended and switched with another process (if there is any)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Categories of Scheduling Algorithms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Different </a:t>
            </a:r>
            <a:r>
              <a:rPr b="1" lang="en-US"/>
              <a:t>environments</a:t>
            </a:r>
            <a:r>
              <a:rPr lang="en-US"/>
              <a:t> require different scheduling algorithms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Different application areas have different goals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Environments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Batch Systems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Interactive Systems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Real-time Systems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Scheduling Algorithms Goals</a:t>
            </a:r>
            <a:endParaRPr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628650" y="1825624"/>
            <a:ext cx="7886700" cy="4667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>
                <a:solidFill>
                  <a:srgbClr val="FF0000"/>
                </a:solidFill>
              </a:rPr>
              <a:t>All systems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Fairness - giving each process a fair share of the CPU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Policy enforcement - seeing that stated policy is carried out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Balance - keeping all parts of the system busy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Batch systems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Throughput - maximize jobs per hour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Turnaround time - minimize time between submission and termination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CPU utilization - keep the CPU busy all the time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Interactive systems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Response time - respond to requests quickly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Proportionality - meet user expectations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Real-time systems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Meeting deadlines - avoid losing 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Predictability - avoid quality degradation in multimedia systems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Basic Scheduling Algorithms</a:t>
            </a:r>
            <a:endParaRPr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628650" y="1825625"/>
            <a:ext cx="8088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Batch Systems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First-come First-served (or First-in First-out)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Shortest Job First and Shortest Remaining Time Next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Interactive Systems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Round Robin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Priority (zyBook Multilevel Scheduling)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Multiple Queues </a:t>
            </a:r>
            <a:r>
              <a:rPr lang="en-US"/>
              <a:t>(zyBook Multilevel with Feedback)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Shortest Process Next, Guarantee, Lottery, Fair-share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Real-time Systems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Fixed Priority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Dynamic Priority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Scheduling for</a:t>
            </a:r>
            <a:br>
              <a:rPr lang="en-US"/>
            </a:br>
            <a:r>
              <a:rPr lang="en-US"/>
              <a:t>Batch Systems</a:t>
            </a:r>
            <a:endParaRPr/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Scheduling in Batch Systems</a:t>
            </a:r>
            <a:endParaRPr/>
          </a:p>
        </p:txBody>
      </p:sp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Assumptions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 much time is needed to complete a job is</a:t>
            </a:r>
            <a:r>
              <a:rPr b="1" lang="en-US"/>
              <a:t> maybe known ahead of time </a:t>
            </a:r>
            <a:r>
              <a:rPr lang="en-US"/>
              <a:t>(necessary for SJF)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Scheduling goals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Throughput – maximize jobs per unit time (hour)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Turnaround time – minimize time user wait time for jobs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CPU utilization – keep the CPU as busy as possible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Algorithms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First-Come First-Served (FCFS)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Shortest job first (SJF)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First-come First-serv</a:t>
            </a:r>
            <a:r>
              <a:rPr lang="en-US"/>
              <a:t>ed</a:t>
            </a:r>
            <a:r>
              <a:rPr lang="en-US"/>
              <a:t> (FCFS)</a:t>
            </a:r>
            <a:endParaRPr/>
          </a:p>
        </p:txBody>
      </p:sp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Processes are assigned to the CPU in the order they request it (or they arrive)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Non-preemptive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FCFS Example (1)</a:t>
            </a:r>
            <a:endParaRPr/>
          </a:p>
        </p:txBody>
      </p:sp>
      <p:sp>
        <p:nvSpPr>
          <p:cNvPr id="248" name="Google Shape;248;p30"/>
          <p:cNvSpPr txBox="1"/>
          <p:nvPr>
            <p:ph idx="1" type="body"/>
          </p:nvPr>
        </p:nvSpPr>
        <p:spPr>
          <a:xfrm>
            <a:off x="628650" y="1825625"/>
            <a:ext cx="3943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Arrival </a:t>
            </a:r>
            <a:r>
              <a:rPr b="1" lang="en-US"/>
              <a:t>order</a:t>
            </a:r>
            <a:r>
              <a:rPr lang="en-US"/>
              <a:t> for the processes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P1, P2, P3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0"/>
          <p:cNvSpPr/>
          <p:nvPr/>
        </p:nvSpPr>
        <p:spPr>
          <a:xfrm>
            <a:off x="4724908" y="3298519"/>
            <a:ext cx="3797400" cy="120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0" name="Google Shape;250;p30"/>
          <p:cNvGraphicFramePr/>
          <p:nvPr/>
        </p:nvGraphicFramePr>
        <p:xfrm>
          <a:off x="5745950" y="182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{4D661E22-E99F-40AA-AC11-D96967BA1F1B}</a:tableStyleId>
              </a:tblPr>
              <a:tblGrid>
                <a:gridCol w="1059250"/>
                <a:gridCol w="105925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Process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CPU Time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FCFS Example (1)</a:t>
            </a:r>
            <a:endParaRPr/>
          </a:p>
        </p:txBody>
      </p:sp>
      <p:sp>
        <p:nvSpPr>
          <p:cNvPr id="256" name="Google Shape;256;p31"/>
          <p:cNvSpPr txBox="1"/>
          <p:nvPr>
            <p:ph idx="1" type="body"/>
          </p:nvPr>
        </p:nvSpPr>
        <p:spPr>
          <a:xfrm>
            <a:off x="628650" y="1825625"/>
            <a:ext cx="3943200" cy="47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Arrival </a:t>
            </a:r>
            <a:r>
              <a:rPr b="1" lang="en-US"/>
              <a:t>order</a:t>
            </a:r>
            <a:r>
              <a:rPr lang="en-US"/>
              <a:t> for the processes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P1, P2, P3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Turnaround time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P1 = 24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P2 = 27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P3 = 30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Average turnaround time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(24+27+30)/3 = 27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Short process delayed by long process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Convoy effect</a:t>
            </a:r>
            <a:endParaRPr/>
          </a:p>
        </p:txBody>
      </p:sp>
      <p:pic>
        <p:nvPicPr>
          <p:cNvPr id="257" name="Google Shape;257;p31"/>
          <p:cNvPicPr preferRelativeResize="0"/>
          <p:nvPr/>
        </p:nvPicPr>
        <p:blipFill rotWithShape="1">
          <a:blip r:embed="rId3">
            <a:alphaModFix/>
          </a:blip>
          <a:srcRect b="0" l="0" r="0" t="61127"/>
          <a:stretch/>
        </p:blipFill>
        <p:spPr>
          <a:xfrm>
            <a:off x="5236750" y="3758751"/>
            <a:ext cx="3136900" cy="1014324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1"/>
          <p:cNvSpPr/>
          <p:nvPr/>
        </p:nvSpPr>
        <p:spPr>
          <a:xfrm>
            <a:off x="5029200" y="4934635"/>
            <a:ext cx="37973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Turnaround T</a:t>
            </a:r>
            <a:r>
              <a:rPr b="1" i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ime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average time taken by a job to complete after submission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9" name="Google Shape;259;p31"/>
          <p:cNvGraphicFramePr/>
          <p:nvPr/>
        </p:nvGraphicFramePr>
        <p:xfrm>
          <a:off x="5745950" y="182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{4D661E22-E99F-40AA-AC11-D96967BA1F1B}</a:tableStyleId>
              </a:tblPr>
              <a:tblGrid>
                <a:gridCol w="1059250"/>
                <a:gridCol w="105925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Process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CPU Time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Concepts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628650" y="1825625"/>
            <a:ext cx="8312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scheduling problem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scheduling works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Properties and characteristics of scheduling algorithms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Scheduling algorithms for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Batch systems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Interactive systems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Real-time systems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Studying scheduling algorithms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FCFS Example (2)</a:t>
            </a:r>
            <a:endParaRPr/>
          </a:p>
        </p:txBody>
      </p:sp>
      <p:sp>
        <p:nvSpPr>
          <p:cNvPr id="266" name="Google Shape;266;p32"/>
          <p:cNvSpPr txBox="1"/>
          <p:nvPr>
            <p:ph idx="1" type="body"/>
          </p:nvPr>
        </p:nvSpPr>
        <p:spPr>
          <a:xfrm>
            <a:off x="628650" y="1825625"/>
            <a:ext cx="39433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Arrival </a:t>
            </a:r>
            <a:r>
              <a:rPr b="1" lang="en-US"/>
              <a:t>order</a:t>
            </a:r>
            <a:r>
              <a:rPr lang="en-US"/>
              <a:t> for the processes 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P2, P3, P1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7" name="Google Shape;267;p32"/>
          <p:cNvGraphicFramePr/>
          <p:nvPr/>
        </p:nvGraphicFramePr>
        <p:xfrm>
          <a:off x="5745950" y="182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{4D661E22-E99F-40AA-AC11-D96967BA1F1B}</a:tableStyleId>
              </a:tblPr>
              <a:tblGrid>
                <a:gridCol w="1059250"/>
                <a:gridCol w="105925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Process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CPU Time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FCFS Example (2)</a:t>
            </a:r>
            <a:endParaRPr/>
          </a:p>
        </p:txBody>
      </p:sp>
      <p:sp>
        <p:nvSpPr>
          <p:cNvPr id="274" name="Google Shape;274;p33"/>
          <p:cNvSpPr txBox="1"/>
          <p:nvPr>
            <p:ph idx="1" type="body"/>
          </p:nvPr>
        </p:nvSpPr>
        <p:spPr>
          <a:xfrm>
            <a:off x="628650" y="1825625"/>
            <a:ext cx="3943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Arrival </a:t>
            </a:r>
            <a:r>
              <a:rPr b="1" lang="en-US"/>
              <a:t>order</a:t>
            </a:r>
            <a:r>
              <a:rPr lang="en-US"/>
              <a:t> for the processes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P2, P3, P1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Turnaround time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P1 = 30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P2 = 3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P3 = 6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Average turnaround time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(30+3+6)/3 = 13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Much better than the previous case</a:t>
            </a:r>
            <a:endParaRPr/>
          </a:p>
        </p:txBody>
      </p:sp>
      <p:pic>
        <p:nvPicPr>
          <p:cNvPr id="275" name="Google Shape;275;p33"/>
          <p:cNvPicPr preferRelativeResize="0"/>
          <p:nvPr/>
        </p:nvPicPr>
        <p:blipFill rotWithShape="1">
          <a:blip r:embed="rId3">
            <a:alphaModFix/>
          </a:blip>
          <a:srcRect b="0" l="0" r="0" t="60951"/>
          <a:stretch/>
        </p:blipFill>
        <p:spPr>
          <a:xfrm>
            <a:off x="5246425" y="3646925"/>
            <a:ext cx="3167325" cy="987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6" name="Google Shape;276;p33"/>
          <p:cNvGraphicFramePr/>
          <p:nvPr/>
        </p:nvGraphicFramePr>
        <p:xfrm>
          <a:off x="5745950" y="182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{4D661E22-E99F-40AA-AC11-D96967BA1F1B}</a:tableStyleId>
              </a:tblPr>
              <a:tblGrid>
                <a:gridCol w="1059250"/>
                <a:gridCol w="105925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Process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CPU Time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Shortest Job First (SJF)</a:t>
            </a:r>
            <a:endParaRPr/>
          </a:p>
        </p:txBody>
      </p:sp>
      <p:sp>
        <p:nvSpPr>
          <p:cNvPr id="282" name="Google Shape;282;p3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Associate with each process the </a:t>
            </a:r>
            <a:r>
              <a:rPr b="1" lang="en-US"/>
              <a:t>length of its CPU time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the CPU time length to schedule the process with the shortest CPU time first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Two variations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/>
              <a:t>Non-preemptive </a:t>
            </a:r>
            <a:r>
              <a:rPr lang="en-US"/>
              <a:t>– once CPU is given to the process, it cannot be taken away until completion (or blocking)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/>
              <a:t>Preemptive </a:t>
            </a:r>
            <a:r>
              <a:rPr lang="en-US"/>
              <a:t>– if a new process arrives with CPU time less than the remaining time of current executing process, preempt. </a:t>
            </a:r>
            <a:r>
              <a:rPr b="1" lang="en-US"/>
              <a:t>(</a:t>
            </a:r>
            <a:r>
              <a:rPr b="1" i="1" lang="en-US"/>
              <a:t>Shortest Remaining Time Next, SRTN)</a:t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Non-Preemptive SJF Example</a:t>
            </a:r>
            <a:endParaRPr/>
          </a:p>
        </p:txBody>
      </p:sp>
      <p:sp>
        <p:nvSpPr>
          <p:cNvPr id="288" name="Google Shape;288;p35"/>
          <p:cNvSpPr txBox="1"/>
          <p:nvPr>
            <p:ph idx="1" type="body"/>
          </p:nvPr>
        </p:nvSpPr>
        <p:spPr>
          <a:xfrm>
            <a:off x="628650" y="1825625"/>
            <a:ext cx="39433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Arrival time for the processes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P1 at 0, P2 at 2, P3 at 4, P4 at 5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4087" y="1825625"/>
            <a:ext cx="2943113" cy="302578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5"/>
          <p:cNvSpPr/>
          <p:nvPr/>
        </p:nvSpPr>
        <p:spPr>
          <a:xfrm>
            <a:off x="4724908" y="3786021"/>
            <a:ext cx="37973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Non-Preemptive SJF Example</a:t>
            </a:r>
            <a:endParaRPr/>
          </a:p>
        </p:txBody>
      </p:sp>
      <p:sp>
        <p:nvSpPr>
          <p:cNvPr id="296" name="Google Shape;296;p36"/>
          <p:cNvSpPr txBox="1"/>
          <p:nvPr>
            <p:ph idx="1" type="body"/>
          </p:nvPr>
        </p:nvSpPr>
        <p:spPr>
          <a:xfrm>
            <a:off x="628650" y="1825625"/>
            <a:ext cx="3943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Arrival time for the processes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P1 at 0, P2 at 2, P3 at 4, P4 at 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Turnaround time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P1 = 7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P2 = 12 – 2 = 10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P3 = 8 – 4 = 4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P4 = 16 – 5 = 11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Average turnaround time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(7+10+4+11)/4 = 8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3 ctx switches</a:t>
            </a:r>
            <a:endParaRPr/>
          </a:p>
        </p:txBody>
      </p:sp>
      <p:pic>
        <p:nvPicPr>
          <p:cNvPr id="297" name="Google Shape;29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4087" y="1825625"/>
            <a:ext cx="2943114" cy="3025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Preemptive SJF Example</a:t>
            </a:r>
            <a:endParaRPr/>
          </a:p>
        </p:txBody>
      </p:sp>
      <p:pic>
        <p:nvPicPr>
          <p:cNvPr id="304" name="Google Shape;304;p37"/>
          <p:cNvPicPr preferRelativeResize="0"/>
          <p:nvPr/>
        </p:nvPicPr>
        <p:blipFill rotWithShape="1">
          <a:blip r:embed="rId3">
            <a:alphaModFix/>
          </a:blip>
          <a:srcRect b="41134" l="0" r="0" t="0"/>
          <a:stretch/>
        </p:blipFill>
        <p:spPr>
          <a:xfrm>
            <a:off x="5134087" y="1825625"/>
            <a:ext cx="2943113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7"/>
          <p:cNvSpPr txBox="1"/>
          <p:nvPr>
            <p:ph idx="1" type="body"/>
          </p:nvPr>
        </p:nvSpPr>
        <p:spPr>
          <a:xfrm>
            <a:off x="628650" y="1825625"/>
            <a:ext cx="3943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Arrival time for the processes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P1 at 0, P2 at 2, P3 at 4, P4 at 5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Preemptive SJF Example</a:t>
            </a:r>
            <a:endParaRPr/>
          </a:p>
        </p:txBody>
      </p:sp>
      <p:sp>
        <p:nvSpPr>
          <p:cNvPr id="312" name="Google Shape;312;p38"/>
          <p:cNvSpPr txBox="1"/>
          <p:nvPr>
            <p:ph idx="1" type="body"/>
          </p:nvPr>
        </p:nvSpPr>
        <p:spPr>
          <a:xfrm>
            <a:off x="628650" y="1825625"/>
            <a:ext cx="39433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Arrival time for the processes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P1 at 0, P2 at 2, P3 at 4, P4 at 5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38"/>
          <p:cNvPicPr preferRelativeResize="0"/>
          <p:nvPr/>
        </p:nvPicPr>
        <p:blipFill rotWithShape="1">
          <a:blip r:embed="rId3">
            <a:alphaModFix/>
          </a:blip>
          <a:srcRect b="41134" l="0" r="0" t="0"/>
          <a:stretch/>
        </p:blipFill>
        <p:spPr>
          <a:xfrm>
            <a:off x="5134087" y="1825625"/>
            <a:ext cx="2943113" cy="1781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4" name="Google Shape;314;p38"/>
          <p:cNvGrpSpPr/>
          <p:nvPr/>
        </p:nvGrpSpPr>
        <p:grpSpPr>
          <a:xfrm>
            <a:off x="4957620" y="3924286"/>
            <a:ext cx="707716" cy="744456"/>
            <a:chOff x="4957620" y="3924286"/>
            <a:chExt cx="707716" cy="744456"/>
          </a:xfrm>
        </p:grpSpPr>
        <p:sp>
          <p:nvSpPr>
            <p:cNvPr id="315" name="Google Shape;315;p38"/>
            <p:cNvSpPr/>
            <p:nvPr/>
          </p:nvSpPr>
          <p:spPr>
            <a:xfrm>
              <a:off x="5097630" y="3924286"/>
              <a:ext cx="428513" cy="381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P1</a:t>
              </a:r>
              <a:endParaRPr/>
            </a:p>
          </p:txBody>
        </p:sp>
        <p:sp>
          <p:nvSpPr>
            <p:cNvPr id="316" name="Google Shape;316;p38"/>
            <p:cNvSpPr txBox="1"/>
            <p:nvPr/>
          </p:nvSpPr>
          <p:spPr>
            <a:xfrm>
              <a:off x="4957620" y="429941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317" name="Google Shape;317;p38"/>
            <p:cNvSpPr txBox="1"/>
            <p:nvPr/>
          </p:nvSpPr>
          <p:spPr>
            <a:xfrm>
              <a:off x="5363650" y="429941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Preemptive SJF Example</a:t>
            </a:r>
            <a:endParaRPr/>
          </a:p>
        </p:txBody>
      </p:sp>
      <p:sp>
        <p:nvSpPr>
          <p:cNvPr id="324" name="Google Shape;324;p39"/>
          <p:cNvSpPr txBox="1"/>
          <p:nvPr>
            <p:ph idx="1" type="body"/>
          </p:nvPr>
        </p:nvSpPr>
        <p:spPr>
          <a:xfrm>
            <a:off x="628650" y="1825625"/>
            <a:ext cx="3943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Arrival time for the processes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P1 at 0, P2 at 2, P3 at 4, P4 at 5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39"/>
          <p:cNvPicPr preferRelativeResize="0"/>
          <p:nvPr/>
        </p:nvPicPr>
        <p:blipFill rotWithShape="1">
          <a:blip r:embed="rId3">
            <a:alphaModFix/>
          </a:blip>
          <a:srcRect b="41134" l="0" r="0" t="0"/>
          <a:stretch/>
        </p:blipFill>
        <p:spPr>
          <a:xfrm>
            <a:off x="5134087" y="1825625"/>
            <a:ext cx="2943113" cy="1781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6" name="Google Shape;326;p39"/>
          <p:cNvGrpSpPr/>
          <p:nvPr/>
        </p:nvGrpSpPr>
        <p:grpSpPr>
          <a:xfrm>
            <a:off x="5526143" y="3924286"/>
            <a:ext cx="545338" cy="744424"/>
            <a:chOff x="5526143" y="3924286"/>
            <a:chExt cx="545338" cy="744424"/>
          </a:xfrm>
        </p:grpSpPr>
        <p:sp>
          <p:nvSpPr>
            <p:cNvPr id="327" name="Google Shape;327;p39"/>
            <p:cNvSpPr/>
            <p:nvPr/>
          </p:nvSpPr>
          <p:spPr>
            <a:xfrm>
              <a:off x="5526143" y="3924286"/>
              <a:ext cx="428400" cy="381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P2</a:t>
              </a:r>
              <a:endParaRPr/>
            </a:p>
          </p:txBody>
        </p:sp>
        <p:sp>
          <p:nvSpPr>
            <p:cNvPr id="328" name="Google Shape;328;p39"/>
            <p:cNvSpPr txBox="1"/>
            <p:nvPr/>
          </p:nvSpPr>
          <p:spPr>
            <a:xfrm>
              <a:off x="5769681" y="4299410"/>
              <a:ext cx="30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</p:grpSp>
      <p:grpSp>
        <p:nvGrpSpPr>
          <p:cNvPr id="329" name="Google Shape;329;p39"/>
          <p:cNvGrpSpPr/>
          <p:nvPr/>
        </p:nvGrpSpPr>
        <p:grpSpPr>
          <a:xfrm>
            <a:off x="4957620" y="3924286"/>
            <a:ext cx="707830" cy="744424"/>
            <a:chOff x="4957620" y="3924286"/>
            <a:chExt cx="707830" cy="744424"/>
          </a:xfrm>
        </p:grpSpPr>
        <p:sp>
          <p:nvSpPr>
            <p:cNvPr id="330" name="Google Shape;330;p39"/>
            <p:cNvSpPr/>
            <p:nvPr/>
          </p:nvSpPr>
          <p:spPr>
            <a:xfrm>
              <a:off x="5097630" y="3924286"/>
              <a:ext cx="428400" cy="381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P1</a:t>
              </a:r>
              <a:endParaRPr/>
            </a:p>
          </p:txBody>
        </p:sp>
        <p:sp>
          <p:nvSpPr>
            <p:cNvPr id="331" name="Google Shape;331;p39"/>
            <p:cNvSpPr txBox="1"/>
            <p:nvPr/>
          </p:nvSpPr>
          <p:spPr>
            <a:xfrm>
              <a:off x="4957620" y="4299410"/>
              <a:ext cx="30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332" name="Google Shape;332;p39"/>
            <p:cNvSpPr txBox="1"/>
            <p:nvPr/>
          </p:nvSpPr>
          <p:spPr>
            <a:xfrm>
              <a:off x="5363650" y="4299410"/>
              <a:ext cx="30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Preemptive SJF Example</a:t>
            </a:r>
            <a:endParaRPr/>
          </a:p>
        </p:txBody>
      </p:sp>
      <p:sp>
        <p:nvSpPr>
          <p:cNvPr id="339" name="Google Shape;339;p40"/>
          <p:cNvSpPr txBox="1"/>
          <p:nvPr>
            <p:ph idx="1" type="body"/>
          </p:nvPr>
        </p:nvSpPr>
        <p:spPr>
          <a:xfrm>
            <a:off x="628650" y="1825625"/>
            <a:ext cx="3943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Arrival time for the processes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P1 at 0, P2 at 2, P3 at 4, P4 at 5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0" name="Google Shape;340;p40"/>
          <p:cNvPicPr preferRelativeResize="0"/>
          <p:nvPr/>
        </p:nvPicPr>
        <p:blipFill rotWithShape="1">
          <a:blip r:embed="rId3">
            <a:alphaModFix/>
          </a:blip>
          <a:srcRect b="41134" l="0" r="0" t="0"/>
          <a:stretch/>
        </p:blipFill>
        <p:spPr>
          <a:xfrm>
            <a:off x="5134087" y="1825625"/>
            <a:ext cx="2943113" cy="1781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40"/>
          <p:cNvGrpSpPr/>
          <p:nvPr/>
        </p:nvGrpSpPr>
        <p:grpSpPr>
          <a:xfrm>
            <a:off x="5526143" y="3924286"/>
            <a:ext cx="545338" cy="744424"/>
            <a:chOff x="5526143" y="3924286"/>
            <a:chExt cx="545338" cy="744424"/>
          </a:xfrm>
        </p:grpSpPr>
        <p:sp>
          <p:nvSpPr>
            <p:cNvPr id="342" name="Google Shape;342;p40"/>
            <p:cNvSpPr/>
            <p:nvPr/>
          </p:nvSpPr>
          <p:spPr>
            <a:xfrm>
              <a:off x="5526143" y="3924286"/>
              <a:ext cx="428400" cy="381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P2</a:t>
              </a:r>
              <a:endParaRPr/>
            </a:p>
          </p:txBody>
        </p:sp>
        <p:sp>
          <p:nvSpPr>
            <p:cNvPr id="343" name="Google Shape;343;p40"/>
            <p:cNvSpPr txBox="1"/>
            <p:nvPr/>
          </p:nvSpPr>
          <p:spPr>
            <a:xfrm>
              <a:off x="5769681" y="4299410"/>
              <a:ext cx="30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</p:grpSp>
      <p:grpSp>
        <p:nvGrpSpPr>
          <p:cNvPr id="344" name="Google Shape;344;p40"/>
          <p:cNvGrpSpPr/>
          <p:nvPr/>
        </p:nvGrpSpPr>
        <p:grpSpPr>
          <a:xfrm>
            <a:off x="5954657" y="3924286"/>
            <a:ext cx="410535" cy="744424"/>
            <a:chOff x="5954657" y="3924286"/>
            <a:chExt cx="410535" cy="744424"/>
          </a:xfrm>
        </p:grpSpPr>
        <p:sp>
          <p:nvSpPr>
            <p:cNvPr id="345" name="Google Shape;345;p40"/>
            <p:cNvSpPr/>
            <p:nvPr/>
          </p:nvSpPr>
          <p:spPr>
            <a:xfrm>
              <a:off x="5954657" y="3924286"/>
              <a:ext cx="255600" cy="381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P3</a:t>
              </a:r>
              <a:endParaRPr/>
            </a:p>
          </p:txBody>
        </p:sp>
        <p:sp>
          <p:nvSpPr>
            <p:cNvPr id="346" name="Google Shape;346;p40"/>
            <p:cNvSpPr txBox="1"/>
            <p:nvPr/>
          </p:nvSpPr>
          <p:spPr>
            <a:xfrm>
              <a:off x="6063392" y="4299410"/>
              <a:ext cx="30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</p:grpSp>
      <p:grpSp>
        <p:nvGrpSpPr>
          <p:cNvPr id="347" name="Google Shape;347;p40"/>
          <p:cNvGrpSpPr/>
          <p:nvPr/>
        </p:nvGrpSpPr>
        <p:grpSpPr>
          <a:xfrm>
            <a:off x="4957620" y="3924286"/>
            <a:ext cx="707830" cy="744424"/>
            <a:chOff x="4957620" y="3924286"/>
            <a:chExt cx="707830" cy="744424"/>
          </a:xfrm>
        </p:grpSpPr>
        <p:sp>
          <p:nvSpPr>
            <p:cNvPr id="348" name="Google Shape;348;p40"/>
            <p:cNvSpPr/>
            <p:nvPr/>
          </p:nvSpPr>
          <p:spPr>
            <a:xfrm>
              <a:off x="5097630" y="3924286"/>
              <a:ext cx="428400" cy="381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P1</a:t>
              </a:r>
              <a:endParaRPr/>
            </a:p>
          </p:txBody>
        </p:sp>
        <p:sp>
          <p:nvSpPr>
            <p:cNvPr id="349" name="Google Shape;349;p40"/>
            <p:cNvSpPr txBox="1"/>
            <p:nvPr/>
          </p:nvSpPr>
          <p:spPr>
            <a:xfrm>
              <a:off x="4957620" y="4299410"/>
              <a:ext cx="30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350" name="Google Shape;350;p40"/>
            <p:cNvSpPr txBox="1"/>
            <p:nvPr/>
          </p:nvSpPr>
          <p:spPr>
            <a:xfrm>
              <a:off x="5363650" y="4299410"/>
              <a:ext cx="30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Preemptive SJF Example</a:t>
            </a:r>
            <a:endParaRPr/>
          </a:p>
        </p:txBody>
      </p:sp>
      <p:sp>
        <p:nvSpPr>
          <p:cNvPr id="357" name="Google Shape;357;p41"/>
          <p:cNvSpPr txBox="1"/>
          <p:nvPr>
            <p:ph idx="1" type="body"/>
          </p:nvPr>
        </p:nvSpPr>
        <p:spPr>
          <a:xfrm>
            <a:off x="628650" y="1825625"/>
            <a:ext cx="3943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Arrival time for the processes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P1 at 0, P2 at 2, P3 at 4, P4 at 5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8" name="Google Shape;358;p41"/>
          <p:cNvPicPr preferRelativeResize="0"/>
          <p:nvPr/>
        </p:nvPicPr>
        <p:blipFill rotWithShape="1">
          <a:blip r:embed="rId3">
            <a:alphaModFix/>
          </a:blip>
          <a:srcRect b="41134" l="0" r="0" t="0"/>
          <a:stretch/>
        </p:blipFill>
        <p:spPr>
          <a:xfrm>
            <a:off x="5134087" y="1825625"/>
            <a:ext cx="2943113" cy="1781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9" name="Google Shape;359;p41"/>
          <p:cNvGrpSpPr/>
          <p:nvPr/>
        </p:nvGrpSpPr>
        <p:grpSpPr>
          <a:xfrm>
            <a:off x="5526143" y="3924286"/>
            <a:ext cx="545338" cy="744424"/>
            <a:chOff x="5526143" y="3924286"/>
            <a:chExt cx="545338" cy="744424"/>
          </a:xfrm>
        </p:grpSpPr>
        <p:sp>
          <p:nvSpPr>
            <p:cNvPr id="360" name="Google Shape;360;p41"/>
            <p:cNvSpPr/>
            <p:nvPr/>
          </p:nvSpPr>
          <p:spPr>
            <a:xfrm>
              <a:off x="5526143" y="3924286"/>
              <a:ext cx="428400" cy="381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P2</a:t>
              </a:r>
              <a:endParaRPr/>
            </a:p>
          </p:txBody>
        </p:sp>
        <p:sp>
          <p:nvSpPr>
            <p:cNvPr id="361" name="Google Shape;361;p41"/>
            <p:cNvSpPr txBox="1"/>
            <p:nvPr/>
          </p:nvSpPr>
          <p:spPr>
            <a:xfrm>
              <a:off x="5769681" y="4299410"/>
              <a:ext cx="30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</p:grpSp>
      <p:grpSp>
        <p:nvGrpSpPr>
          <p:cNvPr id="362" name="Google Shape;362;p41"/>
          <p:cNvGrpSpPr/>
          <p:nvPr/>
        </p:nvGrpSpPr>
        <p:grpSpPr>
          <a:xfrm>
            <a:off x="5954657" y="3924286"/>
            <a:ext cx="410535" cy="744424"/>
            <a:chOff x="5954657" y="3924286"/>
            <a:chExt cx="410535" cy="744424"/>
          </a:xfrm>
        </p:grpSpPr>
        <p:sp>
          <p:nvSpPr>
            <p:cNvPr id="363" name="Google Shape;363;p41"/>
            <p:cNvSpPr/>
            <p:nvPr/>
          </p:nvSpPr>
          <p:spPr>
            <a:xfrm>
              <a:off x="5954657" y="3924286"/>
              <a:ext cx="255600" cy="381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P3</a:t>
              </a:r>
              <a:endParaRPr/>
            </a:p>
          </p:txBody>
        </p:sp>
        <p:sp>
          <p:nvSpPr>
            <p:cNvPr id="364" name="Google Shape;364;p41"/>
            <p:cNvSpPr txBox="1"/>
            <p:nvPr/>
          </p:nvSpPr>
          <p:spPr>
            <a:xfrm>
              <a:off x="6063392" y="4299410"/>
              <a:ext cx="30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</p:grpSp>
      <p:grpSp>
        <p:nvGrpSpPr>
          <p:cNvPr id="365" name="Google Shape;365;p41"/>
          <p:cNvGrpSpPr/>
          <p:nvPr/>
        </p:nvGrpSpPr>
        <p:grpSpPr>
          <a:xfrm>
            <a:off x="6210301" y="3924286"/>
            <a:ext cx="598904" cy="744424"/>
            <a:chOff x="6210301" y="3924286"/>
            <a:chExt cx="598904" cy="744424"/>
          </a:xfrm>
        </p:grpSpPr>
        <p:sp>
          <p:nvSpPr>
            <p:cNvPr id="366" name="Google Shape;366;p41"/>
            <p:cNvSpPr/>
            <p:nvPr/>
          </p:nvSpPr>
          <p:spPr>
            <a:xfrm>
              <a:off x="6210301" y="3924286"/>
              <a:ext cx="428400" cy="381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P2</a:t>
              </a:r>
              <a:endParaRPr/>
            </a:p>
          </p:txBody>
        </p:sp>
        <p:sp>
          <p:nvSpPr>
            <p:cNvPr id="367" name="Google Shape;367;p41"/>
            <p:cNvSpPr txBox="1"/>
            <p:nvPr/>
          </p:nvSpPr>
          <p:spPr>
            <a:xfrm>
              <a:off x="6507405" y="4299410"/>
              <a:ext cx="30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</p:grpSp>
      <p:grpSp>
        <p:nvGrpSpPr>
          <p:cNvPr id="368" name="Google Shape;368;p41"/>
          <p:cNvGrpSpPr/>
          <p:nvPr/>
        </p:nvGrpSpPr>
        <p:grpSpPr>
          <a:xfrm>
            <a:off x="4957620" y="3924286"/>
            <a:ext cx="707830" cy="744424"/>
            <a:chOff x="4957620" y="3924286"/>
            <a:chExt cx="707830" cy="744424"/>
          </a:xfrm>
        </p:grpSpPr>
        <p:sp>
          <p:nvSpPr>
            <p:cNvPr id="369" name="Google Shape;369;p41"/>
            <p:cNvSpPr/>
            <p:nvPr/>
          </p:nvSpPr>
          <p:spPr>
            <a:xfrm>
              <a:off x="5097630" y="3924286"/>
              <a:ext cx="428400" cy="381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P1</a:t>
              </a:r>
              <a:endParaRPr/>
            </a:p>
          </p:txBody>
        </p:sp>
        <p:sp>
          <p:nvSpPr>
            <p:cNvPr id="370" name="Google Shape;370;p41"/>
            <p:cNvSpPr txBox="1"/>
            <p:nvPr/>
          </p:nvSpPr>
          <p:spPr>
            <a:xfrm>
              <a:off x="4957620" y="4299410"/>
              <a:ext cx="30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371" name="Google Shape;371;p41"/>
            <p:cNvSpPr txBox="1"/>
            <p:nvPr/>
          </p:nvSpPr>
          <p:spPr>
            <a:xfrm>
              <a:off x="5363650" y="4299410"/>
              <a:ext cx="30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Many Processes or Threads Are Running On My Computer?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2542" y="1825625"/>
            <a:ext cx="4684542" cy="375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1999" y="2440898"/>
            <a:ext cx="4572000" cy="441710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999744" y="5696228"/>
            <a:ext cx="24599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Windows’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Task Manager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6217055" y="1948596"/>
            <a:ext cx="1281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UNIX’s htop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1549400" y="4281149"/>
            <a:ext cx="990600" cy="417851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7003644" y="3683000"/>
            <a:ext cx="1645056" cy="318294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Preemptive SJF Example</a:t>
            </a:r>
            <a:endParaRPr/>
          </a:p>
        </p:txBody>
      </p:sp>
      <p:sp>
        <p:nvSpPr>
          <p:cNvPr id="378" name="Google Shape;378;p42"/>
          <p:cNvSpPr txBox="1"/>
          <p:nvPr>
            <p:ph idx="1" type="body"/>
          </p:nvPr>
        </p:nvSpPr>
        <p:spPr>
          <a:xfrm>
            <a:off x="628650" y="1825625"/>
            <a:ext cx="3943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Arrival time for the processes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P1 at 0, P2 at 2, P3 at 4, P4 at 5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9" name="Google Shape;379;p42"/>
          <p:cNvPicPr preferRelativeResize="0"/>
          <p:nvPr/>
        </p:nvPicPr>
        <p:blipFill rotWithShape="1">
          <a:blip r:embed="rId3">
            <a:alphaModFix/>
          </a:blip>
          <a:srcRect b="41134" l="0" r="0" t="0"/>
          <a:stretch/>
        </p:blipFill>
        <p:spPr>
          <a:xfrm>
            <a:off x="5134087" y="1825625"/>
            <a:ext cx="2943113" cy="1781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0" name="Google Shape;380;p42"/>
          <p:cNvGrpSpPr/>
          <p:nvPr/>
        </p:nvGrpSpPr>
        <p:grpSpPr>
          <a:xfrm>
            <a:off x="5526143" y="3924286"/>
            <a:ext cx="545338" cy="744424"/>
            <a:chOff x="5526143" y="3924286"/>
            <a:chExt cx="545338" cy="744424"/>
          </a:xfrm>
        </p:grpSpPr>
        <p:sp>
          <p:nvSpPr>
            <p:cNvPr id="381" name="Google Shape;381;p42"/>
            <p:cNvSpPr/>
            <p:nvPr/>
          </p:nvSpPr>
          <p:spPr>
            <a:xfrm>
              <a:off x="5526143" y="3924286"/>
              <a:ext cx="428400" cy="381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P2</a:t>
              </a:r>
              <a:endParaRPr/>
            </a:p>
          </p:txBody>
        </p:sp>
        <p:sp>
          <p:nvSpPr>
            <p:cNvPr id="382" name="Google Shape;382;p42"/>
            <p:cNvSpPr txBox="1"/>
            <p:nvPr/>
          </p:nvSpPr>
          <p:spPr>
            <a:xfrm>
              <a:off x="5769681" y="4299410"/>
              <a:ext cx="30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</p:grpSp>
      <p:grpSp>
        <p:nvGrpSpPr>
          <p:cNvPr id="383" name="Google Shape;383;p42"/>
          <p:cNvGrpSpPr/>
          <p:nvPr/>
        </p:nvGrpSpPr>
        <p:grpSpPr>
          <a:xfrm>
            <a:off x="5954657" y="3924286"/>
            <a:ext cx="410535" cy="744424"/>
            <a:chOff x="5954657" y="3924286"/>
            <a:chExt cx="410535" cy="744424"/>
          </a:xfrm>
        </p:grpSpPr>
        <p:sp>
          <p:nvSpPr>
            <p:cNvPr id="384" name="Google Shape;384;p42"/>
            <p:cNvSpPr/>
            <p:nvPr/>
          </p:nvSpPr>
          <p:spPr>
            <a:xfrm>
              <a:off x="5954657" y="3924286"/>
              <a:ext cx="255600" cy="381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P3</a:t>
              </a:r>
              <a:endParaRPr/>
            </a:p>
          </p:txBody>
        </p:sp>
        <p:sp>
          <p:nvSpPr>
            <p:cNvPr id="385" name="Google Shape;385;p42"/>
            <p:cNvSpPr txBox="1"/>
            <p:nvPr/>
          </p:nvSpPr>
          <p:spPr>
            <a:xfrm>
              <a:off x="6063392" y="4299410"/>
              <a:ext cx="30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</p:grpSp>
      <p:grpSp>
        <p:nvGrpSpPr>
          <p:cNvPr id="386" name="Google Shape;386;p42"/>
          <p:cNvGrpSpPr/>
          <p:nvPr/>
        </p:nvGrpSpPr>
        <p:grpSpPr>
          <a:xfrm>
            <a:off x="6210301" y="3924286"/>
            <a:ext cx="598904" cy="744424"/>
            <a:chOff x="6210301" y="3924286"/>
            <a:chExt cx="598904" cy="744424"/>
          </a:xfrm>
        </p:grpSpPr>
        <p:sp>
          <p:nvSpPr>
            <p:cNvPr id="387" name="Google Shape;387;p42"/>
            <p:cNvSpPr/>
            <p:nvPr/>
          </p:nvSpPr>
          <p:spPr>
            <a:xfrm>
              <a:off x="6210301" y="3924286"/>
              <a:ext cx="428400" cy="381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P2</a:t>
              </a:r>
              <a:endParaRPr/>
            </a:p>
          </p:txBody>
        </p:sp>
        <p:sp>
          <p:nvSpPr>
            <p:cNvPr id="388" name="Google Shape;388;p42"/>
            <p:cNvSpPr txBox="1"/>
            <p:nvPr/>
          </p:nvSpPr>
          <p:spPr>
            <a:xfrm>
              <a:off x="6507405" y="4299410"/>
              <a:ext cx="30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</p:grpSp>
      <p:grpSp>
        <p:nvGrpSpPr>
          <p:cNvPr id="389" name="Google Shape;389;p42"/>
          <p:cNvGrpSpPr/>
          <p:nvPr/>
        </p:nvGrpSpPr>
        <p:grpSpPr>
          <a:xfrm>
            <a:off x="4957620" y="3924286"/>
            <a:ext cx="707830" cy="744424"/>
            <a:chOff x="4957620" y="3924286"/>
            <a:chExt cx="707830" cy="744424"/>
          </a:xfrm>
        </p:grpSpPr>
        <p:sp>
          <p:nvSpPr>
            <p:cNvPr id="390" name="Google Shape;390;p42"/>
            <p:cNvSpPr/>
            <p:nvPr/>
          </p:nvSpPr>
          <p:spPr>
            <a:xfrm>
              <a:off x="5097630" y="3924286"/>
              <a:ext cx="428400" cy="381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P1</a:t>
              </a:r>
              <a:endParaRPr/>
            </a:p>
          </p:txBody>
        </p:sp>
        <p:sp>
          <p:nvSpPr>
            <p:cNvPr id="391" name="Google Shape;391;p42"/>
            <p:cNvSpPr txBox="1"/>
            <p:nvPr/>
          </p:nvSpPr>
          <p:spPr>
            <a:xfrm>
              <a:off x="4957620" y="4299410"/>
              <a:ext cx="30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392" name="Google Shape;392;p42"/>
            <p:cNvSpPr txBox="1"/>
            <p:nvPr/>
          </p:nvSpPr>
          <p:spPr>
            <a:xfrm>
              <a:off x="5363650" y="4299410"/>
              <a:ext cx="30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  <p:grpSp>
        <p:nvGrpSpPr>
          <p:cNvPr id="393" name="Google Shape;393;p42"/>
          <p:cNvGrpSpPr/>
          <p:nvPr/>
        </p:nvGrpSpPr>
        <p:grpSpPr>
          <a:xfrm>
            <a:off x="6638814" y="3924286"/>
            <a:ext cx="943659" cy="744424"/>
            <a:chOff x="6638814" y="3924286"/>
            <a:chExt cx="943659" cy="744424"/>
          </a:xfrm>
        </p:grpSpPr>
        <p:sp>
          <p:nvSpPr>
            <p:cNvPr id="394" name="Google Shape;394;p42"/>
            <p:cNvSpPr/>
            <p:nvPr/>
          </p:nvSpPr>
          <p:spPr>
            <a:xfrm>
              <a:off x="6638814" y="3924286"/>
              <a:ext cx="704700" cy="381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P4</a:t>
              </a:r>
              <a:endParaRPr/>
            </a:p>
          </p:txBody>
        </p:sp>
        <p:sp>
          <p:nvSpPr>
            <p:cNvPr id="395" name="Google Shape;395;p42"/>
            <p:cNvSpPr txBox="1"/>
            <p:nvPr/>
          </p:nvSpPr>
          <p:spPr>
            <a:xfrm>
              <a:off x="7163673" y="4299410"/>
              <a:ext cx="418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Preemptive SJF Example</a:t>
            </a:r>
            <a:endParaRPr/>
          </a:p>
        </p:txBody>
      </p:sp>
      <p:sp>
        <p:nvSpPr>
          <p:cNvPr id="402" name="Google Shape;402;p43"/>
          <p:cNvSpPr txBox="1"/>
          <p:nvPr>
            <p:ph idx="1" type="body"/>
          </p:nvPr>
        </p:nvSpPr>
        <p:spPr>
          <a:xfrm>
            <a:off x="628650" y="1825625"/>
            <a:ext cx="3943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Arrival time for the processes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P1 at 0, P2 at 2, P3 at 4, P4 at 5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3" name="Google Shape;403;p43"/>
          <p:cNvPicPr preferRelativeResize="0"/>
          <p:nvPr/>
        </p:nvPicPr>
        <p:blipFill rotWithShape="1">
          <a:blip r:embed="rId3">
            <a:alphaModFix/>
          </a:blip>
          <a:srcRect b="41134" l="0" r="0" t="0"/>
          <a:stretch/>
        </p:blipFill>
        <p:spPr>
          <a:xfrm>
            <a:off x="5134087" y="1825625"/>
            <a:ext cx="2943113" cy="1781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4" name="Google Shape;404;p43"/>
          <p:cNvGrpSpPr/>
          <p:nvPr/>
        </p:nvGrpSpPr>
        <p:grpSpPr>
          <a:xfrm>
            <a:off x="5526143" y="3924286"/>
            <a:ext cx="545338" cy="744424"/>
            <a:chOff x="5526143" y="3924286"/>
            <a:chExt cx="545338" cy="744424"/>
          </a:xfrm>
        </p:grpSpPr>
        <p:sp>
          <p:nvSpPr>
            <p:cNvPr id="405" name="Google Shape;405;p43"/>
            <p:cNvSpPr/>
            <p:nvPr/>
          </p:nvSpPr>
          <p:spPr>
            <a:xfrm>
              <a:off x="5526143" y="3924286"/>
              <a:ext cx="428400" cy="381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P2</a:t>
              </a:r>
              <a:endParaRPr/>
            </a:p>
          </p:txBody>
        </p:sp>
        <p:sp>
          <p:nvSpPr>
            <p:cNvPr id="406" name="Google Shape;406;p43"/>
            <p:cNvSpPr txBox="1"/>
            <p:nvPr/>
          </p:nvSpPr>
          <p:spPr>
            <a:xfrm>
              <a:off x="5769681" y="4299410"/>
              <a:ext cx="30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</p:grpSp>
      <p:grpSp>
        <p:nvGrpSpPr>
          <p:cNvPr id="407" name="Google Shape;407;p43"/>
          <p:cNvGrpSpPr/>
          <p:nvPr/>
        </p:nvGrpSpPr>
        <p:grpSpPr>
          <a:xfrm>
            <a:off x="5954657" y="3924286"/>
            <a:ext cx="410535" cy="744424"/>
            <a:chOff x="5954657" y="3924286"/>
            <a:chExt cx="410535" cy="744424"/>
          </a:xfrm>
        </p:grpSpPr>
        <p:sp>
          <p:nvSpPr>
            <p:cNvPr id="408" name="Google Shape;408;p43"/>
            <p:cNvSpPr/>
            <p:nvPr/>
          </p:nvSpPr>
          <p:spPr>
            <a:xfrm>
              <a:off x="5954657" y="3924286"/>
              <a:ext cx="255600" cy="381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P3</a:t>
              </a:r>
              <a:endParaRPr/>
            </a:p>
          </p:txBody>
        </p:sp>
        <p:sp>
          <p:nvSpPr>
            <p:cNvPr id="409" name="Google Shape;409;p43"/>
            <p:cNvSpPr txBox="1"/>
            <p:nvPr/>
          </p:nvSpPr>
          <p:spPr>
            <a:xfrm>
              <a:off x="6063392" y="4299410"/>
              <a:ext cx="30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</p:grpSp>
      <p:grpSp>
        <p:nvGrpSpPr>
          <p:cNvPr id="410" name="Google Shape;410;p43"/>
          <p:cNvGrpSpPr/>
          <p:nvPr/>
        </p:nvGrpSpPr>
        <p:grpSpPr>
          <a:xfrm>
            <a:off x="6210301" y="3924286"/>
            <a:ext cx="598904" cy="744424"/>
            <a:chOff x="6210301" y="3924286"/>
            <a:chExt cx="598904" cy="744424"/>
          </a:xfrm>
        </p:grpSpPr>
        <p:sp>
          <p:nvSpPr>
            <p:cNvPr id="411" name="Google Shape;411;p43"/>
            <p:cNvSpPr/>
            <p:nvPr/>
          </p:nvSpPr>
          <p:spPr>
            <a:xfrm>
              <a:off x="6210301" y="3924286"/>
              <a:ext cx="428400" cy="381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P2</a:t>
              </a:r>
              <a:endParaRPr/>
            </a:p>
          </p:txBody>
        </p:sp>
        <p:sp>
          <p:nvSpPr>
            <p:cNvPr id="412" name="Google Shape;412;p43"/>
            <p:cNvSpPr txBox="1"/>
            <p:nvPr/>
          </p:nvSpPr>
          <p:spPr>
            <a:xfrm>
              <a:off x="6507405" y="4299410"/>
              <a:ext cx="30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</p:grpSp>
      <p:grpSp>
        <p:nvGrpSpPr>
          <p:cNvPr id="413" name="Google Shape;413;p43"/>
          <p:cNvGrpSpPr/>
          <p:nvPr/>
        </p:nvGrpSpPr>
        <p:grpSpPr>
          <a:xfrm>
            <a:off x="4957620" y="3924286"/>
            <a:ext cx="707830" cy="744424"/>
            <a:chOff x="4957620" y="3924286"/>
            <a:chExt cx="707830" cy="744424"/>
          </a:xfrm>
        </p:grpSpPr>
        <p:sp>
          <p:nvSpPr>
            <p:cNvPr id="414" name="Google Shape;414;p43"/>
            <p:cNvSpPr/>
            <p:nvPr/>
          </p:nvSpPr>
          <p:spPr>
            <a:xfrm>
              <a:off x="5097630" y="3924286"/>
              <a:ext cx="428400" cy="381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P1</a:t>
              </a:r>
              <a:endParaRPr/>
            </a:p>
          </p:txBody>
        </p:sp>
        <p:sp>
          <p:nvSpPr>
            <p:cNvPr id="415" name="Google Shape;415;p43"/>
            <p:cNvSpPr txBox="1"/>
            <p:nvPr/>
          </p:nvSpPr>
          <p:spPr>
            <a:xfrm>
              <a:off x="4957620" y="4299410"/>
              <a:ext cx="30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416" name="Google Shape;416;p43"/>
            <p:cNvSpPr txBox="1"/>
            <p:nvPr/>
          </p:nvSpPr>
          <p:spPr>
            <a:xfrm>
              <a:off x="5363650" y="4299410"/>
              <a:ext cx="30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  <p:grpSp>
        <p:nvGrpSpPr>
          <p:cNvPr id="417" name="Google Shape;417;p43"/>
          <p:cNvGrpSpPr/>
          <p:nvPr/>
        </p:nvGrpSpPr>
        <p:grpSpPr>
          <a:xfrm>
            <a:off x="6638814" y="3924286"/>
            <a:ext cx="943659" cy="744424"/>
            <a:chOff x="6638814" y="3924286"/>
            <a:chExt cx="943659" cy="744424"/>
          </a:xfrm>
        </p:grpSpPr>
        <p:sp>
          <p:nvSpPr>
            <p:cNvPr id="418" name="Google Shape;418;p43"/>
            <p:cNvSpPr/>
            <p:nvPr/>
          </p:nvSpPr>
          <p:spPr>
            <a:xfrm>
              <a:off x="6638814" y="3924286"/>
              <a:ext cx="704700" cy="381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P4</a:t>
              </a:r>
              <a:endParaRPr/>
            </a:p>
          </p:txBody>
        </p:sp>
        <p:sp>
          <p:nvSpPr>
            <p:cNvPr id="419" name="Google Shape;419;p43"/>
            <p:cNvSpPr txBox="1"/>
            <p:nvPr/>
          </p:nvSpPr>
          <p:spPr>
            <a:xfrm>
              <a:off x="7163673" y="4299410"/>
              <a:ext cx="418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/>
            </a:p>
          </p:txBody>
        </p:sp>
      </p:grpSp>
      <p:grpSp>
        <p:nvGrpSpPr>
          <p:cNvPr id="420" name="Google Shape;420;p43"/>
          <p:cNvGrpSpPr/>
          <p:nvPr/>
        </p:nvGrpSpPr>
        <p:grpSpPr>
          <a:xfrm>
            <a:off x="7346351" y="3924286"/>
            <a:ext cx="1179685" cy="744424"/>
            <a:chOff x="7346351" y="3924286"/>
            <a:chExt cx="1179685" cy="744424"/>
          </a:xfrm>
        </p:grpSpPr>
        <p:sp>
          <p:nvSpPr>
            <p:cNvPr id="421" name="Google Shape;421;p43"/>
            <p:cNvSpPr/>
            <p:nvPr/>
          </p:nvSpPr>
          <p:spPr>
            <a:xfrm>
              <a:off x="7346351" y="3924286"/>
              <a:ext cx="960300" cy="381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P1</a:t>
              </a:r>
              <a:endParaRPr/>
            </a:p>
          </p:txBody>
        </p:sp>
        <p:sp>
          <p:nvSpPr>
            <p:cNvPr id="422" name="Google Shape;422;p43"/>
            <p:cNvSpPr txBox="1"/>
            <p:nvPr/>
          </p:nvSpPr>
          <p:spPr>
            <a:xfrm>
              <a:off x="8107236" y="4299410"/>
              <a:ext cx="418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Preemptive SJF Example</a:t>
            </a:r>
            <a:endParaRPr/>
          </a:p>
        </p:txBody>
      </p:sp>
      <p:sp>
        <p:nvSpPr>
          <p:cNvPr id="429" name="Google Shape;429;p44"/>
          <p:cNvSpPr txBox="1"/>
          <p:nvPr>
            <p:ph idx="1" type="body"/>
          </p:nvPr>
        </p:nvSpPr>
        <p:spPr>
          <a:xfrm>
            <a:off x="628650" y="1825625"/>
            <a:ext cx="3943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Arrival time for the processes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P1 at 0, P2 at 2, P3 at 4, P4 at 5</a:t>
            </a:r>
            <a:endParaRPr/>
          </a:p>
          <a:p>
            <a:pPr indent="-278765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Turnaround time</a:t>
            </a:r>
            <a:endParaRPr/>
          </a:p>
          <a:p>
            <a:pPr indent="-255269" lvl="1" marL="685800" rtl="0" algn="l"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P1 = 16</a:t>
            </a:r>
            <a:endParaRPr/>
          </a:p>
          <a:p>
            <a:pPr indent="-255269" lvl="1" marL="685800" rtl="0" algn="l"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P2 = 7 – 2 = 5</a:t>
            </a:r>
            <a:endParaRPr/>
          </a:p>
          <a:p>
            <a:pPr indent="-255269" lvl="1" marL="685800" rtl="0" algn="l"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P3 = 5 – 4 = 1</a:t>
            </a:r>
            <a:endParaRPr/>
          </a:p>
          <a:p>
            <a:pPr indent="-255269" lvl="1" marL="685800" rtl="0" algn="l"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P4 = 11 – 5 = 6</a:t>
            </a:r>
            <a:endParaRPr/>
          </a:p>
          <a:p>
            <a:pPr indent="-278765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Average turnaround time</a:t>
            </a:r>
            <a:endParaRPr/>
          </a:p>
          <a:p>
            <a:pPr indent="-255269" lvl="1" marL="685800" rtl="0" algn="l"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(16+5+1+6)/4 = 7</a:t>
            </a:r>
            <a:endParaRPr/>
          </a:p>
          <a:p>
            <a:pPr indent="-278765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5 ctx switches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0" name="Google Shape;430;p44"/>
          <p:cNvPicPr preferRelativeResize="0"/>
          <p:nvPr/>
        </p:nvPicPr>
        <p:blipFill rotWithShape="1">
          <a:blip r:embed="rId3">
            <a:alphaModFix/>
          </a:blip>
          <a:srcRect b="41134" l="0" r="0" t="0"/>
          <a:stretch/>
        </p:blipFill>
        <p:spPr>
          <a:xfrm>
            <a:off x="5134087" y="1825625"/>
            <a:ext cx="2943113" cy="1781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1" name="Google Shape;431;p44"/>
          <p:cNvGrpSpPr/>
          <p:nvPr/>
        </p:nvGrpSpPr>
        <p:grpSpPr>
          <a:xfrm>
            <a:off x="5526143" y="3924286"/>
            <a:ext cx="545338" cy="744424"/>
            <a:chOff x="5526143" y="3924286"/>
            <a:chExt cx="545338" cy="744424"/>
          </a:xfrm>
        </p:grpSpPr>
        <p:sp>
          <p:nvSpPr>
            <p:cNvPr id="432" name="Google Shape;432;p44"/>
            <p:cNvSpPr/>
            <p:nvPr/>
          </p:nvSpPr>
          <p:spPr>
            <a:xfrm>
              <a:off x="5526143" y="3924286"/>
              <a:ext cx="428400" cy="381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P2</a:t>
              </a:r>
              <a:endParaRPr/>
            </a:p>
          </p:txBody>
        </p:sp>
        <p:sp>
          <p:nvSpPr>
            <p:cNvPr id="433" name="Google Shape;433;p44"/>
            <p:cNvSpPr txBox="1"/>
            <p:nvPr/>
          </p:nvSpPr>
          <p:spPr>
            <a:xfrm>
              <a:off x="5769681" y="4299410"/>
              <a:ext cx="30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</p:grpSp>
      <p:grpSp>
        <p:nvGrpSpPr>
          <p:cNvPr id="434" name="Google Shape;434;p44"/>
          <p:cNvGrpSpPr/>
          <p:nvPr/>
        </p:nvGrpSpPr>
        <p:grpSpPr>
          <a:xfrm>
            <a:off x="5954657" y="3924286"/>
            <a:ext cx="410535" cy="744424"/>
            <a:chOff x="5954657" y="3924286"/>
            <a:chExt cx="410535" cy="744424"/>
          </a:xfrm>
        </p:grpSpPr>
        <p:sp>
          <p:nvSpPr>
            <p:cNvPr id="435" name="Google Shape;435;p44"/>
            <p:cNvSpPr/>
            <p:nvPr/>
          </p:nvSpPr>
          <p:spPr>
            <a:xfrm>
              <a:off x="5954657" y="3924286"/>
              <a:ext cx="255600" cy="381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P3</a:t>
              </a:r>
              <a:endParaRPr/>
            </a:p>
          </p:txBody>
        </p:sp>
        <p:sp>
          <p:nvSpPr>
            <p:cNvPr id="436" name="Google Shape;436;p44"/>
            <p:cNvSpPr txBox="1"/>
            <p:nvPr/>
          </p:nvSpPr>
          <p:spPr>
            <a:xfrm>
              <a:off x="6063392" y="4299410"/>
              <a:ext cx="30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</p:grpSp>
      <p:grpSp>
        <p:nvGrpSpPr>
          <p:cNvPr id="437" name="Google Shape;437;p44"/>
          <p:cNvGrpSpPr/>
          <p:nvPr/>
        </p:nvGrpSpPr>
        <p:grpSpPr>
          <a:xfrm>
            <a:off x="6210301" y="3924286"/>
            <a:ext cx="598904" cy="744424"/>
            <a:chOff x="6210301" y="3924286"/>
            <a:chExt cx="598904" cy="744424"/>
          </a:xfrm>
        </p:grpSpPr>
        <p:sp>
          <p:nvSpPr>
            <p:cNvPr id="438" name="Google Shape;438;p44"/>
            <p:cNvSpPr/>
            <p:nvPr/>
          </p:nvSpPr>
          <p:spPr>
            <a:xfrm>
              <a:off x="6210301" y="3924286"/>
              <a:ext cx="428400" cy="381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P2</a:t>
              </a:r>
              <a:endParaRPr/>
            </a:p>
          </p:txBody>
        </p:sp>
        <p:sp>
          <p:nvSpPr>
            <p:cNvPr id="439" name="Google Shape;439;p44"/>
            <p:cNvSpPr txBox="1"/>
            <p:nvPr/>
          </p:nvSpPr>
          <p:spPr>
            <a:xfrm>
              <a:off x="6507405" y="4299410"/>
              <a:ext cx="30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</p:grpSp>
      <p:grpSp>
        <p:nvGrpSpPr>
          <p:cNvPr id="440" name="Google Shape;440;p44"/>
          <p:cNvGrpSpPr/>
          <p:nvPr/>
        </p:nvGrpSpPr>
        <p:grpSpPr>
          <a:xfrm>
            <a:off x="4957620" y="3924286"/>
            <a:ext cx="707830" cy="744424"/>
            <a:chOff x="4957620" y="3924286"/>
            <a:chExt cx="707830" cy="744424"/>
          </a:xfrm>
        </p:grpSpPr>
        <p:sp>
          <p:nvSpPr>
            <p:cNvPr id="441" name="Google Shape;441;p44"/>
            <p:cNvSpPr/>
            <p:nvPr/>
          </p:nvSpPr>
          <p:spPr>
            <a:xfrm>
              <a:off x="5097630" y="3924286"/>
              <a:ext cx="428400" cy="381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P1</a:t>
              </a:r>
              <a:endParaRPr/>
            </a:p>
          </p:txBody>
        </p:sp>
        <p:sp>
          <p:nvSpPr>
            <p:cNvPr id="442" name="Google Shape;442;p44"/>
            <p:cNvSpPr txBox="1"/>
            <p:nvPr/>
          </p:nvSpPr>
          <p:spPr>
            <a:xfrm>
              <a:off x="4957620" y="4299410"/>
              <a:ext cx="30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443" name="Google Shape;443;p44"/>
            <p:cNvSpPr txBox="1"/>
            <p:nvPr/>
          </p:nvSpPr>
          <p:spPr>
            <a:xfrm>
              <a:off x="5363650" y="4299410"/>
              <a:ext cx="30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  <p:grpSp>
        <p:nvGrpSpPr>
          <p:cNvPr id="444" name="Google Shape;444;p44"/>
          <p:cNvGrpSpPr/>
          <p:nvPr/>
        </p:nvGrpSpPr>
        <p:grpSpPr>
          <a:xfrm>
            <a:off x="6638814" y="3924286"/>
            <a:ext cx="943659" cy="744424"/>
            <a:chOff x="6638814" y="3924286"/>
            <a:chExt cx="943659" cy="744424"/>
          </a:xfrm>
        </p:grpSpPr>
        <p:sp>
          <p:nvSpPr>
            <p:cNvPr id="445" name="Google Shape;445;p44"/>
            <p:cNvSpPr/>
            <p:nvPr/>
          </p:nvSpPr>
          <p:spPr>
            <a:xfrm>
              <a:off x="6638814" y="3924286"/>
              <a:ext cx="704700" cy="381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P4</a:t>
              </a:r>
              <a:endParaRPr/>
            </a:p>
          </p:txBody>
        </p:sp>
        <p:sp>
          <p:nvSpPr>
            <p:cNvPr id="446" name="Google Shape;446;p44"/>
            <p:cNvSpPr txBox="1"/>
            <p:nvPr/>
          </p:nvSpPr>
          <p:spPr>
            <a:xfrm>
              <a:off x="7163673" y="4299410"/>
              <a:ext cx="418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/>
            </a:p>
          </p:txBody>
        </p:sp>
      </p:grpSp>
      <p:grpSp>
        <p:nvGrpSpPr>
          <p:cNvPr id="447" name="Google Shape;447;p44"/>
          <p:cNvGrpSpPr/>
          <p:nvPr/>
        </p:nvGrpSpPr>
        <p:grpSpPr>
          <a:xfrm>
            <a:off x="7346351" y="3924286"/>
            <a:ext cx="1179685" cy="744424"/>
            <a:chOff x="7346351" y="3924286"/>
            <a:chExt cx="1179685" cy="744424"/>
          </a:xfrm>
        </p:grpSpPr>
        <p:sp>
          <p:nvSpPr>
            <p:cNvPr id="448" name="Google Shape;448;p44"/>
            <p:cNvSpPr/>
            <p:nvPr/>
          </p:nvSpPr>
          <p:spPr>
            <a:xfrm>
              <a:off x="7346351" y="3924286"/>
              <a:ext cx="960300" cy="381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P1</a:t>
              </a:r>
              <a:endParaRPr/>
            </a:p>
          </p:txBody>
        </p:sp>
        <p:sp>
          <p:nvSpPr>
            <p:cNvPr id="449" name="Google Shape;449;p44"/>
            <p:cNvSpPr txBox="1"/>
            <p:nvPr/>
          </p:nvSpPr>
          <p:spPr>
            <a:xfrm>
              <a:off x="8107236" y="4299410"/>
              <a:ext cx="418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Preemptive SJF Example</a:t>
            </a:r>
            <a:endParaRPr/>
          </a:p>
        </p:txBody>
      </p:sp>
      <p:sp>
        <p:nvSpPr>
          <p:cNvPr id="456" name="Google Shape;456;p45"/>
          <p:cNvSpPr txBox="1"/>
          <p:nvPr>
            <p:ph idx="1" type="body"/>
          </p:nvPr>
        </p:nvSpPr>
        <p:spPr>
          <a:xfrm>
            <a:off x="628650" y="3206350"/>
            <a:ext cx="3943500" cy="29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process may be starved of the processor if short processes keep arriving</a:t>
            </a:r>
            <a:endParaRPr/>
          </a:p>
          <a:p>
            <a:pPr indent="-292100" lvl="1" marL="6858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 this example P1</a:t>
            </a:r>
            <a:endParaRPr/>
          </a:p>
        </p:txBody>
      </p:sp>
      <p:pic>
        <p:nvPicPr>
          <p:cNvPr id="457" name="Google Shape;457;p45"/>
          <p:cNvPicPr preferRelativeResize="0"/>
          <p:nvPr/>
        </p:nvPicPr>
        <p:blipFill rotWithShape="1">
          <a:blip r:embed="rId3">
            <a:alphaModFix/>
          </a:blip>
          <a:srcRect b="41134" l="0" r="0" t="0"/>
          <a:stretch/>
        </p:blipFill>
        <p:spPr>
          <a:xfrm>
            <a:off x="5134087" y="1825625"/>
            <a:ext cx="2943113" cy="1781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8" name="Google Shape;458;p45"/>
          <p:cNvGrpSpPr/>
          <p:nvPr/>
        </p:nvGrpSpPr>
        <p:grpSpPr>
          <a:xfrm>
            <a:off x="5526143" y="3924286"/>
            <a:ext cx="545338" cy="744424"/>
            <a:chOff x="5526143" y="3924286"/>
            <a:chExt cx="545338" cy="744424"/>
          </a:xfrm>
        </p:grpSpPr>
        <p:sp>
          <p:nvSpPr>
            <p:cNvPr id="459" name="Google Shape;459;p45"/>
            <p:cNvSpPr/>
            <p:nvPr/>
          </p:nvSpPr>
          <p:spPr>
            <a:xfrm>
              <a:off x="5526143" y="3924286"/>
              <a:ext cx="428400" cy="381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P2</a:t>
              </a:r>
              <a:endParaRPr/>
            </a:p>
          </p:txBody>
        </p:sp>
        <p:sp>
          <p:nvSpPr>
            <p:cNvPr id="460" name="Google Shape;460;p45"/>
            <p:cNvSpPr txBox="1"/>
            <p:nvPr/>
          </p:nvSpPr>
          <p:spPr>
            <a:xfrm>
              <a:off x="5769681" y="4299410"/>
              <a:ext cx="30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</p:grpSp>
      <p:grpSp>
        <p:nvGrpSpPr>
          <p:cNvPr id="461" name="Google Shape;461;p45"/>
          <p:cNvGrpSpPr/>
          <p:nvPr/>
        </p:nvGrpSpPr>
        <p:grpSpPr>
          <a:xfrm>
            <a:off x="5954657" y="3924286"/>
            <a:ext cx="410535" cy="744424"/>
            <a:chOff x="5954657" y="3924286"/>
            <a:chExt cx="410535" cy="744424"/>
          </a:xfrm>
        </p:grpSpPr>
        <p:sp>
          <p:nvSpPr>
            <p:cNvPr id="462" name="Google Shape;462;p45"/>
            <p:cNvSpPr/>
            <p:nvPr/>
          </p:nvSpPr>
          <p:spPr>
            <a:xfrm>
              <a:off x="5954657" y="3924286"/>
              <a:ext cx="255600" cy="381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P3</a:t>
              </a:r>
              <a:endParaRPr/>
            </a:p>
          </p:txBody>
        </p:sp>
        <p:sp>
          <p:nvSpPr>
            <p:cNvPr id="463" name="Google Shape;463;p45"/>
            <p:cNvSpPr txBox="1"/>
            <p:nvPr/>
          </p:nvSpPr>
          <p:spPr>
            <a:xfrm>
              <a:off x="6063392" y="4299410"/>
              <a:ext cx="30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</p:grpSp>
      <p:grpSp>
        <p:nvGrpSpPr>
          <p:cNvPr id="464" name="Google Shape;464;p45"/>
          <p:cNvGrpSpPr/>
          <p:nvPr/>
        </p:nvGrpSpPr>
        <p:grpSpPr>
          <a:xfrm>
            <a:off x="6210301" y="3924286"/>
            <a:ext cx="598904" cy="744424"/>
            <a:chOff x="6210301" y="3924286"/>
            <a:chExt cx="598904" cy="744424"/>
          </a:xfrm>
        </p:grpSpPr>
        <p:sp>
          <p:nvSpPr>
            <p:cNvPr id="465" name="Google Shape;465;p45"/>
            <p:cNvSpPr/>
            <p:nvPr/>
          </p:nvSpPr>
          <p:spPr>
            <a:xfrm>
              <a:off x="6210301" y="3924286"/>
              <a:ext cx="428400" cy="381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P2</a:t>
              </a:r>
              <a:endParaRPr/>
            </a:p>
          </p:txBody>
        </p:sp>
        <p:sp>
          <p:nvSpPr>
            <p:cNvPr id="466" name="Google Shape;466;p45"/>
            <p:cNvSpPr txBox="1"/>
            <p:nvPr/>
          </p:nvSpPr>
          <p:spPr>
            <a:xfrm>
              <a:off x="6507405" y="4299410"/>
              <a:ext cx="30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</p:grpSp>
      <p:grpSp>
        <p:nvGrpSpPr>
          <p:cNvPr id="467" name="Google Shape;467;p45"/>
          <p:cNvGrpSpPr/>
          <p:nvPr/>
        </p:nvGrpSpPr>
        <p:grpSpPr>
          <a:xfrm>
            <a:off x="4957620" y="3924286"/>
            <a:ext cx="707830" cy="744424"/>
            <a:chOff x="4957620" y="3924286"/>
            <a:chExt cx="707830" cy="744424"/>
          </a:xfrm>
        </p:grpSpPr>
        <p:sp>
          <p:nvSpPr>
            <p:cNvPr id="468" name="Google Shape;468;p45"/>
            <p:cNvSpPr/>
            <p:nvPr/>
          </p:nvSpPr>
          <p:spPr>
            <a:xfrm>
              <a:off x="5097630" y="3924286"/>
              <a:ext cx="428400" cy="381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P1</a:t>
              </a:r>
              <a:endParaRPr/>
            </a:p>
          </p:txBody>
        </p:sp>
        <p:sp>
          <p:nvSpPr>
            <p:cNvPr id="469" name="Google Shape;469;p45"/>
            <p:cNvSpPr txBox="1"/>
            <p:nvPr/>
          </p:nvSpPr>
          <p:spPr>
            <a:xfrm>
              <a:off x="4957620" y="4299410"/>
              <a:ext cx="30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470" name="Google Shape;470;p45"/>
            <p:cNvSpPr txBox="1"/>
            <p:nvPr/>
          </p:nvSpPr>
          <p:spPr>
            <a:xfrm>
              <a:off x="5363650" y="4299410"/>
              <a:ext cx="30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  <p:grpSp>
        <p:nvGrpSpPr>
          <p:cNvPr id="471" name="Google Shape;471;p45"/>
          <p:cNvGrpSpPr/>
          <p:nvPr/>
        </p:nvGrpSpPr>
        <p:grpSpPr>
          <a:xfrm>
            <a:off x="6638814" y="3924286"/>
            <a:ext cx="943659" cy="744424"/>
            <a:chOff x="6638814" y="3924286"/>
            <a:chExt cx="943659" cy="744424"/>
          </a:xfrm>
        </p:grpSpPr>
        <p:sp>
          <p:nvSpPr>
            <p:cNvPr id="472" name="Google Shape;472;p45"/>
            <p:cNvSpPr/>
            <p:nvPr/>
          </p:nvSpPr>
          <p:spPr>
            <a:xfrm>
              <a:off x="6638814" y="3924286"/>
              <a:ext cx="704700" cy="381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P4</a:t>
              </a:r>
              <a:endParaRPr/>
            </a:p>
          </p:txBody>
        </p:sp>
        <p:sp>
          <p:nvSpPr>
            <p:cNvPr id="473" name="Google Shape;473;p45"/>
            <p:cNvSpPr txBox="1"/>
            <p:nvPr/>
          </p:nvSpPr>
          <p:spPr>
            <a:xfrm>
              <a:off x="7163673" y="4299410"/>
              <a:ext cx="418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/>
            </a:p>
          </p:txBody>
        </p:sp>
      </p:grpSp>
      <p:grpSp>
        <p:nvGrpSpPr>
          <p:cNvPr id="474" name="Google Shape;474;p45"/>
          <p:cNvGrpSpPr/>
          <p:nvPr/>
        </p:nvGrpSpPr>
        <p:grpSpPr>
          <a:xfrm>
            <a:off x="628650" y="1601725"/>
            <a:ext cx="3271104" cy="1481706"/>
            <a:chOff x="628650" y="1601725"/>
            <a:chExt cx="3271104" cy="1481706"/>
          </a:xfrm>
        </p:grpSpPr>
        <p:sp>
          <p:nvSpPr>
            <p:cNvPr id="475" name="Google Shape;475;p45"/>
            <p:cNvSpPr/>
            <p:nvPr/>
          </p:nvSpPr>
          <p:spPr>
            <a:xfrm>
              <a:off x="628650" y="1601725"/>
              <a:ext cx="3271104" cy="1481706"/>
            </a:xfrm>
            <a:prstGeom prst="irregularSeal2">
              <a:avLst/>
            </a:prstGeom>
            <a:solidFill>
              <a:srgbClr val="99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76" name="Google Shape;476;p45"/>
            <p:cNvSpPr txBox="1"/>
            <p:nvPr/>
          </p:nvSpPr>
          <p:spPr>
            <a:xfrm rot="-994900">
              <a:off x="1079624" y="2096353"/>
              <a:ext cx="2226491" cy="492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D966"/>
                  </a:solidFill>
                  <a:latin typeface="Impact"/>
                  <a:ea typeface="Impact"/>
                  <a:cs typeface="Impact"/>
                  <a:sym typeface="Impact"/>
                </a:rPr>
                <a:t>Starvation</a:t>
              </a:r>
              <a:endParaRPr b="1" sz="2000">
                <a:solidFill>
                  <a:srgbClr val="FFD966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aphicFrame>
        <p:nvGraphicFramePr>
          <p:cNvPr id="477" name="Google Shape;477;p45"/>
          <p:cNvGraphicFramePr/>
          <p:nvPr/>
        </p:nvGraphicFramePr>
        <p:xfrm>
          <a:off x="5260000" y="502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{4D661E22-E99F-40AA-AC11-D96967BA1F1B}</a:tableStyleId>
              </a:tblPr>
              <a:tblGrid>
                <a:gridCol w="982425"/>
                <a:gridCol w="982425"/>
                <a:gridCol w="982425"/>
              </a:tblGrid>
              <a:tr h="38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6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Scheduling in</a:t>
            </a:r>
            <a:br>
              <a:rPr lang="en-US"/>
            </a:br>
            <a:r>
              <a:rPr lang="en-US"/>
              <a:t>Interactive Systems</a:t>
            </a:r>
            <a:endParaRPr/>
          </a:p>
        </p:txBody>
      </p:sp>
      <p:sp>
        <p:nvSpPr>
          <p:cNvPr id="483" name="Google Shape;483;p46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Scheduling in Interactive Systems</a:t>
            </a:r>
            <a:endParaRPr/>
          </a:p>
        </p:txBody>
      </p:sp>
      <p:sp>
        <p:nvSpPr>
          <p:cNvPr id="489" name="Google Shape;489;p4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Assumptions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none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Scheduling goals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Response time – respond quickly to user’s requests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Proportionality – meet users’ expectations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Algorithms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Round-robin Scheduling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Priority Scheduling </a:t>
            </a:r>
            <a:r>
              <a:rPr lang="en-US"/>
              <a:t>(zyBook Multilevel Scheduling)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Multiple Queues </a:t>
            </a:r>
            <a:r>
              <a:rPr lang="en-US"/>
              <a:t>(zyBook Multilevel with Feedback)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Round-robin (RR)</a:t>
            </a:r>
            <a:endParaRPr/>
          </a:p>
        </p:txBody>
      </p:sp>
      <p:sp>
        <p:nvSpPr>
          <p:cNvPr id="496" name="Google Shape;496;p4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Each process is allowed to run for a specified time interval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Called </a:t>
            </a:r>
            <a:r>
              <a:rPr b="1" lang="en-US"/>
              <a:t>quantum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After this time </a:t>
            </a:r>
            <a:r>
              <a:rPr b="1" lang="en-US"/>
              <a:t>has elapsed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The process is preempted 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And added to the end of the ready queue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The next process is scheduled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the process </a:t>
            </a:r>
            <a:r>
              <a:rPr b="1" lang="en-US"/>
              <a:t>terminates or blocks</a:t>
            </a:r>
            <a:r>
              <a:rPr lang="en-US"/>
              <a:t> before this time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The next process is scheduled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Round-robin Example</a:t>
            </a:r>
            <a:endParaRPr/>
          </a:p>
        </p:txBody>
      </p:sp>
      <p:graphicFrame>
        <p:nvGraphicFramePr>
          <p:cNvPr id="502" name="Google Shape;502;p49"/>
          <p:cNvGraphicFramePr/>
          <p:nvPr/>
        </p:nvGraphicFramePr>
        <p:xfrm>
          <a:off x="927100" y="1574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{2A5665DF-02BC-4937-BA8B-7E3C1DA6FF4B}</a:tableStyleId>
              </a:tblPr>
              <a:tblGrid>
                <a:gridCol w="1479550"/>
                <a:gridCol w="1479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Process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CPU time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03" name="Google Shape;503;p49"/>
          <p:cNvSpPr/>
          <p:nvPr/>
        </p:nvSpPr>
        <p:spPr>
          <a:xfrm>
            <a:off x="4184650" y="1459856"/>
            <a:ext cx="27033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Quantum = 20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Round-robin Example</a:t>
            </a:r>
            <a:endParaRPr/>
          </a:p>
        </p:txBody>
      </p:sp>
      <p:pic>
        <p:nvPicPr>
          <p:cNvPr id="509" name="Google Shape;509;p50"/>
          <p:cNvPicPr preferRelativeResize="0"/>
          <p:nvPr/>
        </p:nvPicPr>
        <p:blipFill rotWithShape="1">
          <a:blip r:embed="rId3">
            <a:alphaModFix/>
          </a:blip>
          <a:srcRect b="0" l="32116" r="3830" t="56863"/>
          <a:stretch/>
        </p:blipFill>
        <p:spPr>
          <a:xfrm>
            <a:off x="3994149" y="2278084"/>
            <a:ext cx="5048253" cy="123717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0" name="Google Shape;510;p50"/>
          <p:cNvGraphicFramePr/>
          <p:nvPr/>
        </p:nvGraphicFramePr>
        <p:xfrm>
          <a:off x="927100" y="1574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{2A5665DF-02BC-4937-BA8B-7E3C1DA6FF4B}</a:tableStyleId>
              </a:tblPr>
              <a:tblGrid>
                <a:gridCol w="1479550"/>
                <a:gridCol w="1479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Process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CPU time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11" name="Google Shape;511;p50"/>
          <p:cNvSpPr/>
          <p:nvPr/>
        </p:nvSpPr>
        <p:spPr>
          <a:xfrm>
            <a:off x="4184650" y="1459856"/>
            <a:ext cx="270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Quantum = 20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Round-robin Example</a:t>
            </a:r>
            <a:endParaRPr/>
          </a:p>
        </p:txBody>
      </p:sp>
      <p:sp>
        <p:nvSpPr>
          <p:cNvPr id="517" name="Google Shape;517;p51"/>
          <p:cNvSpPr txBox="1"/>
          <p:nvPr>
            <p:ph idx="1" type="body"/>
          </p:nvPr>
        </p:nvSpPr>
        <p:spPr>
          <a:xfrm>
            <a:off x="628650" y="3515263"/>
            <a:ext cx="7886700" cy="26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Waiting time for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=(68-20)+(112-88)=72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=(20-0)=20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=(28-0)+(88-48)+(125-108)=85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lang="en-US" sz="220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=(48-0)+(108-68)=88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Average waiting time (72+20+85+88)/4=66.25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Average turnaround time (125+28+153+112)/4=104.5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518" name="Google Shape;518;p51"/>
          <p:cNvPicPr preferRelativeResize="0"/>
          <p:nvPr/>
        </p:nvPicPr>
        <p:blipFill rotWithShape="1">
          <a:blip r:embed="rId3">
            <a:alphaModFix/>
          </a:blip>
          <a:srcRect b="0" l="32116" r="3830" t="56863"/>
          <a:stretch/>
        </p:blipFill>
        <p:spPr>
          <a:xfrm>
            <a:off x="3994149" y="2278084"/>
            <a:ext cx="5048253" cy="123717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9" name="Google Shape;519;p51"/>
          <p:cNvGraphicFramePr/>
          <p:nvPr/>
        </p:nvGraphicFramePr>
        <p:xfrm>
          <a:off x="927100" y="1574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{2A5665DF-02BC-4937-BA8B-7E3C1DA6FF4B}</a:tableStyleId>
              </a:tblPr>
              <a:tblGrid>
                <a:gridCol w="1479550"/>
                <a:gridCol w="1479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Process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CPU time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20" name="Google Shape;520;p51"/>
          <p:cNvSpPr/>
          <p:nvPr/>
        </p:nvSpPr>
        <p:spPr>
          <a:xfrm>
            <a:off x="4184650" y="1459856"/>
            <a:ext cx="270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Quantum = 20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Who is Running Next?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Multiple processes and threads are ready to run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Scheduling (the scheduler) decides who is next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a single-CPU scenario one process or thread can be picked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a multi-CPU scenario is much more complicated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K&gt;1 processes or threads ready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N≥1 CPUs ( N may be &lt; K)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Which processes or threads to assign to which CPU(s)?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About the Time Quantum?</a:t>
            </a:r>
            <a:endParaRPr/>
          </a:p>
        </p:txBody>
      </p:sp>
      <p:sp>
        <p:nvSpPr>
          <p:cNvPr id="527" name="Google Shape;527;p5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Context switching may impact the choice of the time quantum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Context switch is 1ms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Time quantum is 4ms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20% of the time is thrown away context switching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Typical numbers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Context switch is in the order of 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Timeslice/quantum is 100Hz-250Hz (10ms-25ms)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there are a lot of processes, a long time quantum causes a poor response time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Example: Time Quantum = 100ms</a:t>
            </a:r>
            <a:endParaRPr/>
          </a:p>
        </p:txBody>
      </p:sp>
      <p:sp>
        <p:nvSpPr>
          <p:cNvPr id="534" name="Google Shape;534;p5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a context switch takes 1ms, waste is approx 1%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8761D"/>
                </a:solidFill>
              </a:rPr>
              <a:t>Good!</a:t>
            </a:r>
            <a:endParaRPr b="1">
              <a:solidFill>
                <a:srgbClr val="38761D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However, consider a server system where 50 requests arrive within a short time interval and they all use their time quantum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will the 50th process get to start running?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Example: Time Quantum = 100ms</a:t>
            </a:r>
            <a:endParaRPr/>
          </a:p>
        </p:txBody>
      </p:sp>
      <p:sp>
        <p:nvSpPr>
          <p:cNvPr id="541" name="Google Shape;541;p54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a context switch takes 1ms, waste is approx 1%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8761D"/>
                </a:solidFill>
              </a:rPr>
              <a:t>Good!</a:t>
            </a:r>
            <a:endParaRPr b="1">
              <a:solidFill>
                <a:srgbClr val="38761D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However, consider a server system where 50 requests arrive within a short time interval and they all use their time quantum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will the 50th process get to start running?</a:t>
            </a:r>
            <a:endParaRPr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90000"/>
                </a:solidFill>
              </a:rPr>
              <a:t>5 seconds! </a:t>
            </a:r>
            <a:endParaRPr b="1">
              <a:solidFill>
                <a:srgbClr val="9900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About Round-robin?</a:t>
            </a:r>
            <a:endParaRPr/>
          </a:p>
        </p:txBody>
      </p:sp>
      <p:sp>
        <p:nvSpPr>
          <p:cNvPr id="548" name="Google Shape;548;p5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Advantages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Solution to fairness and starvation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Fair allocation of CPU across jobs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Low average waiting time when job lengths vary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Good for responsiveness (interactivity) if small number of jobs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Disadvantages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Context-switching time may add up for long jobs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FCFS vs RR</a:t>
            </a:r>
            <a:endParaRPr/>
          </a:p>
        </p:txBody>
      </p:sp>
      <p:sp>
        <p:nvSpPr>
          <p:cNvPr id="554" name="Google Shape;554;p5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Assuming zero-cost context-switching time, is RR better than FCFS?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Simple example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10 jobs, each take 100s of CPU time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RR scheduler quantum of 1s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All jobs start at the same time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Turnaround Times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Both RR and FCFS finish at the same time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Average turnaround time is much worse under RR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Bad when all jobs are the same length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Cache state must be shared between all jobs (may slow down RR execution)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Total time for RR longer even for zero-cost switch</a:t>
            </a:r>
            <a:endParaRPr/>
          </a:p>
        </p:txBody>
      </p:sp>
      <p:pic>
        <p:nvPicPr>
          <p:cNvPr id="555" name="Google Shape;555;p56"/>
          <p:cNvPicPr preferRelativeResize="0"/>
          <p:nvPr/>
        </p:nvPicPr>
        <p:blipFill rotWithShape="1">
          <a:blip r:embed="rId3">
            <a:alphaModFix/>
          </a:blip>
          <a:srcRect b="228" l="0" r="1316" t="0"/>
          <a:stretch/>
        </p:blipFill>
        <p:spPr>
          <a:xfrm>
            <a:off x="6213724" y="2358987"/>
            <a:ext cx="2766342" cy="1844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7"/>
          <p:cNvSpPr txBox="1"/>
          <p:nvPr>
            <p:ph type="title"/>
          </p:nvPr>
        </p:nvSpPr>
        <p:spPr>
          <a:xfrm>
            <a:off x="628650" y="365126"/>
            <a:ext cx="85153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FCFS vs RR with Different Quantums</a:t>
            </a:r>
            <a:endParaRPr/>
          </a:p>
        </p:txBody>
      </p:sp>
      <p:sp>
        <p:nvSpPr>
          <p:cNvPr id="562" name="Google Shape;562;p5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63" name="Google Shape;56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175" y="1552274"/>
            <a:ext cx="7613650" cy="53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Priority (PRIO) (1)</a:t>
            </a:r>
            <a:endParaRPr/>
          </a:p>
        </p:txBody>
      </p:sp>
      <p:sp>
        <p:nvSpPr>
          <p:cNvPr id="569" name="Google Shape;569;p5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70" name="Google Shape;570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825624"/>
            <a:ext cx="7936023" cy="3381375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58"/>
          <p:cNvSpPr/>
          <p:nvPr/>
        </p:nvSpPr>
        <p:spPr>
          <a:xfrm>
            <a:off x="603988" y="5807631"/>
            <a:ext cx="79360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scheduling algorithm with four priority classes. (MOS Figure 2-42)</a:t>
            </a:r>
            <a:endParaRPr/>
          </a:p>
        </p:txBody>
      </p:sp>
      <p:sp>
        <p:nvSpPr>
          <p:cNvPr id="572" name="Google Shape;572;p58"/>
          <p:cNvSpPr txBox="1"/>
          <p:nvPr/>
        </p:nvSpPr>
        <p:spPr>
          <a:xfrm>
            <a:off x="5283200" y="1851023"/>
            <a:ext cx="19319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(Round-robin)</a:t>
            </a:r>
            <a:endParaRPr/>
          </a:p>
        </p:txBody>
      </p:sp>
      <p:sp>
        <p:nvSpPr>
          <p:cNvPr id="573" name="Google Shape;573;p58"/>
          <p:cNvSpPr txBox="1"/>
          <p:nvPr/>
        </p:nvSpPr>
        <p:spPr>
          <a:xfrm>
            <a:off x="1903751" y="2653258"/>
            <a:ext cx="327334" cy="4308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74" name="Google Shape;574;p58"/>
          <p:cNvSpPr txBox="1"/>
          <p:nvPr/>
        </p:nvSpPr>
        <p:spPr>
          <a:xfrm>
            <a:off x="1903751" y="3308362"/>
            <a:ext cx="327334" cy="4308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75" name="Google Shape;575;p58"/>
          <p:cNvSpPr txBox="1"/>
          <p:nvPr/>
        </p:nvSpPr>
        <p:spPr>
          <a:xfrm>
            <a:off x="1903751" y="3963466"/>
            <a:ext cx="327334" cy="4308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576" name="Google Shape;576;p58"/>
          <p:cNvSpPr txBox="1"/>
          <p:nvPr/>
        </p:nvSpPr>
        <p:spPr>
          <a:xfrm>
            <a:off x="1903751" y="4626065"/>
            <a:ext cx="327334" cy="4308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Priority (PRIO) (2)</a:t>
            </a:r>
            <a:endParaRPr/>
          </a:p>
        </p:txBody>
      </p:sp>
      <p:sp>
        <p:nvSpPr>
          <p:cNvPr id="582" name="Google Shape;582;p59"/>
          <p:cNvSpPr txBox="1"/>
          <p:nvPr>
            <p:ph idx="1" type="body"/>
          </p:nvPr>
        </p:nvSpPr>
        <p:spPr>
          <a:xfrm>
            <a:off x="628650" y="1825625"/>
            <a:ext cx="7886700" cy="434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Execution Plan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Always execute highest-priority runnable jobs to completion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Each queue processed in Round-Robin fashion with a time quantum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Problems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Starvation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Lower priority jobs don’t get to run because higher priority tasks always  running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Deadlock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Priority Inversion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Not strictly a problem with priority scheduling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Happens when low priority task has lock needed by high-priority task (busy waiting)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Priority Example (1)</a:t>
            </a:r>
            <a:endParaRPr/>
          </a:p>
        </p:txBody>
      </p:sp>
      <p:pic>
        <p:nvPicPr>
          <p:cNvPr id="588" name="Google Shape;58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1825" y="1825625"/>
            <a:ext cx="3239093" cy="3052615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60"/>
          <p:cNvSpPr/>
          <p:nvPr/>
        </p:nvSpPr>
        <p:spPr>
          <a:xfrm>
            <a:off x="4839204" y="3716135"/>
            <a:ext cx="3797400" cy="120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Priority Example (1)</a:t>
            </a:r>
            <a:endParaRPr/>
          </a:p>
        </p:txBody>
      </p:sp>
      <p:pic>
        <p:nvPicPr>
          <p:cNvPr id="595" name="Google Shape;595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1825" y="1825625"/>
            <a:ext cx="3239093" cy="3052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Who is Running Next?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Multiple processes and threads are ready to run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Scheduling (the scheduler) decides who is next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a single CPU scenario one process or thread can be picked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a multi CPU scenario is much more complicated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K&gt;1 processes or threads ready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N≥1 CPUs ( N may be &lt; K)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Which processes or threads to assign to which CPU(s)?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120" name="Google Shape;120;p17"/>
          <p:cNvGrpSpPr/>
          <p:nvPr/>
        </p:nvGrpSpPr>
        <p:grpSpPr>
          <a:xfrm>
            <a:off x="628650" y="2852500"/>
            <a:ext cx="7937956" cy="1351200"/>
            <a:chOff x="628650" y="2852500"/>
            <a:chExt cx="7937956" cy="1351200"/>
          </a:xfrm>
        </p:grpSpPr>
        <p:sp>
          <p:nvSpPr>
            <p:cNvPr id="121" name="Google Shape;121;p17"/>
            <p:cNvSpPr/>
            <p:nvPr/>
          </p:nvSpPr>
          <p:spPr>
            <a:xfrm>
              <a:off x="628650" y="3289300"/>
              <a:ext cx="7766100" cy="914400"/>
            </a:xfrm>
            <a:prstGeom prst="rect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7"/>
            <p:cNvSpPr txBox="1"/>
            <p:nvPr/>
          </p:nvSpPr>
          <p:spPr>
            <a:xfrm>
              <a:off x="6358606" y="2852500"/>
              <a:ext cx="2208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Focus of This Slideset</a:t>
              </a:r>
              <a:endParaRPr b="1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Priority Example (1)</a:t>
            </a:r>
            <a:endParaRPr/>
          </a:p>
        </p:txBody>
      </p:sp>
      <p:sp>
        <p:nvSpPr>
          <p:cNvPr id="601" name="Google Shape;601;p62"/>
          <p:cNvSpPr txBox="1"/>
          <p:nvPr>
            <p:ph idx="1" type="body"/>
          </p:nvPr>
        </p:nvSpPr>
        <p:spPr>
          <a:xfrm>
            <a:off x="628650" y="1825625"/>
            <a:ext cx="3943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Turnaround time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P1 = 16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P2 = 1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P3 = 18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P4 = 19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P5 =6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Average turnaround time (16+1+18+19+6)/5 = 12</a:t>
            </a:r>
            <a:endParaRPr/>
          </a:p>
        </p:txBody>
      </p:sp>
      <p:pic>
        <p:nvPicPr>
          <p:cNvPr id="602" name="Google Shape;602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1825" y="1825625"/>
            <a:ext cx="3239093" cy="3052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Priority Example (2)</a:t>
            </a:r>
            <a:endParaRPr b="1"/>
          </a:p>
        </p:txBody>
      </p:sp>
      <p:sp>
        <p:nvSpPr>
          <p:cNvPr id="608" name="Google Shape;608;p63"/>
          <p:cNvSpPr txBox="1"/>
          <p:nvPr>
            <p:ph idx="1" type="body"/>
          </p:nvPr>
        </p:nvSpPr>
        <p:spPr>
          <a:xfrm>
            <a:off x="628650" y="1825625"/>
            <a:ext cx="39433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Turnaround time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P1 = 19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P2 = 1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P3 = 10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P4 = 11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P5 = 6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Average turnaround time (19+1+10+11+6)/5 = 9.4</a:t>
            </a:r>
            <a:endParaRPr/>
          </a:p>
        </p:txBody>
      </p:sp>
      <p:graphicFrame>
        <p:nvGraphicFramePr>
          <p:cNvPr id="609" name="Google Shape;609;p63"/>
          <p:cNvGraphicFramePr/>
          <p:nvPr/>
        </p:nvGraphicFramePr>
        <p:xfrm>
          <a:off x="5272361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{2A5665DF-02BC-4937-BA8B-7E3C1DA6FF4B}</a:tableStyleId>
              </a:tblPr>
              <a:tblGrid>
                <a:gridCol w="986375"/>
                <a:gridCol w="1076950"/>
                <a:gridCol w="895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Process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CPU time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Priority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610" name="Google Shape;610;p63"/>
          <p:cNvGrpSpPr/>
          <p:nvPr/>
        </p:nvGrpSpPr>
        <p:grpSpPr>
          <a:xfrm>
            <a:off x="5102883" y="4401403"/>
            <a:ext cx="504003" cy="633553"/>
            <a:chOff x="5102883" y="4401403"/>
            <a:chExt cx="504003" cy="633553"/>
          </a:xfrm>
        </p:grpSpPr>
        <p:sp>
          <p:nvSpPr>
            <p:cNvPr id="611" name="Google Shape;611;p63"/>
            <p:cNvSpPr/>
            <p:nvPr/>
          </p:nvSpPr>
          <p:spPr>
            <a:xfrm>
              <a:off x="5239856" y="4401403"/>
              <a:ext cx="252483" cy="36166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P2</a:t>
              </a:r>
              <a:endParaRPr/>
            </a:p>
          </p:txBody>
        </p:sp>
        <p:sp>
          <p:nvSpPr>
            <p:cNvPr id="612" name="Google Shape;612;p63"/>
            <p:cNvSpPr txBox="1"/>
            <p:nvPr/>
          </p:nvSpPr>
          <p:spPr>
            <a:xfrm>
              <a:off x="5102883" y="4757957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613" name="Google Shape;613;p63"/>
            <p:cNvSpPr txBox="1"/>
            <p:nvPr/>
          </p:nvSpPr>
          <p:spPr>
            <a:xfrm>
              <a:off x="5343672" y="4757957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  <p:grpSp>
        <p:nvGrpSpPr>
          <p:cNvPr id="614" name="Google Shape;614;p63"/>
          <p:cNvGrpSpPr/>
          <p:nvPr/>
        </p:nvGrpSpPr>
        <p:grpSpPr>
          <a:xfrm>
            <a:off x="5492339" y="4401403"/>
            <a:ext cx="628525" cy="633553"/>
            <a:chOff x="5492339" y="4401403"/>
            <a:chExt cx="628525" cy="633553"/>
          </a:xfrm>
        </p:grpSpPr>
        <p:sp>
          <p:nvSpPr>
            <p:cNvPr id="615" name="Google Shape;615;p63"/>
            <p:cNvSpPr/>
            <p:nvPr/>
          </p:nvSpPr>
          <p:spPr>
            <a:xfrm>
              <a:off x="5492339" y="4401403"/>
              <a:ext cx="498143" cy="36166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P5</a:t>
              </a:r>
              <a:endParaRPr/>
            </a:p>
          </p:txBody>
        </p:sp>
        <p:sp>
          <p:nvSpPr>
            <p:cNvPr id="616" name="Google Shape;616;p63"/>
            <p:cNvSpPr txBox="1"/>
            <p:nvPr/>
          </p:nvSpPr>
          <p:spPr>
            <a:xfrm>
              <a:off x="5857650" y="4757957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</p:grpSp>
      <p:grpSp>
        <p:nvGrpSpPr>
          <p:cNvPr id="617" name="Google Shape;617;p63"/>
          <p:cNvGrpSpPr/>
          <p:nvPr/>
        </p:nvGrpSpPr>
        <p:grpSpPr>
          <a:xfrm>
            <a:off x="5990482" y="4401403"/>
            <a:ext cx="440141" cy="633553"/>
            <a:chOff x="5990482" y="4401403"/>
            <a:chExt cx="440141" cy="633553"/>
          </a:xfrm>
        </p:grpSpPr>
        <p:sp>
          <p:nvSpPr>
            <p:cNvPr id="618" name="Google Shape;618;p63"/>
            <p:cNvSpPr/>
            <p:nvPr/>
          </p:nvSpPr>
          <p:spPr>
            <a:xfrm>
              <a:off x="5990482" y="4401403"/>
              <a:ext cx="313899" cy="36166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P1</a:t>
              </a:r>
              <a:endParaRPr/>
            </a:p>
          </p:txBody>
        </p:sp>
        <p:sp>
          <p:nvSpPr>
            <p:cNvPr id="619" name="Google Shape;619;p63"/>
            <p:cNvSpPr txBox="1"/>
            <p:nvPr/>
          </p:nvSpPr>
          <p:spPr>
            <a:xfrm>
              <a:off x="6167409" y="4757957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</p:grpSp>
      <p:grpSp>
        <p:nvGrpSpPr>
          <p:cNvPr id="620" name="Google Shape;620;p63"/>
          <p:cNvGrpSpPr/>
          <p:nvPr/>
        </p:nvGrpSpPr>
        <p:grpSpPr>
          <a:xfrm>
            <a:off x="6304381" y="4401403"/>
            <a:ext cx="506247" cy="633553"/>
            <a:chOff x="6304381" y="4401403"/>
            <a:chExt cx="506247" cy="633553"/>
          </a:xfrm>
        </p:grpSpPr>
        <p:sp>
          <p:nvSpPr>
            <p:cNvPr id="621" name="Google Shape;621;p63"/>
            <p:cNvSpPr/>
            <p:nvPr/>
          </p:nvSpPr>
          <p:spPr>
            <a:xfrm>
              <a:off x="6304381" y="4401403"/>
              <a:ext cx="313899" cy="36166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P3</a:t>
              </a:r>
              <a:endParaRPr/>
            </a:p>
          </p:txBody>
        </p:sp>
        <p:sp>
          <p:nvSpPr>
            <p:cNvPr id="622" name="Google Shape;622;p63"/>
            <p:cNvSpPr txBox="1"/>
            <p:nvPr/>
          </p:nvSpPr>
          <p:spPr>
            <a:xfrm>
              <a:off x="6468868" y="4757957"/>
              <a:ext cx="34176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</p:grpSp>
      <p:grpSp>
        <p:nvGrpSpPr>
          <p:cNvPr id="623" name="Google Shape;623;p63"/>
          <p:cNvGrpSpPr/>
          <p:nvPr/>
        </p:nvGrpSpPr>
        <p:grpSpPr>
          <a:xfrm>
            <a:off x="6618280" y="4401403"/>
            <a:ext cx="432602" cy="633553"/>
            <a:chOff x="6618280" y="4401403"/>
            <a:chExt cx="432602" cy="633553"/>
          </a:xfrm>
        </p:grpSpPr>
        <p:sp>
          <p:nvSpPr>
            <p:cNvPr id="624" name="Google Shape;624;p63"/>
            <p:cNvSpPr/>
            <p:nvPr/>
          </p:nvSpPr>
          <p:spPr>
            <a:xfrm>
              <a:off x="6618280" y="4401403"/>
              <a:ext cx="252483" cy="36166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P4</a:t>
              </a:r>
              <a:endParaRPr/>
            </a:p>
          </p:txBody>
        </p:sp>
        <p:sp>
          <p:nvSpPr>
            <p:cNvPr id="625" name="Google Shape;625;p63"/>
            <p:cNvSpPr txBox="1"/>
            <p:nvPr/>
          </p:nvSpPr>
          <p:spPr>
            <a:xfrm>
              <a:off x="6709122" y="4757957"/>
              <a:ext cx="34176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/>
            </a:p>
          </p:txBody>
        </p:sp>
      </p:grpSp>
      <p:grpSp>
        <p:nvGrpSpPr>
          <p:cNvPr id="626" name="Google Shape;626;p63"/>
          <p:cNvGrpSpPr/>
          <p:nvPr/>
        </p:nvGrpSpPr>
        <p:grpSpPr>
          <a:xfrm>
            <a:off x="6870763" y="4401403"/>
            <a:ext cx="1624115" cy="633553"/>
            <a:chOff x="6870763" y="4401403"/>
            <a:chExt cx="1624115" cy="633553"/>
          </a:xfrm>
        </p:grpSpPr>
        <p:sp>
          <p:nvSpPr>
            <p:cNvPr id="627" name="Google Shape;627;p63"/>
            <p:cNvSpPr/>
            <p:nvPr/>
          </p:nvSpPr>
          <p:spPr>
            <a:xfrm>
              <a:off x="6870763" y="4401403"/>
              <a:ext cx="1434877" cy="36166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P1</a:t>
              </a:r>
              <a:endParaRPr/>
            </a:p>
          </p:txBody>
        </p:sp>
        <p:sp>
          <p:nvSpPr>
            <p:cNvPr id="628" name="Google Shape;628;p63"/>
            <p:cNvSpPr txBox="1"/>
            <p:nvPr/>
          </p:nvSpPr>
          <p:spPr>
            <a:xfrm>
              <a:off x="8153118" y="4757957"/>
              <a:ext cx="34176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19</a:t>
              </a:r>
              <a:endParaRPr/>
            </a:p>
          </p:txBody>
        </p:sp>
      </p:grpSp>
      <p:sp>
        <p:nvSpPr>
          <p:cNvPr id="629" name="Google Shape;629;p63"/>
          <p:cNvSpPr txBox="1"/>
          <p:nvPr/>
        </p:nvSpPr>
        <p:spPr>
          <a:xfrm>
            <a:off x="5762969" y="5242572"/>
            <a:ext cx="21257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Quantum = 2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to Assign Priorities?</a:t>
            </a:r>
            <a:endParaRPr/>
          </a:p>
        </p:txBody>
      </p:sp>
      <p:sp>
        <p:nvSpPr>
          <p:cNvPr id="636" name="Google Shape;636;p64"/>
          <p:cNvSpPr txBox="1"/>
          <p:nvPr>
            <p:ph idx="1" type="body"/>
          </p:nvPr>
        </p:nvSpPr>
        <p:spPr>
          <a:xfrm>
            <a:off x="628650" y="1825625"/>
            <a:ext cx="7512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Statically, based 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Process type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 much the user paid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Dynamically, based on how much they run vs I/O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Priority = 1/f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 = size of quantum used last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 longer a process ran, the lower its priority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 process that runs the shortest gets highest priority to run next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Multiple Queues (MQ) (1)</a:t>
            </a:r>
            <a:endParaRPr/>
          </a:p>
        </p:txBody>
      </p:sp>
      <p:sp>
        <p:nvSpPr>
          <p:cNvPr id="643" name="Google Shape;643;p6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Execution Plan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Same as Priority scheduling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But each queue has a different time quantum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Shortest for high-prio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Longer for low-prio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Processes start at the highest priority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When a process </a:t>
            </a:r>
            <a:r>
              <a:rPr b="1" lang="en-US"/>
              <a:t>exceeds</a:t>
            </a:r>
            <a:r>
              <a:rPr lang="en-US"/>
              <a:t> its quanta is moved to the lower priority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When a process </a:t>
            </a:r>
            <a:r>
              <a:rPr b="1" lang="en-US"/>
              <a:t>becomes interactive </a:t>
            </a:r>
            <a:r>
              <a:rPr lang="en-US"/>
              <a:t>is moved to higher priority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Problem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the user discovers how to make his/her tasks interactive he/she can play the system</a:t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Multiple Queues (MQ) (2)</a:t>
            </a:r>
            <a:endParaRPr/>
          </a:p>
        </p:txBody>
      </p:sp>
      <p:sp>
        <p:nvSpPr>
          <p:cNvPr id="649" name="Google Shape;649;p6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650" name="Google Shape;650;p66"/>
          <p:cNvPicPr preferRelativeResize="0"/>
          <p:nvPr/>
        </p:nvPicPr>
        <p:blipFill rotWithShape="1">
          <a:blip r:embed="rId3">
            <a:alphaModFix/>
          </a:blip>
          <a:srcRect b="0" l="0" r="26786" t="0"/>
          <a:stretch/>
        </p:blipFill>
        <p:spPr>
          <a:xfrm>
            <a:off x="628651" y="1825624"/>
            <a:ext cx="5810250" cy="3381375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66"/>
          <p:cNvSpPr txBox="1"/>
          <p:nvPr/>
        </p:nvSpPr>
        <p:spPr>
          <a:xfrm>
            <a:off x="6613203" y="2628900"/>
            <a:ext cx="17550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time Quantum</a:t>
            </a:r>
            <a:endParaRPr/>
          </a:p>
        </p:txBody>
      </p:sp>
      <p:sp>
        <p:nvSpPr>
          <p:cNvPr id="652" name="Google Shape;652;p66"/>
          <p:cNvSpPr txBox="1"/>
          <p:nvPr/>
        </p:nvSpPr>
        <p:spPr>
          <a:xfrm>
            <a:off x="6613203" y="3294999"/>
            <a:ext cx="17550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time Quantum</a:t>
            </a:r>
            <a:endParaRPr/>
          </a:p>
        </p:txBody>
      </p:sp>
      <p:sp>
        <p:nvSpPr>
          <p:cNvPr id="653" name="Google Shape;653;p66"/>
          <p:cNvSpPr txBox="1"/>
          <p:nvPr/>
        </p:nvSpPr>
        <p:spPr>
          <a:xfrm>
            <a:off x="6613203" y="3961098"/>
            <a:ext cx="17550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time Quantum</a:t>
            </a:r>
            <a:endParaRPr/>
          </a:p>
        </p:txBody>
      </p:sp>
      <p:sp>
        <p:nvSpPr>
          <p:cNvPr id="654" name="Google Shape;654;p66"/>
          <p:cNvSpPr txBox="1"/>
          <p:nvPr/>
        </p:nvSpPr>
        <p:spPr>
          <a:xfrm>
            <a:off x="6613203" y="4627196"/>
            <a:ext cx="17550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time Quantum</a:t>
            </a:r>
            <a:endParaRPr/>
          </a:p>
        </p:txBody>
      </p:sp>
      <p:sp>
        <p:nvSpPr>
          <p:cNvPr id="655" name="Google Shape;655;p66"/>
          <p:cNvSpPr txBox="1"/>
          <p:nvPr/>
        </p:nvSpPr>
        <p:spPr>
          <a:xfrm>
            <a:off x="5283200" y="1851023"/>
            <a:ext cx="19319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(Round-robin)</a:t>
            </a:r>
            <a:endParaRPr/>
          </a:p>
        </p:txBody>
      </p:sp>
      <p:sp>
        <p:nvSpPr>
          <p:cNvPr id="656" name="Google Shape;656;p66"/>
          <p:cNvSpPr txBox="1"/>
          <p:nvPr/>
        </p:nvSpPr>
        <p:spPr>
          <a:xfrm>
            <a:off x="1903751" y="2653258"/>
            <a:ext cx="327334" cy="4308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57" name="Google Shape;657;p66"/>
          <p:cNvSpPr txBox="1"/>
          <p:nvPr/>
        </p:nvSpPr>
        <p:spPr>
          <a:xfrm>
            <a:off x="1903751" y="3308362"/>
            <a:ext cx="327334" cy="4308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658" name="Google Shape;658;p66"/>
          <p:cNvSpPr txBox="1"/>
          <p:nvPr/>
        </p:nvSpPr>
        <p:spPr>
          <a:xfrm>
            <a:off x="1903751" y="3963466"/>
            <a:ext cx="327334" cy="4308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659" name="Google Shape;659;p66"/>
          <p:cNvSpPr txBox="1"/>
          <p:nvPr/>
        </p:nvSpPr>
        <p:spPr>
          <a:xfrm>
            <a:off x="1903751" y="4626065"/>
            <a:ext cx="327334" cy="4308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MQ Example</a:t>
            </a:r>
            <a:endParaRPr/>
          </a:p>
        </p:txBody>
      </p:sp>
      <p:sp>
        <p:nvSpPr>
          <p:cNvPr id="666" name="Google Shape;666;p67"/>
          <p:cNvSpPr txBox="1"/>
          <p:nvPr/>
        </p:nvSpPr>
        <p:spPr>
          <a:xfrm>
            <a:off x="628650" y="1825625"/>
            <a:ext cx="353268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Turnaround time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 = 102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P2 = 3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turnaround time (102+3)/2 = 52.5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Context Switches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 101 context switches with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quantum</a:t>
            </a:r>
            <a:endParaRPr/>
          </a:p>
        </p:txBody>
      </p:sp>
      <p:graphicFrame>
        <p:nvGraphicFramePr>
          <p:cNvPr id="667" name="Google Shape;667;p67"/>
          <p:cNvGraphicFramePr/>
          <p:nvPr/>
        </p:nvGraphicFramePr>
        <p:xfrm>
          <a:off x="5633635" y="21429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{2A5665DF-02BC-4937-BA8B-7E3C1DA6FF4B}</a:tableStyleId>
              </a:tblPr>
              <a:tblGrid>
                <a:gridCol w="986375"/>
                <a:gridCol w="1076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Process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CPU time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68" name="Google Shape;668;p67"/>
          <p:cNvSpPr txBox="1"/>
          <p:nvPr/>
        </p:nvSpPr>
        <p:spPr>
          <a:xfrm>
            <a:off x="5469642" y="4837216"/>
            <a:ext cx="280224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 Quantum 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(1, 2, 4, 8, 16, 32)</a:t>
            </a:r>
            <a:endParaRPr/>
          </a:p>
        </p:txBody>
      </p:sp>
      <p:grpSp>
        <p:nvGrpSpPr>
          <p:cNvPr id="669" name="Google Shape;669;p67"/>
          <p:cNvGrpSpPr/>
          <p:nvPr/>
        </p:nvGrpSpPr>
        <p:grpSpPr>
          <a:xfrm>
            <a:off x="4240600" y="3749508"/>
            <a:ext cx="504003" cy="646758"/>
            <a:chOff x="4240600" y="3749508"/>
            <a:chExt cx="504003" cy="646758"/>
          </a:xfrm>
        </p:grpSpPr>
        <p:sp>
          <p:nvSpPr>
            <p:cNvPr id="670" name="Google Shape;670;p67"/>
            <p:cNvSpPr txBox="1"/>
            <p:nvPr/>
          </p:nvSpPr>
          <p:spPr>
            <a:xfrm>
              <a:off x="4240600" y="4119267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671" name="Google Shape;671;p67"/>
            <p:cNvSpPr txBox="1"/>
            <p:nvPr/>
          </p:nvSpPr>
          <p:spPr>
            <a:xfrm>
              <a:off x="4481389" y="4119267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672" name="Google Shape;672;p67"/>
            <p:cNvSpPr/>
            <p:nvPr/>
          </p:nvSpPr>
          <p:spPr>
            <a:xfrm>
              <a:off x="4376976" y="3749508"/>
              <a:ext cx="246609" cy="36166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P1</a:t>
              </a:r>
              <a:endParaRPr/>
            </a:p>
          </p:txBody>
        </p:sp>
      </p:grpSp>
      <p:grpSp>
        <p:nvGrpSpPr>
          <p:cNvPr id="673" name="Google Shape;673;p67"/>
          <p:cNvGrpSpPr/>
          <p:nvPr/>
        </p:nvGrpSpPr>
        <p:grpSpPr>
          <a:xfrm>
            <a:off x="5116803" y="3749508"/>
            <a:ext cx="526428" cy="646758"/>
            <a:chOff x="5116803" y="3749508"/>
            <a:chExt cx="526428" cy="646758"/>
          </a:xfrm>
        </p:grpSpPr>
        <p:sp>
          <p:nvSpPr>
            <p:cNvPr id="674" name="Google Shape;674;p67"/>
            <p:cNvSpPr txBox="1"/>
            <p:nvPr/>
          </p:nvSpPr>
          <p:spPr>
            <a:xfrm>
              <a:off x="5380017" y="4119267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675" name="Google Shape;675;p67"/>
            <p:cNvSpPr/>
            <p:nvPr/>
          </p:nvSpPr>
          <p:spPr>
            <a:xfrm>
              <a:off x="5116803" y="3749508"/>
              <a:ext cx="390674" cy="36166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P1</a:t>
              </a:r>
              <a:endParaRPr/>
            </a:p>
          </p:txBody>
        </p:sp>
      </p:grpSp>
      <p:grpSp>
        <p:nvGrpSpPr>
          <p:cNvPr id="676" name="Google Shape;676;p67"/>
          <p:cNvGrpSpPr/>
          <p:nvPr/>
        </p:nvGrpSpPr>
        <p:grpSpPr>
          <a:xfrm>
            <a:off x="5507477" y="3749508"/>
            <a:ext cx="582591" cy="646758"/>
            <a:chOff x="5507477" y="3749508"/>
            <a:chExt cx="582591" cy="646758"/>
          </a:xfrm>
        </p:grpSpPr>
        <p:sp>
          <p:nvSpPr>
            <p:cNvPr id="677" name="Google Shape;677;p67"/>
            <p:cNvSpPr txBox="1"/>
            <p:nvPr/>
          </p:nvSpPr>
          <p:spPr>
            <a:xfrm>
              <a:off x="5826854" y="4119267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678" name="Google Shape;678;p67"/>
            <p:cNvSpPr/>
            <p:nvPr/>
          </p:nvSpPr>
          <p:spPr>
            <a:xfrm>
              <a:off x="5507477" y="3749508"/>
              <a:ext cx="459760" cy="36166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P1</a:t>
              </a:r>
              <a:endParaRPr/>
            </a:p>
          </p:txBody>
        </p:sp>
      </p:grpSp>
      <p:grpSp>
        <p:nvGrpSpPr>
          <p:cNvPr id="679" name="Google Shape;679;p67"/>
          <p:cNvGrpSpPr/>
          <p:nvPr/>
        </p:nvGrpSpPr>
        <p:grpSpPr>
          <a:xfrm>
            <a:off x="5958461" y="3749508"/>
            <a:ext cx="706830" cy="653412"/>
            <a:chOff x="5958461" y="3749508"/>
            <a:chExt cx="706830" cy="653412"/>
          </a:xfrm>
        </p:grpSpPr>
        <p:sp>
          <p:nvSpPr>
            <p:cNvPr id="680" name="Google Shape;680;p67"/>
            <p:cNvSpPr txBox="1"/>
            <p:nvPr/>
          </p:nvSpPr>
          <p:spPr>
            <a:xfrm>
              <a:off x="6323531" y="4125921"/>
              <a:ext cx="34176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17</a:t>
              </a:r>
              <a:endParaRPr/>
            </a:p>
          </p:txBody>
        </p:sp>
        <p:sp>
          <p:nvSpPr>
            <p:cNvPr id="681" name="Google Shape;681;p67"/>
            <p:cNvSpPr/>
            <p:nvPr/>
          </p:nvSpPr>
          <p:spPr>
            <a:xfrm>
              <a:off x="5958461" y="3749508"/>
              <a:ext cx="591987" cy="36166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P1</a:t>
              </a:r>
              <a:endParaRPr/>
            </a:p>
          </p:txBody>
        </p:sp>
      </p:grpSp>
      <p:grpSp>
        <p:nvGrpSpPr>
          <p:cNvPr id="682" name="Google Shape;682;p67"/>
          <p:cNvGrpSpPr/>
          <p:nvPr/>
        </p:nvGrpSpPr>
        <p:grpSpPr>
          <a:xfrm>
            <a:off x="6550448" y="3749508"/>
            <a:ext cx="836846" cy="646758"/>
            <a:chOff x="6550448" y="3749508"/>
            <a:chExt cx="836846" cy="646758"/>
          </a:xfrm>
        </p:grpSpPr>
        <p:sp>
          <p:nvSpPr>
            <p:cNvPr id="683" name="Google Shape;683;p67"/>
            <p:cNvSpPr txBox="1"/>
            <p:nvPr/>
          </p:nvSpPr>
          <p:spPr>
            <a:xfrm>
              <a:off x="7045534" y="4119267"/>
              <a:ext cx="34176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33</a:t>
              </a:r>
              <a:endParaRPr/>
            </a:p>
          </p:txBody>
        </p:sp>
        <p:sp>
          <p:nvSpPr>
            <p:cNvPr id="684" name="Google Shape;684;p67"/>
            <p:cNvSpPr/>
            <p:nvPr/>
          </p:nvSpPr>
          <p:spPr>
            <a:xfrm>
              <a:off x="6550448" y="3749508"/>
              <a:ext cx="659877" cy="36166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P1</a:t>
              </a:r>
              <a:endParaRPr/>
            </a:p>
          </p:txBody>
        </p:sp>
      </p:grpSp>
      <p:grpSp>
        <p:nvGrpSpPr>
          <p:cNvPr id="685" name="Google Shape;685;p67"/>
          <p:cNvGrpSpPr/>
          <p:nvPr/>
        </p:nvGrpSpPr>
        <p:grpSpPr>
          <a:xfrm>
            <a:off x="4623585" y="3749508"/>
            <a:ext cx="376348" cy="646758"/>
            <a:chOff x="4623585" y="3749508"/>
            <a:chExt cx="376348" cy="646758"/>
          </a:xfrm>
        </p:grpSpPr>
        <p:sp>
          <p:nvSpPr>
            <p:cNvPr id="686" name="Google Shape;686;p67"/>
            <p:cNvSpPr/>
            <p:nvPr/>
          </p:nvSpPr>
          <p:spPr>
            <a:xfrm>
              <a:off x="4623585" y="3749508"/>
              <a:ext cx="246609" cy="36166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P2</a:t>
              </a:r>
              <a:endParaRPr/>
            </a:p>
          </p:txBody>
        </p:sp>
        <p:sp>
          <p:nvSpPr>
            <p:cNvPr id="687" name="Google Shape;687;p67"/>
            <p:cNvSpPr txBox="1"/>
            <p:nvPr/>
          </p:nvSpPr>
          <p:spPr>
            <a:xfrm>
              <a:off x="4736719" y="4119267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  <p:grpSp>
        <p:nvGrpSpPr>
          <p:cNvPr id="688" name="Google Shape;688;p67"/>
          <p:cNvGrpSpPr/>
          <p:nvPr/>
        </p:nvGrpSpPr>
        <p:grpSpPr>
          <a:xfrm>
            <a:off x="4872062" y="3749508"/>
            <a:ext cx="383404" cy="646758"/>
            <a:chOff x="4872062" y="3749508"/>
            <a:chExt cx="383404" cy="646758"/>
          </a:xfrm>
        </p:grpSpPr>
        <p:sp>
          <p:nvSpPr>
            <p:cNvPr id="689" name="Google Shape;689;p67"/>
            <p:cNvSpPr/>
            <p:nvPr/>
          </p:nvSpPr>
          <p:spPr>
            <a:xfrm>
              <a:off x="4872062" y="3749508"/>
              <a:ext cx="246609" cy="36166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P2</a:t>
              </a:r>
              <a:endParaRPr/>
            </a:p>
          </p:txBody>
        </p:sp>
        <p:sp>
          <p:nvSpPr>
            <p:cNvPr id="690" name="Google Shape;690;p67"/>
            <p:cNvSpPr txBox="1"/>
            <p:nvPr/>
          </p:nvSpPr>
          <p:spPr>
            <a:xfrm>
              <a:off x="4992252" y="4119267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</p:grpSp>
      <p:grpSp>
        <p:nvGrpSpPr>
          <p:cNvPr id="691" name="Google Shape;691;p67"/>
          <p:cNvGrpSpPr/>
          <p:nvPr/>
        </p:nvGrpSpPr>
        <p:grpSpPr>
          <a:xfrm>
            <a:off x="7210325" y="3749508"/>
            <a:ext cx="928621" cy="653412"/>
            <a:chOff x="7210325" y="3749508"/>
            <a:chExt cx="928621" cy="653412"/>
          </a:xfrm>
        </p:grpSpPr>
        <p:sp>
          <p:nvSpPr>
            <p:cNvPr id="692" name="Google Shape;692;p67"/>
            <p:cNvSpPr/>
            <p:nvPr/>
          </p:nvSpPr>
          <p:spPr>
            <a:xfrm>
              <a:off x="7210325" y="3749508"/>
              <a:ext cx="766161" cy="36166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P1</a:t>
              </a:r>
              <a:endParaRPr/>
            </a:p>
          </p:txBody>
        </p:sp>
        <p:sp>
          <p:nvSpPr>
            <p:cNvPr id="693" name="Google Shape;693;p67"/>
            <p:cNvSpPr txBox="1"/>
            <p:nvPr/>
          </p:nvSpPr>
          <p:spPr>
            <a:xfrm>
              <a:off x="7797186" y="4125921"/>
              <a:ext cx="34176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65</a:t>
              </a:r>
              <a:endParaRPr/>
            </a:p>
          </p:txBody>
        </p:sp>
      </p:grpSp>
      <p:grpSp>
        <p:nvGrpSpPr>
          <p:cNvPr id="694" name="Google Shape;694;p67"/>
          <p:cNvGrpSpPr/>
          <p:nvPr/>
        </p:nvGrpSpPr>
        <p:grpSpPr>
          <a:xfrm>
            <a:off x="7976486" y="3749508"/>
            <a:ext cx="1167514" cy="661473"/>
            <a:chOff x="7976486" y="3749508"/>
            <a:chExt cx="1167514" cy="661473"/>
          </a:xfrm>
        </p:grpSpPr>
        <p:sp>
          <p:nvSpPr>
            <p:cNvPr id="695" name="Google Shape;695;p67"/>
            <p:cNvSpPr/>
            <p:nvPr/>
          </p:nvSpPr>
          <p:spPr>
            <a:xfrm>
              <a:off x="7976486" y="3749508"/>
              <a:ext cx="935241" cy="36166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P1</a:t>
              </a:r>
              <a:endParaRPr/>
            </a:p>
          </p:txBody>
        </p:sp>
        <p:sp>
          <p:nvSpPr>
            <p:cNvPr id="696" name="Google Shape;696;p67"/>
            <p:cNvSpPr txBox="1"/>
            <p:nvPr/>
          </p:nvSpPr>
          <p:spPr>
            <a:xfrm>
              <a:off x="8723692" y="4133982"/>
              <a:ext cx="42030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102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Other Schedulers for Interactive Systems</a:t>
            </a:r>
            <a:endParaRPr/>
          </a:p>
        </p:txBody>
      </p:sp>
      <p:sp>
        <p:nvSpPr>
          <p:cNvPr id="702" name="Google Shape;702;p6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Shortest Process Next (basically, SJF)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Guaranteed Scheduling (scheduler makes promises)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Lottery Scheduling (probabilistic scheduling)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Fair-share Scheduling (RR across users)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…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69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Scheduling in</a:t>
            </a:r>
            <a:br>
              <a:rPr lang="en-US"/>
            </a:br>
            <a:r>
              <a:rPr lang="en-US"/>
              <a:t>Real-time Systems</a:t>
            </a:r>
            <a:endParaRPr/>
          </a:p>
        </p:txBody>
      </p:sp>
      <p:sp>
        <p:nvSpPr>
          <p:cNvPr id="708" name="Google Shape;708;p69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7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Real-time Systems</a:t>
            </a:r>
            <a:endParaRPr/>
          </a:p>
        </p:txBody>
      </p:sp>
      <p:sp>
        <p:nvSpPr>
          <p:cNvPr id="714" name="Google Shape;714;p7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Time plays an essential role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One or more physical devices external to the computer generate stimuli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The computer must react appropriately to them within a fixed amount of time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the computer reacts too late, it is </a:t>
            </a:r>
            <a:r>
              <a:rPr b="1" lang="en-US"/>
              <a:t>as bad as not reacting</a:t>
            </a:r>
            <a:endParaRPr/>
          </a:p>
          <a:p>
            <a:pPr indent="-36322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Examples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Music player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Patient monitoring in a hospital intensive-care unit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Autopilot in an aircraft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Robot control in an automated factory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6322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71"/>
          <p:cNvSpPr txBox="1"/>
          <p:nvPr>
            <p:ph type="title"/>
          </p:nvPr>
        </p:nvSpPr>
        <p:spPr>
          <a:xfrm>
            <a:off x="628650" y="365125"/>
            <a:ext cx="8212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Scheduling in Real-time Systems (1)</a:t>
            </a:r>
            <a:endParaRPr/>
          </a:p>
        </p:txBody>
      </p:sp>
      <p:sp>
        <p:nvSpPr>
          <p:cNvPr id="721" name="Google Shape;721;p7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Goals</a:t>
            </a:r>
            <a:endParaRPr/>
          </a:p>
          <a:p>
            <a:pPr indent="-240030" lvl="1" marL="6858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b="1" lang="en-US"/>
              <a:t>Meet deadlines </a:t>
            </a:r>
            <a:r>
              <a:rPr lang="en-US"/>
              <a:t>- avoid losing data</a:t>
            </a:r>
            <a:endParaRPr/>
          </a:p>
          <a:p>
            <a:pPr indent="-240030" lvl="1" marL="6858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b="1" lang="en-US"/>
              <a:t>Predictability </a:t>
            </a:r>
            <a:r>
              <a:rPr lang="en-US"/>
              <a:t>- avoid quality degradation (e.g., in multimedia systems)</a:t>
            </a:r>
            <a:endParaRPr/>
          </a:p>
          <a:p>
            <a:pPr indent="0" lvl="0" marL="685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Categorization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Hard real-time</a:t>
            </a:r>
            <a:endParaRPr/>
          </a:p>
          <a:p>
            <a:pPr indent="-238125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There are absolute deadlines that must be met 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Soft real-time</a:t>
            </a:r>
            <a:endParaRPr/>
          </a:p>
          <a:p>
            <a:pPr indent="-238125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Missing an occasional deadline is undesirable but tolerable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Schedule (1 CPU)</a:t>
            </a:r>
            <a:endParaRPr/>
          </a:p>
        </p:txBody>
      </p:sp>
      <p:grpSp>
        <p:nvGrpSpPr>
          <p:cNvPr id="129" name="Google Shape;129;p18"/>
          <p:cNvGrpSpPr/>
          <p:nvPr/>
        </p:nvGrpSpPr>
        <p:grpSpPr>
          <a:xfrm>
            <a:off x="122650" y="2257900"/>
            <a:ext cx="8851200" cy="400200"/>
            <a:chOff x="122650" y="2257900"/>
            <a:chExt cx="8851200" cy="400200"/>
          </a:xfrm>
        </p:grpSpPr>
        <p:sp>
          <p:nvSpPr>
            <p:cNvPr id="130" name="Google Shape;130;p18"/>
            <p:cNvSpPr/>
            <p:nvPr/>
          </p:nvSpPr>
          <p:spPr>
            <a:xfrm>
              <a:off x="1001650" y="2360950"/>
              <a:ext cx="1328700" cy="194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2330350" y="2360950"/>
              <a:ext cx="1328700" cy="194100"/>
            </a:xfrm>
            <a:prstGeom prst="rect">
              <a:avLst/>
            </a:pr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3659050" y="2360950"/>
              <a:ext cx="1328700" cy="194100"/>
            </a:xfrm>
            <a:prstGeom prst="rect">
              <a:avLst/>
            </a:pr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4987750" y="2360950"/>
              <a:ext cx="1328700" cy="194100"/>
            </a:xfrm>
            <a:prstGeom prst="rect">
              <a:avLst/>
            </a:pr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6316450" y="2360950"/>
              <a:ext cx="1328700" cy="194100"/>
            </a:xfrm>
            <a:prstGeom prst="rect">
              <a:avLst/>
            </a:pr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7645150" y="2360950"/>
              <a:ext cx="1328700" cy="194100"/>
            </a:xfrm>
            <a:prstGeom prst="rect">
              <a:avLst/>
            </a:pr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8"/>
            <p:cNvSpPr txBox="1"/>
            <p:nvPr/>
          </p:nvSpPr>
          <p:spPr>
            <a:xfrm>
              <a:off x="122650" y="2257900"/>
              <a:ext cx="879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Thread 1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18"/>
          <p:cNvGrpSpPr/>
          <p:nvPr/>
        </p:nvGrpSpPr>
        <p:grpSpPr>
          <a:xfrm>
            <a:off x="122650" y="2911125"/>
            <a:ext cx="8851200" cy="400200"/>
            <a:chOff x="146400" y="2911125"/>
            <a:chExt cx="8851200" cy="400200"/>
          </a:xfrm>
        </p:grpSpPr>
        <p:sp>
          <p:nvSpPr>
            <p:cNvPr id="138" name="Google Shape;138;p18"/>
            <p:cNvSpPr/>
            <p:nvPr/>
          </p:nvSpPr>
          <p:spPr>
            <a:xfrm>
              <a:off x="1025400" y="3014175"/>
              <a:ext cx="1328700" cy="19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2354100" y="3014175"/>
              <a:ext cx="1328700" cy="194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3682800" y="3014175"/>
              <a:ext cx="1328700" cy="19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5011500" y="3014175"/>
              <a:ext cx="1328700" cy="19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340200" y="3014175"/>
              <a:ext cx="1328700" cy="194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7668900" y="3014175"/>
              <a:ext cx="1328700" cy="19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8"/>
            <p:cNvSpPr txBox="1"/>
            <p:nvPr/>
          </p:nvSpPr>
          <p:spPr>
            <a:xfrm>
              <a:off x="146400" y="2911125"/>
              <a:ext cx="879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Thread 2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" name="Google Shape;145;p18"/>
          <p:cNvGrpSpPr/>
          <p:nvPr/>
        </p:nvGrpSpPr>
        <p:grpSpPr>
          <a:xfrm>
            <a:off x="122650" y="3564350"/>
            <a:ext cx="8851200" cy="400200"/>
            <a:chOff x="146400" y="3564350"/>
            <a:chExt cx="8851200" cy="400200"/>
          </a:xfrm>
        </p:grpSpPr>
        <p:sp>
          <p:nvSpPr>
            <p:cNvPr id="146" name="Google Shape;146;p18"/>
            <p:cNvSpPr/>
            <p:nvPr/>
          </p:nvSpPr>
          <p:spPr>
            <a:xfrm>
              <a:off x="1025400" y="3667400"/>
              <a:ext cx="1328700" cy="19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2354100" y="3667400"/>
              <a:ext cx="1328700" cy="19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3682800" y="3667400"/>
              <a:ext cx="1328700" cy="194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5011500" y="3667400"/>
              <a:ext cx="1328700" cy="19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6340200" y="3667400"/>
              <a:ext cx="1328700" cy="19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7668900" y="3667400"/>
              <a:ext cx="1328700" cy="194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8"/>
            <p:cNvSpPr txBox="1"/>
            <p:nvPr/>
          </p:nvSpPr>
          <p:spPr>
            <a:xfrm>
              <a:off x="146400" y="3564350"/>
              <a:ext cx="879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Thread 3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" name="Google Shape;153;p18"/>
          <p:cNvGrpSpPr/>
          <p:nvPr/>
        </p:nvGrpSpPr>
        <p:grpSpPr>
          <a:xfrm>
            <a:off x="122650" y="4217575"/>
            <a:ext cx="8851200" cy="400200"/>
            <a:chOff x="122650" y="4217575"/>
            <a:chExt cx="8851200" cy="400200"/>
          </a:xfrm>
        </p:grpSpPr>
        <p:sp>
          <p:nvSpPr>
            <p:cNvPr id="154" name="Google Shape;154;p18"/>
            <p:cNvSpPr/>
            <p:nvPr/>
          </p:nvSpPr>
          <p:spPr>
            <a:xfrm>
              <a:off x="1001650" y="4320625"/>
              <a:ext cx="1328700" cy="19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2330350" y="4320625"/>
              <a:ext cx="1328700" cy="19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3659050" y="4320625"/>
              <a:ext cx="1328700" cy="19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4987750" y="4320625"/>
              <a:ext cx="1328700" cy="194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6316450" y="4320625"/>
              <a:ext cx="1328700" cy="19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7645150" y="4320625"/>
              <a:ext cx="1328700" cy="19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8"/>
            <p:cNvSpPr txBox="1"/>
            <p:nvPr/>
          </p:nvSpPr>
          <p:spPr>
            <a:xfrm>
              <a:off x="122650" y="4217575"/>
              <a:ext cx="879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Thread 4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61" name="Google Shape;161;p18"/>
          <p:cNvCxnSpPr/>
          <p:nvPr/>
        </p:nvCxnSpPr>
        <p:spPr>
          <a:xfrm>
            <a:off x="235075" y="5008075"/>
            <a:ext cx="8738400" cy="20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18"/>
          <p:cNvSpPr txBox="1"/>
          <p:nvPr/>
        </p:nvSpPr>
        <p:spPr>
          <a:xfrm>
            <a:off x="3786800" y="5028475"/>
            <a:ext cx="126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Time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367075" y="5711500"/>
            <a:ext cx="1595400" cy="28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Waiting for CPU</a:t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2410275" y="5711500"/>
            <a:ext cx="1595400" cy="28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Currently running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4453475" y="5711500"/>
            <a:ext cx="1595400" cy="288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Blocked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72"/>
          <p:cNvSpPr txBox="1"/>
          <p:nvPr>
            <p:ph type="title"/>
          </p:nvPr>
        </p:nvSpPr>
        <p:spPr>
          <a:xfrm>
            <a:off x="628650" y="365125"/>
            <a:ext cx="8396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Scheduling in Real-time Systems (2)</a:t>
            </a:r>
            <a:endParaRPr/>
          </a:p>
        </p:txBody>
      </p:sp>
      <p:sp>
        <p:nvSpPr>
          <p:cNvPr id="728" name="Google Shape;728;p7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78765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Assumptions - </a:t>
            </a:r>
            <a:r>
              <a:rPr b="1" lang="en-US">
                <a:solidFill>
                  <a:srgbClr val="990000"/>
                </a:solidFill>
              </a:rPr>
              <a:t>Process behavior is predictable and known in advance</a:t>
            </a:r>
            <a:endParaRPr b="1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-231775" lvl="0" marL="228600" rtl="0" algn="l">
              <a:spcBef>
                <a:spcPts val="1000"/>
              </a:spcBef>
              <a:spcAft>
                <a:spcPts val="0"/>
              </a:spcAft>
              <a:buSzPct val="71428"/>
              <a:buChar char="•"/>
            </a:pPr>
            <a:r>
              <a:rPr lang="en-US"/>
              <a:t>Task timing is known</a:t>
            </a:r>
            <a:endParaRPr/>
          </a:p>
          <a:p>
            <a:pPr indent="-231775" lvl="1" marL="685800" rtl="0" algn="l">
              <a:spcBef>
                <a:spcPts val="500"/>
              </a:spcBef>
              <a:spcAft>
                <a:spcPts val="0"/>
              </a:spcAft>
              <a:buSzPct val="83333"/>
              <a:buChar char="•"/>
            </a:pPr>
            <a:r>
              <a:rPr b="1" lang="en-US"/>
              <a:t>Release time (R</a:t>
            </a:r>
            <a:r>
              <a:rPr b="1" baseline="-25000" lang="en-US"/>
              <a:t>i</a:t>
            </a:r>
            <a:r>
              <a:rPr b="1" lang="en-US"/>
              <a:t>) - </a:t>
            </a:r>
            <a:r>
              <a:rPr lang="en-US"/>
              <a:t>earliest time when a task can start execution</a:t>
            </a:r>
            <a:endParaRPr/>
          </a:p>
          <a:p>
            <a:pPr indent="-231775" lvl="1" marL="685800" rtl="0" algn="l">
              <a:spcBef>
                <a:spcPts val="500"/>
              </a:spcBef>
              <a:spcAft>
                <a:spcPts val="0"/>
              </a:spcAft>
              <a:buSzPct val="83333"/>
              <a:buChar char="•"/>
            </a:pPr>
            <a:r>
              <a:rPr b="1" lang="en-US"/>
              <a:t>Execution time	 (C</a:t>
            </a:r>
            <a:r>
              <a:rPr b="1" baseline="-25000" lang="en-US"/>
              <a:t>i</a:t>
            </a:r>
            <a:r>
              <a:rPr b="1" lang="en-US"/>
              <a:t>) - </a:t>
            </a:r>
            <a:r>
              <a:rPr lang="en-US"/>
              <a:t>expected execution time for a task</a:t>
            </a:r>
            <a:endParaRPr/>
          </a:p>
          <a:p>
            <a:pPr indent="-231775" lvl="1" marL="685800" rtl="0" algn="l">
              <a:spcBef>
                <a:spcPts val="500"/>
              </a:spcBef>
              <a:spcAft>
                <a:spcPts val="0"/>
              </a:spcAft>
              <a:buSzPct val="83333"/>
              <a:buChar char="•"/>
            </a:pPr>
            <a:r>
              <a:rPr b="1" lang="en-US"/>
              <a:t>Deadline (D</a:t>
            </a:r>
            <a:r>
              <a:rPr b="1" baseline="-25000" lang="en-US"/>
              <a:t>i</a:t>
            </a:r>
            <a:r>
              <a:rPr b="1" lang="en-US"/>
              <a:t>) - </a:t>
            </a:r>
            <a:r>
              <a:rPr lang="en-US"/>
              <a:t>time by which processing must be completed</a:t>
            </a:r>
            <a:endParaRPr/>
          </a:p>
          <a:p>
            <a:pPr indent="0" lvl="2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Periodicity is known</a:t>
            </a:r>
            <a:endParaRPr/>
          </a:p>
          <a:p>
            <a:pPr indent="-2552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Periodic process (P</a:t>
            </a:r>
            <a:r>
              <a:rPr b="1" baseline="-25000" lang="en-US"/>
              <a:t>i</a:t>
            </a:r>
            <a:r>
              <a:rPr b="1" lang="en-US"/>
              <a:t>)</a:t>
            </a:r>
            <a:endParaRPr b="1"/>
          </a:p>
          <a:p>
            <a:pPr indent="-2552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Sporadic process </a:t>
            </a:r>
            <a:r>
              <a:rPr b="1" lang="en-US"/>
              <a:t>(aperiodic, hard deadlines)</a:t>
            </a:r>
            <a:endParaRPr b="1"/>
          </a:p>
          <a:p>
            <a:pPr indent="-2552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Aperiodic process </a:t>
            </a:r>
            <a:r>
              <a:rPr b="1" lang="en-US"/>
              <a:t>(aperiodic, soft deadlines)</a:t>
            </a:r>
            <a:endParaRPr b="1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7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Scheduling Periodic Processes</a:t>
            </a:r>
            <a:endParaRPr/>
          </a:p>
        </p:txBody>
      </p:sp>
      <p:sp>
        <p:nvSpPr>
          <p:cNvPr id="735" name="Google Shape;735;p7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many periodic processes are </a:t>
            </a:r>
            <a:r>
              <a:rPr b="1" lang="en-US"/>
              <a:t>schedulable</a:t>
            </a:r>
            <a:r>
              <a:rPr lang="en-US"/>
              <a:t>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“can fit/run on a processor” – single CPU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All combination of processes that satisfy the formula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US"/>
              <a:t>m</a:t>
            </a:r>
            <a:r>
              <a:rPr lang="en-US"/>
              <a:t> periodic events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Event </a:t>
            </a:r>
            <a:r>
              <a:rPr b="1" i="1" lang="en-US"/>
              <a:t>i</a:t>
            </a:r>
            <a:r>
              <a:rPr lang="en-US"/>
              <a:t> occurs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with period </a:t>
            </a:r>
            <a:r>
              <a:rPr b="1" i="1" lang="en-US"/>
              <a:t>P</a:t>
            </a:r>
            <a:r>
              <a:rPr b="1" baseline="-25000" i="1" lang="en-US"/>
              <a:t>i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requires </a:t>
            </a:r>
            <a:r>
              <a:rPr b="1" i="1" lang="en-US"/>
              <a:t>C</a:t>
            </a:r>
            <a:r>
              <a:rPr b="1" baseline="-25000" i="1" lang="en-US"/>
              <a:t>i</a:t>
            </a:r>
            <a:r>
              <a:rPr b="1" i="1" lang="en-US"/>
              <a:t> </a:t>
            </a:r>
            <a:r>
              <a:rPr lang="en-US"/>
              <a:t>time on the CPU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736" name="Google Shape;736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8062" y="2988863"/>
            <a:ext cx="2464075" cy="13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7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Example: </a:t>
            </a:r>
            <a:r>
              <a:rPr lang="en-US"/>
              <a:t>Scheduling Periodic Processes</a:t>
            </a:r>
            <a:endParaRPr/>
          </a:p>
        </p:txBody>
      </p:sp>
      <p:sp>
        <p:nvSpPr>
          <p:cNvPr id="743" name="Google Shape;743;p74"/>
          <p:cNvSpPr txBox="1"/>
          <p:nvPr>
            <p:ph idx="1" type="body"/>
          </p:nvPr>
        </p:nvSpPr>
        <p:spPr>
          <a:xfrm>
            <a:off x="628650" y="4078525"/>
            <a:ext cx="7886700" cy="20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Is this system schedulable?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4" name="Google Shape;744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8287" y="2205013"/>
            <a:ext cx="2464075" cy="13592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5" name="Google Shape;745;p74"/>
          <p:cNvGraphicFramePr/>
          <p:nvPr/>
        </p:nvGraphicFramePr>
        <p:xfrm>
          <a:off x="628650" y="22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{4D661E22-E99F-40AA-AC11-D96967BA1F1B}</a:tableStyleId>
              </a:tblPr>
              <a:tblGrid>
                <a:gridCol w="1232050"/>
                <a:gridCol w="1232050"/>
              </a:tblGrid>
              <a:tr h="40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Period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CPU time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46" name="Google Shape;746;p74"/>
          <p:cNvSpPr txBox="1"/>
          <p:nvPr/>
        </p:nvSpPr>
        <p:spPr>
          <a:xfrm>
            <a:off x="1095850" y="1804825"/>
            <a:ext cx="142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Events (in ms)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7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Example: Scheduling Periodic Processes</a:t>
            </a:r>
            <a:endParaRPr/>
          </a:p>
        </p:txBody>
      </p:sp>
      <p:sp>
        <p:nvSpPr>
          <p:cNvPr id="753" name="Google Shape;753;p75"/>
          <p:cNvSpPr txBox="1"/>
          <p:nvPr>
            <p:ph idx="1" type="body"/>
          </p:nvPr>
        </p:nvSpPr>
        <p:spPr>
          <a:xfrm>
            <a:off x="628650" y="4078525"/>
            <a:ext cx="7886700" cy="20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Is this system schedulable?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0.5 + .15 + 0.2 &lt; 1 → yes</a:t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we add a 4th event with P = 1s, what can its max CPU time be to fit on the processor?</a:t>
            </a:r>
            <a:endParaRPr/>
          </a:p>
        </p:txBody>
      </p:sp>
      <p:pic>
        <p:nvPicPr>
          <p:cNvPr id="754" name="Google Shape;754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8287" y="2205013"/>
            <a:ext cx="2464075" cy="13592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55" name="Google Shape;755;p75"/>
          <p:cNvGraphicFramePr/>
          <p:nvPr/>
        </p:nvGraphicFramePr>
        <p:xfrm>
          <a:off x="628650" y="22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{4D661E22-E99F-40AA-AC11-D96967BA1F1B}</a:tableStyleId>
              </a:tblPr>
              <a:tblGrid>
                <a:gridCol w="1232050"/>
                <a:gridCol w="1232050"/>
              </a:tblGrid>
              <a:tr h="40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Period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CPU time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56" name="Google Shape;756;p75"/>
          <p:cNvSpPr txBox="1"/>
          <p:nvPr/>
        </p:nvSpPr>
        <p:spPr>
          <a:xfrm>
            <a:off x="1095850" y="1804825"/>
            <a:ext cx="142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Events (in ms)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7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RT Scheduling Algorithms</a:t>
            </a:r>
            <a:endParaRPr/>
          </a:p>
        </p:txBody>
      </p:sp>
      <p:sp>
        <p:nvSpPr>
          <p:cNvPr id="763" name="Google Shape;763;p7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Fixed priority (the schedule is precomputed - static)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Scheduling executive (or cyclic scheduler) - based on priorities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Rate monotonic (RM) - based on period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Deadline monotonic (DM) - based on deadlines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…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Dynamic priority (dynamic)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Earliest deadline first (EDF)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Least laxity first (or Least Slack Time first, LST)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Utility based scheduling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…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7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Rate Monotonic Scheduling</a:t>
            </a:r>
            <a:endParaRPr/>
          </a:p>
        </p:txBody>
      </p:sp>
      <p:sp>
        <p:nvSpPr>
          <p:cNvPr id="770" name="Google Shape;770;p77"/>
          <p:cNvSpPr txBox="1"/>
          <p:nvPr>
            <p:ph idx="1" type="body"/>
          </p:nvPr>
        </p:nvSpPr>
        <p:spPr>
          <a:xfrm>
            <a:off x="628650" y="5069450"/>
            <a:ext cx="7886700" cy="120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Preemptive algorithm, where t</a:t>
            </a:r>
            <a:r>
              <a:rPr lang="en-US"/>
              <a:t>he shorter the period, the higher the priority.</a:t>
            </a:r>
            <a:endParaRPr/>
          </a:p>
        </p:txBody>
      </p:sp>
      <p:pic>
        <p:nvPicPr>
          <p:cNvPr id="771" name="Google Shape;771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88548"/>
            <a:ext cx="9144001" cy="3280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7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Earliest Deadline First Scheduling</a:t>
            </a:r>
            <a:endParaRPr/>
          </a:p>
        </p:txBody>
      </p:sp>
      <p:sp>
        <p:nvSpPr>
          <p:cNvPr id="778" name="Google Shape;778;p78"/>
          <p:cNvSpPr txBox="1"/>
          <p:nvPr>
            <p:ph idx="1" type="body"/>
          </p:nvPr>
        </p:nvSpPr>
        <p:spPr>
          <a:xfrm>
            <a:off x="628650" y="4332000"/>
            <a:ext cx="7886700" cy="194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</a:t>
            </a:r>
            <a:r>
              <a:rPr lang="en-US"/>
              <a:t>chedules processes according to the shortest remaining time until the deadline.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shorter the remaining time, the higher the priority.</a:t>
            </a:r>
            <a:endParaRPr/>
          </a:p>
        </p:txBody>
      </p:sp>
      <p:pic>
        <p:nvPicPr>
          <p:cNvPr id="779" name="Google Shape;77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6"/>
            <a:ext cx="8839201" cy="2172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79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Studying Scheduling Algorithms</a:t>
            </a:r>
            <a:endParaRPr/>
          </a:p>
        </p:txBody>
      </p:sp>
      <p:sp>
        <p:nvSpPr>
          <p:cNvPr id="785" name="Google Shape;785;p79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8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to Evaluate a Scheduling</a:t>
            </a:r>
            <a:br>
              <a:rPr lang="en-US"/>
            </a:br>
            <a:r>
              <a:rPr lang="en-US"/>
              <a:t>Algorithm?</a:t>
            </a:r>
            <a:endParaRPr/>
          </a:p>
        </p:txBody>
      </p:sp>
      <p:sp>
        <p:nvSpPr>
          <p:cNvPr id="791" name="Google Shape;791;p8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Deterministic modeling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takes a predetermined workload and compute the performance of each algorithm for that workload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Queueing models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Mathematical approach for handling stochastic workloads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Implementation/Simulation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Build system which allows actual algorithms to be  run against actual data – most flexible/general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8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Scheduling in Linux</a:t>
            </a:r>
            <a:endParaRPr/>
          </a:p>
        </p:txBody>
      </p:sp>
      <p:sp>
        <p:nvSpPr>
          <p:cNvPr id="798" name="Google Shape;798;p8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Linux uses a Completely Fair Scheduling (CFS) algorithm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An implementation of weighted fair queueing (WFQ)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https://blog.acolyer.org/2016/04/26/the-linux-scheduler-a-decade-of-wasted-cores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Process Behavior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825624"/>
            <a:ext cx="7913430" cy="33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/>
          <p:nvPr/>
        </p:nvSpPr>
        <p:spPr>
          <a:xfrm>
            <a:off x="628650" y="5530632"/>
            <a:ext cx="79134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Bursts of CPU usage alternate with periods of waiting for I/O.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(a) A CPU-bound process. (b) An I/O-bound process. (MOS Figure 2-39)</a:t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439615" y="3358662"/>
            <a:ext cx="8308800" cy="121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Process Behavior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825624"/>
            <a:ext cx="7913428" cy="333057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/>
          <p:nvPr/>
        </p:nvSpPr>
        <p:spPr>
          <a:xfrm>
            <a:off x="628650" y="5530632"/>
            <a:ext cx="7913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Bursts of CPU usage alternate with periods of waiting for I/O.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(a) A CPU-bound process. (b) An I/O-bound process. (MOS Figure 2-39)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When to Schedule</a:t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3700" y="2748756"/>
            <a:ext cx="3670300" cy="250507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459925" y="1825625"/>
            <a:ext cx="54075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Scheduling decisions may take place when a </a:t>
            </a:r>
            <a:r>
              <a:rPr b="1" lang="en-US"/>
              <a:t>process/thread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Is created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At exits of running state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Blocks on I/O, or an event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Switch from </a:t>
            </a:r>
            <a:r>
              <a:rPr i="1" lang="en-US"/>
              <a:t>Running </a:t>
            </a:r>
            <a:r>
              <a:rPr lang="en-US"/>
              <a:t>to </a:t>
            </a:r>
            <a:r>
              <a:rPr i="1" lang="en-US"/>
              <a:t>Blocked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Scheduling decisions may take place when an </a:t>
            </a:r>
            <a:r>
              <a:rPr b="1" lang="en-US"/>
              <a:t>interrupt occurs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Clock interrupt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Switch from </a:t>
            </a:r>
            <a:r>
              <a:rPr i="1" lang="en-US"/>
              <a:t>Running </a:t>
            </a:r>
            <a:r>
              <a:rPr lang="en-US"/>
              <a:t>to </a:t>
            </a:r>
            <a:r>
              <a:rPr i="1" lang="en-US"/>
              <a:t>Ready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I/O interrupt, or (unblocking) syscall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Switch from </a:t>
            </a:r>
            <a:r>
              <a:rPr i="1" lang="en-US"/>
              <a:t>Blocked </a:t>
            </a:r>
            <a:r>
              <a:rPr lang="en-US"/>
              <a:t>to </a:t>
            </a:r>
            <a:r>
              <a:rPr i="1" lang="en-US"/>
              <a:t>Ready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