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computers without virtual memory, the virtual address </a:t>
            </a:r>
            <a:r>
              <a:rPr b="0" i="0" lang="en-US" sz="1200" u="none" strike="noStrike">
                <a:solidFill>
                  <a:schemeClr val="dk1"/>
                </a:solidFill>
                <a:latin typeface="Calibri"/>
                <a:ea typeface="Calibri"/>
                <a:cs typeface="Calibri"/>
                <a:sym typeface="Calibri"/>
              </a:rPr>
              <a:t>is put directly onto the memory bus and causes the physical memory word with the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same address to be read or written. When virtual memory is used, the virtual addresses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do not go directly to the memory bus. Instead, they go to an </a:t>
            </a:r>
            <a:r>
              <a:rPr b="1" i="0" lang="en-US" sz="1200" u="none" strike="noStrike">
                <a:solidFill>
                  <a:schemeClr val="dk1"/>
                </a:solidFill>
                <a:latin typeface="Calibri"/>
                <a:ea typeface="Calibri"/>
                <a:cs typeface="Calibri"/>
                <a:sym typeface="Calibri"/>
              </a:rPr>
              <a:t>MMU </a:t>
            </a:r>
            <a:r>
              <a:rPr b="0" i="0" lang="en-US" sz="1200" u="none" strike="noStrike">
                <a:solidFill>
                  <a:schemeClr val="dk1"/>
                </a:solidFill>
                <a:latin typeface="Calibri"/>
                <a:ea typeface="Calibri"/>
                <a:cs typeface="Calibri"/>
                <a:sym typeface="Calibri"/>
              </a:rPr>
              <a:t>(</a:t>
            </a:r>
            <a:r>
              <a:rPr b="1" i="0" lang="en-US" sz="1200" u="none" strike="noStrike">
                <a:solidFill>
                  <a:schemeClr val="dk1"/>
                </a:solidFill>
                <a:latin typeface="Calibri"/>
                <a:ea typeface="Calibri"/>
                <a:cs typeface="Calibri"/>
                <a:sym typeface="Calibri"/>
              </a:rPr>
              <a:t>Memory</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Management Unit</a:t>
            </a:r>
            <a:r>
              <a:rPr b="0" i="0" lang="en-US" sz="1200" u="none" strike="noStrike">
                <a:solidFill>
                  <a:schemeClr val="dk1"/>
                </a:solidFill>
                <a:latin typeface="Calibri"/>
                <a:ea typeface="Calibri"/>
                <a:cs typeface="Calibri"/>
                <a:sym typeface="Calibri"/>
              </a:rPr>
              <a:t>) that maps the virtual addresses onto the physical memory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addresses, as illustrated in Fig. 3-8.</a:t>
            </a:r>
            <a:endParaRPr/>
          </a:p>
        </p:txBody>
      </p:sp>
      <p:sp>
        <p:nvSpPr>
          <p:cNvPr id="372" name="Google Shape;37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exact layout of an entry in the page table is highly</a:t>
            </a:r>
            <a:endParaRPr/>
          </a:p>
          <a:p>
            <a:pPr indent="0" lvl="0" marL="0" rtl="0" algn="l">
              <a:spcBef>
                <a:spcPts val="0"/>
              </a:spcBef>
              <a:spcAft>
                <a:spcPts val="0"/>
              </a:spcAft>
              <a:buNone/>
            </a:pPr>
            <a:r>
              <a:rPr lang="en-US"/>
              <a:t>machine dependent, but the kind of information present is roughly the same from</a:t>
            </a:r>
            <a:endParaRPr/>
          </a:p>
          <a:p>
            <a:pPr indent="0" lvl="0" marL="0" rtl="0" algn="l">
              <a:spcBef>
                <a:spcPts val="0"/>
              </a:spcBef>
              <a:spcAft>
                <a:spcPts val="0"/>
              </a:spcAft>
              <a:buNone/>
            </a:pPr>
            <a:r>
              <a:rPr lang="en-US"/>
              <a:t>machine to machine.</a:t>
            </a:r>
            <a:r>
              <a:rPr b="0" i="0" lang="en-US" sz="1200" u="none" strike="noStrike">
                <a:solidFill>
                  <a:schemeClr val="dk1"/>
                </a:solidFill>
                <a:latin typeface="Calibri"/>
                <a:ea typeface="Calibri"/>
                <a:cs typeface="Calibri"/>
                <a:sym typeface="Calibri"/>
              </a:rPr>
              <a:t> The </a:t>
            </a:r>
            <a:r>
              <a:rPr b="0" i="1" lang="en-US" sz="1200" u="none" strike="noStrike">
                <a:solidFill>
                  <a:schemeClr val="dk1"/>
                </a:solidFill>
                <a:latin typeface="Calibri"/>
                <a:ea typeface="Calibri"/>
                <a:cs typeface="Calibri"/>
                <a:sym typeface="Calibri"/>
              </a:rPr>
              <a:t>Protection </a:t>
            </a:r>
            <a:r>
              <a:rPr b="0" i="0" lang="en-US" sz="1200" u="none" strike="noStrike">
                <a:solidFill>
                  <a:schemeClr val="dk1"/>
                </a:solidFill>
                <a:latin typeface="Calibri"/>
                <a:ea typeface="Calibri"/>
                <a:cs typeface="Calibri"/>
                <a:sym typeface="Calibri"/>
              </a:rPr>
              <a:t>bits tell what kinds of access are permitted. In the simplest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form, this field contains 1 bit, with 0 for read/write and 1 for read only. A more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sophisticated arrangement is having 3 bits, one bit each for enabling reading, writing,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and executing the page.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a:t>
            </a:r>
            <a:r>
              <a:rPr b="0" i="1" lang="en-US" sz="1200" u="none" strike="noStrike">
                <a:solidFill>
                  <a:schemeClr val="dk1"/>
                </a:solidFill>
                <a:latin typeface="Calibri"/>
                <a:ea typeface="Calibri"/>
                <a:cs typeface="Calibri"/>
                <a:sym typeface="Calibri"/>
              </a:rPr>
              <a:t>Modified </a:t>
            </a:r>
            <a:r>
              <a:rPr b="0" i="0" lang="en-US" sz="1200" u="none" strike="noStrike">
                <a:solidFill>
                  <a:schemeClr val="dk1"/>
                </a:solidFill>
                <a:latin typeface="Calibri"/>
                <a:ea typeface="Calibri"/>
                <a:cs typeface="Calibri"/>
                <a:sym typeface="Calibri"/>
              </a:rPr>
              <a:t>and </a:t>
            </a:r>
            <a:r>
              <a:rPr b="0" i="1" lang="en-US" sz="1200" u="none" strike="noStrike">
                <a:solidFill>
                  <a:schemeClr val="dk1"/>
                </a:solidFill>
                <a:latin typeface="Calibri"/>
                <a:ea typeface="Calibri"/>
                <a:cs typeface="Calibri"/>
                <a:sym typeface="Calibri"/>
              </a:rPr>
              <a:t>Referenced </a:t>
            </a:r>
            <a:r>
              <a:rPr b="0" i="0" lang="en-US" sz="1200" u="none" strike="noStrike">
                <a:solidFill>
                  <a:schemeClr val="dk1"/>
                </a:solidFill>
                <a:latin typeface="Calibri"/>
                <a:ea typeface="Calibri"/>
                <a:cs typeface="Calibri"/>
                <a:sym typeface="Calibri"/>
              </a:rPr>
              <a:t>bits keep track of page usage. When a page is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written to, the hardware automatically sets the </a:t>
            </a:r>
            <a:r>
              <a:rPr b="0" i="1" lang="en-US" sz="1200" u="none" strike="noStrike">
                <a:solidFill>
                  <a:schemeClr val="dk1"/>
                </a:solidFill>
                <a:latin typeface="Calibri"/>
                <a:ea typeface="Calibri"/>
                <a:cs typeface="Calibri"/>
                <a:sym typeface="Calibri"/>
              </a:rPr>
              <a:t>Modified </a:t>
            </a:r>
            <a:r>
              <a:rPr b="0" i="0" lang="en-US" sz="1200" u="none" strike="noStrike">
                <a:solidFill>
                  <a:schemeClr val="dk1"/>
                </a:solidFill>
                <a:latin typeface="Calibri"/>
                <a:ea typeface="Calibri"/>
                <a:cs typeface="Calibri"/>
                <a:sym typeface="Calibri"/>
              </a:rPr>
              <a:t>bit. This bit is of value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when the operating system decides to reclaim a page frame. If the page in it has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been modified (i.e., is ‘‘dirty’’), it must be written back to the disk. If it has not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been modified (i.e., is ‘‘clean’’), it can just be abandoned, since the disk copy is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still valid. The bit is sometimes called the </a:t>
            </a:r>
            <a:r>
              <a:rPr b="1" i="0" lang="en-US" sz="1200" u="none" strike="noStrike">
                <a:solidFill>
                  <a:schemeClr val="dk1"/>
                </a:solidFill>
                <a:latin typeface="Calibri"/>
                <a:ea typeface="Calibri"/>
                <a:cs typeface="Calibri"/>
                <a:sym typeface="Calibri"/>
              </a:rPr>
              <a:t>dirty bit</a:t>
            </a:r>
            <a:r>
              <a:rPr b="0" i="0" lang="en-US" sz="1200" u="none" strike="noStrike">
                <a:solidFill>
                  <a:schemeClr val="dk1"/>
                </a:solidFill>
                <a:latin typeface="Calibri"/>
                <a:ea typeface="Calibri"/>
                <a:cs typeface="Calibri"/>
                <a:sym typeface="Calibri"/>
              </a:rPr>
              <a:t>, since it reflects the page’s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state.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a:t>
            </a:r>
            <a:r>
              <a:rPr b="0" i="1" lang="en-US" sz="1200" u="none" strike="noStrike">
                <a:solidFill>
                  <a:schemeClr val="dk1"/>
                </a:solidFill>
                <a:latin typeface="Calibri"/>
                <a:ea typeface="Calibri"/>
                <a:cs typeface="Calibri"/>
                <a:sym typeface="Calibri"/>
              </a:rPr>
              <a:t>Referenced </a:t>
            </a:r>
            <a:r>
              <a:rPr b="0" i="0" lang="en-US" sz="1200" u="none" strike="noStrike">
                <a:solidFill>
                  <a:schemeClr val="dk1"/>
                </a:solidFill>
                <a:latin typeface="Calibri"/>
                <a:ea typeface="Calibri"/>
                <a:cs typeface="Calibri"/>
                <a:sym typeface="Calibri"/>
              </a:rPr>
              <a:t>bit is set whenever a page is referenced, either for reading or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writing. Its value is used to help the operating system choose a page to evict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when a page fault occurs. Pages that are not being used are far better candidates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than pages that are, and this bit plays an important role in several of the page replacement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algorithms that we will study later in this chapter.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Finally, the last bit allows caching to be disabled for the page. This feature is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important for pages that map onto device registers rather than memory. If the operating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system is sitting in a tight loop waiting for some I/O device to respond to a</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command it was just given, it is essential that the hardware keep fetching the word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from the device, and not use an old cached copy. With this bit, caching can be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turned off. Machines that have a separate I/O space and do not use memory-mapped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I/O do not need this bit.</a:t>
            </a:r>
            <a:endParaRPr/>
          </a:p>
        </p:txBody>
      </p:sp>
      <p:sp>
        <p:nvSpPr>
          <p:cNvPr id="429" name="Google Shape;42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method that was devised (Fotheringham, 1961) has come to be known as </a:t>
            </a:r>
            <a:r>
              <a:rPr b="1" i="0" lang="en-US" sz="1200" u="none" strike="noStrike">
                <a:solidFill>
                  <a:schemeClr val="dk1"/>
                </a:solidFill>
                <a:latin typeface="Calibri"/>
                <a:ea typeface="Calibri"/>
                <a:cs typeface="Calibri"/>
                <a:sym typeface="Calibri"/>
              </a:rPr>
              <a:t>virtual memory</a:t>
            </a:r>
            <a:r>
              <a:rPr b="0" i="0" lang="en-US" sz="1200" u="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https://www.tutorialspoint.com/operating_system/os_virtual_memory.htm</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The main visible advantage of this scheme is that programs can be larger than physical memory. Virtual memory serves two purposes.</a:t>
            </a:r>
            <a:endParaRPr/>
          </a:p>
          <a:p>
            <a:pPr indent="-228600" lvl="0" marL="228600" marR="0" rtl="0" algn="l">
              <a:lnSpc>
                <a:spcPct val="100000"/>
              </a:lnSpc>
              <a:spcBef>
                <a:spcPts val="0"/>
              </a:spcBef>
              <a:spcAft>
                <a:spcPts val="0"/>
              </a:spcAft>
              <a:buClr>
                <a:schemeClr val="dk1"/>
              </a:buClr>
              <a:buSzPts val="1200"/>
              <a:buFont typeface="Calibri"/>
              <a:buAutoNum type="arabicParenR"/>
            </a:pPr>
            <a:r>
              <a:rPr lang="en-US"/>
              <a:t>First, it allows us to extend the use of physical memory by using disk.</a:t>
            </a:r>
            <a:endParaRPr/>
          </a:p>
          <a:p>
            <a:pPr indent="-228600" lvl="0" marL="228600" marR="0" rtl="0" algn="l">
              <a:lnSpc>
                <a:spcPct val="100000"/>
              </a:lnSpc>
              <a:spcBef>
                <a:spcPts val="0"/>
              </a:spcBef>
              <a:spcAft>
                <a:spcPts val="0"/>
              </a:spcAft>
              <a:buClr>
                <a:schemeClr val="dk1"/>
              </a:buClr>
              <a:buSzPts val="1200"/>
              <a:buFont typeface="Calibri"/>
              <a:buAutoNum type="arabicParenR"/>
            </a:pPr>
            <a:r>
              <a:rPr lang="en-US"/>
              <a:t>Second, it allows us to have memory protection, because each virtual address is translated to a physical address.</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when entire program is not required to be loaded fully in main memory</a:t>
            </a:r>
            <a:endParaRPr/>
          </a:p>
          <a:p>
            <a:pPr indent="0" lvl="1" marL="457200" rtl="0" algn="l">
              <a:spcBef>
                <a:spcPts val="0"/>
              </a:spcBef>
              <a:spcAft>
                <a:spcPts val="0"/>
              </a:spcAft>
              <a:buNone/>
            </a:pPr>
            <a:r>
              <a:rPr lang="en-US"/>
              <a:t>User written error handling routines are used only when an error occurred in the data or computation.</a:t>
            </a:r>
            <a:endParaRPr/>
          </a:p>
          <a:p>
            <a:pPr indent="0" lvl="1" marL="457200" rtl="0" algn="l">
              <a:spcBef>
                <a:spcPts val="0"/>
              </a:spcBef>
              <a:spcAft>
                <a:spcPts val="0"/>
              </a:spcAft>
              <a:buNone/>
            </a:pPr>
            <a:r>
              <a:rPr lang="en-US"/>
              <a:t>Certain options and features of a program may be used rarely.</a:t>
            </a:r>
            <a:endParaRPr/>
          </a:p>
          <a:p>
            <a:pPr indent="0" lvl="1" marL="457200" rtl="0" algn="l">
              <a:spcBef>
                <a:spcPts val="0"/>
              </a:spcBef>
              <a:spcAft>
                <a:spcPts val="0"/>
              </a:spcAft>
              <a:buNone/>
            </a:pPr>
            <a:r>
              <a:rPr lang="en-US"/>
              <a:t>Many tables are assigned a fixed amount of address space even though only a small amount of the table is actually used.</a:t>
            </a:r>
            <a:endParaRPr/>
          </a:p>
          <a:p>
            <a:pPr indent="0" lvl="0" marL="0" rtl="0" algn="l">
              <a:spcBef>
                <a:spcPts val="0"/>
              </a:spcBef>
              <a:spcAft>
                <a:spcPts val="0"/>
              </a:spcAft>
              <a:buNone/>
            </a:pPr>
            <a:r>
              <a:rPr lang="en-US"/>
              <a:t>The ability to execute a program that is only partially in memory would counter many benefits</a:t>
            </a:r>
            <a:endParaRPr/>
          </a:p>
          <a:p>
            <a:pPr indent="0" lvl="1" marL="457200" rtl="0" algn="l">
              <a:spcBef>
                <a:spcPts val="0"/>
              </a:spcBef>
              <a:spcAft>
                <a:spcPts val="0"/>
              </a:spcAft>
              <a:buNone/>
            </a:pPr>
            <a:r>
              <a:rPr lang="en-US"/>
              <a:t>Less number of I/O would be needed to load or swap each user program into memory.</a:t>
            </a:r>
            <a:endParaRPr/>
          </a:p>
          <a:p>
            <a:pPr indent="0" lvl="1" marL="457200" rtl="0" algn="l">
              <a:spcBef>
                <a:spcPts val="0"/>
              </a:spcBef>
              <a:spcAft>
                <a:spcPts val="0"/>
              </a:spcAft>
              <a:buNone/>
            </a:pPr>
            <a:r>
              <a:rPr lang="en-US"/>
              <a:t>A program would no longer be constrained by the amount of physical memory that is available.</a:t>
            </a:r>
            <a:endParaRPr/>
          </a:p>
          <a:p>
            <a:pPr indent="0" lvl="1" marL="457200" rtl="0" algn="l">
              <a:spcBef>
                <a:spcPts val="0"/>
              </a:spcBef>
              <a:spcAft>
                <a:spcPts val="0"/>
              </a:spcAft>
              <a:buNone/>
            </a:pPr>
            <a:r>
              <a:rPr lang="en-US"/>
              <a:t>Each user program could take less physical memory, more programs could be run the same time, with a corresponding increase in CPU utilization and throughput.</a:t>
            </a:r>
            <a:endParaRPr/>
          </a:p>
          <a:p>
            <a:pPr indent="0" lvl="1" marL="457200" rtl="0" algn="l">
              <a:spcBef>
                <a:spcPts val="0"/>
              </a:spcBef>
              <a:spcAft>
                <a:spcPts val="0"/>
              </a:spcAft>
              <a:buNone/>
            </a:pPr>
            <a:r>
              <a:t/>
            </a:r>
            <a:endParaRPr/>
          </a:p>
          <a:p>
            <a:pPr indent="0" lvl="0" marL="0" rtl="0" algn="l">
              <a:spcBef>
                <a:spcPts val="0"/>
              </a:spcBef>
              <a:spcAft>
                <a:spcPts val="0"/>
              </a:spcAft>
              <a:buNone/>
            </a:pPr>
            <a:r>
              <a:rPr lang="en-US"/>
              <a:t>As a consequence of these developments, there is a need to run programs that</a:t>
            </a:r>
            <a:endParaRPr/>
          </a:p>
          <a:p>
            <a:pPr indent="0" lvl="0" marL="0" rtl="0" algn="l">
              <a:spcBef>
                <a:spcPts val="0"/>
              </a:spcBef>
              <a:spcAft>
                <a:spcPts val="0"/>
              </a:spcAft>
              <a:buNone/>
            </a:pPr>
            <a:r>
              <a:rPr lang="en-US"/>
              <a:t>are too large to fit in memory, and there is certainly a need to have systems that can</a:t>
            </a:r>
            <a:endParaRPr/>
          </a:p>
          <a:p>
            <a:pPr indent="0" lvl="0" marL="0" rtl="0" algn="l">
              <a:spcBef>
                <a:spcPts val="0"/>
              </a:spcBef>
              <a:spcAft>
                <a:spcPts val="0"/>
              </a:spcAft>
              <a:buNone/>
            </a:pPr>
            <a:r>
              <a:rPr lang="en-US"/>
              <a:t>support multiple programs running simultaneously, each of which fits in memory</a:t>
            </a:r>
            <a:endParaRPr/>
          </a:p>
          <a:p>
            <a:pPr indent="0" lvl="0" marL="0" rtl="0" algn="l">
              <a:spcBef>
                <a:spcPts val="0"/>
              </a:spcBef>
              <a:spcAft>
                <a:spcPts val="0"/>
              </a:spcAft>
              <a:buNone/>
            </a:pPr>
            <a:r>
              <a:rPr lang="en-US"/>
              <a:t>but all of which collectively exceed memory. Swapping is not an attractive option,</a:t>
            </a:r>
            <a:endParaRPr/>
          </a:p>
          <a:p>
            <a:pPr indent="0" lvl="0" marL="0" rtl="0" algn="l">
              <a:spcBef>
                <a:spcPts val="0"/>
              </a:spcBef>
              <a:spcAft>
                <a:spcPts val="0"/>
              </a:spcAft>
              <a:buNone/>
            </a:pPr>
            <a:r>
              <a:rPr lang="en-US"/>
              <a:t>since a typical SATA disk has a peak transfer rate of several hundreds of MB/sec,</a:t>
            </a:r>
            <a:endParaRPr/>
          </a:p>
          <a:p>
            <a:pPr indent="0" lvl="0" marL="0" rtl="0" algn="l">
              <a:spcBef>
                <a:spcPts val="0"/>
              </a:spcBef>
              <a:spcAft>
                <a:spcPts val="0"/>
              </a:spcAft>
              <a:buNone/>
            </a:pPr>
            <a:r>
              <a:rPr lang="en-US"/>
              <a:t>which means it takes seconds to swap out a 1-GB program and the same to swap in</a:t>
            </a:r>
            <a:endParaRPr/>
          </a:p>
          <a:p>
            <a:pPr indent="0" lvl="0" marL="0" rtl="0" algn="l">
              <a:spcBef>
                <a:spcPts val="0"/>
              </a:spcBef>
              <a:spcAft>
                <a:spcPts val="0"/>
              </a:spcAft>
              <a:buNone/>
            </a:pPr>
            <a:r>
              <a:rPr lang="en-US"/>
              <a:t>a 1-GB program</a:t>
            </a:r>
            <a:endParaRPr/>
          </a:p>
          <a:p>
            <a:pPr indent="0" lvl="1" marL="457200" rtl="0" algn="l">
              <a:spcBef>
                <a:spcPts val="0"/>
              </a:spcBef>
              <a:spcAft>
                <a:spcPts val="0"/>
              </a:spcAft>
              <a:buNone/>
            </a:pPr>
            <a:r>
              <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93" name="Google Shape;9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 memory works just fine in a multiprogramming system, with bits and pieces of many programs in memory at once. While a program is waiting for pieces of itself to be read in, the CPU can be given to another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Fotheringham, 1961, a block of information occupies either a page of core store (RAM) or a sector of  drum store (disk). The programmer doesn’t need to think of addresses in this way, but this is how they are treated by the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In a sense, virtual memory is a generalization of the base-and-limit-register idea. The 8088 had separate base registers (but no limit registers) for text and data. With virtual memory, instead of having separate relocation for just the text and data segments, the entire address space can be mapped onto physical memory in fairly small units. We will show how virtual memory is implemented below.</a:t>
            </a:r>
            <a:endParaRPr/>
          </a:p>
          <a:p>
            <a:pPr indent="0" lvl="0" marL="0" rtl="0" algn="l">
              <a:spcBef>
                <a:spcPts val="0"/>
              </a:spcBef>
              <a:spcAft>
                <a:spcPts val="0"/>
              </a:spcAft>
              <a:buNone/>
            </a:pPr>
            <a:r>
              <a:t/>
            </a:r>
            <a:endParaRPr/>
          </a:p>
        </p:txBody>
      </p:sp>
      <p:sp>
        <p:nvSpPr>
          <p:cNvPr id="100" name="Google Shape;10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computers without virtual memory, the virtual address </a:t>
            </a:r>
            <a:r>
              <a:rPr b="0" i="0" lang="en-US" sz="1200" u="none" strike="noStrike">
                <a:solidFill>
                  <a:schemeClr val="dk1"/>
                </a:solidFill>
                <a:latin typeface="Calibri"/>
                <a:ea typeface="Calibri"/>
                <a:cs typeface="Calibri"/>
                <a:sym typeface="Calibri"/>
              </a:rPr>
              <a:t>is put directly onto the memory bus and causes the physical memory word with the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same address to be read or written. When virtual memory is used, the virtual addresses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do not go directly to the memory bus. Instead, they go to an </a:t>
            </a:r>
            <a:r>
              <a:rPr b="1" i="0" lang="en-US" sz="1200" u="none" strike="noStrike">
                <a:solidFill>
                  <a:schemeClr val="dk1"/>
                </a:solidFill>
                <a:latin typeface="Calibri"/>
                <a:ea typeface="Calibri"/>
                <a:cs typeface="Calibri"/>
                <a:sym typeface="Calibri"/>
              </a:rPr>
              <a:t>MMU </a:t>
            </a:r>
            <a:r>
              <a:rPr b="0" i="0" lang="en-US" sz="1200" u="none" strike="noStrike">
                <a:solidFill>
                  <a:schemeClr val="dk1"/>
                </a:solidFill>
                <a:latin typeface="Calibri"/>
                <a:ea typeface="Calibri"/>
                <a:cs typeface="Calibri"/>
                <a:sym typeface="Calibri"/>
              </a:rPr>
              <a:t>(</a:t>
            </a:r>
            <a:r>
              <a:rPr b="1" i="0" lang="en-US" sz="1200" u="none" strike="noStrike">
                <a:solidFill>
                  <a:schemeClr val="dk1"/>
                </a:solidFill>
                <a:latin typeface="Calibri"/>
                <a:ea typeface="Calibri"/>
                <a:cs typeface="Calibri"/>
                <a:sym typeface="Calibri"/>
              </a:rPr>
              <a:t>Memory</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Management Unit</a:t>
            </a:r>
            <a:r>
              <a:rPr b="0" i="0" lang="en-US" sz="1200" u="none" strike="noStrike">
                <a:solidFill>
                  <a:schemeClr val="dk1"/>
                </a:solidFill>
                <a:latin typeface="Calibri"/>
                <a:ea typeface="Calibri"/>
                <a:cs typeface="Calibri"/>
                <a:sym typeface="Calibri"/>
              </a:rPr>
              <a:t>) that maps the virtual addresses onto the physical memory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addresses, as illustrated in Fig. 3-8.</a:t>
            </a:r>
            <a:endParaRPr/>
          </a:p>
        </p:txBody>
      </p:sp>
      <p:sp>
        <p:nvSpPr>
          <p:cNvPr id="524" name="Google Shape;52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https://software.intel.com/sites/default/files/managed/2b/80/5-level_paging_white_paper.pdf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IA-32e mode comprises two sub-modes: compatibility mode and 64-bit mode. In compatibility mode, software uses 32-bit addresses, which the processor zero-extends to 64-bit linear addresses. In 64-bit mode, software uses 64-bit addresses directly</a:t>
            </a:r>
            <a:endParaRPr/>
          </a:p>
        </p:txBody>
      </p:sp>
      <p:sp>
        <p:nvSpPr>
          <p:cNvPr id="578" name="Google Shape;578;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31f9f061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cf31f9f06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 memory works just fine in a multiprogramming system, with bits and pieces of many programs in memory at once. While a program is waiting for pieces of itself to be read in, the CPU can be given to another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Fotheringham, 1961, a block of information occupies either a page of core store (RAM) or a sector of  drum store (disk). The programmer doesn’t need to think of addresses in this way, but this is how they are treated by the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In a sense, virtual memory is a generalization of the base-and-limit-register idea. The 8088 had separate base registers (but no limit registers) for text and data. With virtual memory, instead of having separate relocation for just the text and data segments, the entire address space can be mapped onto physical memory in fairly small units. We will show how virtual memory is implemented below.</a:t>
            </a:r>
            <a:endParaRPr/>
          </a:p>
          <a:p>
            <a:pPr indent="0" lvl="0" marL="0" rtl="0" algn="l">
              <a:spcBef>
                <a:spcPts val="0"/>
              </a:spcBef>
              <a:spcAft>
                <a:spcPts val="0"/>
              </a:spcAft>
              <a:buNone/>
            </a:pPr>
            <a:r>
              <a:t/>
            </a:r>
            <a:endParaRPr/>
          </a:p>
        </p:txBody>
      </p:sp>
      <p:sp>
        <p:nvSpPr>
          <p:cNvPr id="131" name="Google Shape;131;gcf31f9f061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design, there is one entry per page frame in real memory, rather than one entry per page of virtual address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64-bit virtual addresses, a 4-KB page size, and 4 GB of RAM, an</a:t>
            </a:r>
            <a:endParaRPr/>
          </a:p>
          <a:p>
            <a:pPr indent="0" lvl="0" marL="0" rtl="0" algn="l">
              <a:spcBef>
                <a:spcPts val="0"/>
              </a:spcBef>
              <a:spcAft>
                <a:spcPts val="0"/>
              </a:spcAft>
              <a:buNone/>
            </a:pPr>
            <a:r>
              <a:rPr lang="en-US"/>
              <a:t>inverted page table requires only 1,048,576 entries. The entry keeps track of which (process, virtual page) is located in the page frame</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virtual-to-physical translation becomes much harder -&gt;make use of the TLB</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One feasible way to accomplish this search is to have a hash table hashed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on the virtual address. All the virtual pages currently in memory that have the same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hash value are chained together, as shown in Fig. 3-14. If the hash table has 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many slots as the machine has physical pages, the average chain will be only one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entry long, greatly speeding up the mapping. Once the page frame number has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been found, the new (virtual, physical) pair is entered into the TLB.</a:t>
            </a:r>
            <a:endParaRPr/>
          </a:p>
        </p:txBody>
      </p:sp>
      <p:sp>
        <p:nvSpPr>
          <p:cNvPr id="609" name="Google Shape;609;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design, there is one entry per page frame in real memory, rather than one entry per page of virtual address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64-bit virtual addresses, a 4-KB page size, and 4 GB of RAM, an</a:t>
            </a:r>
            <a:endParaRPr/>
          </a:p>
          <a:p>
            <a:pPr indent="0" lvl="0" marL="0" rtl="0" algn="l">
              <a:spcBef>
                <a:spcPts val="0"/>
              </a:spcBef>
              <a:spcAft>
                <a:spcPts val="0"/>
              </a:spcAft>
              <a:buNone/>
            </a:pPr>
            <a:r>
              <a:rPr lang="en-US"/>
              <a:t>inverted page table requires only 1,048,576 entries. The entry keeps track of which (process, virtual page) is located in the page frame</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virtual-to-physical translation becomes much harder -&gt;make use of the TLB</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One feasible way to accomplish this search is to have a hash table hashed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on the virtual address. All the virtual pages currently in memory that have the same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hash value are chained together, as shown in Fig. 3-14. If the hash table has 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many slots as the machine has physical pages, the average chain will be only one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entry long, greatly speeding up the mapping. Once the page frame number has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been found, the new (virtual, physical) pair is entered into the TLB.</a:t>
            </a:r>
            <a:endParaRPr/>
          </a:p>
        </p:txBody>
      </p:sp>
      <p:sp>
        <p:nvSpPr>
          <p:cNvPr id="619" name="Google Shape;619;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 memory works just fine in a multiprogramming system, with bits and pieces of many programs in memory at once. While a program is waiting for pieces of itself to be read in, the CPU can be given to another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Fotheringham, 1961, a block of information occupies either a page of core store (RAM) or a sector of  drum store (disk). The programmer doesn’t need to think of addresses in this way, but this is how they are treated by the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In a sense, virtual memory is a generalization of the base-and-limit-register idea. The 8088 had separate base registers (but no limit registers) for text and data. With virtual memory, instead of having separate relocation for just the text and data segments, the entire address space can be mapped onto physical memory in fairly small units. We will show how virtual memory is implemented below.</a:t>
            </a:r>
            <a:endParaRPr/>
          </a:p>
          <a:p>
            <a:pPr indent="0" lvl="0" marL="0" rtl="0" algn="l">
              <a:spcBef>
                <a:spcPts val="0"/>
              </a:spcBef>
              <a:spcAft>
                <a:spcPts val="0"/>
              </a:spcAft>
              <a:buNone/>
            </a:pPr>
            <a:r>
              <a:t/>
            </a:r>
            <a:endParaRPr/>
          </a:p>
        </p:txBody>
      </p:sp>
      <p:sp>
        <p:nvSpPr>
          <p:cNvPr id="164" name="Google Shape;16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 memory works just fine in a multiprogramming system, with bits and pieces of many programs in memory at once. While a program is waiting for pieces of itself to be read in, the CPU can be given to another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Fotheringham, 1961, a block of information occupies either a page of core store (RAM) or a sector of  drum store (disk). The programmer doesn’t need to think of addresses in this way, but this is how they are treated by the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In a sense, virtual memory is a generalization of the base-and-limit-register idea. The 8088 had separate base registers (but no limit registers) for text and data. With virtual memory, instead of having separate relocation for just the text and data segments, the entire address space can be mapped onto physical memory in fairly small units. We will show how virtual memory is implemented below.</a:t>
            </a:r>
            <a:endParaRPr/>
          </a:p>
          <a:p>
            <a:pPr indent="0" lvl="0" marL="0" rtl="0" algn="l">
              <a:spcBef>
                <a:spcPts val="0"/>
              </a:spcBef>
              <a:spcAft>
                <a:spcPts val="0"/>
              </a:spcAft>
              <a:buNone/>
            </a:pPr>
            <a:r>
              <a:t/>
            </a:r>
            <a:endParaRPr/>
          </a:p>
        </p:txBody>
      </p:sp>
      <p:sp>
        <p:nvSpPr>
          <p:cNvPr id="205" name="Google Shape;20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CS492 - Operating Systems</a:t>
            </a:r>
            <a:br>
              <a:rPr lang="en-US"/>
            </a:br>
            <a:r>
              <a:rPr b="1" lang="en-US"/>
              <a:t>Virtual Memory</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80000"/>
              </a:lnSpc>
              <a:spcBef>
                <a:spcPts val="0"/>
              </a:spcBef>
              <a:spcAft>
                <a:spcPts val="0"/>
              </a:spcAft>
              <a:buClr>
                <a:schemeClr val="dk1"/>
              </a:buClr>
              <a:buSzPts val="1100"/>
              <a:buFont typeface="Arial"/>
              <a:buNone/>
            </a:pPr>
            <a:r>
              <a:rPr lang="en-US"/>
              <a:t>Georgios Portokalidis &amp; Jun Xu</a:t>
            </a:r>
            <a:endParaRPr/>
          </a:p>
          <a:p>
            <a:pPr indent="0" lvl="0" marL="0" rtl="0" algn="ctr">
              <a:spcBef>
                <a:spcPts val="1000"/>
              </a:spcBef>
              <a:spcAft>
                <a:spcPts val="0"/>
              </a:spcAft>
              <a:buClr>
                <a:schemeClr val="dk1"/>
              </a:buClr>
              <a:buSzPts val="2400"/>
              <a:buNone/>
            </a:pPr>
            <a:r>
              <a:rPr lang="en-US"/>
              <a:t>ZyBook 7, MOS 3.3-3.7</a:t>
            </a:r>
            <a:endParaRPr/>
          </a:p>
          <a:p>
            <a:pPr indent="0" lvl="0" marL="0" rtl="0" algn="ctr">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Slides credit: Antonio Barbalace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p:nvPr/>
        </p:nvSpPr>
        <p:spPr>
          <a:xfrm>
            <a:off x="5981699" y="2262191"/>
            <a:ext cx="1996440" cy="31480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232" name="Google Shape;232;p22"/>
          <p:cNvSpPr txBox="1"/>
          <p:nvPr>
            <p:ph type="title"/>
          </p:nvPr>
        </p:nvSpPr>
        <p:spPr>
          <a:xfrm>
            <a:off x="628649" y="365126"/>
            <a:ext cx="798459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Single Process</a:t>
            </a:r>
            <a:endParaRPr/>
          </a:p>
        </p:txBody>
      </p:sp>
      <p:sp>
        <p:nvSpPr>
          <p:cNvPr id="233" name="Google Shape;233;p22"/>
          <p:cNvSpPr/>
          <p:nvPr/>
        </p:nvSpPr>
        <p:spPr>
          <a:xfrm>
            <a:off x="1188720" y="2437450"/>
            <a:ext cx="1996440" cy="247650"/>
          </a:xfrm>
          <a:prstGeom prst="rect">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Stack</a:t>
            </a:r>
            <a:endParaRPr/>
          </a:p>
        </p:txBody>
      </p:sp>
      <p:sp>
        <p:nvSpPr>
          <p:cNvPr id="234" name="Google Shape;234;p22"/>
          <p:cNvSpPr/>
          <p:nvPr/>
        </p:nvSpPr>
        <p:spPr>
          <a:xfrm>
            <a:off x="1188720" y="2685100"/>
            <a:ext cx="1996440" cy="51053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235" name="Google Shape;235;p22"/>
          <p:cNvSpPr/>
          <p:nvPr/>
        </p:nvSpPr>
        <p:spPr>
          <a:xfrm>
            <a:off x="1188720" y="3180400"/>
            <a:ext cx="1996440" cy="743901"/>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Heap</a:t>
            </a:r>
            <a:endParaRPr/>
          </a:p>
        </p:txBody>
      </p:sp>
      <p:sp>
        <p:nvSpPr>
          <p:cNvPr id="236" name="Google Shape;236;p22"/>
          <p:cNvSpPr/>
          <p:nvPr/>
        </p:nvSpPr>
        <p:spPr>
          <a:xfrm>
            <a:off x="1188720" y="4914901"/>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Code</a:t>
            </a:r>
            <a:endParaRPr/>
          </a:p>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(text segment)</a:t>
            </a:r>
            <a:endParaRPr/>
          </a:p>
        </p:txBody>
      </p:sp>
      <p:sp>
        <p:nvSpPr>
          <p:cNvPr id="237" name="Google Shape;237;p22"/>
          <p:cNvSpPr/>
          <p:nvPr/>
        </p:nvSpPr>
        <p:spPr>
          <a:xfrm>
            <a:off x="1188720" y="4419601"/>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Initialized Variables</a:t>
            </a:r>
            <a:endParaRPr/>
          </a:p>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(data segment)</a:t>
            </a:r>
            <a:endParaRPr/>
          </a:p>
        </p:txBody>
      </p:sp>
      <p:sp>
        <p:nvSpPr>
          <p:cNvPr id="238" name="Google Shape;238;p22"/>
          <p:cNvSpPr/>
          <p:nvPr/>
        </p:nvSpPr>
        <p:spPr>
          <a:xfrm>
            <a:off x="1188720" y="3924301"/>
            <a:ext cx="1996440" cy="495300"/>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Unitilized Variables (bss segment)</a:t>
            </a:r>
            <a:endParaRPr/>
          </a:p>
        </p:txBody>
      </p:sp>
      <p:cxnSp>
        <p:nvCxnSpPr>
          <p:cNvPr id="239" name="Google Shape;239;p22"/>
          <p:cNvCxnSpPr/>
          <p:nvPr/>
        </p:nvCxnSpPr>
        <p:spPr>
          <a:xfrm>
            <a:off x="2186940" y="2685100"/>
            <a:ext cx="0" cy="181930"/>
          </a:xfrm>
          <a:prstGeom prst="straightConnector1">
            <a:avLst/>
          </a:prstGeom>
          <a:noFill/>
          <a:ln cap="flat" cmpd="sng" w="9525">
            <a:solidFill>
              <a:schemeClr val="dk1"/>
            </a:solidFill>
            <a:prstDash val="solid"/>
            <a:miter lim="800000"/>
            <a:headEnd len="sm" w="sm" type="none"/>
            <a:tailEnd len="med" w="med" type="triangle"/>
          </a:ln>
        </p:spPr>
      </p:cxnSp>
      <p:cxnSp>
        <p:nvCxnSpPr>
          <p:cNvPr id="240" name="Google Shape;240;p22"/>
          <p:cNvCxnSpPr/>
          <p:nvPr/>
        </p:nvCxnSpPr>
        <p:spPr>
          <a:xfrm rot="10800000">
            <a:off x="2186940" y="2998470"/>
            <a:ext cx="0" cy="181930"/>
          </a:xfrm>
          <a:prstGeom prst="straightConnector1">
            <a:avLst/>
          </a:prstGeom>
          <a:noFill/>
          <a:ln cap="flat" cmpd="sng" w="9525">
            <a:solidFill>
              <a:schemeClr val="dk1"/>
            </a:solidFill>
            <a:prstDash val="solid"/>
            <a:miter lim="800000"/>
            <a:headEnd len="sm" w="sm" type="none"/>
            <a:tailEnd len="med" w="med" type="triangle"/>
          </a:ln>
        </p:spPr>
      </p:cxnSp>
      <p:sp>
        <p:nvSpPr>
          <p:cNvPr id="241" name="Google Shape;241;p22"/>
          <p:cNvSpPr txBox="1"/>
          <p:nvPr/>
        </p:nvSpPr>
        <p:spPr>
          <a:xfrm>
            <a:off x="1352641" y="5752152"/>
            <a:ext cx="16685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Virtual Memory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(Pages)</a:t>
            </a:r>
            <a:endParaRPr/>
          </a:p>
        </p:txBody>
      </p:sp>
      <p:sp>
        <p:nvSpPr>
          <p:cNvPr id="242" name="Google Shape;242;p22"/>
          <p:cNvSpPr/>
          <p:nvPr/>
        </p:nvSpPr>
        <p:spPr>
          <a:xfrm>
            <a:off x="4122419" y="3429000"/>
            <a:ext cx="899161" cy="89916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MMU</a:t>
            </a:r>
            <a:endParaRPr/>
          </a:p>
        </p:txBody>
      </p:sp>
      <p:sp>
        <p:nvSpPr>
          <p:cNvPr id="243" name="Google Shape;243;p22"/>
          <p:cNvSpPr txBox="1"/>
          <p:nvPr/>
        </p:nvSpPr>
        <p:spPr>
          <a:xfrm>
            <a:off x="6145620" y="5752152"/>
            <a:ext cx="17820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Physical Memory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(Page frames)</a:t>
            </a:r>
            <a:endParaRPr/>
          </a:p>
        </p:txBody>
      </p:sp>
      <p:grpSp>
        <p:nvGrpSpPr>
          <p:cNvPr id="244" name="Google Shape;244;p22"/>
          <p:cNvGrpSpPr/>
          <p:nvPr/>
        </p:nvGrpSpPr>
        <p:grpSpPr>
          <a:xfrm>
            <a:off x="3185160" y="2561275"/>
            <a:ext cx="4792979" cy="1065300"/>
            <a:chOff x="3185160" y="2561275"/>
            <a:chExt cx="4792979" cy="1065300"/>
          </a:xfrm>
        </p:grpSpPr>
        <p:sp>
          <p:nvSpPr>
            <p:cNvPr id="245" name="Google Shape;245;p22"/>
            <p:cNvSpPr/>
            <p:nvPr/>
          </p:nvSpPr>
          <p:spPr>
            <a:xfrm>
              <a:off x="5981699" y="2932750"/>
              <a:ext cx="1996440" cy="175259"/>
            </a:xfrm>
            <a:prstGeom prst="rect">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246" name="Google Shape;246;p22"/>
            <p:cNvCxnSpPr>
              <a:stCxn id="233" idx="3"/>
            </p:cNvCxnSpPr>
            <p:nvPr/>
          </p:nvCxnSpPr>
          <p:spPr>
            <a:xfrm>
              <a:off x="3185160" y="2561275"/>
              <a:ext cx="929700" cy="1065300"/>
            </a:xfrm>
            <a:prstGeom prst="straightConnector1">
              <a:avLst/>
            </a:prstGeom>
            <a:noFill/>
            <a:ln cap="flat" cmpd="sng" w="9525">
              <a:solidFill>
                <a:srgbClr val="548135"/>
              </a:solidFill>
              <a:prstDash val="solid"/>
              <a:miter lim="800000"/>
              <a:headEnd len="sm" w="sm" type="none"/>
              <a:tailEnd len="med" w="med" type="triangle"/>
            </a:ln>
          </p:spPr>
        </p:cxnSp>
        <p:cxnSp>
          <p:nvCxnSpPr>
            <p:cNvPr id="247" name="Google Shape;247;p22"/>
            <p:cNvCxnSpPr>
              <a:endCxn id="245" idx="1"/>
            </p:cNvCxnSpPr>
            <p:nvPr/>
          </p:nvCxnSpPr>
          <p:spPr>
            <a:xfrm flipH="1" rot="10800000">
              <a:off x="5036699" y="3020380"/>
              <a:ext cx="945000" cy="575400"/>
            </a:xfrm>
            <a:prstGeom prst="straightConnector1">
              <a:avLst/>
            </a:prstGeom>
            <a:noFill/>
            <a:ln cap="flat" cmpd="sng" w="9525">
              <a:solidFill>
                <a:srgbClr val="548135"/>
              </a:solidFill>
              <a:prstDash val="solid"/>
              <a:miter lim="800000"/>
              <a:headEnd len="sm" w="sm" type="none"/>
              <a:tailEnd len="med" w="med" type="triangle"/>
            </a:ln>
          </p:spPr>
        </p:cxnSp>
      </p:grpSp>
      <p:grpSp>
        <p:nvGrpSpPr>
          <p:cNvPr id="248" name="Google Shape;248;p22"/>
          <p:cNvGrpSpPr/>
          <p:nvPr/>
        </p:nvGrpSpPr>
        <p:grpSpPr>
          <a:xfrm>
            <a:off x="3185160" y="2262191"/>
            <a:ext cx="4792979" cy="1965012"/>
            <a:chOff x="3185160" y="2262191"/>
            <a:chExt cx="4792979" cy="1965012"/>
          </a:xfrm>
        </p:grpSpPr>
        <p:sp>
          <p:nvSpPr>
            <p:cNvPr id="249" name="Google Shape;249;p22"/>
            <p:cNvSpPr/>
            <p:nvPr/>
          </p:nvSpPr>
          <p:spPr>
            <a:xfrm>
              <a:off x="5981699" y="2262191"/>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250" name="Google Shape;250;p22"/>
            <p:cNvSpPr/>
            <p:nvPr/>
          </p:nvSpPr>
          <p:spPr>
            <a:xfrm>
              <a:off x="5981699" y="2448403"/>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251" name="Google Shape;251;p22"/>
            <p:cNvSpPr/>
            <p:nvPr/>
          </p:nvSpPr>
          <p:spPr>
            <a:xfrm>
              <a:off x="5981699" y="4051944"/>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252" name="Google Shape;252;p22"/>
            <p:cNvCxnSpPr>
              <a:stCxn id="235" idx="3"/>
            </p:cNvCxnSpPr>
            <p:nvPr/>
          </p:nvCxnSpPr>
          <p:spPr>
            <a:xfrm>
              <a:off x="3185160" y="3552351"/>
              <a:ext cx="929700" cy="186600"/>
            </a:xfrm>
            <a:prstGeom prst="straightConnector1">
              <a:avLst/>
            </a:prstGeom>
            <a:noFill/>
            <a:ln cap="flat" cmpd="sng" w="9525">
              <a:solidFill>
                <a:srgbClr val="7F7F7F"/>
              </a:solidFill>
              <a:prstDash val="solid"/>
              <a:miter lim="800000"/>
              <a:headEnd len="sm" w="sm" type="none"/>
              <a:tailEnd len="med" w="med" type="triangle"/>
            </a:ln>
          </p:spPr>
        </p:cxnSp>
        <p:cxnSp>
          <p:nvCxnSpPr>
            <p:cNvPr id="253" name="Google Shape;253;p22"/>
            <p:cNvCxnSpPr>
              <a:endCxn id="249" idx="1"/>
            </p:cNvCxnSpPr>
            <p:nvPr/>
          </p:nvCxnSpPr>
          <p:spPr>
            <a:xfrm flipH="1" rot="10800000">
              <a:off x="5029199" y="2349821"/>
              <a:ext cx="952500" cy="1382100"/>
            </a:xfrm>
            <a:prstGeom prst="straightConnector1">
              <a:avLst/>
            </a:prstGeom>
            <a:noFill/>
            <a:ln cap="flat" cmpd="sng" w="9525">
              <a:solidFill>
                <a:srgbClr val="7F7F7F"/>
              </a:solidFill>
              <a:prstDash val="solid"/>
              <a:miter lim="800000"/>
              <a:headEnd len="sm" w="sm" type="none"/>
              <a:tailEnd len="med" w="med" type="triangle"/>
            </a:ln>
          </p:spPr>
        </p:cxnSp>
        <p:cxnSp>
          <p:nvCxnSpPr>
            <p:cNvPr id="254" name="Google Shape;254;p22"/>
            <p:cNvCxnSpPr>
              <a:endCxn id="250" idx="1"/>
            </p:cNvCxnSpPr>
            <p:nvPr/>
          </p:nvCxnSpPr>
          <p:spPr>
            <a:xfrm flipH="1" rot="10800000">
              <a:off x="5036699" y="2536032"/>
              <a:ext cx="945000" cy="1195800"/>
            </a:xfrm>
            <a:prstGeom prst="straightConnector1">
              <a:avLst/>
            </a:prstGeom>
            <a:noFill/>
            <a:ln cap="flat" cmpd="sng" w="9525">
              <a:solidFill>
                <a:srgbClr val="7F7F7F"/>
              </a:solidFill>
              <a:prstDash val="solid"/>
              <a:miter lim="800000"/>
              <a:headEnd len="sm" w="sm" type="none"/>
              <a:tailEnd len="med" w="med" type="triangle"/>
            </a:ln>
          </p:spPr>
        </p:cxnSp>
        <p:cxnSp>
          <p:nvCxnSpPr>
            <p:cNvPr id="255" name="Google Shape;255;p22"/>
            <p:cNvCxnSpPr>
              <a:endCxn id="251" idx="1"/>
            </p:cNvCxnSpPr>
            <p:nvPr/>
          </p:nvCxnSpPr>
          <p:spPr>
            <a:xfrm>
              <a:off x="5036699" y="3731874"/>
              <a:ext cx="945000" cy="407700"/>
            </a:xfrm>
            <a:prstGeom prst="straightConnector1">
              <a:avLst/>
            </a:prstGeom>
            <a:noFill/>
            <a:ln cap="flat" cmpd="sng" w="9525">
              <a:solidFill>
                <a:srgbClr val="7F7F7F"/>
              </a:solidFill>
              <a:prstDash val="solid"/>
              <a:miter lim="800000"/>
              <a:headEnd len="sm" w="sm" type="none"/>
              <a:tailEnd len="med" w="med" type="triangle"/>
            </a:ln>
          </p:spPr>
        </p:cxnSp>
      </p:grpSp>
      <p:grpSp>
        <p:nvGrpSpPr>
          <p:cNvPr id="256" name="Google Shape;256;p22"/>
          <p:cNvGrpSpPr/>
          <p:nvPr/>
        </p:nvGrpSpPr>
        <p:grpSpPr>
          <a:xfrm>
            <a:off x="3185160" y="2757491"/>
            <a:ext cx="4792979" cy="1414460"/>
            <a:chOff x="3185160" y="2757491"/>
            <a:chExt cx="4792979" cy="1414460"/>
          </a:xfrm>
        </p:grpSpPr>
        <p:sp>
          <p:nvSpPr>
            <p:cNvPr id="257" name="Google Shape;257;p22"/>
            <p:cNvSpPr/>
            <p:nvPr/>
          </p:nvSpPr>
          <p:spPr>
            <a:xfrm>
              <a:off x="5981699" y="3108009"/>
              <a:ext cx="1996440" cy="175259"/>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258" name="Google Shape;258;p22"/>
            <p:cNvSpPr/>
            <p:nvPr/>
          </p:nvSpPr>
          <p:spPr>
            <a:xfrm>
              <a:off x="5981699" y="2757491"/>
              <a:ext cx="1996440" cy="175259"/>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cxnSp>
          <p:nvCxnSpPr>
            <p:cNvPr id="259" name="Google Shape;259;p22"/>
            <p:cNvCxnSpPr>
              <a:stCxn id="238" idx="3"/>
              <a:endCxn id="242" idx="1"/>
            </p:cNvCxnSpPr>
            <p:nvPr/>
          </p:nvCxnSpPr>
          <p:spPr>
            <a:xfrm flipH="1" rot="10800000">
              <a:off x="3185160" y="3878551"/>
              <a:ext cx="937200" cy="293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0" name="Google Shape;260;p22"/>
            <p:cNvCxnSpPr>
              <a:stCxn id="242" idx="3"/>
              <a:endCxn id="258" idx="1"/>
            </p:cNvCxnSpPr>
            <p:nvPr/>
          </p:nvCxnSpPr>
          <p:spPr>
            <a:xfrm flipH="1" rot="10800000">
              <a:off x="5021580" y="2845081"/>
              <a:ext cx="960000" cy="1033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1" name="Google Shape;261;p22"/>
            <p:cNvCxnSpPr>
              <a:stCxn id="242" idx="3"/>
              <a:endCxn id="257" idx="1"/>
            </p:cNvCxnSpPr>
            <p:nvPr/>
          </p:nvCxnSpPr>
          <p:spPr>
            <a:xfrm flipH="1" rot="10800000">
              <a:off x="5021580" y="3195781"/>
              <a:ext cx="960000" cy="682800"/>
            </a:xfrm>
            <a:prstGeom prst="straightConnector1">
              <a:avLst/>
            </a:prstGeom>
            <a:noFill/>
            <a:ln cap="flat" cmpd="sng" w="9525">
              <a:solidFill>
                <a:schemeClr val="accent1"/>
              </a:solidFill>
              <a:prstDash val="solid"/>
              <a:miter lim="800000"/>
              <a:headEnd len="sm" w="sm" type="none"/>
              <a:tailEnd len="med" w="med" type="triangle"/>
            </a:ln>
          </p:spPr>
        </p:cxnSp>
      </p:grpSp>
      <p:grpSp>
        <p:nvGrpSpPr>
          <p:cNvPr id="262" name="Google Shape;262;p22"/>
          <p:cNvGrpSpPr/>
          <p:nvPr/>
        </p:nvGrpSpPr>
        <p:grpSpPr>
          <a:xfrm>
            <a:off x="3185160" y="3428050"/>
            <a:ext cx="4792979" cy="1239201"/>
            <a:chOff x="3185160" y="3428050"/>
            <a:chExt cx="4792979" cy="1239201"/>
          </a:xfrm>
        </p:grpSpPr>
        <p:sp>
          <p:nvSpPr>
            <p:cNvPr id="263" name="Google Shape;263;p22"/>
            <p:cNvSpPr/>
            <p:nvPr/>
          </p:nvSpPr>
          <p:spPr>
            <a:xfrm>
              <a:off x="5981699" y="4236728"/>
              <a:ext cx="1996440" cy="175259"/>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264" name="Google Shape;264;p22"/>
            <p:cNvSpPr/>
            <p:nvPr/>
          </p:nvSpPr>
          <p:spPr>
            <a:xfrm>
              <a:off x="5981699" y="3428050"/>
              <a:ext cx="1996440" cy="175259"/>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cxnSp>
          <p:nvCxnSpPr>
            <p:cNvPr id="265" name="Google Shape;265;p22"/>
            <p:cNvCxnSpPr>
              <a:stCxn id="237" idx="3"/>
            </p:cNvCxnSpPr>
            <p:nvPr/>
          </p:nvCxnSpPr>
          <p:spPr>
            <a:xfrm flipH="1" rot="10800000">
              <a:off x="3185160" y="4010851"/>
              <a:ext cx="929700" cy="656400"/>
            </a:xfrm>
            <a:prstGeom prst="straightConnector1">
              <a:avLst/>
            </a:prstGeom>
            <a:noFill/>
            <a:ln cap="flat" cmpd="sng" w="9525">
              <a:solidFill>
                <a:srgbClr val="C55A11"/>
              </a:solidFill>
              <a:prstDash val="solid"/>
              <a:miter lim="800000"/>
              <a:headEnd len="sm" w="sm" type="none"/>
              <a:tailEnd len="med" w="med" type="triangle"/>
            </a:ln>
          </p:spPr>
        </p:cxnSp>
        <p:cxnSp>
          <p:nvCxnSpPr>
            <p:cNvPr id="266" name="Google Shape;266;p22"/>
            <p:cNvCxnSpPr>
              <a:endCxn id="264" idx="1"/>
            </p:cNvCxnSpPr>
            <p:nvPr/>
          </p:nvCxnSpPr>
          <p:spPr>
            <a:xfrm flipH="1" rot="10800000">
              <a:off x="5021699" y="3515680"/>
              <a:ext cx="960000" cy="507600"/>
            </a:xfrm>
            <a:prstGeom prst="straightConnector1">
              <a:avLst/>
            </a:prstGeom>
            <a:noFill/>
            <a:ln cap="flat" cmpd="sng" w="9525">
              <a:solidFill>
                <a:srgbClr val="C55A11"/>
              </a:solidFill>
              <a:prstDash val="solid"/>
              <a:miter lim="800000"/>
              <a:headEnd len="sm" w="sm" type="none"/>
              <a:tailEnd len="med" w="med" type="triangle"/>
            </a:ln>
          </p:spPr>
        </p:cxnSp>
        <p:cxnSp>
          <p:nvCxnSpPr>
            <p:cNvPr id="267" name="Google Shape;267;p22"/>
            <p:cNvCxnSpPr>
              <a:endCxn id="263" idx="1"/>
            </p:cNvCxnSpPr>
            <p:nvPr/>
          </p:nvCxnSpPr>
          <p:spPr>
            <a:xfrm>
              <a:off x="5029199" y="4021958"/>
              <a:ext cx="952500" cy="302400"/>
            </a:xfrm>
            <a:prstGeom prst="straightConnector1">
              <a:avLst/>
            </a:prstGeom>
            <a:noFill/>
            <a:ln cap="flat" cmpd="sng" w="9525">
              <a:solidFill>
                <a:srgbClr val="C55A11"/>
              </a:solidFill>
              <a:prstDash val="solid"/>
              <a:miter lim="800000"/>
              <a:headEnd len="sm" w="sm" type="none"/>
              <a:tailEnd len="med" w="med" type="triangle"/>
            </a:ln>
          </p:spPr>
        </p:cxnSp>
      </p:grpSp>
      <p:grpSp>
        <p:nvGrpSpPr>
          <p:cNvPr id="268" name="Google Shape;268;p22"/>
          <p:cNvGrpSpPr/>
          <p:nvPr/>
        </p:nvGrpSpPr>
        <p:grpSpPr>
          <a:xfrm>
            <a:off x="3185160" y="3609027"/>
            <a:ext cx="4792979" cy="1553524"/>
            <a:chOff x="3185160" y="3609027"/>
            <a:chExt cx="4792979" cy="1553524"/>
          </a:xfrm>
        </p:grpSpPr>
        <p:sp>
          <p:nvSpPr>
            <p:cNvPr id="269" name="Google Shape;269;p22"/>
            <p:cNvSpPr/>
            <p:nvPr/>
          </p:nvSpPr>
          <p:spPr>
            <a:xfrm>
              <a:off x="5981699" y="3609027"/>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270" name="Google Shape;270;p22"/>
            <p:cNvSpPr/>
            <p:nvPr/>
          </p:nvSpPr>
          <p:spPr>
            <a:xfrm>
              <a:off x="5981699" y="4739642"/>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cxnSp>
          <p:nvCxnSpPr>
            <p:cNvPr id="271" name="Google Shape;271;p22"/>
            <p:cNvCxnSpPr>
              <a:stCxn id="236" idx="3"/>
            </p:cNvCxnSpPr>
            <p:nvPr/>
          </p:nvCxnSpPr>
          <p:spPr>
            <a:xfrm flipH="1" rot="10800000">
              <a:off x="3185160" y="4121851"/>
              <a:ext cx="929700" cy="1040700"/>
            </a:xfrm>
            <a:prstGeom prst="straightConnector1">
              <a:avLst/>
            </a:prstGeom>
            <a:noFill/>
            <a:ln cap="flat" cmpd="sng" w="9525">
              <a:solidFill>
                <a:srgbClr val="7030A0"/>
              </a:solidFill>
              <a:prstDash val="solid"/>
              <a:miter lim="800000"/>
              <a:headEnd len="sm" w="sm" type="none"/>
              <a:tailEnd len="med" w="med" type="triangle"/>
            </a:ln>
          </p:spPr>
        </p:cxnSp>
        <p:cxnSp>
          <p:nvCxnSpPr>
            <p:cNvPr id="272" name="Google Shape;272;p22"/>
            <p:cNvCxnSpPr>
              <a:endCxn id="269" idx="1"/>
            </p:cNvCxnSpPr>
            <p:nvPr/>
          </p:nvCxnSpPr>
          <p:spPr>
            <a:xfrm flipH="1" rot="10800000">
              <a:off x="5029199" y="3696656"/>
              <a:ext cx="952500" cy="462900"/>
            </a:xfrm>
            <a:prstGeom prst="straightConnector1">
              <a:avLst/>
            </a:prstGeom>
            <a:noFill/>
            <a:ln cap="flat" cmpd="sng" w="9525">
              <a:solidFill>
                <a:srgbClr val="7030A0"/>
              </a:solidFill>
              <a:prstDash val="solid"/>
              <a:miter lim="800000"/>
              <a:headEnd len="sm" w="sm" type="none"/>
              <a:tailEnd len="med" w="med" type="triangle"/>
            </a:ln>
          </p:spPr>
        </p:cxnSp>
        <p:cxnSp>
          <p:nvCxnSpPr>
            <p:cNvPr id="273" name="Google Shape;273;p22"/>
            <p:cNvCxnSpPr>
              <a:endCxn id="270" idx="1"/>
            </p:cNvCxnSpPr>
            <p:nvPr/>
          </p:nvCxnSpPr>
          <p:spPr>
            <a:xfrm>
              <a:off x="5029199" y="4155872"/>
              <a:ext cx="952500" cy="671400"/>
            </a:xfrm>
            <a:prstGeom prst="straightConnector1">
              <a:avLst/>
            </a:prstGeom>
            <a:noFill/>
            <a:ln cap="flat" cmpd="sng" w="9525">
              <a:solidFill>
                <a:srgbClr val="7030A0"/>
              </a:solidFill>
              <a:prstDash val="solid"/>
              <a:miter lim="800000"/>
              <a:headEnd len="sm" w="sm" type="none"/>
              <a:tailEnd len="med" w="med" type="triangle"/>
            </a:ln>
          </p:spPr>
        </p:cxnSp>
      </p:grpSp>
      <p:sp>
        <p:nvSpPr>
          <p:cNvPr id="274" name="Google Shape;274;p22"/>
          <p:cNvSpPr txBox="1"/>
          <p:nvPr/>
        </p:nvSpPr>
        <p:spPr>
          <a:xfrm>
            <a:off x="7978139" y="5288519"/>
            <a:ext cx="6351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0x00</a:t>
            </a:r>
            <a:endParaRPr/>
          </a:p>
        </p:txBody>
      </p:sp>
      <p:sp>
        <p:nvSpPr>
          <p:cNvPr id="275" name="Google Shape;275;p22"/>
          <p:cNvSpPr txBox="1"/>
          <p:nvPr/>
        </p:nvSpPr>
        <p:spPr>
          <a:xfrm>
            <a:off x="7978139" y="1932984"/>
            <a:ext cx="11439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Total RAM</a:t>
            </a:r>
            <a:endParaRPr/>
          </a:p>
        </p:txBody>
      </p:sp>
      <p:sp>
        <p:nvSpPr>
          <p:cNvPr id="276" name="Google Shape;276;p22"/>
          <p:cNvSpPr txBox="1"/>
          <p:nvPr/>
        </p:nvSpPr>
        <p:spPr>
          <a:xfrm>
            <a:off x="167349" y="2112048"/>
            <a:ext cx="9756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0xFFFF…</a:t>
            </a:r>
            <a:endParaRPr/>
          </a:p>
        </p:txBody>
      </p:sp>
      <p:sp>
        <p:nvSpPr>
          <p:cNvPr id="277" name="Google Shape;277;p22"/>
          <p:cNvSpPr txBox="1"/>
          <p:nvPr/>
        </p:nvSpPr>
        <p:spPr>
          <a:xfrm>
            <a:off x="394915" y="5288519"/>
            <a:ext cx="6351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0x00</a:t>
            </a:r>
            <a:endParaRPr/>
          </a:p>
        </p:txBody>
      </p:sp>
      <p:sp>
        <p:nvSpPr>
          <p:cNvPr id="278" name="Google Shape;278;p22"/>
          <p:cNvSpPr txBox="1"/>
          <p:nvPr/>
        </p:nvSpPr>
        <p:spPr>
          <a:xfrm>
            <a:off x="915030" y="1472314"/>
            <a:ext cx="254381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Virtual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Address Space</a:t>
            </a:r>
            <a:endParaRPr/>
          </a:p>
        </p:txBody>
      </p:sp>
      <p:sp>
        <p:nvSpPr>
          <p:cNvPr id="279" name="Google Shape;279;p22"/>
          <p:cNvSpPr txBox="1"/>
          <p:nvPr/>
        </p:nvSpPr>
        <p:spPr>
          <a:xfrm>
            <a:off x="5662291" y="1471457"/>
            <a:ext cx="26195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Physical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Address Space</a:t>
            </a:r>
            <a:endParaRPr/>
          </a:p>
        </p:txBody>
      </p:sp>
      <p:sp>
        <p:nvSpPr>
          <p:cNvPr id="280" name="Google Shape;280;p22"/>
          <p:cNvSpPr txBox="1"/>
          <p:nvPr/>
        </p:nvSpPr>
        <p:spPr>
          <a:xfrm>
            <a:off x="358459" y="2405956"/>
            <a:ext cx="5934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a:t>
            </a:r>
            <a:r>
              <a:rPr baseline="30000" lang="en-US" sz="1400">
                <a:solidFill>
                  <a:schemeClr val="dk1"/>
                </a:solidFill>
                <a:latin typeface="Calibri"/>
                <a:ea typeface="Calibri"/>
                <a:cs typeface="Calibri"/>
                <a:sym typeface="Calibri"/>
              </a:rPr>
              <a:t>P</a:t>
            </a:r>
            <a:r>
              <a:rPr lang="en-US" sz="1400">
                <a:solidFill>
                  <a:schemeClr val="dk1"/>
                </a:solidFill>
                <a:latin typeface="Calibri"/>
                <a:ea typeface="Calibri"/>
                <a:cs typeface="Calibri"/>
                <a:sym typeface="Calibri"/>
              </a:rPr>
              <a:t>-1)</a:t>
            </a:r>
            <a:endParaRPr/>
          </a:p>
        </p:txBody>
      </p:sp>
      <p:grpSp>
        <p:nvGrpSpPr>
          <p:cNvPr id="281" name="Google Shape;281;p22"/>
          <p:cNvGrpSpPr/>
          <p:nvPr/>
        </p:nvGrpSpPr>
        <p:grpSpPr>
          <a:xfrm>
            <a:off x="1188720" y="3429000"/>
            <a:ext cx="1996440" cy="1732139"/>
            <a:chOff x="1188720" y="3429000"/>
            <a:chExt cx="1996440" cy="1732139"/>
          </a:xfrm>
        </p:grpSpPr>
        <p:cxnSp>
          <p:nvCxnSpPr>
            <p:cNvPr id="282" name="Google Shape;282;p22"/>
            <p:cNvCxnSpPr/>
            <p:nvPr/>
          </p:nvCxnSpPr>
          <p:spPr>
            <a:xfrm>
              <a:off x="1188720" y="3429000"/>
              <a:ext cx="1996440" cy="0"/>
            </a:xfrm>
            <a:prstGeom prst="straightConnector1">
              <a:avLst/>
            </a:prstGeom>
            <a:noFill/>
            <a:ln cap="flat" cmpd="sng" w="9525">
              <a:solidFill>
                <a:schemeClr val="dk1"/>
              </a:solidFill>
              <a:prstDash val="dash"/>
              <a:miter lim="800000"/>
              <a:headEnd len="sm" w="sm" type="none"/>
              <a:tailEnd len="sm" w="sm" type="none"/>
            </a:ln>
          </p:spPr>
        </p:cxnSp>
        <p:cxnSp>
          <p:nvCxnSpPr>
            <p:cNvPr id="283" name="Google Shape;283;p22"/>
            <p:cNvCxnSpPr/>
            <p:nvPr/>
          </p:nvCxnSpPr>
          <p:spPr>
            <a:xfrm>
              <a:off x="1188720" y="3676175"/>
              <a:ext cx="1996440" cy="0"/>
            </a:xfrm>
            <a:prstGeom prst="straightConnector1">
              <a:avLst/>
            </a:prstGeom>
            <a:noFill/>
            <a:ln cap="flat" cmpd="sng" w="9525">
              <a:solidFill>
                <a:schemeClr val="dk1"/>
              </a:solidFill>
              <a:prstDash val="dash"/>
              <a:miter lim="800000"/>
              <a:headEnd len="sm" w="sm" type="none"/>
              <a:tailEnd len="sm" w="sm" type="none"/>
            </a:ln>
          </p:spPr>
        </p:cxnSp>
        <p:cxnSp>
          <p:nvCxnSpPr>
            <p:cNvPr id="284" name="Google Shape;284;p22"/>
            <p:cNvCxnSpPr/>
            <p:nvPr/>
          </p:nvCxnSpPr>
          <p:spPr>
            <a:xfrm>
              <a:off x="1188720" y="4165595"/>
              <a:ext cx="1996440" cy="0"/>
            </a:xfrm>
            <a:prstGeom prst="straightConnector1">
              <a:avLst/>
            </a:prstGeom>
            <a:noFill/>
            <a:ln cap="flat" cmpd="sng" w="9525">
              <a:solidFill>
                <a:schemeClr val="dk1"/>
              </a:solidFill>
              <a:prstDash val="dash"/>
              <a:miter lim="800000"/>
              <a:headEnd len="sm" w="sm" type="none"/>
              <a:tailEnd len="sm" w="sm" type="none"/>
            </a:ln>
          </p:spPr>
        </p:cxnSp>
        <p:cxnSp>
          <p:nvCxnSpPr>
            <p:cNvPr id="285" name="Google Shape;285;p22"/>
            <p:cNvCxnSpPr/>
            <p:nvPr/>
          </p:nvCxnSpPr>
          <p:spPr>
            <a:xfrm>
              <a:off x="1188720" y="4667251"/>
              <a:ext cx="1996440" cy="0"/>
            </a:xfrm>
            <a:prstGeom prst="straightConnector1">
              <a:avLst/>
            </a:prstGeom>
            <a:noFill/>
            <a:ln cap="flat" cmpd="sng" w="9525">
              <a:solidFill>
                <a:schemeClr val="dk1"/>
              </a:solidFill>
              <a:prstDash val="dash"/>
              <a:miter lim="800000"/>
              <a:headEnd len="sm" w="sm" type="none"/>
              <a:tailEnd len="sm" w="sm" type="none"/>
            </a:ln>
          </p:spPr>
        </p:cxnSp>
        <p:cxnSp>
          <p:nvCxnSpPr>
            <p:cNvPr id="286" name="Google Shape;286;p22"/>
            <p:cNvCxnSpPr/>
            <p:nvPr/>
          </p:nvCxnSpPr>
          <p:spPr>
            <a:xfrm>
              <a:off x="1188720" y="5161139"/>
              <a:ext cx="1996440" cy="0"/>
            </a:xfrm>
            <a:prstGeom prst="straightConnector1">
              <a:avLst/>
            </a:prstGeom>
            <a:noFill/>
            <a:ln cap="flat" cmpd="sng" w="9525">
              <a:solidFill>
                <a:schemeClr val="dk1"/>
              </a:solidFill>
              <a:prstDash val="dash"/>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p:nvPr/>
        </p:nvSpPr>
        <p:spPr>
          <a:xfrm>
            <a:off x="5981699" y="1942150"/>
            <a:ext cx="1996440" cy="346805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292" name="Google Shape;292;p23"/>
          <p:cNvSpPr txBox="1"/>
          <p:nvPr>
            <p:ph type="title"/>
          </p:nvPr>
        </p:nvSpPr>
        <p:spPr>
          <a:xfrm>
            <a:off x="628649" y="365126"/>
            <a:ext cx="85153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Many Processes</a:t>
            </a:r>
            <a:endParaRPr/>
          </a:p>
        </p:txBody>
      </p:sp>
      <p:sp>
        <p:nvSpPr>
          <p:cNvPr id="293" name="Google Shape;293;p23"/>
          <p:cNvSpPr/>
          <p:nvPr/>
        </p:nvSpPr>
        <p:spPr>
          <a:xfrm>
            <a:off x="4122419" y="3429000"/>
            <a:ext cx="899161" cy="89916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MMU</a:t>
            </a:r>
            <a:endParaRPr/>
          </a:p>
        </p:txBody>
      </p:sp>
      <p:grpSp>
        <p:nvGrpSpPr>
          <p:cNvPr id="294" name="Google Shape;294;p23"/>
          <p:cNvGrpSpPr/>
          <p:nvPr/>
        </p:nvGrpSpPr>
        <p:grpSpPr>
          <a:xfrm>
            <a:off x="1584475" y="1468197"/>
            <a:ext cx="1389703" cy="2069304"/>
            <a:chOff x="1188720" y="2437450"/>
            <a:chExt cx="1996440" cy="2972751"/>
          </a:xfrm>
        </p:grpSpPr>
        <p:sp>
          <p:nvSpPr>
            <p:cNvPr id="295" name="Google Shape;295;p23"/>
            <p:cNvSpPr/>
            <p:nvPr/>
          </p:nvSpPr>
          <p:spPr>
            <a:xfrm>
              <a:off x="1188720" y="2437450"/>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Stack</a:t>
              </a:r>
              <a:endParaRPr/>
            </a:p>
          </p:txBody>
        </p:sp>
        <p:sp>
          <p:nvSpPr>
            <p:cNvPr id="296" name="Google Shape;296;p23"/>
            <p:cNvSpPr/>
            <p:nvPr/>
          </p:nvSpPr>
          <p:spPr>
            <a:xfrm>
              <a:off x="1188720" y="2933701"/>
              <a:ext cx="1996440" cy="495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sp>
          <p:nvSpPr>
            <p:cNvPr id="297" name="Google Shape;297;p23"/>
            <p:cNvSpPr/>
            <p:nvPr/>
          </p:nvSpPr>
          <p:spPr>
            <a:xfrm>
              <a:off x="1188720" y="3429001"/>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Heap</a:t>
              </a:r>
              <a:endParaRPr/>
            </a:p>
          </p:txBody>
        </p:sp>
        <p:sp>
          <p:nvSpPr>
            <p:cNvPr id="298" name="Google Shape;298;p23"/>
            <p:cNvSpPr/>
            <p:nvPr/>
          </p:nvSpPr>
          <p:spPr>
            <a:xfrm>
              <a:off x="1188720" y="4914901"/>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Code</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(text segment)</a:t>
              </a:r>
              <a:endParaRPr/>
            </a:p>
          </p:txBody>
        </p:sp>
        <p:sp>
          <p:nvSpPr>
            <p:cNvPr id="299" name="Google Shape;299;p23"/>
            <p:cNvSpPr/>
            <p:nvPr/>
          </p:nvSpPr>
          <p:spPr>
            <a:xfrm>
              <a:off x="1188720" y="4419601"/>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Initialized Variables</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(data segment)</a:t>
              </a:r>
              <a:endParaRPr/>
            </a:p>
          </p:txBody>
        </p:sp>
        <p:sp>
          <p:nvSpPr>
            <p:cNvPr id="300" name="Google Shape;300;p23"/>
            <p:cNvSpPr/>
            <p:nvPr/>
          </p:nvSpPr>
          <p:spPr>
            <a:xfrm>
              <a:off x="1188720" y="3924301"/>
              <a:ext cx="1996440" cy="4953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Unitilized Variables (bss segment)</a:t>
              </a:r>
              <a:endParaRPr/>
            </a:p>
          </p:txBody>
        </p:sp>
        <p:cxnSp>
          <p:nvCxnSpPr>
            <p:cNvPr id="301" name="Google Shape;301;p23"/>
            <p:cNvCxnSpPr/>
            <p:nvPr/>
          </p:nvCxnSpPr>
          <p:spPr>
            <a:xfrm>
              <a:off x="2186940" y="2932750"/>
              <a:ext cx="0" cy="181930"/>
            </a:xfrm>
            <a:prstGeom prst="straightConnector1">
              <a:avLst/>
            </a:prstGeom>
            <a:noFill/>
            <a:ln cap="flat" cmpd="sng" w="9525">
              <a:solidFill>
                <a:schemeClr val="dk1"/>
              </a:solidFill>
              <a:prstDash val="solid"/>
              <a:miter lim="800000"/>
              <a:headEnd len="sm" w="sm" type="none"/>
              <a:tailEnd len="med" w="med" type="triangle"/>
            </a:ln>
          </p:spPr>
        </p:cxnSp>
        <p:cxnSp>
          <p:nvCxnSpPr>
            <p:cNvPr id="302" name="Google Shape;302;p23"/>
            <p:cNvCxnSpPr/>
            <p:nvPr/>
          </p:nvCxnSpPr>
          <p:spPr>
            <a:xfrm rot="10800000">
              <a:off x="2186940" y="3247070"/>
              <a:ext cx="0" cy="181930"/>
            </a:xfrm>
            <a:prstGeom prst="straightConnector1">
              <a:avLst/>
            </a:prstGeom>
            <a:noFill/>
            <a:ln cap="flat" cmpd="sng" w="9525">
              <a:solidFill>
                <a:schemeClr val="dk1"/>
              </a:solidFill>
              <a:prstDash val="solid"/>
              <a:miter lim="800000"/>
              <a:headEnd len="sm" w="sm" type="none"/>
              <a:tailEnd len="med" w="med" type="triangle"/>
            </a:ln>
          </p:spPr>
        </p:cxnSp>
      </p:grpSp>
      <p:sp>
        <p:nvSpPr>
          <p:cNvPr id="303" name="Google Shape;303;p23"/>
          <p:cNvSpPr txBox="1"/>
          <p:nvPr/>
        </p:nvSpPr>
        <p:spPr>
          <a:xfrm>
            <a:off x="6145620" y="5905501"/>
            <a:ext cx="17820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Physical Memory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(Page frames)</a:t>
            </a:r>
            <a:endParaRPr/>
          </a:p>
        </p:txBody>
      </p:sp>
      <p:sp>
        <p:nvSpPr>
          <p:cNvPr id="304" name="Google Shape;304;p23"/>
          <p:cNvSpPr/>
          <p:nvPr/>
        </p:nvSpPr>
        <p:spPr>
          <a:xfrm>
            <a:off x="5981699" y="2757491"/>
            <a:ext cx="1996440" cy="175259"/>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05" name="Google Shape;305;p23"/>
          <p:cNvSpPr/>
          <p:nvPr/>
        </p:nvSpPr>
        <p:spPr>
          <a:xfrm>
            <a:off x="5981699" y="4236728"/>
            <a:ext cx="1996440" cy="175259"/>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06" name="Google Shape;306;p23"/>
          <p:cNvSpPr/>
          <p:nvPr/>
        </p:nvSpPr>
        <p:spPr>
          <a:xfrm>
            <a:off x="5981699" y="3428050"/>
            <a:ext cx="1996440" cy="175259"/>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cxnSp>
        <p:nvCxnSpPr>
          <p:cNvPr id="307" name="Google Shape;307;p23"/>
          <p:cNvCxnSpPr>
            <a:endCxn id="306" idx="1"/>
          </p:cNvCxnSpPr>
          <p:nvPr/>
        </p:nvCxnSpPr>
        <p:spPr>
          <a:xfrm flipH="1" rot="10800000">
            <a:off x="5029199" y="3515680"/>
            <a:ext cx="952500" cy="27600"/>
          </a:xfrm>
          <a:prstGeom prst="straightConnector1">
            <a:avLst/>
          </a:prstGeom>
          <a:noFill/>
          <a:ln cap="flat" cmpd="sng" w="9525">
            <a:solidFill>
              <a:srgbClr val="C55A11"/>
            </a:solidFill>
            <a:prstDash val="solid"/>
            <a:miter lim="800000"/>
            <a:headEnd len="sm" w="sm" type="none"/>
            <a:tailEnd len="med" w="med" type="triangle"/>
          </a:ln>
        </p:spPr>
      </p:cxnSp>
      <p:grpSp>
        <p:nvGrpSpPr>
          <p:cNvPr id="308" name="Google Shape;308;p23"/>
          <p:cNvGrpSpPr/>
          <p:nvPr/>
        </p:nvGrpSpPr>
        <p:grpSpPr>
          <a:xfrm>
            <a:off x="1576854" y="3836197"/>
            <a:ext cx="2545603" cy="2069304"/>
            <a:chOff x="1576854" y="3836197"/>
            <a:chExt cx="2545603" cy="2069304"/>
          </a:xfrm>
        </p:grpSpPr>
        <p:cxnSp>
          <p:nvCxnSpPr>
            <p:cNvPr id="309" name="Google Shape;309;p23"/>
            <p:cNvCxnSpPr>
              <a:stCxn id="310" idx="3"/>
            </p:cNvCxnSpPr>
            <p:nvPr/>
          </p:nvCxnSpPr>
          <p:spPr>
            <a:xfrm flipH="1" rot="10800000">
              <a:off x="2966557" y="4188714"/>
              <a:ext cx="1155900" cy="1544400"/>
            </a:xfrm>
            <a:prstGeom prst="straightConnector1">
              <a:avLst/>
            </a:prstGeom>
            <a:noFill/>
            <a:ln cap="flat" cmpd="sng" w="9525">
              <a:solidFill>
                <a:srgbClr val="7030A0"/>
              </a:solidFill>
              <a:prstDash val="solid"/>
              <a:miter lim="800000"/>
              <a:headEnd len="sm" w="sm" type="none"/>
              <a:tailEnd len="med" w="med" type="triangle"/>
            </a:ln>
          </p:spPr>
        </p:cxnSp>
        <p:grpSp>
          <p:nvGrpSpPr>
            <p:cNvPr id="311" name="Google Shape;311;p23"/>
            <p:cNvGrpSpPr/>
            <p:nvPr/>
          </p:nvGrpSpPr>
          <p:grpSpPr>
            <a:xfrm>
              <a:off x="1576854" y="3836197"/>
              <a:ext cx="1389703" cy="2069304"/>
              <a:chOff x="1188720" y="2437450"/>
              <a:chExt cx="1996440" cy="2972751"/>
            </a:xfrm>
          </p:grpSpPr>
          <p:sp>
            <p:nvSpPr>
              <p:cNvPr id="312" name="Google Shape;312;p23"/>
              <p:cNvSpPr/>
              <p:nvPr/>
            </p:nvSpPr>
            <p:spPr>
              <a:xfrm>
                <a:off x="1188720" y="2437450"/>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Stack</a:t>
                </a:r>
                <a:endParaRPr/>
              </a:p>
            </p:txBody>
          </p:sp>
          <p:sp>
            <p:nvSpPr>
              <p:cNvPr id="313" name="Google Shape;313;p23"/>
              <p:cNvSpPr/>
              <p:nvPr/>
            </p:nvSpPr>
            <p:spPr>
              <a:xfrm>
                <a:off x="1188720" y="2933701"/>
                <a:ext cx="1996440" cy="495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sp>
            <p:nvSpPr>
              <p:cNvPr id="314" name="Google Shape;314;p23"/>
              <p:cNvSpPr/>
              <p:nvPr/>
            </p:nvSpPr>
            <p:spPr>
              <a:xfrm>
                <a:off x="1188720" y="3429001"/>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Heap</a:t>
                </a:r>
                <a:endParaRPr/>
              </a:p>
            </p:txBody>
          </p:sp>
          <p:sp>
            <p:nvSpPr>
              <p:cNvPr id="310" name="Google Shape;310;p23"/>
              <p:cNvSpPr/>
              <p:nvPr/>
            </p:nvSpPr>
            <p:spPr>
              <a:xfrm>
                <a:off x="1188720" y="4914901"/>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Code</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(text segment)</a:t>
                </a:r>
                <a:endParaRPr/>
              </a:p>
            </p:txBody>
          </p:sp>
          <p:sp>
            <p:nvSpPr>
              <p:cNvPr id="315" name="Google Shape;315;p23"/>
              <p:cNvSpPr/>
              <p:nvPr/>
            </p:nvSpPr>
            <p:spPr>
              <a:xfrm>
                <a:off x="1188720" y="4419601"/>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Initialized Variables</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(data segment)</a:t>
                </a:r>
                <a:endParaRPr/>
              </a:p>
            </p:txBody>
          </p:sp>
          <p:sp>
            <p:nvSpPr>
              <p:cNvPr id="316" name="Google Shape;316;p23"/>
              <p:cNvSpPr/>
              <p:nvPr/>
            </p:nvSpPr>
            <p:spPr>
              <a:xfrm>
                <a:off x="1188720" y="3924301"/>
                <a:ext cx="1996440" cy="4953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Unitilized Variables (bss segment)</a:t>
                </a:r>
                <a:endParaRPr/>
              </a:p>
            </p:txBody>
          </p:sp>
          <p:cxnSp>
            <p:nvCxnSpPr>
              <p:cNvPr id="317" name="Google Shape;317;p23"/>
              <p:cNvCxnSpPr/>
              <p:nvPr/>
            </p:nvCxnSpPr>
            <p:spPr>
              <a:xfrm>
                <a:off x="2186940" y="2932750"/>
                <a:ext cx="0" cy="181930"/>
              </a:xfrm>
              <a:prstGeom prst="straightConnector1">
                <a:avLst/>
              </a:prstGeom>
              <a:noFill/>
              <a:ln cap="flat" cmpd="sng" w="9525">
                <a:solidFill>
                  <a:schemeClr val="dk1"/>
                </a:solidFill>
                <a:prstDash val="solid"/>
                <a:miter lim="800000"/>
                <a:headEnd len="sm" w="sm" type="none"/>
                <a:tailEnd len="med" w="med" type="triangle"/>
              </a:ln>
            </p:spPr>
          </p:cxnSp>
          <p:cxnSp>
            <p:nvCxnSpPr>
              <p:cNvPr id="318" name="Google Shape;318;p23"/>
              <p:cNvCxnSpPr/>
              <p:nvPr/>
            </p:nvCxnSpPr>
            <p:spPr>
              <a:xfrm rot="10800000">
                <a:off x="2186940" y="3247070"/>
                <a:ext cx="0" cy="181930"/>
              </a:xfrm>
              <a:prstGeom prst="straightConnector1">
                <a:avLst/>
              </a:prstGeom>
              <a:noFill/>
              <a:ln cap="flat" cmpd="sng" w="9525">
                <a:solidFill>
                  <a:schemeClr val="dk1"/>
                </a:solidFill>
                <a:prstDash val="solid"/>
                <a:miter lim="800000"/>
                <a:headEnd len="sm" w="sm" type="none"/>
                <a:tailEnd len="med" w="med" type="triangle"/>
              </a:ln>
            </p:spPr>
          </p:cxnSp>
        </p:grpSp>
        <p:cxnSp>
          <p:nvCxnSpPr>
            <p:cNvPr id="319" name="Google Shape;319;p23"/>
            <p:cNvCxnSpPr>
              <a:stCxn id="315" idx="3"/>
            </p:cNvCxnSpPr>
            <p:nvPr/>
          </p:nvCxnSpPr>
          <p:spPr>
            <a:xfrm flipH="1" rot="10800000">
              <a:off x="2966557" y="4188641"/>
              <a:ext cx="1148100" cy="1199700"/>
            </a:xfrm>
            <a:prstGeom prst="straightConnector1">
              <a:avLst/>
            </a:prstGeom>
            <a:noFill/>
            <a:ln cap="flat" cmpd="sng" w="9525">
              <a:solidFill>
                <a:srgbClr val="7030A0"/>
              </a:solidFill>
              <a:prstDash val="solid"/>
              <a:miter lim="800000"/>
              <a:headEnd len="sm" w="sm" type="none"/>
              <a:tailEnd len="med" w="med" type="triangle"/>
            </a:ln>
          </p:spPr>
        </p:cxnSp>
        <p:cxnSp>
          <p:nvCxnSpPr>
            <p:cNvPr id="320" name="Google Shape;320;p23"/>
            <p:cNvCxnSpPr>
              <a:stCxn id="316" idx="3"/>
            </p:cNvCxnSpPr>
            <p:nvPr/>
          </p:nvCxnSpPr>
          <p:spPr>
            <a:xfrm flipH="1" rot="10800000">
              <a:off x="2966557" y="4188867"/>
              <a:ext cx="1155900" cy="854700"/>
            </a:xfrm>
            <a:prstGeom prst="straightConnector1">
              <a:avLst/>
            </a:prstGeom>
            <a:noFill/>
            <a:ln cap="flat" cmpd="sng" w="9525">
              <a:solidFill>
                <a:srgbClr val="7030A0"/>
              </a:solidFill>
              <a:prstDash val="solid"/>
              <a:miter lim="800000"/>
              <a:headEnd len="sm" w="sm" type="none"/>
              <a:tailEnd len="med" w="med" type="triangle"/>
            </a:ln>
          </p:spPr>
        </p:cxnSp>
        <p:cxnSp>
          <p:nvCxnSpPr>
            <p:cNvPr id="321" name="Google Shape;321;p23"/>
            <p:cNvCxnSpPr>
              <a:stCxn id="314" idx="3"/>
            </p:cNvCxnSpPr>
            <p:nvPr/>
          </p:nvCxnSpPr>
          <p:spPr>
            <a:xfrm flipH="1" rot="10800000">
              <a:off x="2966557" y="4188793"/>
              <a:ext cx="1148100" cy="510000"/>
            </a:xfrm>
            <a:prstGeom prst="straightConnector1">
              <a:avLst/>
            </a:prstGeom>
            <a:noFill/>
            <a:ln cap="flat" cmpd="sng" w="9525">
              <a:solidFill>
                <a:srgbClr val="7030A0"/>
              </a:solidFill>
              <a:prstDash val="solid"/>
              <a:miter lim="800000"/>
              <a:headEnd len="sm" w="sm" type="none"/>
              <a:tailEnd len="med" w="med" type="triangle"/>
            </a:ln>
          </p:spPr>
        </p:cxnSp>
        <p:cxnSp>
          <p:nvCxnSpPr>
            <p:cNvPr id="322" name="Google Shape;322;p23"/>
            <p:cNvCxnSpPr>
              <a:stCxn id="312" idx="3"/>
            </p:cNvCxnSpPr>
            <p:nvPr/>
          </p:nvCxnSpPr>
          <p:spPr>
            <a:xfrm>
              <a:off x="2966557" y="4008584"/>
              <a:ext cx="1155900" cy="172500"/>
            </a:xfrm>
            <a:prstGeom prst="straightConnector1">
              <a:avLst/>
            </a:prstGeom>
            <a:noFill/>
            <a:ln cap="flat" cmpd="sng" w="9525">
              <a:solidFill>
                <a:srgbClr val="7030A0"/>
              </a:solidFill>
              <a:prstDash val="solid"/>
              <a:miter lim="800000"/>
              <a:headEnd len="sm" w="sm" type="none"/>
              <a:tailEnd len="med" w="med" type="triangle"/>
            </a:ln>
          </p:spPr>
        </p:cxnSp>
      </p:grpSp>
      <p:grpSp>
        <p:nvGrpSpPr>
          <p:cNvPr id="323" name="Google Shape;323;p23"/>
          <p:cNvGrpSpPr/>
          <p:nvPr/>
        </p:nvGrpSpPr>
        <p:grpSpPr>
          <a:xfrm>
            <a:off x="2974178" y="1640584"/>
            <a:ext cx="1148100" cy="1897030"/>
            <a:chOff x="2974178" y="1640584"/>
            <a:chExt cx="1148100" cy="1897030"/>
          </a:xfrm>
        </p:grpSpPr>
        <p:cxnSp>
          <p:nvCxnSpPr>
            <p:cNvPr id="324" name="Google Shape;324;p23"/>
            <p:cNvCxnSpPr>
              <a:stCxn id="298" idx="3"/>
            </p:cNvCxnSpPr>
            <p:nvPr/>
          </p:nvCxnSpPr>
          <p:spPr>
            <a:xfrm>
              <a:off x="2974178" y="3365114"/>
              <a:ext cx="1148100" cy="172500"/>
            </a:xfrm>
            <a:prstGeom prst="straightConnector1">
              <a:avLst/>
            </a:prstGeom>
            <a:noFill/>
            <a:ln cap="flat" cmpd="sng" w="9525">
              <a:solidFill>
                <a:srgbClr val="C55A11"/>
              </a:solidFill>
              <a:prstDash val="solid"/>
              <a:miter lim="800000"/>
              <a:headEnd len="sm" w="sm" type="none"/>
              <a:tailEnd len="med" w="med" type="triangle"/>
            </a:ln>
          </p:spPr>
        </p:cxnSp>
        <p:cxnSp>
          <p:nvCxnSpPr>
            <p:cNvPr id="325" name="Google Shape;325;p23"/>
            <p:cNvCxnSpPr>
              <a:stCxn id="299" idx="3"/>
            </p:cNvCxnSpPr>
            <p:nvPr/>
          </p:nvCxnSpPr>
          <p:spPr>
            <a:xfrm>
              <a:off x="2974178" y="3020341"/>
              <a:ext cx="1140600" cy="517200"/>
            </a:xfrm>
            <a:prstGeom prst="straightConnector1">
              <a:avLst/>
            </a:prstGeom>
            <a:noFill/>
            <a:ln cap="flat" cmpd="sng" w="9525">
              <a:solidFill>
                <a:srgbClr val="C55A11"/>
              </a:solidFill>
              <a:prstDash val="solid"/>
              <a:miter lim="800000"/>
              <a:headEnd len="sm" w="sm" type="none"/>
              <a:tailEnd len="med" w="med" type="triangle"/>
            </a:ln>
          </p:spPr>
        </p:cxnSp>
        <p:cxnSp>
          <p:nvCxnSpPr>
            <p:cNvPr id="326" name="Google Shape;326;p23"/>
            <p:cNvCxnSpPr>
              <a:stCxn id="300" idx="3"/>
            </p:cNvCxnSpPr>
            <p:nvPr/>
          </p:nvCxnSpPr>
          <p:spPr>
            <a:xfrm>
              <a:off x="2974178" y="2675567"/>
              <a:ext cx="1140600" cy="861900"/>
            </a:xfrm>
            <a:prstGeom prst="straightConnector1">
              <a:avLst/>
            </a:prstGeom>
            <a:noFill/>
            <a:ln cap="flat" cmpd="sng" w="9525">
              <a:solidFill>
                <a:srgbClr val="C55A11"/>
              </a:solidFill>
              <a:prstDash val="solid"/>
              <a:miter lim="800000"/>
              <a:headEnd len="sm" w="sm" type="none"/>
              <a:tailEnd len="med" w="med" type="triangle"/>
            </a:ln>
          </p:spPr>
        </p:cxnSp>
        <p:cxnSp>
          <p:nvCxnSpPr>
            <p:cNvPr id="327" name="Google Shape;327;p23"/>
            <p:cNvCxnSpPr>
              <a:stCxn id="297" idx="3"/>
            </p:cNvCxnSpPr>
            <p:nvPr/>
          </p:nvCxnSpPr>
          <p:spPr>
            <a:xfrm>
              <a:off x="2974178" y="2330793"/>
              <a:ext cx="1140600" cy="1185000"/>
            </a:xfrm>
            <a:prstGeom prst="straightConnector1">
              <a:avLst/>
            </a:prstGeom>
            <a:noFill/>
            <a:ln cap="flat" cmpd="sng" w="9525">
              <a:solidFill>
                <a:srgbClr val="C55A11"/>
              </a:solidFill>
              <a:prstDash val="solid"/>
              <a:miter lim="800000"/>
              <a:headEnd len="sm" w="sm" type="none"/>
              <a:tailEnd len="med" w="med" type="triangle"/>
            </a:ln>
          </p:spPr>
        </p:cxnSp>
        <p:cxnSp>
          <p:nvCxnSpPr>
            <p:cNvPr id="328" name="Google Shape;328;p23"/>
            <p:cNvCxnSpPr>
              <a:stCxn id="295" idx="3"/>
            </p:cNvCxnSpPr>
            <p:nvPr/>
          </p:nvCxnSpPr>
          <p:spPr>
            <a:xfrm>
              <a:off x="2974178" y="1640584"/>
              <a:ext cx="1148100" cy="1896900"/>
            </a:xfrm>
            <a:prstGeom prst="straightConnector1">
              <a:avLst/>
            </a:prstGeom>
            <a:noFill/>
            <a:ln cap="flat" cmpd="sng" w="9525">
              <a:solidFill>
                <a:srgbClr val="C55A11"/>
              </a:solidFill>
              <a:prstDash val="solid"/>
              <a:miter lim="800000"/>
              <a:headEnd len="sm" w="sm" type="none"/>
              <a:tailEnd len="med" w="med" type="triangle"/>
            </a:ln>
          </p:spPr>
        </p:cxnSp>
      </p:grpSp>
      <p:grpSp>
        <p:nvGrpSpPr>
          <p:cNvPr id="329" name="Google Shape;329;p23"/>
          <p:cNvGrpSpPr/>
          <p:nvPr/>
        </p:nvGrpSpPr>
        <p:grpSpPr>
          <a:xfrm>
            <a:off x="116134" y="2464255"/>
            <a:ext cx="4006303" cy="2069304"/>
            <a:chOff x="116134" y="2464255"/>
            <a:chExt cx="4006303" cy="2069304"/>
          </a:xfrm>
        </p:grpSpPr>
        <p:grpSp>
          <p:nvGrpSpPr>
            <p:cNvPr id="330" name="Google Shape;330;p23"/>
            <p:cNvGrpSpPr/>
            <p:nvPr/>
          </p:nvGrpSpPr>
          <p:grpSpPr>
            <a:xfrm>
              <a:off x="116134" y="2464255"/>
              <a:ext cx="1389703" cy="2069304"/>
              <a:chOff x="1188720" y="2437450"/>
              <a:chExt cx="1996440" cy="2972751"/>
            </a:xfrm>
          </p:grpSpPr>
          <p:sp>
            <p:nvSpPr>
              <p:cNvPr id="331" name="Google Shape;331;p23"/>
              <p:cNvSpPr/>
              <p:nvPr/>
            </p:nvSpPr>
            <p:spPr>
              <a:xfrm>
                <a:off x="1188720" y="2437450"/>
                <a:ext cx="1996440" cy="4953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Stack</a:t>
                </a:r>
                <a:endParaRPr/>
              </a:p>
            </p:txBody>
          </p:sp>
          <p:sp>
            <p:nvSpPr>
              <p:cNvPr id="332" name="Google Shape;332;p23"/>
              <p:cNvSpPr/>
              <p:nvPr/>
            </p:nvSpPr>
            <p:spPr>
              <a:xfrm>
                <a:off x="1188720" y="2933701"/>
                <a:ext cx="1996440" cy="495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sp>
            <p:nvSpPr>
              <p:cNvPr id="333" name="Google Shape;333;p23"/>
              <p:cNvSpPr/>
              <p:nvPr/>
            </p:nvSpPr>
            <p:spPr>
              <a:xfrm>
                <a:off x="1188720" y="3429001"/>
                <a:ext cx="1996440" cy="4953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Heap</a:t>
                </a:r>
                <a:endParaRPr/>
              </a:p>
            </p:txBody>
          </p:sp>
          <p:sp>
            <p:nvSpPr>
              <p:cNvPr id="334" name="Google Shape;334;p23"/>
              <p:cNvSpPr/>
              <p:nvPr/>
            </p:nvSpPr>
            <p:spPr>
              <a:xfrm>
                <a:off x="1188720" y="4914901"/>
                <a:ext cx="1996440" cy="4953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Code</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(text segment)</a:t>
                </a:r>
                <a:endParaRPr/>
              </a:p>
            </p:txBody>
          </p:sp>
          <p:sp>
            <p:nvSpPr>
              <p:cNvPr id="335" name="Google Shape;335;p23"/>
              <p:cNvSpPr/>
              <p:nvPr/>
            </p:nvSpPr>
            <p:spPr>
              <a:xfrm>
                <a:off x="1188720" y="4419601"/>
                <a:ext cx="1996440" cy="4953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Initialized Variables</a:t>
                </a:r>
                <a:endParaRPr/>
              </a:p>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(data segment)</a:t>
                </a:r>
                <a:endParaRPr/>
              </a:p>
            </p:txBody>
          </p:sp>
          <p:sp>
            <p:nvSpPr>
              <p:cNvPr id="336" name="Google Shape;336;p23"/>
              <p:cNvSpPr/>
              <p:nvPr/>
            </p:nvSpPr>
            <p:spPr>
              <a:xfrm>
                <a:off x="1188720" y="3924301"/>
                <a:ext cx="1996440" cy="4953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200">
                    <a:solidFill>
                      <a:schemeClr val="dk1"/>
                    </a:solidFill>
                    <a:latin typeface="Calibri"/>
                    <a:ea typeface="Calibri"/>
                    <a:cs typeface="Calibri"/>
                    <a:sym typeface="Calibri"/>
                  </a:rPr>
                  <a:t>Unitilized Variables (bss segment)</a:t>
                </a:r>
                <a:endParaRPr/>
              </a:p>
            </p:txBody>
          </p:sp>
          <p:cxnSp>
            <p:nvCxnSpPr>
              <p:cNvPr id="337" name="Google Shape;337;p23"/>
              <p:cNvCxnSpPr/>
              <p:nvPr/>
            </p:nvCxnSpPr>
            <p:spPr>
              <a:xfrm>
                <a:off x="2186940" y="2932750"/>
                <a:ext cx="0" cy="181930"/>
              </a:xfrm>
              <a:prstGeom prst="straightConnector1">
                <a:avLst/>
              </a:prstGeom>
              <a:noFill/>
              <a:ln cap="flat" cmpd="sng" w="9525">
                <a:solidFill>
                  <a:schemeClr val="dk1"/>
                </a:solidFill>
                <a:prstDash val="solid"/>
                <a:miter lim="800000"/>
                <a:headEnd len="sm" w="sm" type="none"/>
                <a:tailEnd len="med" w="med" type="triangle"/>
              </a:ln>
            </p:spPr>
          </p:cxnSp>
          <p:cxnSp>
            <p:nvCxnSpPr>
              <p:cNvPr id="338" name="Google Shape;338;p23"/>
              <p:cNvCxnSpPr/>
              <p:nvPr/>
            </p:nvCxnSpPr>
            <p:spPr>
              <a:xfrm rot="10800000">
                <a:off x="2186940" y="3247070"/>
                <a:ext cx="0" cy="181930"/>
              </a:xfrm>
              <a:prstGeom prst="straightConnector1">
                <a:avLst/>
              </a:prstGeom>
              <a:noFill/>
              <a:ln cap="flat" cmpd="sng" w="9525">
                <a:solidFill>
                  <a:schemeClr val="dk1"/>
                </a:solidFill>
                <a:prstDash val="solid"/>
                <a:miter lim="800000"/>
                <a:headEnd len="sm" w="sm" type="none"/>
                <a:tailEnd len="med" w="med" type="triangle"/>
              </a:ln>
            </p:spPr>
          </p:cxnSp>
        </p:grpSp>
        <p:cxnSp>
          <p:nvCxnSpPr>
            <p:cNvPr id="339" name="Google Shape;339;p23"/>
            <p:cNvCxnSpPr>
              <a:stCxn id="334" idx="3"/>
              <a:endCxn id="293" idx="1"/>
            </p:cNvCxnSpPr>
            <p:nvPr/>
          </p:nvCxnSpPr>
          <p:spPr>
            <a:xfrm flipH="1" rot="10800000">
              <a:off x="1505837" y="3878472"/>
              <a:ext cx="2616600" cy="482700"/>
            </a:xfrm>
            <a:prstGeom prst="straightConnector1">
              <a:avLst/>
            </a:prstGeom>
            <a:noFill/>
            <a:ln cap="flat" cmpd="sng" w="9525">
              <a:solidFill>
                <a:srgbClr val="7F7F7F"/>
              </a:solidFill>
              <a:prstDash val="solid"/>
              <a:miter lim="800000"/>
              <a:headEnd len="sm" w="sm" type="none"/>
              <a:tailEnd len="med" w="med" type="triangle"/>
            </a:ln>
          </p:spPr>
        </p:cxnSp>
        <p:cxnSp>
          <p:nvCxnSpPr>
            <p:cNvPr id="340" name="Google Shape;340;p23"/>
            <p:cNvCxnSpPr>
              <a:stCxn id="335" idx="3"/>
              <a:endCxn id="293" idx="1"/>
            </p:cNvCxnSpPr>
            <p:nvPr/>
          </p:nvCxnSpPr>
          <p:spPr>
            <a:xfrm flipH="1" rot="10800000">
              <a:off x="1505837" y="3878699"/>
              <a:ext cx="2616600" cy="137700"/>
            </a:xfrm>
            <a:prstGeom prst="straightConnector1">
              <a:avLst/>
            </a:prstGeom>
            <a:noFill/>
            <a:ln cap="flat" cmpd="sng" w="9525">
              <a:solidFill>
                <a:srgbClr val="7F7F7F"/>
              </a:solidFill>
              <a:prstDash val="solid"/>
              <a:miter lim="800000"/>
              <a:headEnd len="sm" w="sm" type="none"/>
              <a:tailEnd len="med" w="med" type="triangle"/>
            </a:ln>
          </p:spPr>
        </p:cxnSp>
        <p:cxnSp>
          <p:nvCxnSpPr>
            <p:cNvPr id="341" name="Google Shape;341;p23"/>
            <p:cNvCxnSpPr>
              <a:stCxn id="336" idx="3"/>
              <a:endCxn id="293" idx="1"/>
            </p:cNvCxnSpPr>
            <p:nvPr/>
          </p:nvCxnSpPr>
          <p:spPr>
            <a:xfrm>
              <a:off x="1505837" y="3671625"/>
              <a:ext cx="2616600" cy="207000"/>
            </a:xfrm>
            <a:prstGeom prst="straightConnector1">
              <a:avLst/>
            </a:prstGeom>
            <a:noFill/>
            <a:ln cap="flat" cmpd="sng" w="9525">
              <a:solidFill>
                <a:srgbClr val="7F7F7F"/>
              </a:solidFill>
              <a:prstDash val="solid"/>
              <a:miter lim="800000"/>
              <a:headEnd len="sm" w="sm" type="none"/>
              <a:tailEnd len="med" w="med" type="triangle"/>
            </a:ln>
          </p:spPr>
        </p:cxnSp>
        <p:cxnSp>
          <p:nvCxnSpPr>
            <p:cNvPr id="342" name="Google Shape;342;p23"/>
            <p:cNvCxnSpPr>
              <a:stCxn id="333" idx="3"/>
              <a:endCxn id="293" idx="1"/>
            </p:cNvCxnSpPr>
            <p:nvPr/>
          </p:nvCxnSpPr>
          <p:spPr>
            <a:xfrm>
              <a:off x="1505837" y="3326851"/>
              <a:ext cx="2616600" cy="551700"/>
            </a:xfrm>
            <a:prstGeom prst="straightConnector1">
              <a:avLst/>
            </a:prstGeom>
            <a:noFill/>
            <a:ln cap="flat" cmpd="sng" w="9525">
              <a:solidFill>
                <a:srgbClr val="7F7F7F"/>
              </a:solidFill>
              <a:prstDash val="solid"/>
              <a:miter lim="800000"/>
              <a:headEnd len="sm" w="sm" type="none"/>
              <a:tailEnd len="med" w="med" type="triangle"/>
            </a:ln>
          </p:spPr>
        </p:cxnSp>
        <p:cxnSp>
          <p:nvCxnSpPr>
            <p:cNvPr id="343" name="Google Shape;343;p23"/>
            <p:cNvCxnSpPr>
              <a:stCxn id="331" idx="3"/>
              <a:endCxn id="293" idx="1"/>
            </p:cNvCxnSpPr>
            <p:nvPr/>
          </p:nvCxnSpPr>
          <p:spPr>
            <a:xfrm>
              <a:off x="1505837" y="2636642"/>
              <a:ext cx="2616600" cy="1242000"/>
            </a:xfrm>
            <a:prstGeom prst="straightConnector1">
              <a:avLst/>
            </a:prstGeom>
            <a:noFill/>
            <a:ln cap="flat" cmpd="sng" w="9525">
              <a:solidFill>
                <a:srgbClr val="7F7F7F"/>
              </a:solidFill>
              <a:prstDash val="solid"/>
              <a:miter lim="800000"/>
              <a:headEnd len="sm" w="sm" type="none"/>
              <a:tailEnd len="med" w="med" type="triangle"/>
            </a:ln>
          </p:spPr>
        </p:cxnSp>
      </p:grpSp>
      <p:grpSp>
        <p:nvGrpSpPr>
          <p:cNvPr id="344" name="Google Shape;344;p23"/>
          <p:cNvGrpSpPr/>
          <p:nvPr/>
        </p:nvGrpSpPr>
        <p:grpSpPr>
          <a:xfrm>
            <a:off x="5029199" y="2932750"/>
            <a:ext cx="2948940" cy="2477451"/>
            <a:chOff x="5029199" y="2932750"/>
            <a:chExt cx="2948940" cy="2477451"/>
          </a:xfrm>
        </p:grpSpPr>
        <p:sp>
          <p:nvSpPr>
            <p:cNvPr id="345" name="Google Shape;345;p23"/>
            <p:cNvSpPr/>
            <p:nvPr/>
          </p:nvSpPr>
          <p:spPr>
            <a:xfrm>
              <a:off x="5981699" y="2932750"/>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346" name="Google Shape;346;p23"/>
            <p:cNvSpPr/>
            <p:nvPr/>
          </p:nvSpPr>
          <p:spPr>
            <a:xfrm>
              <a:off x="5981699" y="3609027"/>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47" name="Google Shape;347;p23"/>
            <p:cNvSpPr/>
            <p:nvPr/>
          </p:nvSpPr>
          <p:spPr>
            <a:xfrm>
              <a:off x="5981699" y="4739642"/>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48" name="Google Shape;348;p23"/>
            <p:cNvSpPr/>
            <p:nvPr/>
          </p:nvSpPr>
          <p:spPr>
            <a:xfrm>
              <a:off x="5981699" y="4914901"/>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cxnSp>
          <p:nvCxnSpPr>
            <p:cNvPr id="349" name="Google Shape;349;p23"/>
            <p:cNvCxnSpPr>
              <a:endCxn id="346" idx="1"/>
            </p:cNvCxnSpPr>
            <p:nvPr/>
          </p:nvCxnSpPr>
          <p:spPr>
            <a:xfrm flipH="1" rot="10800000">
              <a:off x="5029199" y="3696656"/>
              <a:ext cx="952500" cy="462900"/>
            </a:xfrm>
            <a:prstGeom prst="straightConnector1">
              <a:avLst/>
            </a:prstGeom>
            <a:noFill/>
            <a:ln cap="flat" cmpd="sng" w="9525">
              <a:solidFill>
                <a:srgbClr val="7030A0"/>
              </a:solidFill>
              <a:prstDash val="solid"/>
              <a:miter lim="800000"/>
              <a:headEnd len="sm" w="sm" type="none"/>
              <a:tailEnd len="med" w="med" type="triangle"/>
            </a:ln>
          </p:spPr>
        </p:cxnSp>
        <p:cxnSp>
          <p:nvCxnSpPr>
            <p:cNvPr id="350" name="Google Shape;350;p23"/>
            <p:cNvCxnSpPr>
              <a:endCxn id="347" idx="1"/>
            </p:cNvCxnSpPr>
            <p:nvPr/>
          </p:nvCxnSpPr>
          <p:spPr>
            <a:xfrm>
              <a:off x="5029199" y="4155872"/>
              <a:ext cx="952500" cy="671400"/>
            </a:xfrm>
            <a:prstGeom prst="straightConnector1">
              <a:avLst/>
            </a:prstGeom>
            <a:noFill/>
            <a:ln cap="flat" cmpd="sng" w="9525">
              <a:solidFill>
                <a:srgbClr val="7030A0"/>
              </a:solidFill>
              <a:prstDash val="solid"/>
              <a:miter lim="800000"/>
              <a:headEnd len="sm" w="sm" type="none"/>
              <a:tailEnd len="med" w="med" type="triangle"/>
            </a:ln>
          </p:spPr>
        </p:cxnSp>
        <p:cxnSp>
          <p:nvCxnSpPr>
            <p:cNvPr id="351" name="Google Shape;351;p23"/>
            <p:cNvCxnSpPr>
              <a:endCxn id="348" idx="1"/>
            </p:cNvCxnSpPr>
            <p:nvPr/>
          </p:nvCxnSpPr>
          <p:spPr>
            <a:xfrm>
              <a:off x="5029199" y="4146331"/>
              <a:ext cx="952500" cy="856200"/>
            </a:xfrm>
            <a:prstGeom prst="straightConnector1">
              <a:avLst/>
            </a:prstGeom>
            <a:noFill/>
            <a:ln cap="flat" cmpd="sng" w="9525">
              <a:solidFill>
                <a:srgbClr val="7030A0"/>
              </a:solidFill>
              <a:prstDash val="solid"/>
              <a:miter lim="800000"/>
              <a:headEnd len="sm" w="sm" type="none"/>
              <a:tailEnd len="med" w="med" type="triangle"/>
            </a:ln>
          </p:spPr>
        </p:cxnSp>
        <p:sp>
          <p:nvSpPr>
            <p:cNvPr id="352" name="Google Shape;352;p23"/>
            <p:cNvSpPr/>
            <p:nvPr/>
          </p:nvSpPr>
          <p:spPr>
            <a:xfrm>
              <a:off x="5981699" y="5234942"/>
              <a:ext cx="1996440" cy="175259"/>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353" name="Google Shape;353;p23"/>
            <p:cNvCxnSpPr>
              <a:endCxn id="345" idx="1"/>
            </p:cNvCxnSpPr>
            <p:nvPr/>
          </p:nvCxnSpPr>
          <p:spPr>
            <a:xfrm flipH="1" rot="10800000">
              <a:off x="5029199" y="3020380"/>
              <a:ext cx="952500" cy="1159200"/>
            </a:xfrm>
            <a:prstGeom prst="straightConnector1">
              <a:avLst/>
            </a:prstGeom>
            <a:noFill/>
            <a:ln cap="flat" cmpd="sng" w="9525">
              <a:solidFill>
                <a:srgbClr val="7030A0"/>
              </a:solidFill>
              <a:prstDash val="solid"/>
              <a:miter lim="800000"/>
              <a:headEnd len="sm" w="sm" type="none"/>
              <a:tailEnd len="med" w="med" type="triangle"/>
            </a:ln>
          </p:spPr>
        </p:cxnSp>
        <p:cxnSp>
          <p:nvCxnSpPr>
            <p:cNvPr id="354" name="Google Shape;354;p23"/>
            <p:cNvCxnSpPr>
              <a:endCxn id="352" idx="1"/>
            </p:cNvCxnSpPr>
            <p:nvPr/>
          </p:nvCxnSpPr>
          <p:spPr>
            <a:xfrm>
              <a:off x="5029199" y="4173272"/>
              <a:ext cx="952500" cy="1149300"/>
            </a:xfrm>
            <a:prstGeom prst="straightConnector1">
              <a:avLst/>
            </a:prstGeom>
            <a:noFill/>
            <a:ln cap="flat" cmpd="sng" w="9525">
              <a:solidFill>
                <a:srgbClr val="7030A0"/>
              </a:solidFill>
              <a:prstDash val="solid"/>
              <a:miter lim="800000"/>
              <a:headEnd len="sm" w="sm" type="none"/>
              <a:tailEnd len="med" w="med" type="triangle"/>
            </a:ln>
          </p:spPr>
        </p:cxnSp>
      </p:grpSp>
      <p:cxnSp>
        <p:nvCxnSpPr>
          <p:cNvPr id="355" name="Google Shape;355;p23"/>
          <p:cNvCxnSpPr>
            <a:endCxn id="305" idx="1"/>
          </p:cNvCxnSpPr>
          <p:nvPr/>
        </p:nvCxnSpPr>
        <p:spPr>
          <a:xfrm>
            <a:off x="5021699" y="3552758"/>
            <a:ext cx="960000" cy="771600"/>
          </a:xfrm>
          <a:prstGeom prst="straightConnector1">
            <a:avLst/>
          </a:prstGeom>
          <a:noFill/>
          <a:ln cap="flat" cmpd="sng" w="9525">
            <a:solidFill>
              <a:srgbClr val="C55A11"/>
            </a:solidFill>
            <a:prstDash val="solid"/>
            <a:miter lim="800000"/>
            <a:headEnd len="sm" w="sm" type="none"/>
            <a:tailEnd len="med" w="med" type="triangle"/>
          </a:ln>
        </p:spPr>
      </p:cxnSp>
      <p:grpSp>
        <p:nvGrpSpPr>
          <p:cNvPr id="356" name="Google Shape;356;p23"/>
          <p:cNvGrpSpPr/>
          <p:nvPr/>
        </p:nvGrpSpPr>
        <p:grpSpPr>
          <a:xfrm>
            <a:off x="5021580" y="2262191"/>
            <a:ext cx="2956559" cy="2477451"/>
            <a:chOff x="5021580" y="2262191"/>
            <a:chExt cx="2956559" cy="2477451"/>
          </a:xfrm>
        </p:grpSpPr>
        <p:cxnSp>
          <p:nvCxnSpPr>
            <p:cNvPr id="357" name="Google Shape;357;p23"/>
            <p:cNvCxnSpPr>
              <a:stCxn id="293" idx="3"/>
              <a:endCxn id="358" idx="1"/>
            </p:cNvCxnSpPr>
            <p:nvPr/>
          </p:nvCxnSpPr>
          <p:spPr>
            <a:xfrm>
              <a:off x="5021580" y="3878581"/>
              <a:ext cx="960000" cy="261000"/>
            </a:xfrm>
            <a:prstGeom prst="straightConnector1">
              <a:avLst/>
            </a:prstGeom>
            <a:noFill/>
            <a:ln cap="flat" cmpd="sng" w="9525">
              <a:solidFill>
                <a:srgbClr val="7F7F7F"/>
              </a:solidFill>
              <a:prstDash val="solid"/>
              <a:miter lim="800000"/>
              <a:headEnd len="sm" w="sm" type="none"/>
              <a:tailEnd len="med" w="med" type="triangle"/>
            </a:ln>
          </p:spPr>
        </p:cxnSp>
        <p:sp>
          <p:nvSpPr>
            <p:cNvPr id="359" name="Google Shape;359;p23"/>
            <p:cNvSpPr/>
            <p:nvPr/>
          </p:nvSpPr>
          <p:spPr>
            <a:xfrm>
              <a:off x="5981699" y="2262191"/>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360" name="Google Shape;360;p23"/>
            <p:cNvSpPr/>
            <p:nvPr/>
          </p:nvSpPr>
          <p:spPr>
            <a:xfrm>
              <a:off x="5981699" y="2448403"/>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358" name="Google Shape;358;p23"/>
            <p:cNvSpPr/>
            <p:nvPr/>
          </p:nvSpPr>
          <p:spPr>
            <a:xfrm>
              <a:off x="5981699" y="4051944"/>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361" name="Google Shape;361;p23"/>
            <p:cNvCxnSpPr>
              <a:stCxn id="293" idx="3"/>
              <a:endCxn id="359" idx="1"/>
            </p:cNvCxnSpPr>
            <p:nvPr/>
          </p:nvCxnSpPr>
          <p:spPr>
            <a:xfrm flipH="1" rot="10800000">
              <a:off x="5021580" y="2349781"/>
              <a:ext cx="960000" cy="1528800"/>
            </a:xfrm>
            <a:prstGeom prst="straightConnector1">
              <a:avLst/>
            </a:prstGeom>
            <a:noFill/>
            <a:ln cap="flat" cmpd="sng" w="9525">
              <a:solidFill>
                <a:srgbClr val="7F7F7F"/>
              </a:solidFill>
              <a:prstDash val="solid"/>
              <a:miter lim="800000"/>
              <a:headEnd len="sm" w="sm" type="none"/>
              <a:tailEnd len="med" w="med" type="triangle"/>
            </a:ln>
          </p:spPr>
        </p:cxnSp>
        <p:cxnSp>
          <p:nvCxnSpPr>
            <p:cNvPr id="362" name="Google Shape;362;p23"/>
            <p:cNvCxnSpPr>
              <a:stCxn id="293" idx="3"/>
              <a:endCxn id="360" idx="1"/>
            </p:cNvCxnSpPr>
            <p:nvPr/>
          </p:nvCxnSpPr>
          <p:spPr>
            <a:xfrm flipH="1" rot="10800000">
              <a:off x="5021580" y="2536081"/>
              <a:ext cx="960000" cy="1342500"/>
            </a:xfrm>
            <a:prstGeom prst="straightConnector1">
              <a:avLst/>
            </a:prstGeom>
            <a:noFill/>
            <a:ln cap="flat" cmpd="sng" w="9525">
              <a:solidFill>
                <a:srgbClr val="7F7F7F"/>
              </a:solidFill>
              <a:prstDash val="solid"/>
              <a:miter lim="800000"/>
              <a:headEnd len="sm" w="sm" type="none"/>
              <a:tailEnd len="med" w="med" type="triangle"/>
            </a:ln>
          </p:spPr>
        </p:cxnSp>
        <p:sp>
          <p:nvSpPr>
            <p:cNvPr id="363" name="Google Shape;363;p23"/>
            <p:cNvSpPr/>
            <p:nvPr/>
          </p:nvSpPr>
          <p:spPr>
            <a:xfrm>
              <a:off x="5981699" y="3108009"/>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64" name="Google Shape;364;p23"/>
            <p:cNvSpPr/>
            <p:nvPr/>
          </p:nvSpPr>
          <p:spPr>
            <a:xfrm>
              <a:off x="5981699" y="4564383"/>
              <a:ext cx="1996440" cy="175259"/>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365" name="Google Shape;365;p23"/>
            <p:cNvCxnSpPr>
              <a:stCxn id="293" idx="3"/>
              <a:endCxn id="364" idx="1"/>
            </p:cNvCxnSpPr>
            <p:nvPr/>
          </p:nvCxnSpPr>
          <p:spPr>
            <a:xfrm>
              <a:off x="5021580" y="3878581"/>
              <a:ext cx="960000" cy="773400"/>
            </a:xfrm>
            <a:prstGeom prst="straightConnector1">
              <a:avLst/>
            </a:prstGeom>
            <a:noFill/>
            <a:ln cap="flat" cmpd="sng" w="9525">
              <a:solidFill>
                <a:srgbClr val="7F7F7F"/>
              </a:solidFill>
              <a:prstDash val="solid"/>
              <a:miter lim="800000"/>
              <a:headEnd len="sm" w="sm" type="none"/>
              <a:tailEnd len="med" w="med" type="triangle"/>
            </a:ln>
          </p:spPr>
        </p:cxnSp>
        <p:cxnSp>
          <p:nvCxnSpPr>
            <p:cNvPr id="366" name="Google Shape;366;p23"/>
            <p:cNvCxnSpPr>
              <a:stCxn id="293" idx="3"/>
              <a:endCxn id="363" idx="1"/>
            </p:cNvCxnSpPr>
            <p:nvPr/>
          </p:nvCxnSpPr>
          <p:spPr>
            <a:xfrm flipH="1" rot="10800000">
              <a:off x="5021580" y="3195781"/>
              <a:ext cx="960000" cy="682800"/>
            </a:xfrm>
            <a:prstGeom prst="straightConnector1">
              <a:avLst/>
            </a:prstGeom>
            <a:noFill/>
            <a:ln cap="flat" cmpd="sng" w="9525">
              <a:solidFill>
                <a:srgbClr val="7F7F7F"/>
              </a:solidFill>
              <a:prstDash val="solid"/>
              <a:miter lim="800000"/>
              <a:headEnd len="sm" w="sm" type="none"/>
              <a:tailEnd len="med" w="med" type="triangle"/>
            </a:ln>
          </p:spPr>
        </p:cxnSp>
      </p:grpSp>
      <p:cxnSp>
        <p:nvCxnSpPr>
          <p:cNvPr id="367" name="Google Shape;367;p23"/>
          <p:cNvCxnSpPr>
            <a:endCxn id="304" idx="1"/>
          </p:cNvCxnSpPr>
          <p:nvPr/>
        </p:nvCxnSpPr>
        <p:spPr>
          <a:xfrm flipH="1" rot="10800000">
            <a:off x="5029199" y="2845121"/>
            <a:ext cx="952500" cy="705000"/>
          </a:xfrm>
          <a:prstGeom prst="straightConnector1">
            <a:avLst/>
          </a:prstGeom>
          <a:noFill/>
          <a:ln cap="flat" cmpd="sng" w="9525">
            <a:solidFill>
              <a:srgbClr val="C55A11"/>
            </a:solidFill>
            <a:prstDash val="solid"/>
            <a:miter lim="800000"/>
            <a:headEnd len="sm" w="sm" type="none"/>
            <a:tailEnd len="med" w="med" type="triangle"/>
          </a:ln>
        </p:spPr>
      </p:cxnSp>
      <p:sp>
        <p:nvSpPr>
          <p:cNvPr id="368" name="Google Shape;368;p23"/>
          <p:cNvSpPr txBox="1"/>
          <p:nvPr/>
        </p:nvSpPr>
        <p:spPr>
          <a:xfrm>
            <a:off x="442472" y="6044000"/>
            <a:ext cx="2268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Virtual address spaces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Hardware</a:t>
            </a:r>
            <a:endParaRPr/>
          </a:p>
        </p:txBody>
      </p:sp>
      <p:sp>
        <p:nvSpPr>
          <p:cNvPr id="375" name="Google Shape;375;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6" name="Google Shape;376;p24"/>
          <p:cNvPicPr preferRelativeResize="0"/>
          <p:nvPr/>
        </p:nvPicPr>
        <p:blipFill rotWithShape="1">
          <a:blip r:embed="rId3">
            <a:alphaModFix/>
          </a:blip>
          <a:srcRect b="0" l="0" r="0" t="0"/>
          <a:stretch/>
        </p:blipFill>
        <p:spPr>
          <a:xfrm>
            <a:off x="1974937" y="1825626"/>
            <a:ext cx="5194126" cy="3347266"/>
          </a:xfrm>
          <a:prstGeom prst="rect">
            <a:avLst/>
          </a:prstGeom>
          <a:noFill/>
          <a:ln>
            <a:noFill/>
          </a:ln>
        </p:spPr>
      </p:pic>
      <p:sp>
        <p:nvSpPr>
          <p:cNvPr id="377" name="Google Shape;377;p24"/>
          <p:cNvSpPr/>
          <p:nvPr/>
        </p:nvSpPr>
        <p:spPr>
          <a:xfrm>
            <a:off x="628650" y="5592188"/>
            <a:ext cx="78867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position and function of the MMU – shown as being a part of the CPU chip. (MOS Figure 3-8.)</a:t>
            </a:r>
            <a:endParaRPr sz="1600">
              <a:solidFill>
                <a:schemeClr val="dk1"/>
              </a:solidFill>
              <a:latin typeface="Calibri"/>
              <a:ea typeface="Calibri"/>
              <a:cs typeface="Calibri"/>
              <a:sym typeface="Calibri"/>
            </a:endParaRPr>
          </a:p>
        </p:txBody>
      </p:sp>
      <p:sp>
        <p:nvSpPr>
          <p:cNvPr id="378" name="Google Shape;378;p24"/>
          <p:cNvSpPr txBox="1"/>
          <p:nvPr/>
        </p:nvSpPr>
        <p:spPr>
          <a:xfrm>
            <a:off x="3521676" y="1825624"/>
            <a:ext cx="236014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CPU sends virtual addresses to the MMU</a:t>
            </a:r>
            <a:endParaRPr/>
          </a:p>
        </p:txBody>
      </p:sp>
      <p:sp>
        <p:nvSpPr>
          <p:cNvPr id="379" name="Google Shape;379;p24"/>
          <p:cNvSpPr txBox="1"/>
          <p:nvPr/>
        </p:nvSpPr>
        <p:spPr>
          <a:xfrm>
            <a:off x="2341605" y="4624074"/>
            <a:ext cx="236014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C55A11"/>
                </a:solidFill>
                <a:latin typeface="Calibri"/>
                <a:ea typeface="Calibri"/>
                <a:cs typeface="Calibri"/>
                <a:sym typeface="Calibri"/>
              </a:rPr>
              <a:t>MMU sends physical addresses to the memory</a:t>
            </a:r>
            <a:endParaRPr/>
          </a:p>
        </p:txBody>
      </p:sp>
      <p:sp>
        <p:nvSpPr>
          <p:cNvPr id="380" name="Google Shape;380;p24"/>
          <p:cNvSpPr/>
          <p:nvPr/>
        </p:nvSpPr>
        <p:spPr>
          <a:xfrm>
            <a:off x="2740660" y="3405777"/>
            <a:ext cx="312420" cy="29952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900">
                <a:solidFill>
                  <a:schemeClr val="lt1"/>
                </a:solidFill>
                <a:latin typeface="Calibri"/>
                <a:ea typeface="Calibri"/>
                <a:cs typeface="Calibri"/>
                <a:sym typeface="Calibri"/>
              </a:rPr>
              <a:t>MMU</a:t>
            </a:r>
            <a:endParaRPr/>
          </a:p>
        </p:txBody>
      </p:sp>
      <p:sp>
        <p:nvSpPr>
          <p:cNvPr id="381" name="Google Shape;381;p24"/>
          <p:cNvSpPr/>
          <p:nvPr/>
        </p:nvSpPr>
        <p:spPr>
          <a:xfrm>
            <a:off x="2620135" y="3657600"/>
            <a:ext cx="2759261" cy="848653"/>
          </a:xfrm>
          <a:custGeom>
            <a:rect b="b" l="l" r="r" t="t"/>
            <a:pathLst>
              <a:path extrusionOk="0" h="848653" w="2768382">
                <a:moveTo>
                  <a:pt x="234276" y="0"/>
                </a:moveTo>
                <a:cubicBezTo>
                  <a:pt x="33478" y="320246"/>
                  <a:pt x="-167319" y="640492"/>
                  <a:pt x="221919" y="766119"/>
                </a:cubicBezTo>
                <a:cubicBezTo>
                  <a:pt x="611157" y="891746"/>
                  <a:pt x="2180465" y="862913"/>
                  <a:pt x="2569703" y="753762"/>
                </a:cubicBezTo>
                <a:cubicBezTo>
                  <a:pt x="2958941" y="644611"/>
                  <a:pt x="2676883" y="323028"/>
                  <a:pt x="2557346" y="111211"/>
                </a:cubicBezTo>
              </a:path>
            </a:pathLst>
          </a:custGeom>
          <a:noFill/>
          <a:ln cap="flat" cmpd="sng" w="381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82" name="Google Shape;382;p24"/>
          <p:cNvCxnSpPr/>
          <p:nvPr/>
        </p:nvCxnSpPr>
        <p:spPr>
          <a:xfrm>
            <a:off x="2842054" y="3089189"/>
            <a:ext cx="0" cy="339811"/>
          </a:xfrm>
          <a:prstGeom prst="straightConnector1">
            <a:avLst/>
          </a:prstGeom>
          <a:noFill/>
          <a:ln cap="flat" cmpd="sng" w="38100">
            <a:solidFill>
              <a:srgbClr val="FF0000"/>
            </a:solidFill>
            <a:prstDash val="solid"/>
            <a:miter lim="800000"/>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Address Translation (1)</a:t>
            </a:r>
            <a:endParaRPr/>
          </a:p>
        </p:txBody>
      </p:sp>
      <p:sp>
        <p:nvSpPr>
          <p:cNvPr id="388" name="Google Shape;388;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Translation is done by MMU</a:t>
            </a:r>
            <a:endParaRPr/>
          </a:p>
          <a:p>
            <a:pPr indent="-228600" lvl="1" marL="685800" rtl="0" algn="l">
              <a:lnSpc>
                <a:spcPct val="90000"/>
              </a:lnSpc>
              <a:spcBef>
                <a:spcPts val="500"/>
              </a:spcBef>
              <a:spcAft>
                <a:spcPts val="0"/>
              </a:spcAft>
              <a:buClr>
                <a:schemeClr val="dk1"/>
              </a:buClr>
              <a:buSzPct val="100000"/>
              <a:buChar char="•"/>
            </a:pPr>
            <a:r>
              <a:rPr lang="en-US"/>
              <a:t>Virtual address is broken into </a:t>
            </a:r>
            <a:endParaRPr/>
          </a:p>
          <a:p>
            <a:pPr indent="-228600" lvl="2" marL="1143000" rtl="0" algn="l">
              <a:lnSpc>
                <a:spcPct val="90000"/>
              </a:lnSpc>
              <a:spcBef>
                <a:spcPts val="500"/>
              </a:spcBef>
              <a:spcAft>
                <a:spcPts val="0"/>
              </a:spcAft>
              <a:buClr>
                <a:schemeClr val="dk1"/>
              </a:buClr>
              <a:buSzPct val="100000"/>
              <a:buChar char="•"/>
            </a:pPr>
            <a:r>
              <a:rPr b="1" lang="en-US"/>
              <a:t>Virtual page number</a:t>
            </a:r>
            <a:endParaRPr/>
          </a:p>
          <a:p>
            <a:pPr indent="-228600" lvl="2" marL="1143000" rtl="0" algn="l">
              <a:lnSpc>
                <a:spcPct val="90000"/>
              </a:lnSpc>
              <a:spcBef>
                <a:spcPts val="500"/>
              </a:spcBef>
              <a:spcAft>
                <a:spcPts val="0"/>
              </a:spcAft>
              <a:buClr>
                <a:schemeClr val="dk1"/>
              </a:buClr>
              <a:buSzPct val="100000"/>
              <a:buChar char="•"/>
            </a:pPr>
            <a:r>
              <a:rPr b="1" lang="en-US"/>
              <a:t>Virtual page offset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Example</a:t>
            </a:r>
            <a:endParaRPr/>
          </a:p>
          <a:p>
            <a:pPr indent="-228600" lvl="1" marL="685800" rtl="0" algn="l">
              <a:lnSpc>
                <a:spcPct val="90000"/>
              </a:lnSpc>
              <a:spcBef>
                <a:spcPts val="500"/>
              </a:spcBef>
              <a:spcAft>
                <a:spcPts val="0"/>
              </a:spcAft>
              <a:buClr>
                <a:schemeClr val="dk1"/>
              </a:buClr>
              <a:buSzPct val="100000"/>
              <a:buChar char="•"/>
            </a:pPr>
            <a:r>
              <a:rPr lang="en-US"/>
              <a:t>With a 32bit address and a 4kB page size, the upper 20 bits could specify one of the 1M virtual pages and the lower 12 bits would then specify the byte offset (0 to 4095) within the selected page</a:t>
            </a:r>
            <a:endParaRPr/>
          </a:p>
        </p:txBody>
      </p:sp>
      <p:pic>
        <p:nvPicPr>
          <p:cNvPr id="389" name="Google Shape;389;p25"/>
          <p:cNvPicPr preferRelativeResize="0"/>
          <p:nvPr/>
        </p:nvPicPr>
        <p:blipFill rotWithShape="1">
          <a:blip r:embed="rId3">
            <a:alphaModFix/>
          </a:blip>
          <a:srcRect b="15335" l="0" r="0" t="13818"/>
          <a:stretch/>
        </p:blipFill>
        <p:spPr>
          <a:xfrm>
            <a:off x="1799873" y="3429000"/>
            <a:ext cx="6715477" cy="939114"/>
          </a:xfrm>
          <a:prstGeom prst="rect">
            <a:avLst/>
          </a:prstGeom>
          <a:noFill/>
          <a:ln>
            <a:noFill/>
          </a:ln>
        </p:spPr>
      </p:pic>
      <p:grpSp>
        <p:nvGrpSpPr>
          <p:cNvPr id="390" name="Google Shape;390;p25"/>
          <p:cNvGrpSpPr/>
          <p:nvPr/>
        </p:nvGrpSpPr>
        <p:grpSpPr>
          <a:xfrm>
            <a:off x="6992485" y="2115037"/>
            <a:ext cx="1671670" cy="2459941"/>
            <a:chOff x="6992485" y="2115037"/>
            <a:chExt cx="1671670" cy="2459941"/>
          </a:xfrm>
        </p:grpSpPr>
        <p:sp>
          <p:nvSpPr>
            <p:cNvPr id="391" name="Google Shape;391;p25"/>
            <p:cNvSpPr/>
            <p:nvPr/>
          </p:nvSpPr>
          <p:spPr>
            <a:xfrm>
              <a:off x="6992485" y="2989459"/>
              <a:ext cx="1577131" cy="1585519"/>
            </a:xfrm>
            <a:prstGeom prst="ellipse">
              <a:avLst/>
            </a:prstGeom>
            <a:noFill/>
            <a:ln cap="flat" cmpd="sng" w="3810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25"/>
            <p:cNvSpPr txBox="1"/>
            <p:nvPr/>
          </p:nvSpPr>
          <p:spPr>
            <a:xfrm>
              <a:off x="7176504" y="2115037"/>
              <a:ext cx="148765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Chunk’s</a:t>
              </a:r>
              <a:endParaRPr/>
            </a:p>
            <a:p>
              <a:pPr indent="0" lvl="0" marL="0" marR="0" rtl="0" algn="l">
                <a:spcBef>
                  <a:spcPts val="0"/>
                </a:spcBef>
                <a:spcAft>
                  <a:spcPts val="0"/>
                </a:spcAft>
                <a:buNone/>
              </a:pPr>
              <a:r>
                <a:rPr b="1" lang="en-US" sz="2400">
                  <a:solidFill>
                    <a:srgbClr val="FF0000"/>
                  </a:solidFill>
                  <a:latin typeface="Calibri"/>
                  <a:ea typeface="Calibri"/>
                  <a:cs typeface="Calibri"/>
                  <a:sym typeface="Calibri"/>
                </a:rPr>
                <a:t>Addresses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Address Translation (2)</a:t>
            </a:r>
            <a:endParaRPr/>
          </a:p>
        </p:txBody>
      </p:sp>
      <p:sp>
        <p:nvSpPr>
          <p:cNvPr id="398" name="Google Shape;398;p26"/>
          <p:cNvSpPr txBox="1"/>
          <p:nvPr>
            <p:ph idx="1" type="body"/>
          </p:nvPr>
        </p:nvSpPr>
        <p:spPr>
          <a:xfrm>
            <a:off x="628650" y="3249610"/>
            <a:ext cx="4442586" cy="3243264"/>
          </a:xfrm>
          <a:prstGeom prst="rect">
            <a:avLst/>
          </a:prstGeom>
          <a:noFill/>
          <a:ln>
            <a:noFill/>
          </a:ln>
        </p:spPr>
        <p:txBody>
          <a:bodyPr anchorCtr="0" anchor="t" bIns="45700" lIns="91425" spcFirstLastPara="1" rIns="91425" wrap="square" tIns="45700">
            <a:normAutofit/>
          </a:bodyPr>
          <a:lstStyle/>
          <a:p>
            <a:pPr indent="-114300" lvl="8" marL="3886200" rtl="0" algn="l">
              <a:lnSpc>
                <a:spcPct val="90000"/>
              </a:lnSpc>
              <a:spcBef>
                <a:spcPts val="0"/>
              </a:spcBef>
              <a:spcAft>
                <a:spcPts val="0"/>
              </a:spcAft>
              <a:buClr>
                <a:schemeClr val="dk1"/>
              </a:buClr>
              <a:buSzPts val="1800"/>
              <a:buNone/>
            </a:pPr>
            <a:r>
              <a:t/>
            </a:r>
            <a:endParaRPr/>
          </a:p>
          <a:p>
            <a:pPr indent="-228600" lvl="1" marL="685800" rtl="0" algn="l">
              <a:lnSpc>
                <a:spcPct val="90000"/>
              </a:lnSpc>
              <a:spcBef>
                <a:spcPts val="500"/>
              </a:spcBef>
              <a:spcAft>
                <a:spcPts val="0"/>
              </a:spcAft>
              <a:buClr>
                <a:schemeClr val="dk1"/>
              </a:buClr>
              <a:buSzPts val="2400"/>
              <a:buChar char="•"/>
            </a:pPr>
            <a:r>
              <a:rPr lang="en-US"/>
              <a:t>Virtual page </a:t>
            </a:r>
            <a:r>
              <a:rPr b="1" lang="en-US"/>
              <a:t>number</a:t>
            </a:r>
            <a:r>
              <a:rPr lang="en-US"/>
              <a:t> is used to get page frame number</a:t>
            </a:r>
            <a:endParaRPr/>
          </a:p>
          <a:p>
            <a:pPr indent="-228600" lvl="2" marL="1143000" rtl="0" algn="l">
              <a:lnSpc>
                <a:spcPct val="90000"/>
              </a:lnSpc>
              <a:spcBef>
                <a:spcPts val="500"/>
              </a:spcBef>
              <a:spcAft>
                <a:spcPts val="0"/>
              </a:spcAft>
              <a:buClr>
                <a:schemeClr val="dk1"/>
              </a:buClr>
              <a:buSzPts val="2000"/>
              <a:buChar char="•"/>
            </a:pPr>
            <a:r>
              <a:rPr b="1" lang="en-US"/>
              <a:t>Mapping function</a:t>
            </a:r>
            <a:endParaRPr/>
          </a:p>
          <a:p>
            <a:pPr indent="-228600" lvl="2" marL="1143000" rtl="0" algn="l">
              <a:lnSpc>
                <a:spcPct val="90000"/>
              </a:lnSpc>
              <a:spcBef>
                <a:spcPts val="500"/>
              </a:spcBef>
              <a:spcAft>
                <a:spcPts val="0"/>
              </a:spcAft>
              <a:buClr>
                <a:schemeClr val="dk1"/>
              </a:buClr>
              <a:buSzPts val="2000"/>
              <a:buChar char="•"/>
            </a:pPr>
            <a:r>
              <a:rPr lang="en-US"/>
              <a:t>Implemented with </a:t>
            </a:r>
            <a:r>
              <a:rPr b="1" lang="en-US"/>
              <a:t>page table</a:t>
            </a:r>
            <a:endParaRPr/>
          </a:p>
          <a:p>
            <a:pPr indent="-114300" lvl="8" marL="3886200" rtl="0" algn="l">
              <a:lnSpc>
                <a:spcPct val="90000"/>
              </a:lnSpc>
              <a:spcBef>
                <a:spcPts val="500"/>
              </a:spcBef>
              <a:spcAft>
                <a:spcPts val="0"/>
              </a:spcAft>
              <a:buClr>
                <a:schemeClr val="dk1"/>
              </a:buClr>
              <a:buSzPts val="1800"/>
              <a:buNone/>
            </a:pPr>
            <a:r>
              <a:t/>
            </a:r>
            <a:endParaRPr/>
          </a:p>
          <a:p>
            <a:pPr indent="-228600" lvl="1" marL="685800" rtl="0" algn="l">
              <a:lnSpc>
                <a:spcPct val="90000"/>
              </a:lnSpc>
              <a:spcBef>
                <a:spcPts val="500"/>
              </a:spcBef>
              <a:spcAft>
                <a:spcPts val="0"/>
              </a:spcAft>
              <a:buClr>
                <a:schemeClr val="dk1"/>
              </a:buClr>
              <a:buSzPts val="2400"/>
              <a:buChar char="•"/>
            </a:pPr>
            <a:r>
              <a:rPr lang="en-US"/>
              <a:t>Virtual page </a:t>
            </a:r>
            <a:r>
              <a:rPr b="1" lang="en-US"/>
              <a:t>offset </a:t>
            </a:r>
            <a:r>
              <a:rPr lang="en-US"/>
              <a:t>is kept the same</a:t>
            </a:r>
            <a:endParaRPr/>
          </a:p>
          <a:p>
            <a:pPr indent="-228600" lvl="2" marL="1143000" rtl="0" algn="l">
              <a:lnSpc>
                <a:spcPct val="90000"/>
              </a:lnSpc>
              <a:spcBef>
                <a:spcPts val="500"/>
              </a:spcBef>
              <a:spcAft>
                <a:spcPts val="0"/>
              </a:spcAft>
              <a:buClr>
                <a:schemeClr val="dk1"/>
              </a:buClr>
              <a:buSzPts val="2000"/>
              <a:buChar char="•"/>
            </a:pPr>
            <a:r>
              <a:rPr lang="en-US"/>
              <a:t>(see next slide)</a:t>
            </a:r>
            <a:endParaRPr/>
          </a:p>
        </p:txBody>
      </p:sp>
      <p:pic>
        <p:nvPicPr>
          <p:cNvPr id="399" name="Google Shape;399;p26"/>
          <p:cNvPicPr preferRelativeResize="0"/>
          <p:nvPr/>
        </p:nvPicPr>
        <p:blipFill rotWithShape="1">
          <a:blip r:embed="rId3">
            <a:alphaModFix/>
          </a:blip>
          <a:srcRect b="0" l="0" r="0" t="0"/>
          <a:stretch/>
        </p:blipFill>
        <p:spPr>
          <a:xfrm>
            <a:off x="5273040" y="2707029"/>
            <a:ext cx="3683000" cy="2435909"/>
          </a:xfrm>
          <a:prstGeom prst="rect">
            <a:avLst/>
          </a:prstGeom>
          <a:noFill/>
          <a:ln>
            <a:noFill/>
          </a:ln>
        </p:spPr>
      </p:pic>
      <p:sp>
        <p:nvSpPr>
          <p:cNvPr id="400" name="Google Shape;400;p26"/>
          <p:cNvSpPr txBox="1"/>
          <p:nvPr/>
        </p:nvSpPr>
        <p:spPr>
          <a:xfrm>
            <a:off x="5516245" y="4986592"/>
            <a:ext cx="729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pages</a:t>
            </a:r>
            <a:endParaRPr/>
          </a:p>
        </p:txBody>
      </p:sp>
      <p:sp>
        <p:nvSpPr>
          <p:cNvPr id="401" name="Google Shape;401;p26"/>
          <p:cNvSpPr txBox="1"/>
          <p:nvPr/>
        </p:nvSpPr>
        <p:spPr>
          <a:xfrm>
            <a:off x="7907812" y="4976250"/>
            <a:ext cx="83074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page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frames</a:t>
            </a:r>
            <a:endParaRPr/>
          </a:p>
        </p:txBody>
      </p:sp>
      <p:sp>
        <p:nvSpPr>
          <p:cNvPr id="402" name="Google Shape;402;p26"/>
          <p:cNvSpPr txBox="1"/>
          <p:nvPr/>
        </p:nvSpPr>
        <p:spPr>
          <a:xfrm>
            <a:off x="8519574" y="2881848"/>
            <a:ext cx="644728" cy="1436804"/>
          </a:xfrm>
          <a:prstGeom prst="rect">
            <a:avLst/>
          </a:prstGeom>
          <a:noFill/>
          <a:ln>
            <a:noFill/>
          </a:ln>
        </p:spPr>
        <p:txBody>
          <a:bodyPr anchorCtr="0" anchor="t" bIns="45700" lIns="91425" spcFirstLastPara="1" rIns="91425" wrap="square" tIns="45700">
            <a:spAutoFit/>
          </a:bodyPr>
          <a:lstStyle/>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0x0000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0x1000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0x2000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0x3000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0x4000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0x5000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0x6000</a:t>
            </a:r>
            <a:endParaRPr/>
          </a:p>
          <a:p>
            <a:pPr indent="0" lvl="0" marL="0" marR="0" rtl="0" algn="l">
              <a:lnSpc>
                <a:spcPct val="91000"/>
              </a:lnSpc>
              <a:spcBef>
                <a:spcPts val="0"/>
              </a:spcBef>
              <a:spcAft>
                <a:spcPts val="0"/>
              </a:spcAft>
              <a:buNone/>
            </a:pPr>
            <a:r>
              <a:rPr lang="en-US" sz="1200">
                <a:solidFill>
                  <a:schemeClr val="dk1"/>
                </a:solidFill>
                <a:latin typeface="Calibri"/>
                <a:ea typeface="Calibri"/>
                <a:cs typeface="Calibri"/>
                <a:sym typeface="Calibri"/>
              </a:rPr>
              <a:t>0x7000</a:t>
            </a:r>
            <a:endParaRPr/>
          </a:p>
        </p:txBody>
      </p:sp>
      <p:sp>
        <p:nvSpPr>
          <p:cNvPr id="403" name="Google Shape;403;p26"/>
          <p:cNvSpPr/>
          <p:nvPr/>
        </p:nvSpPr>
        <p:spPr>
          <a:xfrm>
            <a:off x="628650" y="1825625"/>
            <a:ext cx="4572000" cy="15588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lang="en-US" sz="2800">
                <a:solidFill>
                  <a:srgbClr val="000000"/>
                </a:solidFill>
                <a:latin typeface="Calibri"/>
                <a:ea typeface="Calibri"/>
                <a:cs typeface="Calibri"/>
                <a:sym typeface="Calibri"/>
              </a:rPr>
              <a:t>Translation is done by MMU</a:t>
            </a:r>
            <a:endParaRPr/>
          </a:p>
          <a:p>
            <a:pPr indent="-228600" lvl="1" marL="685800" marR="0" rtl="0" algn="l">
              <a:lnSpc>
                <a:spcPct val="90000"/>
              </a:lnSpc>
              <a:spcBef>
                <a:spcPts val="5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Virtual address is broken into </a:t>
            </a:r>
            <a:endParaRPr/>
          </a:p>
          <a:p>
            <a:pPr indent="-228600" lvl="2" marL="1143000"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Virtual page number</a:t>
            </a:r>
            <a:endParaRPr/>
          </a:p>
          <a:p>
            <a:pPr indent="-228600" lvl="2" marL="1143000" marR="0" rtl="0" algn="l">
              <a:lnSpc>
                <a:spcPct val="90000"/>
              </a:lnSpc>
              <a:spcBef>
                <a:spcPts val="5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Virtual page offset</a:t>
            </a:r>
            <a:endParaRPr/>
          </a:p>
        </p:txBody>
      </p:sp>
      <p:sp>
        <p:nvSpPr>
          <p:cNvPr id="404" name="Google Shape;404;p26"/>
          <p:cNvSpPr txBox="1"/>
          <p:nvPr/>
        </p:nvSpPr>
        <p:spPr>
          <a:xfrm>
            <a:off x="5005921" y="2881848"/>
            <a:ext cx="644728" cy="1379480"/>
          </a:xfrm>
          <a:prstGeom prst="rect">
            <a:avLst/>
          </a:prstGeom>
          <a:noFill/>
          <a:ln>
            <a:noFill/>
          </a:ln>
        </p:spPr>
        <p:txBody>
          <a:bodyPr anchorCtr="0" anchor="t" bIns="45700" lIns="91425" spcFirstLastPara="1" rIns="91425" wrap="square" tIns="45700">
            <a:spAutoFit/>
          </a:bodyPr>
          <a:lstStyle/>
          <a:p>
            <a:pPr indent="0" lvl="0" marL="0" marR="0" rtl="0" algn="l">
              <a:lnSpc>
                <a:spcPct val="180000"/>
              </a:lnSpc>
              <a:spcBef>
                <a:spcPts val="0"/>
              </a:spcBef>
              <a:spcAft>
                <a:spcPts val="0"/>
              </a:spcAft>
              <a:buNone/>
            </a:pPr>
            <a:r>
              <a:rPr lang="en-US" sz="1200">
                <a:solidFill>
                  <a:schemeClr val="dk1"/>
                </a:solidFill>
                <a:latin typeface="Calibri"/>
                <a:ea typeface="Calibri"/>
                <a:cs typeface="Calibri"/>
                <a:sym typeface="Calibri"/>
              </a:rPr>
              <a:t>0x0000</a:t>
            </a:r>
            <a:endParaRPr/>
          </a:p>
          <a:p>
            <a:pPr indent="0" lvl="0" marL="0" marR="0" rtl="0" algn="l">
              <a:lnSpc>
                <a:spcPct val="180000"/>
              </a:lnSpc>
              <a:spcBef>
                <a:spcPts val="0"/>
              </a:spcBef>
              <a:spcAft>
                <a:spcPts val="0"/>
              </a:spcAft>
              <a:buNone/>
            </a:pPr>
            <a:r>
              <a:rPr lang="en-US" sz="1200">
                <a:solidFill>
                  <a:schemeClr val="dk1"/>
                </a:solidFill>
                <a:latin typeface="Calibri"/>
                <a:ea typeface="Calibri"/>
                <a:cs typeface="Calibri"/>
                <a:sym typeface="Calibri"/>
              </a:rPr>
              <a:t>0x1000</a:t>
            </a:r>
            <a:endParaRPr/>
          </a:p>
          <a:p>
            <a:pPr indent="0" lvl="0" marL="0" marR="0" rtl="0" algn="l">
              <a:lnSpc>
                <a:spcPct val="180000"/>
              </a:lnSpc>
              <a:spcBef>
                <a:spcPts val="0"/>
              </a:spcBef>
              <a:spcAft>
                <a:spcPts val="0"/>
              </a:spcAft>
              <a:buNone/>
            </a:pPr>
            <a:r>
              <a:rPr lang="en-US" sz="1200">
                <a:solidFill>
                  <a:schemeClr val="dk1"/>
                </a:solidFill>
                <a:latin typeface="Calibri"/>
                <a:ea typeface="Calibri"/>
                <a:cs typeface="Calibri"/>
                <a:sym typeface="Calibri"/>
              </a:rPr>
              <a:t>0x2000</a:t>
            </a:r>
            <a:endParaRPr/>
          </a:p>
          <a:p>
            <a:pPr indent="0" lvl="0" marL="0" marR="0" rtl="0" algn="l">
              <a:lnSpc>
                <a:spcPct val="180000"/>
              </a:lnSpc>
              <a:spcBef>
                <a:spcPts val="0"/>
              </a:spcBef>
              <a:spcAft>
                <a:spcPts val="0"/>
              </a:spcAft>
              <a:buNone/>
            </a:pPr>
            <a:r>
              <a:rPr lang="en-US" sz="1200">
                <a:solidFill>
                  <a:schemeClr val="dk1"/>
                </a:solidFill>
                <a:latin typeface="Calibri"/>
                <a:ea typeface="Calibri"/>
                <a:cs typeface="Calibri"/>
                <a:sym typeface="Calibri"/>
              </a:rPr>
              <a:t>0x3000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Address Translation (3)</a:t>
            </a:r>
            <a:endParaRPr/>
          </a:p>
        </p:txBody>
      </p:sp>
      <p:sp>
        <p:nvSpPr>
          <p:cNvPr id="410" name="Google Shape;410;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11" name="Google Shape;411;p27"/>
          <p:cNvPicPr preferRelativeResize="0"/>
          <p:nvPr/>
        </p:nvPicPr>
        <p:blipFill rotWithShape="1">
          <a:blip r:embed="rId3">
            <a:alphaModFix/>
          </a:blip>
          <a:srcRect b="0" l="0" r="0" t="0"/>
          <a:stretch/>
        </p:blipFill>
        <p:spPr>
          <a:xfrm>
            <a:off x="708051" y="1484385"/>
            <a:ext cx="7498206" cy="5041966"/>
          </a:xfrm>
          <a:prstGeom prst="rect">
            <a:avLst/>
          </a:prstGeom>
          <a:noFill/>
          <a:ln>
            <a:noFill/>
          </a:ln>
        </p:spPr>
      </p:pic>
      <p:sp>
        <p:nvSpPr>
          <p:cNvPr id="412" name="Google Shape;412;p27"/>
          <p:cNvSpPr txBox="1"/>
          <p:nvPr/>
        </p:nvSpPr>
        <p:spPr>
          <a:xfrm>
            <a:off x="1185661" y="2608030"/>
            <a:ext cx="1362296" cy="3231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FF0000"/>
                </a:solidFill>
                <a:latin typeface="Calibri"/>
                <a:ea typeface="Calibri"/>
                <a:cs typeface="Calibri"/>
                <a:sym typeface="Calibri"/>
              </a:rPr>
              <a:t>virtual address</a:t>
            </a:r>
            <a:endParaRPr/>
          </a:p>
        </p:txBody>
      </p:sp>
      <p:sp>
        <p:nvSpPr>
          <p:cNvPr id="413" name="Google Shape;413;p27"/>
          <p:cNvSpPr/>
          <p:nvPr/>
        </p:nvSpPr>
        <p:spPr>
          <a:xfrm>
            <a:off x="3374266" y="4984124"/>
            <a:ext cx="2929942" cy="8178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27"/>
          <p:cNvSpPr txBox="1"/>
          <p:nvPr/>
        </p:nvSpPr>
        <p:spPr>
          <a:xfrm>
            <a:off x="8022246" y="4614792"/>
            <a:ext cx="8274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0x2eef</a:t>
            </a:r>
            <a:endParaRPr/>
          </a:p>
        </p:txBody>
      </p:sp>
      <p:sp>
        <p:nvSpPr>
          <p:cNvPr id="415" name="Google Shape;415;p27"/>
          <p:cNvSpPr txBox="1"/>
          <p:nvPr/>
        </p:nvSpPr>
        <p:spPr>
          <a:xfrm>
            <a:off x="1994102" y="6061987"/>
            <a:ext cx="1433277" cy="430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100">
                <a:solidFill>
                  <a:srgbClr val="FF0000"/>
                </a:solidFill>
                <a:latin typeface="Calibri"/>
                <a:ea typeface="Calibri"/>
                <a:cs typeface="Calibri"/>
                <a:sym typeface="Calibri"/>
              </a:rPr>
              <a:t>page table</a:t>
            </a:r>
            <a:endParaRPr/>
          </a:p>
        </p:txBody>
      </p:sp>
      <p:pic>
        <p:nvPicPr>
          <p:cNvPr id="416" name="Google Shape;416;p27"/>
          <p:cNvPicPr preferRelativeResize="0"/>
          <p:nvPr/>
        </p:nvPicPr>
        <p:blipFill rotWithShape="1">
          <a:blip r:embed="rId4">
            <a:alphaModFix/>
          </a:blip>
          <a:srcRect b="3780" l="15988" r="63743" t="79608"/>
          <a:stretch/>
        </p:blipFill>
        <p:spPr>
          <a:xfrm>
            <a:off x="1907672" y="3837830"/>
            <a:ext cx="1519707" cy="837536"/>
          </a:xfrm>
          <a:prstGeom prst="rect">
            <a:avLst/>
          </a:prstGeom>
          <a:noFill/>
          <a:ln>
            <a:noFill/>
          </a:ln>
        </p:spPr>
      </p:pic>
      <p:sp>
        <p:nvSpPr>
          <p:cNvPr id="417" name="Google Shape;417;p27"/>
          <p:cNvSpPr txBox="1"/>
          <p:nvPr/>
        </p:nvSpPr>
        <p:spPr>
          <a:xfrm>
            <a:off x="2547957" y="4306034"/>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pic>
        <p:nvPicPr>
          <p:cNvPr id="418" name="Google Shape;418;p27"/>
          <p:cNvPicPr preferRelativeResize="0"/>
          <p:nvPr/>
        </p:nvPicPr>
        <p:blipFill rotWithShape="1">
          <a:blip r:embed="rId4">
            <a:alphaModFix/>
          </a:blip>
          <a:srcRect b="3780" l="15988" r="63743" t="79608"/>
          <a:stretch/>
        </p:blipFill>
        <p:spPr>
          <a:xfrm rot="10800000">
            <a:off x="1936067" y="5247924"/>
            <a:ext cx="1519707" cy="837536"/>
          </a:xfrm>
          <a:prstGeom prst="rect">
            <a:avLst/>
          </a:prstGeom>
          <a:noFill/>
          <a:ln>
            <a:noFill/>
          </a:ln>
        </p:spPr>
      </p:pic>
      <p:sp>
        <p:nvSpPr>
          <p:cNvPr id="419" name="Google Shape;419;p27"/>
          <p:cNvSpPr txBox="1"/>
          <p:nvPr/>
        </p:nvSpPr>
        <p:spPr>
          <a:xfrm>
            <a:off x="2547957" y="5143570"/>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Table</a:t>
            </a:r>
            <a:endParaRPr/>
          </a:p>
        </p:txBody>
      </p:sp>
      <p:sp>
        <p:nvSpPr>
          <p:cNvPr id="425" name="Google Shape;425;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14300" lvl="8" marL="3886200" rtl="0" algn="l">
              <a:lnSpc>
                <a:spcPct val="90000"/>
              </a:lnSpc>
              <a:spcBef>
                <a:spcPts val="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Each page table entry includes a page frame number (if any)</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Number of entries in page table = virtual address space size/page size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Located in </a:t>
            </a:r>
            <a:r>
              <a:rPr b="1" lang="en-US"/>
              <a:t>main memory</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One page table </a:t>
            </a:r>
            <a:r>
              <a:rPr b="1" lang="en-US"/>
              <a:t>per process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Table Entry</a:t>
            </a:r>
            <a:endParaRPr/>
          </a:p>
        </p:txBody>
      </p:sp>
      <p:sp>
        <p:nvSpPr>
          <p:cNvPr id="432" name="Google Shape;432;p29"/>
          <p:cNvSpPr txBox="1"/>
          <p:nvPr>
            <p:ph idx="1" type="body"/>
          </p:nvPr>
        </p:nvSpPr>
        <p:spPr>
          <a:xfrm>
            <a:off x="628650" y="1825625"/>
            <a:ext cx="7886700" cy="280687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Modified, Referenced bits</a:t>
            </a:r>
            <a:endParaRPr/>
          </a:p>
          <a:p>
            <a:pPr indent="-228600" lvl="1" marL="685800" rtl="0" algn="l">
              <a:lnSpc>
                <a:spcPct val="90000"/>
              </a:lnSpc>
              <a:spcBef>
                <a:spcPts val="500"/>
              </a:spcBef>
              <a:spcAft>
                <a:spcPts val="0"/>
              </a:spcAft>
              <a:buClr>
                <a:schemeClr val="dk1"/>
              </a:buClr>
              <a:buSzPct val="100000"/>
              <a:buChar char="•"/>
            </a:pPr>
            <a:r>
              <a:rPr lang="en-US"/>
              <a:t>Keep track of page usage, flagged by the hardware</a:t>
            </a:r>
            <a:endParaRPr/>
          </a:p>
          <a:p>
            <a:pPr indent="-228600" lvl="0" marL="228600" rtl="0" algn="l">
              <a:lnSpc>
                <a:spcPct val="90000"/>
              </a:lnSpc>
              <a:spcBef>
                <a:spcPts val="1000"/>
              </a:spcBef>
              <a:spcAft>
                <a:spcPts val="0"/>
              </a:spcAft>
              <a:buClr>
                <a:schemeClr val="dk1"/>
              </a:buClr>
              <a:buSzPct val="100000"/>
              <a:buChar char="•"/>
            </a:pPr>
            <a:r>
              <a:rPr lang="en-US"/>
              <a:t>Protection bit</a:t>
            </a:r>
            <a:endParaRPr/>
          </a:p>
          <a:p>
            <a:pPr indent="-228600" lvl="1" marL="685800" rtl="0" algn="l">
              <a:lnSpc>
                <a:spcPct val="90000"/>
              </a:lnSpc>
              <a:spcBef>
                <a:spcPts val="500"/>
              </a:spcBef>
              <a:spcAft>
                <a:spcPts val="0"/>
              </a:spcAft>
              <a:buClr>
                <a:schemeClr val="dk1"/>
              </a:buClr>
              <a:buSzPct val="100000"/>
              <a:buChar char="•"/>
            </a:pPr>
            <a:r>
              <a:rPr lang="en-US"/>
              <a:t>What kind of access is permitted (read, write, execute)</a:t>
            </a:r>
            <a:endParaRPr/>
          </a:p>
          <a:p>
            <a:pPr indent="-228600" lvl="0" marL="228600" rtl="0" algn="l">
              <a:lnSpc>
                <a:spcPct val="90000"/>
              </a:lnSpc>
              <a:spcBef>
                <a:spcPts val="1000"/>
              </a:spcBef>
              <a:spcAft>
                <a:spcPts val="0"/>
              </a:spcAft>
              <a:buClr>
                <a:schemeClr val="dk1"/>
              </a:buClr>
              <a:buSzPct val="100000"/>
              <a:buChar char="•"/>
            </a:pPr>
            <a:r>
              <a:rPr lang="en-US"/>
              <a:t>Present/absent (valid/invalid) bit</a:t>
            </a:r>
            <a:endParaRPr/>
          </a:p>
          <a:p>
            <a:pPr indent="-228600" lvl="1" marL="685800" rtl="0" algn="l">
              <a:lnSpc>
                <a:spcPct val="90000"/>
              </a:lnSpc>
              <a:spcBef>
                <a:spcPts val="500"/>
              </a:spcBef>
              <a:spcAft>
                <a:spcPts val="0"/>
              </a:spcAft>
              <a:buClr>
                <a:schemeClr val="dk1"/>
              </a:buClr>
              <a:buSzPct val="100000"/>
              <a:buChar char="•"/>
            </a:pPr>
            <a:r>
              <a:rPr lang="en-US"/>
              <a:t>1, entry is valid and can be used</a:t>
            </a:r>
            <a:endParaRPr/>
          </a:p>
          <a:p>
            <a:pPr indent="-228600" lvl="1" marL="685800" rtl="0" algn="l">
              <a:lnSpc>
                <a:spcPct val="90000"/>
              </a:lnSpc>
              <a:spcBef>
                <a:spcPts val="500"/>
              </a:spcBef>
              <a:spcAft>
                <a:spcPts val="0"/>
              </a:spcAft>
              <a:buClr>
                <a:schemeClr val="dk1"/>
              </a:buClr>
              <a:buSzPct val="100000"/>
              <a:buChar char="•"/>
            </a:pPr>
            <a:r>
              <a:rPr lang="en-US"/>
              <a:t>0, page is not currently in memory</a:t>
            </a:r>
            <a:endParaRPr/>
          </a:p>
          <a:p>
            <a:pPr indent="-228600" lvl="1" marL="685800" rtl="0" algn="l">
              <a:lnSpc>
                <a:spcPct val="90000"/>
              </a:lnSpc>
              <a:spcBef>
                <a:spcPts val="500"/>
              </a:spcBef>
              <a:spcAft>
                <a:spcPts val="0"/>
              </a:spcAft>
              <a:buClr>
                <a:schemeClr val="dk1"/>
              </a:buClr>
              <a:buSzPct val="100000"/>
              <a:buChar char="•"/>
            </a:pPr>
            <a:r>
              <a:rPr lang="en-US"/>
              <a:t>Accessing a page with absent/invalid entry causes a </a:t>
            </a:r>
            <a:r>
              <a:rPr b="1" lang="en-US"/>
              <a:t>page fault</a:t>
            </a:r>
            <a:endParaRPr/>
          </a:p>
        </p:txBody>
      </p:sp>
      <p:grpSp>
        <p:nvGrpSpPr>
          <p:cNvPr id="433" name="Google Shape;433;p29"/>
          <p:cNvGrpSpPr/>
          <p:nvPr/>
        </p:nvGrpSpPr>
        <p:grpSpPr>
          <a:xfrm>
            <a:off x="1693628" y="4579427"/>
            <a:ext cx="6201548" cy="1666956"/>
            <a:chOff x="1693628" y="4579427"/>
            <a:chExt cx="6201548" cy="1666956"/>
          </a:xfrm>
        </p:grpSpPr>
        <p:pic>
          <p:nvPicPr>
            <p:cNvPr id="434" name="Google Shape;434;p29"/>
            <p:cNvPicPr preferRelativeResize="0"/>
            <p:nvPr/>
          </p:nvPicPr>
          <p:blipFill rotWithShape="1">
            <a:blip r:embed="rId3">
              <a:alphaModFix/>
            </a:blip>
            <a:srcRect b="0" l="4587" r="0" t="0"/>
            <a:stretch/>
          </p:blipFill>
          <p:spPr>
            <a:xfrm flipH="1" rot="10800000">
              <a:off x="1978108" y="4579427"/>
              <a:ext cx="5917068" cy="1666955"/>
            </a:xfrm>
            <a:prstGeom prst="rect">
              <a:avLst/>
            </a:prstGeom>
            <a:noFill/>
            <a:ln>
              <a:noFill/>
            </a:ln>
          </p:spPr>
        </p:pic>
        <p:sp>
          <p:nvSpPr>
            <p:cNvPr id="435" name="Google Shape;435;p29"/>
            <p:cNvSpPr/>
            <p:nvPr/>
          </p:nvSpPr>
          <p:spPr>
            <a:xfrm>
              <a:off x="1693628" y="4632503"/>
              <a:ext cx="1455972" cy="6269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6" name="Google Shape;436;p29"/>
            <p:cNvPicPr preferRelativeResize="0"/>
            <p:nvPr/>
          </p:nvPicPr>
          <p:blipFill rotWithShape="1">
            <a:blip r:embed="rId4">
              <a:alphaModFix/>
            </a:blip>
            <a:srcRect b="0" l="0" r="87294" t="0"/>
            <a:stretch/>
          </p:blipFill>
          <p:spPr>
            <a:xfrm flipH="1" rot="10800000">
              <a:off x="1978108" y="4579428"/>
              <a:ext cx="787952" cy="166695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Fault</a:t>
            </a:r>
            <a:endParaRPr/>
          </a:p>
        </p:txBody>
      </p:sp>
      <p:pic>
        <p:nvPicPr>
          <p:cNvPr id="443" name="Google Shape;443;p30"/>
          <p:cNvPicPr preferRelativeResize="0"/>
          <p:nvPr>
            <p:ph idx="1" type="body"/>
          </p:nvPr>
        </p:nvPicPr>
        <p:blipFill rotWithShape="1">
          <a:blip r:embed="rId3">
            <a:alphaModFix/>
          </a:blip>
          <a:srcRect b="0" l="0" r="0" t="0"/>
          <a:stretch/>
        </p:blipFill>
        <p:spPr>
          <a:xfrm>
            <a:off x="2437844" y="1355598"/>
            <a:ext cx="6125213" cy="5137276"/>
          </a:xfrm>
          <a:prstGeom prst="rect">
            <a:avLst/>
          </a:prstGeom>
          <a:noFill/>
          <a:ln>
            <a:noFill/>
          </a:ln>
        </p:spPr>
      </p:pic>
      <p:sp>
        <p:nvSpPr>
          <p:cNvPr id="444" name="Google Shape;444;p30"/>
          <p:cNvSpPr/>
          <p:nvPr/>
        </p:nvSpPr>
        <p:spPr>
          <a:xfrm>
            <a:off x="43950" y="6231264"/>
            <a:ext cx="498222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Abraham Silberschatz, Greg Gagne, and Peter Baer Galvin, "Operating System Concepts, Ninth Edition ", Chapter 9 </a:t>
            </a:r>
            <a:endParaRPr/>
          </a:p>
        </p:txBody>
      </p:sp>
      <p:sp>
        <p:nvSpPr>
          <p:cNvPr id="445" name="Google Shape;445;p30"/>
          <p:cNvSpPr txBox="1"/>
          <p:nvPr/>
        </p:nvSpPr>
        <p:spPr>
          <a:xfrm>
            <a:off x="2494920" y="5661877"/>
            <a:ext cx="7396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process</a:t>
            </a:r>
            <a:endParaRPr/>
          </a:p>
        </p:txBody>
      </p:sp>
      <p:sp>
        <p:nvSpPr>
          <p:cNvPr id="446" name="Google Shape;446;p30"/>
          <p:cNvSpPr txBox="1"/>
          <p:nvPr/>
        </p:nvSpPr>
        <p:spPr>
          <a:xfrm>
            <a:off x="7271550" y="1355598"/>
            <a:ext cx="8769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storage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Summary</a:t>
            </a:r>
            <a:endParaRPr/>
          </a:p>
        </p:txBody>
      </p:sp>
      <p:sp>
        <p:nvSpPr>
          <p:cNvPr id="452" name="Google Shape;452;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90000"/>
              </a:lnSpc>
              <a:spcBef>
                <a:spcPts val="0"/>
              </a:spcBef>
              <a:spcAft>
                <a:spcPts val="0"/>
              </a:spcAft>
              <a:buClr>
                <a:schemeClr val="dk1"/>
              </a:buClr>
              <a:buSzPts val="2800"/>
              <a:buFont typeface="Calibri"/>
              <a:buAutoNum type="alphaLcParenR"/>
            </a:pPr>
            <a:r>
              <a:rPr lang="en-US"/>
              <a:t>OS loads into MMU a page table </a:t>
            </a:r>
            <a:r>
              <a:rPr b="1" lang="en-US"/>
              <a:t>per process</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Every time process generates a virtual address</a:t>
            </a:r>
            <a:endParaRPr/>
          </a:p>
          <a:p>
            <a:pPr indent="-514350" lvl="1" marL="971550" rtl="0" algn="l">
              <a:lnSpc>
                <a:spcPct val="90000"/>
              </a:lnSpc>
              <a:spcBef>
                <a:spcPts val="500"/>
              </a:spcBef>
              <a:spcAft>
                <a:spcPts val="0"/>
              </a:spcAft>
              <a:buClr>
                <a:schemeClr val="dk1"/>
              </a:buClr>
              <a:buSzPts val="2400"/>
              <a:buFont typeface="Calibri"/>
              <a:buAutoNum type="alphaLcParenR"/>
            </a:pPr>
            <a:r>
              <a:rPr lang="en-US"/>
              <a:t>MMU uses the virtual page number bits to lookup the page table for corresponding page frame number</a:t>
            </a:r>
            <a:endParaRPr/>
          </a:p>
          <a:p>
            <a:pPr indent="-514350" lvl="1" marL="971550" rtl="0" algn="l">
              <a:lnSpc>
                <a:spcPct val="90000"/>
              </a:lnSpc>
              <a:spcBef>
                <a:spcPts val="500"/>
              </a:spcBef>
              <a:spcAft>
                <a:spcPts val="0"/>
              </a:spcAft>
              <a:buClr>
                <a:schemeClr val="dk1"/>
              </a:buClr>
              <a:buSzPts val="2400"/>
              <a:buFont typeface="Calibri"/>
              <a:buAutoNum type="alphaLcParenR"/>
            </a:pPr>
            <a:r>
              <a:rPr lang="en-US"/>
              <a:t>If a page table entry </a:t>
            </a:r>
            <a:r>
              <a:rPr b="1" lang="en-US"/>
              <a:t>is found</a:t>
            </a:r>
            <a:endParaRPr/>
          </a:p>
          <a:p>
            <a:pPr indent="-514350" lvl="2" marL="1428750" rtl="0" algn="l">
              <a:lnSpc>
                <a:spcPct val="90000"/>
              </a:lnSpc>
              <a:spcBef>
                <a:spcPts val="500"/>
              </a:spcBef>
              <a:spcAft>
                <a:spcPts val="0"/>
              </a:spcAft>
              <a:buClr>
                <a:schemeClr val="dk1"/>
              </a:buClr>
              <a:buSzPts val="2000"/>
              <a:buFont typeface="Calibri"/>
              <a:buAutoNum type="alphaLcParenR"/>
            </a:pPr>
            <a:r>
              <a:rPr lang="en-US"/>
              <a:t>The MMU uses that page frame number and the offset bits to generate the memory request</a:t>
            </a:r>
            <a:endParaRPr/>
          </a:p>
          <a:p>
            <a:pPr indent="-514350" lvl="1" marL="971550" rtl="0" algn="l">
              <a:lnSpc>
                <a:spcPct val="90000"/>
              </a:lnSpc>
              <a:spcBef>
                <a:spcPts val="500"/>
              </a:spcBef>
              <a:spcAft>
                <a:spcPts val="0"/>
              </a:spcAft>
              <a:buClr>
                <a:schemeClr val="dk1"/>
              </a:buClr>
              <a:buSzPts val="2400"/>
              <a:buFont typeface="Calibri"/>
              <a:buAutoNum type="alphaLcParenR"/>
            </a:pPr>
            <a:r>
              <a:rPr lang="en-US"/>
              <a:t>If a page table entry </a:t>
            </a:r>
            <a:r>
              <a:rPr b="1" lang="en-US"/>
              <a:t>is not found</a:t>
            </a:r>
            <a:endParaRPr/>
          </a:p>
          <a:p>
            <a:pPr indent="-460375" lvl="2" marL="1374775" rtl="0" algn="l">
              <a:lnSpc>
                <a:spcPct val="90000"/>
              </a:lnSpc>
              <a:spcBef>
                <a:spcPts val="500"/>
              </a:spcBef>
              <a:spcAft>
                <a:spcPts val="0"/>
              </a:spcAft>
              <a:buClr>
                <a:schemeClr val="dk1"/>
              </a:buClr>
              <a:buSzPts val="2000"/>
              <a:buFont typeface="Calibri"/>
              <a:buAutoNum type="alphaLcParenR"/>
            </a:pPr>
            <a:r>
              <a:rPr lang="en-US"/>
              <a:t>A page fault is generated</a:t>
            </a:r>
            <a:endParaRPr/>
          </a:p>
          <a:p>
            <a:pPr indent="-457200" lvl="2" marL="1371600" rtl="0" algn="l">
              <a:lnSpc>
                <a:spcPct val="90000"/>
              </a:lnSpc>
              <a:spcBef>
                <a:spcPts val="500"/>
              </a:spcBef>
              <a:spcAft>
                <a:spcPts val="0"/>
              </a:spcAft>
              <a:buClr>
                <a:schemeClr val="dk1"/>
              </a:buClr>
              <a:buSzPts val="2000"/>
              <a:buFont typeface="Calibri"/>
              <a:buAutoNum type="alphaLcParenR"/>
            </a:pPr>
            <a:r>
              <a:rPr lang="en-US"/>
              <a:t>The OS will load the page (from disk), add the mapping to the page table</a:t>
            </a:r>
            <a:endParaRPr/>
          </a:p>
          <a:p>
            <a:pPr indent="-457200" lvl="2" marL="1371600" rtl="0" algn="l">
              <a:lnSpc>
                <a:spcPct val="90000"/>
              </a:lnSpc>
              <a:spcBef>
                <a:spcPts val="500"/>
              </a:spcBef>
              <a:spcAft>
                <a:spcPts val="0"/>
              </a:spcAft>
              <a:buClr>
                <a:schemeClr val="dk1"/>
              </a:buClr>
              <a:buSzPts val="2000"/>
              <a:buFont typeface="Calibri"/>
              <a:buAutoNum type="alphaLcParenR"/>
            </a:pPr>
            <a:r>
              <a:rPr lang="en-US"/>
              <a:t>The OS will resume process execution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a:t>
            </a:r>
            <a:endParaRPr/>
          </a:p>
        </p:txBody>
      </p:sp>
      <p:sp>
        <p:nvSpPr>
          <p:cNvPr id="96" name="Google Shape;96;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A powerful </a:t>
            </a:r>
            <a:r>
              <a:rPr lang="en-US"/>
              <a:t>concept for the</a:t>
            </a:r>
            <a:r>
              <a:rPr lang="en-US"/>
              <a:t> address-space abstraction </a:t>
            </a:r>
            <a:endParaRPr/>
          </a:p>
          <a:p>
            <a:pPr indent="-292100" lvl="1" marL="685800" rtl="0" algn="l">
              <a:lnSpc>
                <a:spcPct val="90000"/>
              </a:lnSpc>
              <a:spcBef>
                <a:spcPts val="0"/>
              </a:spcBef>
              <a:spcAft>
                <a:spcPts val="0"/>
              </a:spcAft>
              <a:buClr>
                <a:schemeClr val="dk1"/>
              </a:buClr>
              <a:buSzPts val="2800"/>
              <a:buChar char="•"/>
            </a:pPr>
            <a:r>
              <a:rPr lang="en-US"/>
              <a:t>Does not suffer from the shortcomings of </a:t>
            </a:r>
            <a:r>
              <a:rPr lang="en-US"/>
              <a:t>previous approaches (covered in memory management)</a:t>
            </a:r>
            <a:endParaRPr/>
          </a:p>
          <a:p>
            <a:pPr indent="-292100" lvl="1" marL="685800" rtl="0" algn="l">
              <a:lnSpc>
                <a:spcPct val="90000"/>
              </a:lnSpc>
              <a:spcBef>
                <a:spcPts val="0"/>
              </a:spcBef>
              <a:spcAft>
                <a:spcPts val="0"/>
              </a:spcAft>
              <a:buClr>
                <a:schemeClr val="dk1"/>
              </a:buClr>
              <a:buSzPts val="2800"/>
              <a:buChar char="•"/>
            </a:pPr>
            <a:r>
              <a:rPr lang="en-US"/>
              <a:t>Method devised by Fotheringham in 1961</a:t>
            </a:r>
            <a:endParaRPr/>
          </a:p>
          <a:p>
            <a:pPr indent="-228600" lvl="0" marL="228600" rtl="0" algn="l">
              <a:lnSpc>
                <a:spcPct val="90000"/>
              </a:lnSpc>
              <a:spcBef>
                <a:spcPts val="1000"/>
              </a:spcBef>
              <a:spcAft>
                <a:spcPts val="0"/>
              </a:spcAft>
              <a:buClr>
                <a:schemeClr val="dk1"/>
              </a:buClr>
              <a:buSzPts val="2800"/>
              <a:buChar char="•"/>
            </a:pPr>
            <a:r>
              <a:rPr lang="en-US"/>
              <a:t>Decouples address space from physical memory</a:t>
            </a:r>
            <a:endParaRPr/>
          </a:p>
          <a:p>
            <a:pPr indent="-228600" lvl="0" marL="228600" rtl="0" algn="l">
              <a:lnSpc>
                <a:spcPct val="90000"/>
              </a:lnSpc>
              <a:spcBef>
                <a:spcPts val="1000"/>
              </a:spcBef>
              <a:spcAft>
                <a:spcPts val="0"/>
              </a:spcAft>
              <a:buClr>
                <a:schemeClr val="dk1"/>
              </a:buClr>
              <a:buSzPts val="2800"/>
              <a:buChar char="•"/>
            </a:pPr>
            <a:r>
              <a:rPr lang="en-US"/>
              <a:t>Illusion of </a:t>
            </a:r>
            <a:r>
              <a:rPr b="1" lang="en-US"/>
              <a:t>large</a:t>
            </a:r>
            <a:r>
              <a:rPr lang="en-US"/>
              <a:t> and </a:t>
            </a:r>
            <a:r>
              <a:rPr b="1" lang="en-US"/>
              <a:t>private</a:t>
            </a:r>
            <a:r>
              <a:rPr lang="en-US"/>
              <a:t> address space</a:t>
            </a:r>
            <a:endParaRPr/>
          </a:p>
          <a:p>
            <a:pPr indent="-228600" lvl="1" marL="685800" rtl="0" algn="l">
              <a:lnSpc>
                <a:spcPct val="90000"/>
              </a:lnSpc>
              <a:spcBef>
                <a:spcPts val="500"/>
              </a:spcBef>
              <a:spcAft>
                <a:spcPts val="0"/>
              </a:spcAft>
              <a:buClr>
                <a:schemeClr val="dk1"/>
              </a:buClr>
              <a:buSzPts val="2400"/>
              <a:buChar char="•"/>
            </a:pPr>
            <a:r>
              <a:rPr lang="en-US"/>
              <a:t>Address space can be larger than physical memory</a:t>
            </a:r>
            <a:endParaRPr/>
          </a:p>
          <a:p>
            <a:pPr indent="-292100" lvl="0" marL="228600" rtl="0" algn="l">
              <a:spcBef>
                <a:spcPts val="1000"/>
              </a:spcBef>
              <a:spcAft>
                <a:spcPts val="0"/>
              </a:spcAft>
              <a:buSzPts val="2800"/>
              <a:buChar char="•"/>
            </a:pPr>
            <a:r>
              <a:rPr lang="en-US"/>
              <a:t>Programs can execute even if partially loaded in memory</a:t>
            </a:r>
            <a:endParaRPr/>
          </a:p>
          <a:p>
            <a:pPr indent="-266700" lvl="0" marL="228600" rtl="0" algn="l">
              <a:spcBef>
                <a:spcPts val="1000"/>
              </a:spcBef>
              <a:spcAft>
                <a:spcPts val="0"/>
              </a:spcAft>
              <a:buSzPts val="2400"/>
              <a:buChar char="•"/>
            </a:pPr>
            <a:r>
              <a:rPr lang="en-US"/>
              <a:t>Frequently enables different memory protection policies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Do Pages Fix External</a:t>
            </a:r>
            <a:br>
              <a:rPr lang="en-US"/>
            </a:br>
            <a:r>
              <a:rPr lang="en-US"/>
              <a:t>Fragmentation Problem?</a:t>
            </a:r>
            <a:endParaRPr/>
          </a:p>
        </p:txBody>
      </p:sp>
      <p:sp>
        <p:nvSpPr>
          <p:cNvPr id="458" name="Google Shape;458;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59" name="Google Shape;459;p32"/>
          <p:cNvPicPr preferRelativeResize="0"/>
          <p:nvPr/>
        </p:nvPicPr>
        <p:blipFill rotWithShape="1">
          <a:blip r:embed="rId3">
            <a:alphaModFix/>
          </a:blip>
          <a:srcRect b="0" l="0" r="48144" t="0"/>
          <a:stretch/>
        </p:blipFill>
        <p:spPr>
          <a:xfrm>
            <a:off x="628651" y="1825625"/>
            <a:ext cx="3943350" cy="435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Do Pages Fix External</a:t>
            </a:r>
            <a:br>
              <a:rPr lang="en-US"/>
            </a:br>
            <a:r>
              <a:rPr lang="en-US"/>
              <a:t>Fragmentation Problem?</a:t>
            </a:r>
            <a:endParaRPr/>
          </a:p>
        </p:txBody>
      </p:sp>
      <p:sp>
        <p:nvSpPr>
          <p:cNvPr id="465" name="Google Shape;465;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66" name="Google Shape;466;p33"/>
          <p:cNvPicPr preferRelativeResize="0"/>
          <p:nvPr/>
        </p:nvPicPr>
        <p:blipFill rotWithShape="1">
          <a:blip r:embed="rId3">
            <a:alphaModFix/>
          </a:blip>
          <a:srcRect b="0" l="0" r="0" t="0"/>
          <a:stretch/>
        </p:blipFill>
        <p:spPr>
          <a:xfrm>
            <a:off x="628650" y="1825625"/>
            <a:ext cx="7604327" cy="43513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Facts</a:t>
            </a:r>
            <a:endParaRPr/>
          </a:p>
        </p:txBody>
      </p:sp>
      <p:sp>
        <p:nvSpPr>
          <p:cNvPr id="472" name="Google Shape;472;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 n-bit </a:t>
            </a:r>
            <a:r>
              <a:rPr b="1" lang="en-US"/>
              <a:t>virtual</a:t>
            </a:r>
            <a:r>
              <a:rPr lang="en-US"/>
              <a:t> address space</a:t>
            </a:r>
            <a:endParaRPr/>
          </a:p>
          <a:p>
            <a:pPr indent="-228600" lvl="1" marL="685800" rtl="0" algn="l">
              <a:lnSpc>
                <a:spcPct val="90000"/>
              </a:lnSpc>
              <a:spcBef>
                <a:spcPts val="500"/>
              </a:spcBef>
              <a:spcAft>
                <a:spcPts val="0"/>
              </a:spcAft>
              <a:buClr>
                <a:schemeClr val="dk1"/>
              </a:buClr>
              <a:buSzPct val="100000"/>
              <a:buChar char="•"/>
            </a:pPr>
            <a:r>
              <a:rPr lang="en-US"/>
              <a:t>The virtual address consists of n bits</a:t>
            </a:r>
            <a:endParaRPr/>
          </a:p>
          <a:p>
            <a:pPr indent="-228600" lvl="1" marL="685800" rtl="0" algn="l">
              <a:lnSpc>
                <a:spcPct val="90000"/>
              </a:lnSpc>
              <a:spcBef>
                <a:spcPts val="500"/>
              </a:spcBef>
              <a:spcAft>
                <a:spcPts val="0"/>
              </a:spcAft>
              <a:buClr>
                <a:schemeClr val="dk1"/>
              </a:buClr>
              <a:buSzPct val="100000"/>
              <a:buChar char="•"/>
            </a:pPr>
            <a:r>
              <a:rPr lang="en-US"/>
              <a:t>There are 2</a:t>
            </a:r>
            <a:r>
              <a:rPr baseline="30000" lang="en-US"/>
              <a:t>n</a:t>
            </a:r>
            <a:r>
              <a:rPr lang="en-US"/>
              <a:t> virtual addresses</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 n-bit </a:t>
            </a:r>
            <a:r>
              <a:rPr b="1" lang="en-US"/>
              <a:t>virtual</a:t>
            </a:r>
            <a:r>
              <a:rPr lang="en-US"/>
              <a:t> address space with k bits for offset</a:t>
            </a:r>
            <a:endParaRPr/>
          </a:p>
          <a:p>
            <a:pPr indent="-228600" lvl="1" marL="685800" rtl="0" algn="l">
              <a:lnSpc>
                <a:spcPct val="90000"/>
              </a:lnSpc>
              <a:spcBef>
                <a:spcPts val="500"/>
              </a:spcBef>
              <a:spcAft>
                <a:spcPts val="0"/>
              </a:spcAft>
              <a:buClr>
                <a:schemeClr val="dk1"/>
              </a:buClr>
              <a:buSzPct val="100000"/>
              <a:buChar char="•"/>
            </a:pPr>
            <a:r>
              <a:rPr lang="en-US"/>
              <a:t>Each page consists of 2</a:t>
            </a:r>
            <a:r>
              <a:rPr baseline="30000" lang="en-US"/>
              <a:t>k</a:t>
            </a:r>
            <a:r>
              <a:rPr lang="en-US"/>
              <a:t> virtual addresses</a:t>
            </a:r>
            <a:endParaRPr/>
          </a:p>
          <a:p>
            <a:pPr indent="-228600" lvl="1" marL="685800" rtl="0" algn="l">
              <a:lnSpc>
                <a:spcPct val="90000"/>
              </a:lnSpc>
              <a:spcBef>
                <a:spcPts val="500"/>
              </a:spcBef>
              <a:spcAft>
                <a:spcPts val="0"/>
              </a:spcAft>
              <a:buClr>
                <a:schemeClr val="dk1"/>
              </a:buClr>
              <a:buSzPct val="100000"/>
              <a:buChar char="•"/>
            </a:pPr>
            <a:r>
              <a:rPr lang="en-US"/>
              <a:t>The virtual page number takes (n-k) bits</a:t>
            </a:r>
            <a:endParaRPr/>
          </a:p>
          <a:p>
            <a:pPr indent="-228600" lvl="1" marL="685800" rtl="0" algn="l">
              <a:lnSpc>
                <a:spcPct val="90000"/>
              </a:lnSpc>
              <a:spcBef>
                <a:spcPts val="500"/>
              </a:spcBef>
              <a:spcAft>
                <a:spcPts val="0"/>
              </a:spcAft>
              <a:buClr>
                <a:schemeClr val="dk1"/>
              </a:buClr>
              <a:buSzPct val="100000"/>
              <a:buChar char="•"/>
            </a:pPr>
            <a:r>
              <a:rPr lang="en-US"/>
              <a:t>There are 2</a:t>
            </a:r>
            <a:r>
              <a:rPr baseline="30000" lang="en-US"/>
              <a:t>(n-k) </a:t>
            </a:r>
            <a:r>
              <a:rPr lang="en-US"/>
              <a:t>virtual pages</a:t>
            </a:r>
            <a:endParaRPr/>
          </a:p>
          <a:p>
            <a:pPr indent="-228600" lvl="1" marL="685800" rtl="0" algn="l">
              <a:lnSpc>
                <a:spcPct val="90000"/>
              </a:lnSpc>
              <a:spcBef>
                <a:spcPts val="500"/>
              </a:spcBef>
              <a:spcAft>
                <a:spcPts val="0"/>
              </a:spcAft>
              <a:buClr>
                <a:schemeClr val="dk1"/>
              </a:buClr>
              <a:buSzPct val="100000"/>
              <a:buChar char="•"/>
            </a:pPr>
            <a:r>
              <a:rPr lang="en-US"/>
              <a:t>There are 2</a:t>
            </a:r>
            <a:r>
              <a:rPr baseline="30000" lang="en-US"/>
              <a:t>(n-k) </a:t>
            </a:r>
            <a:r>
              <a:rPr lang="en-US"/>
              <a:t>entries in the page table</a:t>
            </a:r>
            <a:endParaRPr/>
          </a:p>
          <a:p>
            <a:pPr indent="-131445" lvl="8" marL="3886200" rtl="0" algn="l">
              <a:lnSpc>
                <a:spcPct val="90000"/>
              </a:lnSpc>
              <a:spcBef>
                <a:spcPts val="500"/>
              </a:spcBef>
              <a:spcAft>
                <a:spcPts val="0"/>
              </a:spcAft>
              <a:buClr>
                <a:schemeClr val="dk1"/>
              </a:buClr>
              <a:buSzPct val="100000"/>
              <a:buNone/>
            </a:pPr>
            <a:r>
              <a:t/>
            </a:r>
            <a:endParaRPr/>
          </a:p>
        </p:txBody>
      </p:sp>
      <p:sp>
        <p:nvSpPr>
          <p:cNvPr id="473" name="Google Shape;473;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 m-bit </a:t>
            </a:r>
            <a:r>
              <a:rPr b="1" lang="en-US"/>
              <a:t>physical</a:t>
            </a:r>
            <a:r>
              <a:rPr lang="en-US"/>
              <a:t> address space</a:t>
            </a:r>
            <a:endParaRPr/>
          </a:p>
          <a:p>
            <a:pPr indent="-228600" lvl="1" marL="685800" rtl="0" algn="l">
              <a:lnSpc>
                <a:spcPct val="90000"/>
              </a:lnSpc>
              <a:spcBef>
                <a:spcPts val="500"/>
              </a:spcBef>
              <a:spcAft>
                <a:spcPts val="0"/>
              </a:spcAft>
              <a:buClr>
                <a:schemeClr val="dk1"/>
              </a:buClr>
              <a:buSzPct val="100000"/>
              <a:buChar char="•"/>
            </a:pPr>
            <a:r>
              <a:rPr lang="en-US"/>
              <a:t>The physical address consists of m bits</a:t>
            </a:r>
            <a:endParaRPr/>
          </a:p>
          <a:p>
            <a:pPr indent="-228600" lvl="1" marL="685800" rtl="0" algn="l">
              <a:lnSpc>
                <a:spcPct val="90000"/>
              </a:lnSpc>
              <a:spcBef>
                <a:spcPts val="500"/>
              </a:spcBef>
              <a:spcAft>
                <a:spcPts val="0"/>
              </a:spcAft>
              <a:buClr>
                <a:schemeClr val="dk1"/>
              </a:buClr>
              <a:buSzPct val="100000"/>
              <a:buChar char="•"/>
            </a:pPr>
            <a:r>
              <a:rPr lang="en-US"/>
              <a:t>There are 2</a:t>
            </a:r>
            <a:r>
              <a:rPr baseline="30000" lang="en-US"/>
              <a:t>m</a:t>
            </a:r>
            <a:r>
              <a:rPr lang="en-US"/>
              <a:t> physical addresses</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 m-bit </a:t>
            </a:r>
            <a:r>
              <a:rPr b="1" lang="en-US"/>
              <a:t>physical</a:t>
            </a:r>
            <a:r>
              <a:rPr lang="en-US"/>
              <a:t> address space with k bits for offset</a:t>
            </a:r>
            <a:endParaRPr/>
          </a:p>
          <a:p>
            <a:pPr indent="-228600" lvl="1" marL="685800" rtl="0" algn="l">
              <a:lnSpc>
                <a:spcPct val="90000"/>
              </a:lnSpc>
              <a:spcBef>
                <a:spcPts val="500"/>
              </a:spcBef>
              <a:spcAft>
                <a:spcPts val="0"/>
              </a:spcAft>
              <a:buClr>
                <a:schemeClr val="dk1"/>
              </a:buClr>
              <a:buSzPct val="100000"/>
              <a:buChar char="•"/>
            </a:pPr>
            <a:r>
              <a:rPr lang="en-US"/>
              <a:t>Each page frame consists of 2</a:t>
            </a:r>
            <a:r>
              <a:rPr baseline="30000" lang="en-US"/>
              <a:t>k</a:t>
            </a:r>
            <a:r>
              <a:rPr lang="en-US"/>
              <a:t> physical addresses</a:t>
            </a:r>
            <a:endParaRPr/>
          </a:p>
          <a:p>
            <a:pPr indent="-228600" lvl="1" marL="685800" rtl="0" algn="l">
              <a:lnSpc>
                <a:spcPct val="90000"/>
              </a:lnSpc>
              <a:spcBef>
                <a:spcPts val="500"/>
              </a:spcBef>
              <a:spcAft>
                <a:spcPts val="0"/>
              </a:spcAft>
              <a:buClr>
                <a:schemeClr val="dk1"/>
              </a:buClr>
              <a:buSzPct val="100000"/>
              <a:buChar char="•"/>
            </a:pPr>
            <a:r>
              <a:rPr lang="en-US"/>
              <a:t>The page frame number takes (m-k) bits</a:t>
            </a:r>
            <a:endParaRPr/>
          </a:p>
          <a:p>
            <a:pPr indent="-228600" lvl="1" marL="685800" rtl="0" algn="l">
              <a:lnSpc>
                <a:spcPct val="90000"/>
              </a:lnSpc>
              <a:spcBef>
                <a:spcPts val="500"/>
              </a:spcBef>
              <a:spcAft>
                <a:spcPts val="0"/>
              </a:spcAft>
              <a:buClr>
                <a:schemeClr val="dk1"/>
              </a:buClr>
              <a:buSzPct val="100000"/>
              <a:buChar char="•"/>
            </a:pPr>
            <a:r>
              <a:rPr lang="en-US"/>
              <a:t>There are 2</a:t>
            </a:r>
            <a:r>
              <a:rPr baseline="30000" lang="en-US"/>
              <a:t>(m-k) </a:t>
            </a:r>
            <a:r>
              <a:rPr lang="en-US"/>
              <a:t>physical pages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1: Page Table Size</a:t>
            </a:r>
            <a:endParaRPr/>
          </a:p>
        </p:txBody>
      </p:sp>
      <p:sp>
        <p:nvSpPr>
          <p:cNvPr id="479" name="Google Shape;479;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a 32-bit virtual address space. Each page consists of 4096 virtual addresses. Assume each page table entry (PTE) takes 4 bytes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Questions</a:t>
            </a:r>
            <a:endParaRPr/>
          </a:p>
          <a:p>
            <a:pPr indent="-228600" lvl="1" marL="685800" rtl="0" algn="l">
              <a:lnSpc>
                <a:spcPct val="90000"/>
              </a:lnSpc>
              <a:spcBef>
                <a:spcPts val="500"/>
              </a:spcBef>
              <a:spcAft>
                <a:spcPts val="0"/>
              </a:spcAft>
              <a:buClr>
                <a:schemeClr val="dk1"/>
              </a:buClr>
              <a:buSzPts val="2400"/>
              <a:buChar char="•"/>
            </a:pPr>
            <a:r>
              <a:rPr lang="en-US"/>
              <a:t>What is the size of the page table for one process?</a:t>
            </a:r>
            <a:endParaRPr/>
          </a:p>
          <a:p>
            <a:pPr indent="-228600" lvl="1" marL="685800" rtl="0" algn="l">
              <a:lnSpc>
                <a:spcPct val="90000"/>
              </a:lnSpc>
              <a:spcBef>
                <a:spcPts val="500"/>
              </a:spcBef>
              <a:spcAft>
                <a:spcPts val="0"/>
              </a:spcAft>
              <a:buClr>
                <a:schemeClr val="dk1"/>
              </a:buClr>
              <a:buSzPts val="2400"/>
              <a:buChar char="•"/>
            </a:pPr>
            <a:r>
              <a:rPr lang="en-US"/>
              <a:t>What is the total size of the page tables for 100 running processes?</a:t>
            </a:r>
            <a:endParaRPr/>
          </a:p>
        </p:txBody>
      </p:sp>
      <p:sp>
        <p:nvSpPr>
          <p:cNvPr id="480" name="Google Shape;480;p35"/>
          <p:cNvSpPr/>
          <p:nvPr/>
        </p:nvSpPr>
        <p:spPr>
          <a:xfrm>
            <a:off x="628650" y="5569544"/>
            <a:ext cx="7886700"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Answers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Page table entries: 2^(32-12)=2^20. Size of table = 4*2^20 Bytes = 4MB</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100*4 = 400MB</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Improving Paging</a:t>
            </a:r>
            <a:endParaRPr/>
          </a:p>
        </p:txBody>
      </p:sp>
      <p:sp>
        <p:nvSpPr>
          <p:cNvPr id="486" name="Google Shape;486;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Improving Paging</a:t>
            </a:r>
            <a:endParaRPr/>
          </a:p>
        </p:txBody>
      </p:sp>
      <p:sp>
        <p:nvSpPr>
          <p:cNvPr id="492" name="Google Shape;492;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mapping from virtual address to physical address must be fast</a:t>
            </a:r>
            <a:endParaRPr/>
          </a:p>
          <a:p>
            <a:pPr indent="-228600" lvl="1" marL="685800" rtl="0" algn="l">
              <a:lnSpc>
                <a:spcPct val="90000"/>
              </a:lnSpc>
              <a:spcBef>
                <a:spcPts val="500"/>
              </a:spcBef>
              <a:spcAft>
                <a:spcPts val="0"/>
              </a:spcAft>
              <a:buClr>
                <a:schemeClr val="dk1"/>
              </a:buClr>
              <a:buSzPts val="2400"/>
              <a:buChar char="•"/>
            </a:pPr>
            <a:r>
              <a:rPr lang="en-US"/>
              <a:t>Translation Lookaside Buffer (TLB)</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The page table size should be proportional to the used portion of address space</a:t>
            </a:r>
            <a:endParaRPr/>
          </a:p>
          <a:p>
            <a:pPr indent="-228600" lvl="1" marL="685800" rtl="0" algn="l">
              <a:lnSpc>
                <a:spcPct val="90000"/>
              </a:lnSpc>
              <a:spcBef>
                <a:spcPts val="500"/>
              </a:spcBef>
              <a:spcAft>
                <a:spcPts val="0"/>
              </a:spcAft>
              <a:buClr>
                <a:schemeClr val="dk1"/>
              </a:buClr>
              <a:buSzPts val="2400"/>
              <a:buChar char="•"/>
            </a:pPr>
            <a:r>
              <a:rPr lang="en-US"/>
              <a:t>Multi level page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(1)</a:t>
            </a:r>
            <a:endParaRPr/>
          </a:p>
        </p:txBody>
      </p:sp>
      <p:sp>
        <p:nvSpPr>
          <p:cNvPr id="498" name="Google Shape;498;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Virtual to physical mapping must be done on every memory reference</a:t>
            </a:r>
            <a:endParaRPr/>
          </a:p>
          <a:p>
            <a:pPr indent="-228600" lvl="1" marL="685800" rtl="0" algn="l">
              <a:lnSpc>
                <a:spcPct val="90000"/>
              </a:lnSpc>
              <a:spcBef>
                <a:spcPts val="500"/>
              </a:spcBef>
              <a:spcAft>
                <a:spcPts val="0"/>
              </a:spcAft>
              <a:buClr>
                <a:schemeClr val="dk1"/>
              </a:buClr>
              <a:buSzPts val="2400"/>
              <a:buChar char="•"/>
            </a:pPr>
            <a:r>
              <a:rPr lang="en-US"/>
              <a:t>One, two, or three page table reference per instruction</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If a page table reference in RAM takes 1nsec, an instruction that requires 3 references requires additionally 3nsec, total 6</a:t>
            </a:r>
            <a:endParaRPr/>
          </a:p>
          <a:p>
            <a:pPr indent="-228600" lvl="1" marL="685800" rtl="0" algn="l">
              <a:lnSpc>
                <a:spcPct val="90000"/>
              </a:lnSpc>
              <a:spcBef>
                <a:spcPts val="500"/>
              </a:spcBef>
              <a:spcAft>
                <a:spcPts val="0"/>
              </a:spcAft>
              <a:buClr>
                <a:schemeClr val="dk1"/>
              </a:buClr>
              <a:buSzPts val="2400"/>
              <a:buChar char="•"/>
            </a:pPr>
            <a:r>
              <a:rPr lang="en-US"/>
              <a:t>Note, without paging you need 3nsec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(2)</a:t>
            </a:r>
            <a:endParaRPr/>
          </a:p>
        </p:txBody>
      </p:sp>
      <p:sp>
        <p:nvSpPr>
          <p:cNvPr id="504" name="Google Shape;504;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Solution</a:t>
            </a:r>
            <a:endParaRPr/>
          </a:p>
          <a:p>
            <a:pPr indent="-228600" lvl="1" marL="685800" rtl="0" algn="l">
              <a:lnSpc>
                <a:spcPct val="90000"/>
              </a:lnSpc>
              <a:spcBef>
                <a:spcPts val="500"/>
              </a:spcBef>
              <a:spcAft>
                <a:spcPts val="0"/>
              </a:spcAft>
              <a:buClr>
                <a:schemeClr val="dk1"/>
              </a:buClr>
              <a:buSzPts val="2400"/>
              <a:buChar char="•"/>
            </a:pPr>
            <a:r>
              <a:rPr lang="en-US"/>
              <a:t>Reduce accesses by caching recent mappings in </a:t>
            </a:r>
            <a:r>
              <a:rPr i="1" lang="en-US"/>
              <a:t>translation lookaside buffer </a:t>
            </a:r>
            <a:r>
              <a:rPr lang="en-US"/>
              <a:t>(TLB)</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Why does it work?</a:t>
            </a:r>
            <a:endParaRPr/>
          </a:p>
          <a:p>
            <a:pPr indent="-228600" lvl="1" marL="685800" rtl="0" algn="l">
              <a:lnSpc>
                <a:spcPct val="90000"/>
              </a:lnSpc>
              <a:spcBef>
                <a:spcPts val="500"/>
              </a:spcBef>
              <a:spcAft>
                <a:spcPts val="0"/>
              </a:spcAft>
              <a:buClr>
                <a:schemeClr val="dk1"/>
              </a:buClr>
              <a:buSzPts val="2400"/>
              <a:buChar char="•"/>
            </a:pPr>
            <a:r>
              <a:rPr lang="en-US"/>
              <a:t>Because most programs often make a large number of references to a small number of pages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(2)</a:t>
            </a:r>
            <a:endParaRPr/>
          </a:p>
        </p:txBody>
      </p:sp>
      <p:sp>
        <p:nvSpPr>
          <p:cNvPr id="510" name="Google Shape;510;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Translation Lookaside Buffer or </a:t>
            </a:r>
            <a:r>
              <a:rPr b="1" lang="en-US"/>
              <a:t>TLB</a:t>
            </a:r>
            <a:endParaRPr/>
          </a:p>
          <a:p>
            <a:pPr indent="-228600" lvl="1" marL="685800" rtl="0" algn="l">
              <a:lnSpc>
                <a:spcPct val="90000"/>
              </a:lnSpc>
              <a:spcBef>
                <a:spcPts val="500"/>
              </a:spcBef>
              <a:spcAft>
                <a:spcPts val="0"/>
              </a:spcAft>
              <a:buClr>
                <a:schemeClr val="dk1"/>
              </a:buClr>
              <a:buSzPts val="2400"/>
              <a:buChar char="•"/>
            </a:pPr>
            <a:r>
              <a:rPr lang="en-US"/>
              <a:t>Maps virtual addresses to physical addresses without going through the page table</a:t>
            </a:r>
            <a:endParaRPr/>
          </a:p>
          <a:p>
            <a:pPr indent="-228600" lvl="1" marL="685800" rtl="0" algn="l">
              <a:lnSpc>
                <a:spcPct val="90000"/>
              </a:lnSpc>
              <a:spcBef>
                <a:spcPts val="500"/>
              </a:spcBef>
              <a:spcAft>
                <a:spcPts val="0"/>
              </a:spcAft>
              <a:buClr>
                <a:schemeClr val="dk1"/>
              </a:buClr>
              <a:buSzPts val="2400"/>
              <a:buChar char="•"/>
            </a:pPr>
            <a:r>
              <a:rPr lang="en-US"/>
              <a:t>Sometimes an associative memory or cache</a:t>
            </a:r>
            <a:endParaRPr/>
          </a:p>
          <a:p>
            <a:pPr indent="-228600" lvl="2" marL="1143000" rtl="0" algn="l">
              <a:lnSpc>
                <a:spcPct val="90000"/>
              </a:lnSpc>
              <a:spcBef>
                <a:spcPts val="500"/>
              </a:spcBef>
              <a:spcAft>
                <a:spcPts val="0"/>
              </a:spcAft>
              <a:buClr>
                <a:schemeClr val="dk1"/>
              </a:buClr>
              <a:buSzPts val="2000"/>
              <a:buChar char="•"/>
            </a:pPr>
            <a:r>
              <a:rPr lang="en-US"/>
              <a:t>Caches most recent virtual to physical address translations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11" name="Google Shape;511;p40"/>
          <p:cNvPicPr preferRelativeResize="0"/>
          <p:nvPr/>
        </p:nvPicPr>
        <p:blipFill rotWithShape="1">
          <a:blip r:embed="rId3">
            <a:alphaModFix/>
          </a:blip>
          <a:srcRect b="0" l="0" r="0" t="0"/>
          <a:stretch/>
        </p:blipFill>
        <p:spPr>
          <a:xfrm>
            <a:off x="1285546" y="4163739"/>
            <a:ext cx="6572907" cy="1719535"/>
          </a:xfrm>
          <a:prstGeom prst="rect">
            <a:avLst/>
          </a:prstGeom>
          <a:noFill/>
          <a:ln>
            <a:noFill/>
          </a:ln>
        </p:spPr>
      </p:pic>
      <p:sp>
        <p:nvSpPr>
          <p:cNvPr id="512" name="Google Shape;512;p40"/>
          <p:cNvSpPr txBox="1"/>
          <p:nvPr/>
        </p:nvSpPr>
        <p:spPr>
          <a:xfrm>
            <a:off x="4412609" y="5849371"/>
            <a:ext cx="519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TLB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(3)</a:t>
            </a:r>
            <a:endParaRPr/>
          </a:p>
        </p:txBody>
      </p:sp>
      <p:sp>
        <p:nvSpPr>
          <p:cNvPr id="518" name="Google Shape;518;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Translation Lookaside Buffer or </a:t>
            </a:r>
            <a:r>
              <a:rPr b="1" lang="en-US"/>
              <a:t>TLB</a:t>
            </a:r>
            <a:endParaRPr/>
          </a:p>
          <a:p>
            <a:pPr indent="-228600" lvl="1" marL="685800" rtl="0" algn="l">
              <a:lnSpc>
                <a:spcPct val="90000"/>
              </a:lnSpc>
              <a:spcBef>
                <a:spcPts val="500"/>
              </a:spcBef>
              <a:spcAft>
                <a:spcPts val="0"/>
              </a:spcAft>
              <a:buClr>
                <a:schemeClr val="dk1"/>
              </a:buClr>
              <a:buSzPts val="2400"/>
              <a:buChar char="•"/>
            </a:pPr>
            <a:r>
              <a:rPr lang="en-US"/>
              <a:t>A more realistic example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19" name="Google Shape;519;p41"/>
          <p:cNvPicPr preferRelativeResize="0"/>
          <p:nvPr/>
        </p:nvPicPr>
        <p:blipFill rotWithShape="1">
          <a:blip r:embed="rId3">
            <a:alphaModFix/>
          </a:blip>
          <a:srcRect b="0" l="0" r="0" t="0"/>
          <a:stretch/>
        </p:blipFill>
        <p:spPr>
          <a:xfrm>
            <a:off x="2047704" y="3236096"/>
            <a:ext cx="5370089" cy="2624956"/>
          </a:xfrm>
          <a:prstGeom prst="rect">
            <a:avLst/>
          </a:prstGeom>
          <a:noFill/>
          <a:ln>
            <a:noFill/>
          </a:ln>
        </p:spPr>
      </p:pic>
      <p:sp>
        <p:nvSpPr>
          <p:cNvPr id="520" name="Google Shape;520;p41"/>
          <p:cNvSpPr/>
          <p:nvPr/>
        </p:nvSpPr>
        <p:spPr>
          <a:xfrm>
            <a:off x="2870067" y="5807631"/>
            <a:ext cx="39274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a:ea typeface="Times"/>
                <a:cs typeface="Times"/>
                <a:sym typeface="Times"/>
              </a:rPr>
              <a:t>Figure 3-12. </a:t>
            </a:r>
            <a:r>
              <a:rPr lang="en-US" sz="1800">
                <a:solidFill>
                  <a:schemeClr val="dk1"/>
                </a:solidFill>
                <a:latin typeface="Times"/>
                <a:ea typeface="Times"/>
                <a:cs typeface="Times"/>
                <a:sym typeface="Times"/>
              </a:rPr>
              <a:t>A TLB to speed up paging.</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 Method</a:t>
            </a:r>
            <a:endParaRPr/>
          </a:p>
        </p:txBody>
      </p:sp>
      <p:sp>
        <p:nvSpPr>
          <p:cNvPr id="103" name="Google Shape;103;p15"/>
          <p:cNvSpPr txBox="1"/>
          <p:nvPr>
            <p:ph idx="1" type="body"/>
          </p:nvPr>
        </p:nvSpPr>
        <p:spPr>
          <a:xfrm>
            <a:off x="628650" y="1825625"/>
            <a:ext cx="4953000" cy="4426894"/>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Each process its own (virtual) address space</a:t>
            </a:r>
            <a:endParaRPr/>
          </a:p>
          <a:p>
            <a:pPr indent="-240030" lvl="1" marL="685800" rtl="0" algn="l">
              <a:lnSpc>
                <a:spcPct val="90000"/>
              </a:lnSpc>
              <a:spcBef>
                <a:spcPts val="500"/>
              </a:spcBef>
              <a:spcAft>
                <a:spcPts val="0"/>
              </a:spcAft>
              <a:buClr>
                <a:schemeClr val="dk1"/>
              </a:buClr>
              <a:buSzPts val="2400"/>
              <a:buChar char="•"/>
            </a:pPr>
            <a:r>
              <a:rPr lang="en-US"/>
              <a:t>From address 0x00, to MAX</a:t>
            </a:r>
            <a:endParaRPr/>
          </a:p>
          <a:p>
            <a:pPr indent="-122872" lvl="8" marL="3886200" rtl="0" algn="l">
              <a:lnSpc>
                <a:spcPct val="90000"/>
              </a:lnSpc>
              <a:spcBef>
                <a:spcPts val="500"/>
              </a:spcBef>
              <a:spcAft>
                <a:spcPts val="0"/>
              </a:spcAft>
              <a:buClr>
                <a:schemeClr val="dk1"/>
              </a:buClr>
              <a:buSzPts val="1800"/>
              <a:buNone/>
            </a:pPr>
            <a:r>
              <a:t/>
            </a:r>
            <a:endParaRPr/>
          </a:p>
          <a:p>
            <a:pPr indent="-241934" lvl="0" marL="228600" rtl="0" algn="l">
              <a:lnSpc>
                <a:spcPct val="90000"/>
              </a:lnSpc>
              <a:spcBef>
                <a:spcPts val="1000"/>
              </a:spcBef>
              <a:spcAft>
                <a:spcPts val="0"/>
              </a:spcAft>
              <a:buClr>
                <a:schemeClr val="dk1"/>
              </a:buClr>
              <a:buSzPts val="2800"/>
              <a:buChar char="•"/>
            </a:pPr>
            <a:r>
              <a:rPr lang="en-US"/>
              <a:t>Program operates on </a:t>
            </a:r>
            <a:r>
              <a:rPr b="1" lang="en-US"/>
              <a:t>virtual addresses</a:t>
            </a:r>
            <a:endParaRPr/>
          </a:p>
          <a:p>
            <a:pPr indent="-122872" lvl="8" marL="3886200" rtl="0" algn="l">
              <a:lnSpc>
                <a:spcPct val="90000"/>
              </a:lnSpc>
              <a:spcBef>
                <a:spcPts val="500"/>
              </a:spcBef>
              <a:spcAft>
                <a:spcPts val="0"/>
              </a:spcAft>
              <a:buClr>
                <a:schemeClr val="dk1"/>
              </a:buClr>
              <a:buSzPts val="1800"/>
              <a:buNone/>
            </a:pPr>
            <a:r>
              <a:t/>
            </a:r>
            <a:endParaRPr i="1"/>
          </a:p>
          <a:p>
            <a:pPr indent="-241934" lvl="0" marL="228600" rtl="0" algn="l">
              <a:lnSpc>
                <a:spcPct val="90000"/>
              </a:lnSpc>
              <a:spcBef>
                <a:spcPts val="1000"/>
              </a:spcBef>
              <a:spcAft>
                <a:spcPts val="0"/>
              </a:spcAft>
              <a:buClr>
                <a:schemeClr val="dk1"/>
              </a:buClr>
              <a:buSzPts val="2800"/>
              <a:buChar char="•"/>
            </a:pPr>
            <a:r>
              <a:rPr lang="en-US"/>
              <a:t>Virtual address </a:t>
            </a:r>
            <a:r>
              <a:rPr b="1" lang="en-US"/>
              <a:t>≠</a:t>
            </a:r>
            <a:r>
              <a:rPr lang="en-US"/>
              <a:t> physical RAM address</a:t>
            </a:r>
            <a:endParaRPr/>
          </a:p>
          <a:p>
            <a:pPr indent="-240030" lvl="1" marL="685800" rtl="0" algn="l">
              <a:lnSpc>
                <a:spcPct val="90000"/>
              </a:lnSpc>
              <a:spcBef>
                <a:spcPts val="500"/>
              </a:spcBef>
              <a:spcAft>
                <a:spcPts val="0"/>
              </a:spcAft>
              <a:buClr>
                <a:schemeClr val="dk1"/>
              </a:buClr>
              <a:buSzPts val="2400"/>
              <a:buChar char="•"/>
            </a:pPr>
            <a:r>
              <a:rPr lang="en-US"/>
              <a:t>Virtual address </a:t>
            </a:r>
            <a:r>
              <a:rPr b="1" lang="en-US"/>
              <a:t>translated</a:t>
            </a:r>
            <a:r>
              <a:rPr lang="en-US"/>
              <a:t> to physical address</a:t>
            </a:r>
            <a:endParaRPr/>
          </a:p>
          <a:p>
            <a:pPr indent="-240030" lvl="1" marL="685800" rtl="0" algn="l">
              <a:lnSpc>
                <a:spcPct val="90000"/>
              </a:lnSpc>
              <a:spcBef>
                <a:spcPts val="500"/>
              </a:spcBef>
              <a:spcAft>
                <a:spcPts val="0"/>
              </a:spcAft>
              <a:buClr>
                <a:schemeClr val="dk1"/>
              </a:buClr>
              <a:buSzPts val="2400"/>
              <a:buChar char="•"/>
            </a:pPr>
            <a:r>
              <a:rPr lang="en-US"/>
              <a:t>Translation </a:t>
            </a:r>
            <a:r>
              <a:rPr b="1" lang="en-US"/>
              <a:t>transparent</a:t>
            </a:r>
            <a:r>
              <a:rPr lang="en-US"/>
              <a:t> to the program</a:t>
            </a:r>
            <a:endParaRPr i="1"/>
          </a:p>
        </p:txBody>
      </p:sp>
      <p:grpSp>
        <p:nvGrpSpPr>
          <p:cNvPr id="104" name="Google Shape;104;p15"/>
          <p:cNvGrpSpPr/>
          <p:nvPr/>
        </p:nvGrpSpPr>
        <p:grpSpPr>
          <a:xfrm>
            <a:off x="6638561" y="1552535"/>
            <a:ext cx="1951317" cy="2807577"/>
            <a:chOff x="6638561" y="1552535"/>
            <a:chExt cx="1951317" cy="2807577"/>
          </a:xfrm>
        </p:grpSpPr>
        <p:sp>
          <p:nvSpPr>
            <p:cNvPr id="105" name="Google Shape;105;p15"/>
            <p:cNvSpPr/>
            <p:nvPr/>
          </p:nvSpPr>
          <p:spPr>
            <a:xfrm>
              <a:off x="7286316" y="1825625"/>
              <a:ext cx="1303562" cy="323403"/>
            </a:xfrm>
            <a:prstGeom prst="rect">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Stack</a:t>
              </a:r>
              <a:endParaRPr/>
            </a:p>
          </p:txBody>
        </p:sp>
        <p:sp>
          <p:nvSpPr>
            <p:cNvPr id="106" name="Google Shape;106;p15"/>
            <p:cNvSpPr/>
            <p:nvPr/>
          </p:nvSpPr>
          <p:spPr>
            <a:xfrm>
              <a:off x="7286316" y="2149649"/>
              <a:ext cx="1303562" cy="323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107" name="Google Shape;107;p15"/>
            <p:cNvSpPr/>
            <p:nvPr/>
          </p:nvSpPr>
          <p:spPr>
            <a:xfrm>
              <a:off x="7286316" y="2473052"/>
              <a:ext cx="1303562" cy="323403"/>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Heap</a:t>
              </a:r>
              <a:endParaRPr/>
            </a:p>
          </p:txBody>
        </p:sp>
        <p:sp>
          <p:nvSpPr>
            <p:cNvPr id="108" name="Google Shape;108;p15"/>
            <p:cNvSpPr/>
            <p:nvPr/>
          </p:nvSpPr>
          <p:spPr>
            <a:xfrm>
              <a:off x="7286316" y="3443260"/>
              <a:ext cx="1303562" cy="323403"/>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text</a:t>
              </a:r>
              <a:endParaRPr/>
            </a:p>
          </p:txBody>
        </p:sp>
        <p:sp>
          <p:nvSpPr>
            <p:cNvPr id="109" name="Google Shape;109;p15"/>
            <p:cNvSpPr/>
            <p:nvPr/>
          </p:nvSpPr>
          <p:spPr>
            <a:xfrm>
              <a:off x="7286316" y="3119857"/>
              <a:ext cx="1303562" cy="323403"/>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data</a:t>
              </a:r>
              <a:endParaRPr/>
            </a:p>
          </p:txBody>
        </p:sp>
        <p:sp>
          <p:nvSpPr>
            <p:cNvPr id="110" name="Google Shape;110;p15"/>
            <p:cNvSpPr/>
            <p:nvPr/>
          </p:nvSpPr>
          <p:spPr>
            <a:xfrm>
              <a:off x="7286316" y="2796454"/>
              <a:ext cx="1303562" cy="323403"/>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bss</a:t>
              </a:r>
              <a:endParaRPr sz="1600">
                <a:solidFill>
                  <a:schemeClr val="dk1"/>
                </a:solidFill>
                <a:latin typeface="Calibri"/>
                <a:ea typeface="Calibri"/>
                <a:cs typeface="Calibri"/>
                <a:sym typeface="Calibri"/>
              </a:endParaRPr>
            </a:p>
          </p:txBody>
        </p:sp>
        <p:cxnSp>
          <p:nvCxnSpPr>
            <p:cNvPr id="111" name="Google Shape;111;p15"/>
            <p:cNvCxnSpPr/>
            <p:nvPr/>
          </p:nvCxnSpPr>
          <p:spPr>
            <a:xfrm>
              <a:off x="7940626" y="2125203"/>
              <a:ext cx="0" cy="186147"/>
            </a:xfrm>
            <a:prstGeom prst="straightConnector1">
              <a:avLst/>
            </a:prstGeom>
            <a:noFill/>
            <a:ln cap="flat" cmpd="sng" w="9525">
              <a:solidFill>
                <a:schemeClr val="dk1"/>
              </a:solidFill>
              <a:prstDash val="solid"/>
              <a:miter lim="800000"/>
              <a:headEnd len="sm" w="sm" type="none"/>
              <a:tailEnd len="med" w="med" type="triangle"/>
            </a:ln>
          </p:spPr>
        </p:cxnSp>
        <p:cxnSp>
          <p:nvCxnSpPr>
            <p:cNvPr id="112" name="Google Shape;112;p15"/>
            <p:cNvCxnSpPr/>
            <p:nvPr/>
          </p:nvCxnSpPr>
          <p:spPr>
            <a:xfrm rot="10800000">
              <a:off x="7940626" y="2311350"/>
              <a:ext cx="0" cy="182845"/>
            </a:xfrm>
            <a:prstGeom prst="straightConnector1">
              <a:avLst/>
            </a:prstGeom>
            <a:noFill/>
            <a:ln cap="flat" cmpd="sng" w="9525">
              <a:solidFill>
                <a:schemeClr val="dk1"/>
              </a:solidFill>
              <a:prstDash val="solid"/>
              <a:miter lim="800000"/>
              <a:headEnd len="sm" w="sm" type="none"/>
              <a:tailEnd len="med" w="med" type="triangle"/>
            </a:ln>
          </p:spPr>
        </p:cxnSp>
        <p:sp>
          <p:nvSpPr>
            <p:cNvPr id="113" name="Google Shape;113;p15"/>
            <p:cNvSpPr txBox="1"/>
            <p:nvPr/>
          </p:nvSpPr>
          <p:spPr>
            <a:xfrm>
              <a:off x="7438577" y="3775337"/>
              <a:ext cx="101174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Virtual Memory</a:t>
              </a:r>
              <a:endParaRPr/>
            </a:p>
          </p:txBody>
        </p:sp>
        <p:sp>
          <p:nvSpPr>
            <p:cNvPr id="114" name="Google Shape;114;p15"/>
            <p:cNvSpPr txBox="1"/>
            <p:nvPr/>
          </p:nvSpPr>
          <p:spPr>
            <a:xfrm>
              <a:off x="6651206" y="3649682"/>
              <a:ext cx="5854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15" name="Google Shape;115;p15"/>
            <p:cNvSpPr txBox="1"/>
            <p:nvPr/>
          </p:nvSpPr>
          <p:spPr>
            <a:xfrm>
              <a:off x="6638561" y="1552535"/>
              <a:ext cx="5838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MAX</a:t>
              </a:r>
              <a:endParaRPr/>
            </a:p>
          </p:txBody>
        </p:sp>
      </p:grpSp>
      <p:grpSp>
        <p:nvGrpSpPr>
          <p:cNvPr id="116" name="Google Shape;116;p15"/>
          <p:cNvGrpSpPr/>
          <p:nvPr/>
        </p:nvGrpSpPr>
        <p:grpSpPr>
          <a:xfrm>
            <a:off x="6638561" y="4822440"/>
            <a:ext cx="1951317" cy="1892736"/>
            <a:chOff x="6638561" y="4822440"/>
            <a:chExt cx="1951317" cy="1892736"/>
          </a:xfrm>
        </p:grpSpPr>
        <p:sp>
          <p:nvSpPr>
            <p:cNvPr id="117" name="Google Shape;117;p15"/>
            <p:cNvSpPr/>
            <p:nvPr/>
          </p:nvSpPr>
          <p:spPr>
            <a:xfrm>
              <a:off x="7286316" y="5015593"/>
              <a:ext cx="1303562" cy="110883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pic>
          <p:nvPicPr>
            <p:cNvPr id="118" name="Google Shape;118;p15"/>
            <p:cNvPicPr preferRelativeResize="0"/>
            <p:nvPr/>
          </p:nvPicPr>
          <p:blipFill rotWithShape="1">
            <a:blip r:embed="rId3">
              <a:alphaModFix/>
            </a:blip>
            <a:srcRect b="52894" l="3870" r="75939" t="32099"/>
            <a:stretch/>
          </p:blipFill>
          <p:spPr>
            <a:xfrm>
              <a:off x="7336171" y="5184609"/>
              <a:ext cx="1203851" cy="894665"/>
            </a:xfrm>
            <a:prstGeom prst="rect">
              <a:avLst/>
            </a:prstGeom>
            <a:noFill/>
            <a:ln>
              <a:noFill/>
            </a:ln>
          </p:spPr>
        </p:pic>
        <p:sp>
          <p:nvSpPr>
            <p:cNvPr id="119" name="Google Shape;119;p15"/>
            <p:cNvSpPr txBox="1"/>
            <p:nvPr/>
          </p:nvSpPr>
          <p:spPr>
            <a:xfrm>
              <a:off x="7390783" y="6130401"/>
              <a:ext cx="10946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Physical Memory</a:t>
              </a:r>
              <a:endParaRPr/>
            </a:p>
          </p:txBody>
        </p:sp>
        <p:sp>
          <p:nvSpPr>
            <p:cNvPr id="120" name="Google Shape;120;p15"/>
            <p:cNvSpPr txBox="1"/>
            <p:nvPr/>
          </p:nvSpPr>
          <p:spPr>
            <a:xfrm>
              <a:off x="6651206" y="6019529"/>
              <a:ext cx="5854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21" name="Google Shape;121;p15"/>
            <p:cNvSpPr txBox="1"/>
            <p:nvPr/>
          </p:nvSpPr>
          <p:spPr>
            <a:xfrm>
              <a:off x="6638561" y="4822440"/>
              <a:ext cx="590225" cy="435184"/>
            </a:xfrm>
            <a:prstGeom prst="rect">
              <a:avLst/>
            </a:prstGeom>
            <a:noFill/>
            <a:ln>
              <a:noFill/>
            </a:ln>
          </p:spPr>
          <p:txBody>
            <a:bodyPr anchorCtr="0" anchor="t" bIns="45700" lIns="91425" spcFirstLastPara="1" rIns="91425" wrap="square" tIns="45700">
              <a:spAutoFit/>
            </a:bodyPr>
            <a:lstStyle/>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RAM</a:t>
              </a:r>
              <a:endParaRPr/>
            </a:p>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size</a:t>
              </a:r>
              <a:endParaRPr/>
            </a:p>
          </p:txBody>
        </p:sp>
      </p:grpSp>
      <p:grpSp>
        <p:nvGrpSpPr>
          <p:cNvPr id="122" name="Google Shape;122;p15"/>
          <p:cNvGrpSpPr/>
          <p:nvPr/>
        </p:nvGrpSpPr>
        <p:grpSpPr>
          <a:xfrm>
            <a:off x="5903273" y="2634753"/>
            <a:ext cx="1383643" cy="2935200"/>
            <a:chOff x="5903273" y="2634753"/>
            <a:chExt cx="1383643" cy="2935200"/>
          </a:xfrm>
        </p:grpSpPr>
        <p:cxnSp>
          <p:nvCxnSpPr>
            <p:cNvPr id="123" name="Google Shape;123;p15"/>
            <p:cNvCxnSpPr>
              <a:stCxn id="107" idx="1"/>
              <a:endCxn id="117" idx="1"/>
            </p:cNvCxnSpPr>
            <p:nvPr/>
          </p:nvCxnSpPr>
          <p:spPr>
            <a:xfrm>
              <a:off x="7286316" y="2634753"/>
              <a:ext cx="600" cy="2935200"/>
            </a:xfrm>
            <a:prstGeom prst="bentConnector3">
              <a:avLst>
                <a:gd fmla="val 10046512" name="adj1"/>
              </a:avLst>
            </a:prstGeom>
            <a:noFill/>
            <a:ln cap="flat" cmpd="sng" w="28575">
              <a:solidFill>
                <a:srgbClr val="FF0000"/>
              </a:solidFill>
              <a:prstDash val="solid"/>
              <a:miter lim="800000"/>
              <a:headEnd len="sm" w="sm" type="none"/>
              <a:tailEnd len="med" w="med" type="stealth"/>
            </a:ln>
          </p:spPr>
        </p:cxnSp>
        <p:sp>
          <p:nvSpPr>
            <p:cNvPr id="124" name="Google Shape;124;p15"/>
            <p:cNvSpPr txBox="1"/>
            <p:nvPr/>
          </p:nvSpPr>
          <p:spPr>
            <a:xfrm>
              <a:off x="5903273" y="4083113"/>
              <a:ext cx="323807" cy="276999"/>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f(x)</a:t>
              </a:r>
              <a:endParaRPr/>
            </a:p>
          </p:txBody>
        </p:sp>
      </p:grpSp>
      <p:grpSp>
        <p:nvGrpSpPr>
          <p:cNvPr id="125" name="Google Shape;125;p15"/>
          <p:cNvGrpSpPr/>
          <p:nvPr/>
        </p:nvGrpSpPr>
        <p:grpSpPr>
          <a:xfrm>
            <a:off x="6135014" y="2354550"/>
            <a:ext cx="1087361" cy="3498481"/>
            <a:chOff x="6135014" y="2354550"/>
            <a:chExt cx="1087361" cy="3498481"/>
          </a:xfrm>
        </p:grpSpPr>
        <p:sp>
          <p:nvSpPr>
            <p:cNvPr id="126" name="Google Shape;126;p15"/>
            <p:cNvSpPr txBox="1"/>
            <p:nvPr/>
          </p:nvSpPr>
          <p:spPr>
            <a:xfrm>
              <a:off x="6210635" y="2354550"/>
              <a:ext cx="101174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Virtual Address</a:t>
              </a:r>
              <a:endParaRPr/>
            </a:p>
          </p:txBody>
        </p:sp>
        <p:sp>
          <p:nvSpPr>
            <p:cNvPr id="127" name="Google Shape;127;p15"/>
            <p:cNvSpPr txBox="1"/>
            <p:nvPr/>
          </p:nvSpPr>
          <p:spPr>
            <a:xfrm>
              <a:off x="6135014" y="5268256"/>
              <a:ext cx="101174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Physical</a:t>
              </a:r>
              <a:endParaRPr/>
            </a:p>
            <a:p>
              <a:pPr indent="0" lvl="0" marL="0" marR="0" rtl="0" algn="ctr">
                <a:spcBef>
                  <a:spcPts val="0"/>
                </a:spcBef>
                <a:spcAft>
                  <a:spcPts val="0"/>
                </a:spcAft>
                <a:buNone/>
              </a:pPr>
              <a:r>
                <a:rPr lang="en-US" sz="1600">
                  <a:solidFill>
                    <a:srgbClr val="FF0000"/>
                  </a:solidFill>
                  <a:latin typeface="Calibri"/>
                  <a:ea typeface="Calibri"/>
                  <a:cs typeface="Calibri"/>
                  <a:sym typeface="Calibri"/>
                </a:rPr>
                <a:t>Address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(4)</a:t>
            </a:r>
            <a:endParaRPr/>
          </a:p>
        </p:txBody>
      </p:sp>
      <p:sp>
        <p:nvSpPr>
          <p:cNvPr id="527" name="Google Shape;527;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28" name="Google Shape;528;p42"/>
          <p:cNvPicPr preferRelativeResize="0"/>
          <p:nvPr/>
        </p:nvPicPr>
        <p:blipFill rotWithShape="1">
          <a:blip r:embed="rId3">
            <a:alphaModFix/>
          </a:blip>
          <a:srcRect b="0" l="0" r="0" t="0"/>
          <a:stretch/>
        </p:blipFill>
        <p:spPr>
          <a:xfrm>
            <a:off x="1974937" y="1825626"/>
            <a:ext cx="5194126" cy="3347266"/>
          </a:xfrm>
          <a:prstGeom prst="rect">
            <a:avLst/>
          </a:prstGeom>
          <a:noFill/>
          <a:ln>
            <a:noFill/>
          </a:ln>
        </p:spPr>
      </p:pic>
      <p:sp>
        <p:nvSpPr>
          <p:cNvPr id="529" name="Google Shape;529;p42"/>
          <p:cNvSpPr txBox="1"/>
          <p:nvPr/>
        </p:nvSpPr>
        <p:spPr>
          <a:xfrm>
            <a:off x="3521676" y="1825624"/>
            <a:ext cx="236014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CPU sends virtual addresses to the MMU</a:t>
            </a:r>
            <a:endParaRPr/>
          </a:p>
        </p:txBody>
      </p:sp>
      <p:sp>
        <p:nvSpPr>
          <p:cNvPr id="530" name="Google Shape;530;p42"/>
          <p:cNvSpPr txBox="1"/>
          <p:nvPr/>
        </p:nvSpPr>
        <p:spPr>
          <a:xfrm>
            <a:off x="2341605" y="4624074"/>
            <a:ext cx="236014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C55A11"/>
                </a:solidFill>
                <a:latin typeface="Calibri"/>
                <a:ea typeface="Calibri"/>
                <a:cs typeface="Calibri"/>
                <a:sym typeface="Calibri"/>
              </a:rPr>
              <a:t>MMU sends physical addresses to the memory</a:t>
            </a:r>
            <a:endParaRPr/>
          </a:p>
        </p:txBody>
      </p:sp>
      <p:sp>
        <p:nvSpPr>
          <p:cNvPr id="531" name="Google Shape;531;p42"/>
          <p:cNvSpPr/>
          <p:nvPr/>
        </p:nvSpPr>
        <p:spPr>
          <a:xfrm>
            <a:off x="2624898" y="3393559"/>
            <a:ext cx="113337" cy="113337"/>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32" name="Google Shape;532;p42"/>
          <p:cNvCxnSpPr/>
          <p:nvPr/>
        </p:nvCxnSpPr>
        <p:spPr>
          <a:xfrm flipH="1" rot="10800000">
            <a:off x="1885950" y="3506896"/>
            <a:ext cx="734185" cy="397468"/>
          </a:xfrm>
          <a:prstGeom prst="straightConnector1">
            <a:avLst/>
          </a:prstGeom>
          <a:noFill/>
          <a:ln cap="flat" cmpd="sng" w="19050">
            <a:solidFill>
              <a:schemeClr val="accent6"/>
            </a:solidFill>
            <a:prstDash val="solid"/>
            <a:miter lim="800000"/>
            <a:headEnd len="sm" w="sm" type="none"/>
            <a:tailEnd len="med" w="med" type="stealth"/>
          </a:ln>
        </p:spPr>
      </p:cxnSp>
      <p:sp>
        <p:nvSpPr>
          <p:cNvPr id="533" name="Google Shape;533;p42"/>
          <p:cNvSpPr txBox="1"/>
          <p:nvPr/>
        </p:nvSpPr>
        <p:spPr>
          <a:xfrm>
            <a:off x="1021696" y="3904365"/>
            <a:ext cx="1027069" cy="667490"/>
          </a:xfrm>
          <a:prstGeom prst="rect">
            <a:avLst/>
          </a:prstGeom>
          <a:noFill/>
          <a:ln>
            <a:noFill/>
          </a:ln>
        </p:spPr>
        <p:txBody>
          <a:bodyPr anchorCtr="0" anchor="t" bIns="45700" lIns="91425" spcFirstLastPara="1" rIns="91425" wrap="square" tIns="45700">
            <a:spAutoFit/>
          </a:bodyPr>
          <a:lstStyle/>
          <a:p>
            <a:pPr indent="0" lvl="0" marL="0" marR="0" rtl="0" algn="l">
              <a:lnSpc>
                <a:spcPct val="89000"/>
              </a:lnSpc>
              <a:spcBef>
                <a:spcPts val="0"/>
              </a:spcBef>
              <a:spcAft>
                <a:spcPts val="0"/>
              </a:spcAft>
              <a:buNone/>
            </a:pPr>
            <a:r>
              <a:rPr b="1" lang="en-US" sz="1400">
                <a:solidFill>
                  <a:schemeClr val="accent6"/>
                </a:solidFill>
                <a:latin typeface="Calibri"/>
                <a:ea typeface="Calibri"/>
                <a:cs typeface="Calibri"/>
                <a:sym typeface="Calibri"/>
              </a:rPr>
              <a:t>Translation Lookaside Buffer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Translation Lookaside Buffer (5)</a:t>
            </a:r>
            <a:endParaRPr/>
          </a:p>
        </p:txBody>
      </p:sp>
      <p:sp>
        <p:nvSpPr>
          <p:cNvPr id="539" name="Google Shape;539;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40" name="Google Shape;540;p43"/>
          <p:cNvPicPr preferRelativeResize="0"/>
          <p:nvPr/>
        </p:nvPicPr>
        <p:blipFill rotWithShape="1">
          <a:blip r:embed="rId3">
            <a:alphaModFix/>
          </a:blip>
          <a:srcRect b="0" l="0" r="0" t="0"/>
          <a:stretch/>
        </p:blipFill>
        <p:spPr>
          <a:xfrm>
            <a:off x="628650" y="1564650"/>
            <a:ext cx="7929828" cy="4928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Long Do Memory Accesses Take?</a:t>
            </a:r>
            <a:endParaRPr/>
          </a:p>
        </p:txBody>
      </p:sp>
      <p:sp>
        <p:nvSpPr>
          <p:cNvPr id="546" name="Google Shape;546;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Assume the following times:</a:t>
            </a:r>
            <a:endParaRPr/>
          </a:p>
          <a:p>
            <a:pPr indent="-228600" lvl="1" marL="685800" rtl="0" algn="l">
              <a:lnSpc>
                <a:spcPct val="90000"/>
              </a:lnSpc>
              <a:spcBef>
                <a:spcPts val="500"/>
              </a:spcBef>
              <a:spcAft>
                <a:spcPts val="0"/>
              </a:spcAft>
              <a:buClr>
                <a:schemeClr val="dk1"/>
              </a:buClr>
              <a:buSzPts val="2400"/>
              <a:buChar char="•"/>
            </a:pPr>
            <a:r>
              <a:rPr lang="en-US"/>
              <a:t>TLB lookup time = </a:t>
            </a:r>
            <a:r>
              <a:rPr i="1" lang="en-US"/>
              <a:t>a </a:t>
            </a:r>
            <a:r>
              <a:rPr lang="en-US"/>
              <a:t>(often zero - overlapped in CPU)</a:t>
            </a:r>
            <a:endParaRPr/>
          </a:p>
          <a:p>
            <a:pPr indent="-228600" lvl="1" marL="685800" rtl="0" algn="l">
              <a:lnSpc>
                <a:spcPct val="90000"/>
              </a:lnSpc>
              <a:spcBef>
                <a:spcPts val="500"/>
              </a:spcBef>
              <a:spcAft>
                <a:spcPts val="0"/>
              </a:spcAft>
              <a:buClr>
                <a:schemeClr val="dk1"/>
              </a:buClr>
              <a:buSzPts val="2400"/>
              <a:buChar char="•"/>
            </a:pPr>
            <a:r>
              <a:rPr lang="en-US"/>
              <a:t>Memory access time = </a:t>
            </a:r>
            <a:r>
              <a:rPr i="1" lang="en-US"/>
              <a:t>m</a:t>
            </a:r>
            <a:endParaRPr/>
          </a:p>
          <a:p>
            <a:pPr indent="-228600" lvl="0" marL="228600" rtl="0" algn="l">
              <a:lnSpc>
                <a:spcPct val="90000"/>
              </a:lnSpc>
              <a:spcBef>
                <a:spcPts val="1000"/>
              </a:spcBef>
              <a:spcAft>
                <a:spcPts val="0"/>
              </a:spcAft>
              <a:buClr>
                <a:schemeClr val="dk1"/>
              </a:buClr>
              <a:buSzPts val="2800"/>
              <a:buChar char="•"/>
            </a:pPr>
            <a:r>
              <a:rPr lang="en-US"/>
              <a:t>Hit ratio (</a:t>
            </a:r>
            <a:r>
              <a:rPr i="1" lang="en-US"/>
              <a:t>h</a:t>
            </a:r>
            <a:r>
              <a:rPr lang="en-US"/>
              <a:t>) is percentage of time that a logical page number is found in the TLB</a:t>
            </a:r>
            <a:endParaRPr/>
          </a:p>
          <a:p>
            <a:pPr indent="-228600" lvl="1" marL="685800" rtl="0" algn="l">
              <a:lnSpc>
                <a:spcPct val="90000"/>
              </a:lnSpc>
              <a:spcBef>
                <a:spcPts val="500"/>
              </a:spcBef>
              <a:spcAft>
                <a:spcPts val="0"/>
              </a:spcAft>
              <a:buClr>
                <a:schemeClr val="dk1"/>
              </a:buClr>
              <a:buSzPts val="2400"/>
              <a:buChar char="•"/>
            </a:pPr>
            <a:r>
              <a:rPr lang="en-US"/>
              <a:t>Larger TLB usually means higher </a:t>
            </a:r>
            <a:r>
              <a:rPr i="1" lang="en-US"/>
              <a:t>h</a:t>
            </a:r>
            <a:endParaRPr/>
          </a:p>
          <a:p>
            <a:pPr indent="-228600" lvl="1" marL="685800" rtl="0" algn="l">
              <a:lnSpc>
                <a:spcPct val="90000"/>
              </a:lnSpc>
              <a:spcBef>
                <a:spcPts val="500"/>
              </a:spcBef>
              <a:spcAft>
                <a:spcPts val="0"/>
              </a:spcAft>
              <a:buClr>
                <a:schemeClr val="dk1"/>
              </a:buClr>
              <a:buSzPts val="2400"/>
              <a:buChar char="•"/>
            </a:pPr>
            <a:r>
              <a:rPr lang="en-US"/>
              <a:t>TLB structure can affect </a:t>
            </a:r>
            <a:r>
              <a:rPr i="1" lang="en-US"/>
              <a:t>h</a:t>
            </a:r>
            <a:r>
              <a:rPr lang="en-US"/>
              <a:t> as well</a:t>
            </a:r>
            <a:endParaRPr/>
          </a:p>
          <a:p>
            <a:pPr indent="-228600" lvl="0" marL="228600" rtl="0" algn="l">
              <a:lnSpc>
                <a:spcPct val="90000"/>
              </a:lnSpc>
              <a:spcBef>
                <a:spcPts val="1000"/>
              </a:spcBef>
              <a:spcAft>
                <a:spcPts val="0"/>
              </a:spcAft>
              <a:buClr>
                <a:schemeClr val="dk1"/>
              </a:buClr>
              <a:buSzPts val="2800"/>
              <a:buChar char="•"/>
            </a:pPr>
            <a:r>
              <a:rPr lang="en-US"/>
              <a:t>What is the effective access time (EAT)?</a:t>
            </a:r>
            <a:endParaRPr/>
          </a:p>
          <a:p>
            <a:pPr indent="-228600" lvl="1" marL="685800" rtl="0" algn="l">
              <a:lnSpc>
                <a:spcPct val="90000"/>
              </a:lnSpc>
              <a:spcBef>
                <a:spcPts val="500"/>
              </a:spcBef>
              <a:spcAft>
                <a:spcPts val="0"/>
              </a:spcAft>
              <a:buClr>
                <a:schemeClr val="dk1"/>
              </a:buClr>
              <a:buSzPts val="2400"/>
              <a:buChar char="•"/>
            </a:pPr>
            <a:r>
              <a:rPr i="1" lang="en-US"/>
              <a:t>EAT = (m + a)h + (m + m + a)(1-h) =a + (2-h)m</a:t>
            </a:r>
            <a:endParaRPr i="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(1)</a:t>
            </a:r>
            <a:endParaRPr/>
          </a:p>
        </p:txBody>
      </p:sp>
      <p:sp>
        <p:nvSpPr>
          <p:cNvPr id="552" name="Google Shape;552;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High memory overhead with described page table</a:t>
            </a:r>
            <a:endParaRPr/>
          </a:p>
          <a:p>
            <a:pPr indent="-228600" lvl="1" marL="685800" rtl="0" algn="l">
              <a:lnSpc>
                <a:spcPct val="90000"/>
              </a:lnSpc>
              <a:spcBef>
                <a:spcPts val="500"/>
              </a:spcBef>
              <a:spcAft>
                <a:spcPts val="0"/>
              </a:spcAft>
              <a:buClr>
                <a:schemeClr val="dk1"/>
              </a:buClr>
              <a:buSzPts val="2400"/>
              <a:buChar char="•"/>
            </a:pPr>
            <a:r>
              <a:rPr lang="en-US"/>
              <a:t>If the virtual address space is large</a:t>
            </a:r>
            <a:endParaRPr/>
          </a:p>
          <a:p>
            <a:pPr indent="-228600" lvl="2" marL="1143000" rtl="0" algn="l">
              <a:lnSpc>
                <a:spcPct val="90000"/>
              </a:lnSpc>
              <a:spcBef>
                <a:spcPts val="500"/>
              </a:spcBef>
              <a:spcAft>
                <a:spcPts val="0"/>
              </a:spcAft>
              <a:buClr>
                <a:schemeClr val="dk1"/>
              </a:buClr>
              <a:buSzPts val="2000"/>
              <a:buChar char="•"/>
            </a:pPr>
            <a:r>
              <a:rPr lang="en-US"/>
              <a:t>The page table will be large</a:t>
            </a:r>
            <a:endParaRPr/>
          </a:p>
          <a:p>
            <a:pPr indent="-228600" lvl="1" marL="685800" rtl="0" algn="l">
              <a:lnSpc>
                <a:spcPct val="90000"/>
              </a:lnSpc>
              <a:spcBef>
                <a:spcPts val="500"/>
              </a:spcBef>
              <a:spcAft>
                <a:spcPts val="0"/>
              </a:spcAft>
              <a:buClr>
                <a:schemeClr val="dk1"/>
              </a:buClr>
              <a:buSzPts val="2400"/>
              <a:buChar char="•"/>
            </a:pPr>
            <a:r>
              <a:rPr lang="en-US"/>
              <a:t>If the program uses a small fraction of the address space</a:t>
            </a:r>
            <a:endParaRPr/>
          </a:p>
          <a:p>
            <a:pPr indent="-228600" lvl="2" marL="1143000" rtl="0" algn="l">
              <a:lnSpc>
                <a:spcPct val="90000"/>
              </a:lnSpc>
              <a:spcBef>
                <a:spcPts val="500"/>
              </a:spcBef>
              <a:spcAft>
                <a:spcPts val="0"/>
              </a:spcAft>
              <a:buClr>
                <a:schemeClr val="dk1"/>
              </a:buClr>
              <a:buSzPts val="2000"/>
              <a:buChar char="•"/>
            </a:pPr>
            <a:r>
              <a:rPr lang="en-US"/>
              <a:t>The entire page table is needed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A 31bit address space for application (2GB)</a:t>
            </a:r>
            <a:endParaRPr/>
          </a:p>
          <a:p>
            <a:pPr indent="-228600" lvl="1" marL="685800" rtl="0" algn="l">
              <a:lnSpc>
                <a:spcPct val="90000"/>
              </a:lnSpc>
              <a:spcBef>
                <a:spcPts val="500"/>
              </a:spcBef>
              <a:spcAft>
                <a:spcPts val="0"/>
              </a:spcAft>
              <a:buClr>
                <a:schemeClr val="dk1"/>
              </a:buClr>
              <a:buSzPts val="2400"/>
              <a:buChar char="•"/>
            </a:pPr>
            <a:r>
              <a:rPr lang="en-US"/>
              <a:t>4kB pages, 4bytes per page entry</a:t>
            </a:r>
            <a:endParaRPr/>
          </a:p>
          <a:p>
            <a:pPr indent="-228600" lvl="1" marL="685800" rtl="0" algn="l">
              <a:lnSpc>
                <a:spcPct val="90000"/>
              </a:lnSpc>
              <a:spcBef>
                <a:spcPts val="500"/>
              </a:spcBef>
              <a:spcAft>
                <a:spcPts val="0"/>
              </a:spcAft>
              <a:buClr>
                <a:schemeClr val="dk1"/>
              </a:buClr>
              <a:buSzPts val="2400"/>
              <a:buChar char="•"/>
            </a:pPr>
            <a:r>
              <a:rPr lang="en-US"/>
              <a:t>2MB page table</a:t>
            </a:r>
            <a:endParaRPr/>
          </a:p>
          <a:p>
            <a:pPr indent="-228600" lvl="1" marL="685800" rtl="0" algn="l">
              <a:lnSpc>
                <a:spcPct val="90000"/>
              </a:lnSpc>
              <a:spcBef>
                <a:spcPts val="500"/>
              </a:spcBef>
              <a:spcAft>
                <a:spcPts val="0"/>
              </a:spcAft>
              <a:buClr>
                <a:schemeClr val="dk1"/>
              </a:buClr>
              <a:buSzPts val="2400"/>
              <a:buChar char="•"/>
            </a:pPr>
            <a:r>
              <a:rPr lang="en-US"/>
              <a:t>100 programs running 200MB (10%)</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(2)</a:t>
            </a:r>
            <a:endParaRPr/>
          </a:p>
        </p:txBody>
      </p:sp>
      <p:sp>
        <p:nvSpPr>
          <p:cNvPr id="558" name="Google Shape;558;p46"/>
          <p:cNvSpPr txBox="1"/>
          <p:nvPr>
            <p:ph idx="1" type="body"/>
          </p:nvPr>
        </p:nvSpPr>
        <p:spPr>
          <a:xfrm>
            <a:off x="628650" y="1825626"/>
            <a:ext cx="7886700" cy="15158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Basic idea is to “</a:t>
            </a:r>
            <a:r>
              <a:rPr i="1" lang="en-US"/>
              <a:t>page” the page tables</a:t>
            </a:r>
            <a:endParaRPr/>
          </a:p>
          <a:p>
            <a:pPr indent="-228600" lvl="0" marL="228600" rtl="0" algn="l">
              <a:lnSpc>
                <a:spcPct val="90000"/>
              </a:lnSpc>
              <a:spcBef>
                <a:spcPts val="1000"/>
              </a:spcBef>
              <a:spcAft>
                <a:spcPts val="0"/>
              </a:spcAft>
              <a:buClr>
                <a:schemeClr val="dk1"/>
              </a:buClr>
              <a:buSzPts val="2800"/>
              <a:buChar char="•"/>
            </a:pPr>
            <a:r>
              <a:rPr lang="en-US"/>
              <a:t>Divide virtual address into multiple portions</a:t>
            </a:r>
            <a:endParaRPr/>
          </a:p>
          <a:p>
            <a:pPr indent="-228600" lvl="1" marL="685800" rtl="0" algn="l">
              <a:lnSpc>
                <a:spcPct val="90000"/>
              </a:lnSpc>
              <a:spcBef>
                <a:spcPts val="500"/>
              </a:spcBef>
              <a:spcAft>
                <a:spcPts val="0"/>
              </a:spcAft>
              <a:buClr>
                <a:schemeClr val="dk1"/>
              </a:buClr>
              <a:buSzPts val="2400"/>
              <a:buChar char="•"/>
            </a:pPr>
            <a:r>
              <a:rPr b="1" lang="en-US"/>
              <a:t>high page bits, low page bits, offset bits</a:t>
            </a:r>
            <a:endParaRPr/>
          </a:p>
        </p:txBody>
      </p:sp>
      <p:pic>
        <p:nvPicPr>
          <p:cNvPr id="559" name="Google Shape;559;p46"/>
          <p:cNvPicPr preferRelativeResize="0"/>
          <p:nvPr/>
        </p:nvPicPr>
        <p:blipFill rotWithShape="1">
          <a:blip r:embed="rId3">
            <a:alphaModFix/>
          </a:blip>
          <a:srcRect b="0" l="0" r="0" t="0"/>
          <a:stretch/>
        </p:blipFill>
        <p:spPr>
          <a:xfrm>
            <a:off x="1196021" y="3341501"/>
            <a:ext cx="7134772" cy="3516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(3)</a:t>
            </a:r>
            <a:endParaRPr/>
          </a:p>
        </p:txBody>
      </p:sp>
      <p:sp>
        <p:nvSpPr>
          <p:cNvPr id="565" name="Google Shape;565;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Allow portions of the page tables to </a:t>
            </a:r>
            <a:endParaRPr/>
          </a:p>
          <a:p>
            <a:pPr indent="-228600" lvl="1" marL="685800" rtl="0" algn="l">
              <a:lnSpc>
                <a:spcPct val="90000"/>
              </a:lnSpc>
              <a:spcBef>
                <a:spcPts val="500"/>
              </a:spcBef>
              <a:spcAft>
                <a:spcPts val="0"/>
              </a:spcAft>
              <a:buClr>
                <a:schemeClr val="dk1"/>
              </a:buClr>
              <a:buSzPts val="2400"/>
              <a:buChar char="•"/>
            </a:pPr>
            <a:r>
              <a:rPr lang="en-US"/>
              <a:t>Be kept in memory at one time</a:t>
            </a:r>
            <a:endParaRPr/>
          </a:p>
          <a:p>
            <a:pPr indent="-228600" lvl="1" marL="685800" rtl="0" algn="l">
              <a:lnSpc>
                <a:spcPct val="90000"/>
              </a:lnSpc>
              <a:spcBef>
                <a:spcPts val="500"/>
              </a:spcBef>
              <a:spcAft>
                <a:spcPts val="0"/>
              </a:spcAft>
              <a:buClr>
                <a:schemeClr val="dk1"/>
              </a:buClr>
              <a:buSzPts val="2400"/>
              <a:buChar char="•"/>
            </a:pPr>
            <a:r>
              <a:rPr lang="en-US"/>
              <a:t>Do not be present at all</a:t>
            </a:r>
            <a:endParaRPr/>
          </a:p>
        </p:txBody>
      </p:sp>
      <p:pic>
        <p:nvPicPr>
          <p:cNvPr id="566" name="Google Shape;566;p47"/>
          <p:cNvPicPr preferRelativeResize="0"/>
          <p:nvPr/>
        </p:nvPicPr>
        <p:blipFill rotWithShape="1">
          <a:blip r:embed="rId3">
            <a:alphaModFix/>
          </a:blip>
          <a:srcRect b="0" l="0" r="0" t="0"/>
          <a:stretch/>
        </p:blipFill>
        <p:spPr>
          <a:xfrm>
            <a:off x="1086701" y="3325164"/>
            <a:ext cx="6970597" cy="34061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48"/>
          <p:cNvPicPr preferRelativeResize="0"/>
          <p:nvPr/>
        </p:nvPicPr>
        <p:blipFill rotWithShape="1">
          <a:blip r:embed="rId3">
            <a:alphaModFix/>
          </a:blip>
          <a:srcRect b="0" l="0" r="0" t="0"/>
          <a:stretch/>
        </p:blipFill>
        <p:spPr>
          <a:xfrm>
            <a:off x="3016665" y="365126"/>
            <a:ext cx="6127335" cy="6388724"/>
          </a:xfrm>
          <a:prstGeom prst="rect">
            <a:avLst/>
          </a:prstGeom>
          <a:noFill/>
          <a:ln>
            <a:noFill/>
          </a:ln>
        </p:spPr>
      </p:pic>
      <p:sp>
        <p:nvSpPr>
          <p:cNvPr id="572" name="Google Shape;572;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(4)</a:t>
            </a:r>
            <a:endParaRPr/>
          </a:p>
        </p:txBody>
      </p:sp>
      <p:sp>
        <p:nvSpPr>
          <p:cNvPr id="573" name="Google Shape;573;p48"/>
          <p:cNvSpPr/>
          <p:nvPr/>
        </p:nvSpPr>
        <p:spPr>
          <a:xfrm>
            <a:off x="827006" y="1690689"/>
            <a:ext cx="333557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 32-bit address with two page table fields. (b) Two-level page tables. (MOS Figure 3-1)</a:t>
            </a:r>
            <a:endParaRPr/>
          </a:p>
        </p:txBody>
      </p:sp>
      <p:sp>
        <p:nvSpPr>
          <p:cNvPr id="574" name="Google Shape;574;p48"/>
          <p:cNvSpPr/>
          <p:nvPr/>
        </p:nvSpPr>
        <p:spPr>
          <a:xfrm>
            <a:off x="628650" y="4679468"/>
            <a:ext cx="5107621" cy="163121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Example</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32bit address space (4GB)</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4kB pages, 4bytes per page entry</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Application occupies 12MB space</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16kB page table (vs 4MB linear table)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(5)</a:t>
            </a:r>
            <a:endParaRPr/>
          </a:p>
        </p:txBody>
      </p:sp>
      <p:sp>
        <p:nvSpPr>
          <p:cNvPr id="581" name="Google Shape;581;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Multi-level page tables can be extended to N levels as the address space gets larger </a:t>
            </a:r>
            <a:endParaRPr/>
          </a:p>
          <a:p>
            <a:pPr indent="-228600" lvl="1" marL="685800" rtl="0" algn="l">
              <a:lnSpc>
                <a:spcPct val="90000"/>
              </a:lnSpc>
              <a:spcBef>
                <a:spcPts val="500"/>
              </a:spcBef>
              <a:spcAft>
                <a:spcPts val="0"/>
              </a:spcAft>
              <a:buClr>
                <a:schemeClr val="dk1"/>
              </a:buClr>
              <a:buSzPts val="2400"/>
              <a:buChar char="•"/>
            </a:pPr>
            <a:r>
              <a:rPr lang="en-US"/>
              <a:t>x86_64 supports up to 4 levels</a:t>
            </a:r>
            <a:endParaRPr/>
          </a:p>
        </p:txBody>
      </p:sp>
      <p:pic>
        <p:nvPicPr>
          <p:cNvPr id="582" name="Google Shape;582;p49"/>
          <p:cNvPicPr preferRelativeResize="0"/>
          <p:nvPr/>
        </p:nvPicPr>
        <p:blipFill rotWithShape="1">
          <a:blip r:embed="rId3">
            <a:alphaModFix/>
          </a:blip>
          <a:srcRect b="0" l="0" r="0" t="0"/>
          <a:stretch/>
        </p:blipFill>
        <p:spPr>
          <a:xfrm>
            <a:off x="2456822" y="3132110"/>
            <a:ext cx="4230355" cy="3179789"/>
          </a:xfrm>
          <a:prstGeom prst="rect">
            <a:avLst/>
          </a:prstGeom>
          <a:noFill/>
          <a:ln>
            <a:noFill/>
          </a:ln>
        </p:spPr>
      </p:pic>
      <p:sp>
        <p:nvSpPr>
          <p:cNvPr id="583" name="Google Shape;583;p49"/>
          <p:cNvSpPr/>
          <p:nvPr/>
        </p:nvSpPr>
        <p:spPr>
          <a:xfrm>
            <a:off x="628650" y="6428719"/>
            <a:ext cx="78867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https://software.intel.com/sites/default/files/managed/2b/80/5-level_paging_white_paper.pdf</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Multilevel Page Tables (6)</a:t>
            </a:r>
            <a:endParaRPr/>
          </a:p>
        </p:txBody>
      </p:sp>
      <p:sp>
        <p:nvSpPr>
          <p:cNvPr id="589" name="Google Shape;589;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5-levels!!!</a:t>
            </a:r>
            <a:endParaRPr/>
          </a:p>
        </p:txBody>
      </p:sp>
      <p:pic>
        <p:nvPicPr>
          <p:cNvPr id="590" name="Google Shape;590;p50"/>
          <p:cNvPicPr preferRelativeResize="0"/>
          <p:nvPr/>
        </p:nvPicPr>
        <p:blipFill rotWithShape="1">
          <a:blip r:embed="rId3">
            <a:alphaModFix/>
          </a:blip>
          <a:srcRect b="0" l="0" r="0" t="0"/>
          <a:stretch/>
        </p:blipFill>
        <p:spPr>
          <a:xfrm>
            <a:off x="2058342" y="2393176"/>
            <a:ext cx="5027316" cy="3783787"/>
          </a:xfrm>
          <a:prstGeom prst="rect">
            <a:avLst/>
          </a:prstGeom>
          <a:noFill/>
          <a:ln>
            <a:noFill/>
          </a:ln>
        </p:spPr>
      </p:pic>
      <p:sp>
        <p:nvSpPr>
          <p:cNvPr id="591" name="Google Shape;591;p50"/>
          <p:cNvSpPr/>
          <p:nvPr/>
        </p:nvSpPr>
        <p:spPr>
          <a:xfrm>
            <a:off x="628650" y="6428719"/>
            <a:ext cx="78867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https://software.intel.com/sites/default/files/managed/2b/80/5-level_paging_white_paper.pdf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Big Is a Multilevel Page</a:t>
            </a:r>
            <a:br>
              <a:rPr lang="en-US"/>
            </a:br>
            <a:r>
              <a:rPr lang="en-US"/>
              <a:t>Table? (1)</a:t>
            </a:r>
            <a:endParaRPr/>
          </a:p>
        </p:txBody>
      </p:sp>
      <p:sp>
        <p:nvSpPr>
          <p:cNvPr id="597" name="Google Shape;597;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a 32-bit virtual address space. Each page consists of 4K virtual addresses. Also assume each page table entry (PTE) takes 4 bytes.</a:t>
            </a:r>
            <a:endParaRPr/>
          </a:p>
          <a:p>
            <a:pPr indent="-228600" lvl="1" marL="685800" rtl="0" algn="l">
              <a:lnSpc>
                <a:spcPct val="90000"/>
              </a:lnSpc>
              <a:spcBef>
                <a:spcPts val="500"/>
              </a:spcBef>
              <a:spcAft>
                <a:spcPts val="0"/>
              </a:spcAft>
              <a:buClr>
                <a:schemeClr val="dk1"/>
              </a:buClr>
              <a:buSzPts val="2400"/>
              <a:buChar char="•"/>
            </a:pPr>
            <a:r>
              <a:rPr lang="en-US"/>
              <a:t>Recall: A 1-level page table takes 4MB!</a:t>
            </a:r>
            <a:endParaRPr/>
          </a:p>
          <a:p>
            <a:pPr indent="-228600" lvl="1" marL="685800" rtl="0" algn="l">
              <a:lnSpc>
                <a:spcPct val="90000"/>
              </a:lnSpc>
              <a:spcBef>
                <a:spcPts val="500"/>
              </a:spcBef>
              <a:spcAft>
                <a:spcPts val="0"/>
              </a:spcAft>
              <a:buClr>
                <a:schemeClr val="dk1"/>
              </a:buClr>
              <a:buSzPts val="2400"/>
              <a:buChar char="•"/>
            </a:pPr>
            <a:r>
              <a:rPr lang="en-US"/>
              <a:t>Question: assume the 32-bit address is allocated as following: 10 bits to the primary page, 10 bits to the secondary page, 12 bits to the page offset</a:t>
            </a:r>
            <a:endParaRPr/>
          </a:p>
          <a:p>
            <a:pPr indent="-228600" lvl="2" marL="1143000" rtl="0" algn="l">
              <a:lnSpc>
                <a:spcPct val="90000"/>
              </a:lnSpc>
              <a:spcBef>
                <a:spcPts val="500"/>
              </a:spcBef>
              <a:spcAft>
                <a:spcPts val="0"/>
              </a:spcAft>
              <a:buClr>
                <a:schemeClr val="dk1"/>
              </a:buClr>
              <a:buSzPts val="2000"/>
              <a:buChar char="•"/>
            </a:pPr>
            <a:r>
              <a:rPr lang="en-US"/>
              <a:t>What is the size of each 2-level page table?</a:t>
            </a:r>
            <a:endParaRPr/>
          </a:p>
          <a:p>
            <a:pPr indent="-228600" lvl="2" marL="1143000" rtl="0" algn="l">
              <a:lnSpc>
                <a:spcPct val="90000"/>
              </a:lnSpc>
              <a:spcBef>
                <a:spcPts val="500"/>
              </a:spcBef>
              <a:spcAft>
                <a:spcPts val="0"/>
              </a:spcAft>
              <a:buClr>
                <a:schemeClr val="dk1"/>
              </a:buClr>
              <a:buSzPts val="2000"/>
              <a:buChar char="•"/>
            </a:pPr>
            <a:r>
              <a:rPr lang="en-US"/>
              <a:t>What is the total size of the page tables (including 1-level and 2-level ones)?</a:t>
            </a:r>
            <a:endParaRPr/>
          </a:p>
          <a:p>
            <a:pPr indent="-228600" lvl="2" marL="1143000" rtl="0" algn="l">
              <a:lnSpc>
                <a:spcPct val="90000"/>
              </a:lnSpc>
              <a:spcBef>
                <a:spcPts val="500"/>
              </a:spcBef>
              <a:spcAft>
                <a:spcPts val="0"/>
              </a:spcAft>
              <a:buClr>
                <a:schemeClr val="dk1"/>
              </a:buClr>
              <a:buSzPts val="2000"/>
              <a:buChar char="•"/>
            </a:pPr>
            <a:r>
              <a:rPr lang="en-US"/>
              <a:t>How much memory is needed for one virtual address translation?</a:t>
            </a:r>
            <a:endParaRPr/>
          </a:p>
        </p:txBody>
      </p:sp>
      <p:sp>
        <p:nvSpPr>
          <p:cNvPr id="598" name="Google Shape;598;p51"/>
          <p:cNvSpPr/>
          <p:nvPr/>
        </p:nvSpPr>
        <p:spPr>
          <a:xfrm>
            <a:off x="6229350" y="5850234"/>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-2^10*4=4KB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-1025*4KB = 4MB and 4 KB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- 8 KB</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 Method</a:t>
            </a:r>
            <a:endParaRPr/>
          </a:p>
        </p:txBody>
      </p:sp>
      <p:sp>
        <p:nvSpPr>
          <p:cNvPr id="134" name="Google Shape;134;p16"/>
          <p:cNvSpPr txBox="1"/>
          <p:nvPr>
            <p:ph idx="1" type="body"/>
          </p:nvPr>
        </p:nvSpPr>
        <p:spPr>
          <a:xfrm>
            <a:off x="628650" y="1825625"/>
            <a:ext cx="4953000" cy="44268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Each process its own (virtual) address space</a:t>
            </a:r>
            <a:endParaRPr/>
          </a:p>
          <a:p>
            <a:pPr indent="-240030" lvl="1" marL="685800" rtl="0" algn="l">
              <a:lnSpc>
                <a:spcPct val="90000"/>
              </a:lnSpc>
              <a:spcBef>
                <a:spcPts val="500"/>
              </a:spcBef>
              <a:spcAft>
                <a:spcPts val="0"/>
              </a:spcAft>
              <a:buClr>
                <a:schemeClr val="dk1"/>
              </a:buClr>
              <a:buSzPts val="2400"/>
              <a:buChar char="•"/>
            </a:pPr>
            <a:r>
              <a:rPr lang="en-US"/>
              <a:t>From address 0x00, to </a:t>
            </a:r>
            <a:r>
              <a:rPr b="1" lang="en-US">
                <a:solidFill>
                  <a:srgbClr val="980000"/>
                </a:solidFill>
              </a:rPr>
              <a:t>MAX</a:t>
            </a:r>
            <a:endParaRPr b="1">
              <a:solidFill>
                <a:srgbClr val="980000"/>
              </a:solidFill>
            </a:endParaRPr>
          </a:p>
          <a:p>
            <a:pPr indent="-122872" lvl="8" marL="3886200" rtl="0" algn="l">
              <a:lnSpc>
                <a:spcPct val="90000"/>
              </a:lnSpc>
              <a:spcBef>
                <a:spcPts val="500"/>
              </a:spcBef>
              <a:spcAft>
                <a:spcPts val="0"/>
              </a:spcAft>
              <a:buClr>
                <a:schemeClr val="dk1"/>
              </a:buClr>
              <a:buSzPts val="1800"/>
              <a:buNone/>
            </a:pPr>
            <a:r>
              <a:t/>
            </a:r>
            <a:endParaRPr/>
          </a:p>
          <a:p>
            <a:pPr indent="-292100" lvl="0" marL="228600" rtl="0" algn="l">
              <a:spcBef>
                <a:spcPts val="1000"/>
              </a:spcBef>
              <a:spcAft>
                <a:spcPts val="0"/>
              </a:spcAft>
              <a:buSzPts val="2800"/>
              <a:buChar char="•"/>
            </a:pPr>
            <a:r>
              <a:rPr lang="en-US"/>
              <a:t>Program operates on </a:t>
            </a:r>
            <a:r>
              <a:rPr b="1" lang="en-US"/>
              <a:t>virtual addresses</a:t>
            </a:r>
            <a:endParaRPr/>
          </a:p>
          <a:p>
            <a:pPr indent="-122872" lvl="8" marL="3886200" rtl="0" algn="l">
              <a:lnSpc>
                <a:spcPct val="90000"/>
              </a:lnSpc>
              <a:spcBef>
                <a:spcPts val="500"/>
              </a:spcBef>
              <a:spcAft>
                <a:spcPts val="0"/>
              </a:spcAft>
              <a:buClr>
                <a:schemeClr val="dk1"/>
              </a:buClr>
              <a:buSzPts val="1800"/>
              <a:buNone/>
            </a:pPr>
            <a:r>
              <a:t/>
            </a:r>
            <a:endParaRPr i="1"/>
          </a:p>
          <a:p>
            <a:pPr indent="-241934" lvl="0" marL="228600" rtl="0" algn="l">
              <a:lnSpc>
                <a:spcPct val="90000"/>
              </a:lnSpc>
              <a:spcBef>
                <a:spcPts val="1000"/>
              </a:spcBef>
              <a:spcAft>
                <a:spcPts val="0"/>
              </a:spcAft>
              <a:buClr>
                <a:schemeClr val="dk1"/>
              </a:buClr>
              <a:buSzPts val="2800"/>
              <a:buChar char="•"/>
            </a:pPr>
            <a:r>
              <a:rPr lang="en-US"/>
              <a:t>Virtual address </a:t>
            </a:r>
            <a:r>
              <a:rPr b="1" lang="en-US"/>
              <a:t>≠</a:t>
            </a:r>
            <a:r>
              <a:rPr lang="en-US"/>
              <a:t> physical RAM address</a:t>
            </a:r>
            <a:endParaRPr/>
          </a:p>
          <a:p>
            <a:pPr indent="-240030" lvl="1" marL="685800" rtl="0" algn="l">
              <a:lnSpc>
                <a:spcPct val="90000"/>
              </a:lnSpc>
              <a:spcBef>
                <a:spcPts val="500"/>
              </a:spcBef>
              <a:spcAft>
                <a:spcPts val="0"/>
              </a:spcAft>
              <a:buClr>
                <a:schemeClr val="dk1"/>
              </a:buClr>
              <a:buSzPts val="2400"/>
              <a:buChar char="•"/>
            </a:pPr>
            <a:r>
              <a:rPr lang="en-US"/>
              <a:t>Virtual address </a:t>
            </a:r>
            <a:r>
              <a:rPr b="1" lang="en-US"/>
              <a:t>translated</a:t>
            </a:r>
            <a:r>
              <a:rPr lang="en-US"/>
              <a:t> to physical address</a:t>
            </a:r>
            <a:endParaRPr/>
          </a:p>
          <a:p>
            <a:pPr indent="-240030" lvl="1" marL="685800" rtl="0" algn="l">
              <a:lnSpc>
                <a:spcPct val="90000"/>
              </a:lnSpc>
              <a:spcBef>
                <a:spcPts val="500"/>
              </a:spcBef>
              <a:spcAft>
                <a:spcPts val="0"/>
              </a:spcAft>
              <a:buClr>
                <a:schemeClr val="dk1"/>
              </a:buClr>
              <a:buSzPts val="2400"/>
              <a:buChar char="•"/>
            </a:pPr>
            <a:r>
              <a:rPr lang="en-US"/>
              <a:t>Translation </a:t>
            </a:r>
            <a:r>
              <a:rPr b="1" lang="en-US"/>
              <a:t>transparent</a:t>
            </a:r>
            <a:r>
              <a:rPr lang="en-US"/>
              <a:t> to the program</a:t>
            </a:r>
            <a:endParaRPr i="1"/>
          </a:p>
        </p:txBody>
      </p:sp>
      <p:grpSp>
        <p:nvGrpSpPr>
          <p:cNvPr id="135" name="Google Shape;135;p16"/>
          <p:cNvGrpSpPr/>
          <p:nvPr/>
        </p:nvGrpSpPr>
        <p:grpSpPr>
          <a:xfrm>
            <a:off x="6638561" y="1552535"/>
            <a:ext cx="1951255" cy="2807502"/>
            <a:chOff x="6638561" y="1552535"/>
            <a:chExt cx="1951255" cy="2807502"/>
          </a:xfrm>
        </p:grpSpPr>
        <p:sp>
          <p:nvSpPr>
            <p:cNvPr id="136" name="Google Shape;136;p16"/>
            <p:cNvSpPr/>
            <p:nvPr/>
          </p:nvSpPr>
          <p:spPr>
            <a:xfrm>
              <a:off x="7286316" y="1825625"/>
              <a:ext cx="1303500" cy="323400"/>
            </a:xfrm>
            <a:prstGeom prst="rect">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Stack</a:t>
              </a:r>
              <a:endParaRPr/>
            </a:p>
          </p:txBody>
        </p:sp>
        <p:sp>
          <p:nvSpPr>
            <p:cNvPr id="137" name="Google Shape;137;p16"/>
            <p:cNvSpPr/>
            <p:nvPr/>
          </p:nvSpPr>
          <p:spPr>
            <a:xfrm>
              <a:off x="7286316" y="2149649"/>
              <a:ext cx="1303500" cy="32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138" name="Google Shape;138;p16"/>
            <p:cNvSpPr/>
            <p:nvPr/>
          </p:nvSpPr>
          <p:spPr>
            <a:xfrm>
              <a:off x="7286316" y="2473052"/>
              <a:ext cx="1303500" cy="323400"/>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Heap</a:t>
              </a:r>
              <a:endParaRPr/>
            </a:p>
          </p:txBody>
        </p:sp>
        <p:sp>
          <p:nvSpPr>
            <p:cNvPr id="139" name="Google Shape;139;p16"/>
            <p:cNvSpPr/>
            <p:nvPr/>
          </p:nvSpPr>
          <p:spPr>
            <a:xfrm>
              <a:off x="7286316" y="3443260"/>
              <a:ext cx="1303500" cy="323400"/>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text</a:t>
              </a:r>
              <a:endParaRPr/>
            </a:p>
          </p:txBody>
        </p:sp>
        <p:sp>
          <p:nvSpPr>
            <p:cNvPr id="140" name="Google Shape;140;p16"/>
            <p:cNvSpPr/>
            <p:nvPr/>
          </p:nvSpPr>
          <p:spPr>
            <a:xfrm>
              <a:off x="7286316" y="3119857"/>
              <a:ext cx="1303500" cy="323400"/>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data</a:t>
              </a:r>
              <a:endParaRPr/>
            </a:p>
          </p:txBody>
        </p:sp>
        <p:sp>
          <p:nvSpPr>
            <p:cNvPr id="141" name="Google Shape;141;p16"/>
            <p:cNvSpPr/>
            <p:nvPr/>
          </p:nvSpPr>
          <p:spPr>
            <a:xfrm>
              <a:off x="7286316" y="2796454"/>
              <a:ext cx="1303500" cy="323400"/>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bss</a:t>
              </a:r>
              <a:endParaRPr sz="1600">
                <a:solidFill>
                  <a:schemeClr val="dk1"/>
                </a:solidFill>
                <a:latin typeface="Calibri"/>
                <a:ea typeface="Calibri"/>
                <a:cs typeface="Calibri"/>
                <a:sym typeface="Calibri"/>
              </a:endParaRPr>
            </a:p>
          </p:txBody>
        </p:sp>
        <p:cxnSp>
          <p:nvCxnSpPr>
            <p:cNvPr id="142" name="Google Shape;142;p16"/>
            <p:cNvCxnSpPr/>
            <p:nvPr/>
          </p:nvCxnSpPr>
          <p:spPr>
            <a:xfrm>
              <a:off x="7940626" y="2125203"/>
              <a:ext cx="0" cy="186000"/>
            </a:xfrm>
            <a:prstGeom prst="straightConnector1">
              <a:avLst/>
            </a:prstGeom>
            <a:noFill/>
            <a:ln cap="flat" cmpd="sng" w="9525">
              <a:solidFill>
                <a:schemeClr val="dk1"/>
              </a:solidFill>
              <a:prstDash val="solid"/>
              <a:miter lim="800000"/>
              <a:headEnd len="sm" w="sm" type="none"/>
              <a:tailEnd len="med" w="med" type="triangle"/>
            </a:ln>
          </p:spPr>
        </p:cxnSp>
        <p:cxnSp>
          <p:nvCxnSpPr>
            <p:cNvPr id="143" name="Google Shape;143;p16"/>
            <p:cNvCxnSpPr/>
            <p:nvPr/>
          </p:nvCxnSpPr>
          <p:spPr>
            <a:xfrm rot="10800000">
              <a:off x="7940626" y="2311495"/>
              <a:ext cx="0" cy="182700"/>
            </a:xfrm>
            <a:prstGeom prst="straightConnector1">
              <a:avLst/>
            </a:prstGeom>
            <a:noFill/>
            <a:ln cap="flat" cmpd="sng" w="9525">
              <a:solidFill>
                <a:schemeClr val="dk1"/>
              </a:solidFill>
              <a:prstDash val="solid"/>
              <a:miter lim="800000"/>
              <a:headEnd len="sm" w="sm" type="none"/>
              <a:tailEnd len="med" w="med" type="triangle"/>
            </a:ln>
          </p:spPr>
        </p:cxnSp>
        <p:sp>
          <p:nvSpPr>
            <p:cNvPr id="144" name="Google Shape;144;p16"/>
            <p:cNvSpPr txBox="1"/>
            <p:nvPr/>
          </p:nvSpPr>
          <p:spPr>
            <a:xfrm>
              <a:off x="7438577" y="3775337"/>
              <a:ext cx="1011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Virtual Memory</a:t>
              </a:r>
              <a:endParaRPr/>
            </a:p>
          </p:txBody>
        </p:sp>
        <p:sp>
          <p:nvSpPr>
            <p:cNvPr id="145" name="Google Shape;145;p16"/>
            <p:cNvSpPr txBox="1"/>
            <p:nvPr/>
          </p:nvSpPr>
          <p:spPr>
            <a:xfrm>
              <a:off x="6651206" y="3649682"/>
              <a:ext cx="585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46" name="Google Shape;146;p16"/>
            <p:cNvSpPr txBox="1"/>
            <p:nvPr/>
          </p:nvSpPr>
          <p:spPr>
            <a:xfrm>
              <a:off x="6638561" y="1552535"/>
              <a:ext cx="583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MAX</a:t>
              </a:r>
              <a:endParaRPr/>
            </a:p>
          </p:txBody>
        </p:sp>
      </p:grpSp>
      <p:grpSp>
        <p:nvGrpSpPr>
          <p:cNvPr id="147" name="Google Shape;147;p16"/>
          <p:cNvGrpSpPr/>
          <p:nvPr/>
        </p:nvGrpSpPr>
        <p:grpSpPr>
          <a:xfrm>
            <a:off x="6638561" y="4822440"/>
            <a:ext cx="1951255" cy="1892661"/>
            <a:chOff x="6638561" y="4822440"/>
            <a:chExt cx="1951255" cy="1892661"/>
          </a:xfrm>
        </p:grpSpPr>
        <p:sp>
          <p:nvSpPr>
            <p:cNvPr id="148" name="Google Shape;148;p16"/>
            <p:cNvSpPr/>
            <p:nvPr/>
          </p:nvSpPr>
          <p:spPr>
            <a:xfrm>
              <a:off x="7286316" y="5015593"/>
              <a:ext cx="1303500" cy="1108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pic>
          <p:nvPicPr>
            <p:cNvPr id="149" name="Google Shape;149;p16"/>
            <p:cNvPicPr preferRelativeResize="0"/>
            <p:nvPr/>
          </p:nvPicPr>
          <p:blipFill rotWithShape="1">
            <a:blip r:embed="rId3">
              <a:alphaModFix/>
            </a:blip>
            <a:srcRect b="52894" l="3870" r="75939" t="32100"/>
            <a:stretch/>
          </p:blipFill>
          <p:spPr>
            <a:xfrm>
              <a:off x="7336171" y="5184609"/>
              <a:ext cx="1203851" cy="894665"/>
            </a:xfrm>
            <a:prstGeom prst="rect">
              <a:avLst/>
            </a:prstGeom>
            <a:noFill/>
            <a:ln>
              <a:noFill/>
            </a:ln>
          </p:spPr>
        </p:pic>
        <p:sp>
          <p:nvSpPr>
            <p:cNvPr id="150" name="Google Shape;150;p16"/>
            <p:cNvSpPr txBox="1"/>
            <p:nvPr/>
          </p:nvSpPr>
          <p:spPr>
            <a:xfrm>
              <a:off x="7390783" y="6130401"/>
              <a:ext cx="10947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Physical Memory</a:t>
              </a:r>
              <a:endParaRPr/>
            </a:p>
          </p:txBody>
        </p:sp>
        <p:sp>
          <p:nvSpPr>
            <p:cNvPr id="151" name="Google Shape;151;p16"/>
            <p:cNvSpPr txBox="1"/>
            <p:nvPr/>
          </p:nvSpPr>
          <p:spPr>
            <a:xfrm>
              <a:off x="6651206" y="6019529"/>
              <a:ext cx="585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52" name="Google Shape;152;p16"/>
            <p:cNvSpPr txBox="1"/>
            <p:nvPr/>
          </p:nvSpPr>
          <p:spPr>
            <a:xfrm>
              <a:off x="6638561" y="4822440"/>
              <a:ext cx="590100" cy="435300"/>
            </a:xfrm>
            <a:prstGeom prst="rect">
              <a:avLst/>
            </a:prstGeom>
            <a:noFill/>
            <a:ln>
              <a:noFill/>
            </a:ln>
          </p:spPr>
          <p:txBody>
            <a:bodyPr anchorCtr="0" anchor="t" bIns="45700" lIns="91425" spcFirstLastPara="1" rIns="91425" wrap="square" tIns="45700">
              <a:spAutoFit/>
            </a:bodyPr>
            <a:lstStyle/>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RAM</a:t>
              </a:r>
              <a:endParaRPr/>
            </a:p>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size</a:t>
              </a:r>
              <a:endParaRPr/>
            </a:p>
          </p:txBody>
        </p:sp>
      </p:grpSp>
      <p:grpSp>
        <p:nvGrpSpPr>
          <p:cNvPr id="153" name="Google Shape;153;p16"/>
          <p:cNvGrpSpPr/>
          <p:nvPr/>
        </p:nvGrpSpPr>
        <p:grpSpPr>
          <a:xfrm>
            <a:off x="5903273" y="2634752"/>
            <a:ext cx="1383643" cy="2935200"/>
            <a:chOff x="5903273" y="2634752"/>
            <a:chExt cx="1383643" cy="2935200"/>
          </a:xfrm>
        </p:grpSpPr>
        <p:cxnSp>
          <p:nvCxnSpPr>
            <p:cNvPr id="154" name="Google Shape;154;p16"/>
            <p:cNvCxnSpPr>
              <a:stCxn id="138" idx="1"/>
              <a:endCxn id="148" idx="1"/>
            </p:cNvCxnSpPr>
            <p:nvPr/>
          </p:nvCxnSpPr>
          <p:spPr>
            <a:xfrm>
              <a:off x="7286316" y="2634752"/>
              <a:ext cx="600" cy="2935200"/>
            </a:xfrm>
            <a:prstGeom prst="bentConnector3">
              <a:avLst>
                <a:gd fmla="val 10046512" name="adj1"/>
              </a:avLst>
            </a:prstGeom>
            <a:noFill/>
            <a:ln cap="flat" cmpd="sng" w="28575">
              <a:solidFill>
                <a:srgbClr val="FF0000"/>
              </a:solidFill>
              <a:prstDash val="solid"/>
              <a:miter lim="800000"/>
              <a:headEnd len="sm" w="sm" type="none"/>
              <a:tailEnd len="med" w="med" type="stealth"/>
            </a:ln>
          </p:spPr>
        </p:cxnSp>
        <p:sp>
          <p:nvSpPr>
            <p:cNvPr id="155" name="Google Shape;155;p16"/>
            <p:cNvSpPr txBox="1"/>
            <p:nvPr/>
          </p:nvSpPr>
          <p:spPr>
            <a:xfrm>
              <a:off x="5903273" y="4083113"/>
              <a:ext cx="323700" cy="2769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f(x)</a:t>
              </a:r>
              <a:endParaRPr/>
            </a:p>
          </p:txBody>
        </p:sp>
      </p:grpSp>
      <p:grpSp>
        <p:nvGrpSpPr>
          <p:cNvPr id="156" name="Google Shape;156;p16"/>
          <p:cNvGrpSpPr/>
          <p:nvPr/>
        </p:nvGrpSpPr>
        <p:grpSpPr>
          <a:xfrm>
            <a:off x="6135014" y="2354550"/>
            <a:ext cx="1087221" cy="3498406"/>
            <a:chOff x="6135014" y="2354550"/>
            <a:chExt cx="1087221" cy="3498406"/>
          </a:xfrm>
        </p:grpSpPr>
        <p:sp>
          <p:nvSpPr>
            <p:cNvPr id="157" name="Google Shape;157;p16"/>
            <p:cNvSpPr txBox="1"/>
            <p:nvPr/>
          </p:nvSpPr>
          <p:spPr>
            <a:xfrm>
              <a:off x="6210635" y="2354550"/>
              <a:ext cx="1011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Virtual Address</a:t>
              </a:r>
              <a:endParaRPr/>
            </a:p>
          </p:txBody>
        </p:sp>
        <p:sp>
          <p:nvSpPr>
            <p:cNvPr id="158" name="Google Shape;158;p16"/>
            <p:cNvSpPr txBox="1"/>
            <p:nvPr/>
          </p:nvSpPr>
          <p:spPr>
            <a:xfrm>
              <a:off x="6135014" y="5268256"/>
              <a:ext cx="1011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Physical</a:t>
              </a:r>
              <a:endParaRPr/>
            </a:p>
            <a:p>
              <a:pPr indent="0" lvl="0" marL="0" marR="0" rtl="0" algn="ctr">
                <a:spcBef>
                  <a:spcPts val="0"/>
                </a:spcBef>
                <a:spcAft>
                  <a:spcPts val="0"/>
                </a:spcAft>
                <a:buNone/>
              </a:pPr>
              <a:r>
                <a:rPr lang="en-US" sz="1600">
                  <a:solidFill>
                    <a:srgbClr val="FF0000"/>
                  </a:solidFill>
                  <a:latin typeface="Calibri"/>
                  <a:ea typeface="Calibri"/>
                  <a:cs typeface="Calibri"/>
                  <a:sym typeface="Calibri"/>
                </a:rPr>
                <a:t>Address</a:t>
              </a:r>
              <a:endParaRPr/>
            </a:p>
          </p:txBody>
        </p:sp>
      </p:grpSp>
      <p:sp>
        <p:nvSpPr>
          <p:cNvPr id="159" name="Google Shape;159;p16"/>
          <p:cNvSpPr/>
          <p:nvPr/>
        </p:nvSpPr>
        <p:spPr>
          <a:xfrm>
            <a:off x="4910550" y="1470450"/>
            <a:ext cx="1728000" cy="884100"/>
          </a:xfrm>
          <a:prstGeom prst="wedgeRoundRectCallout">
            <a:avLst>
              <a:gd fmla="val -52789" name="adj1"/>
              <a:gd fmla="val 68500"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t>What is MAX?</a:t>
            </a:r>
            <a:endParaRPr sz="1700"/>
          </a:p>
        </p:txBody>
      </p:sp>
      <p:sp>
        <p:nvSpPr>
          <p:cNvPr id="160" name="Google Shape;160;p16"/>
          <p:cNvSpPr/>
          <p:nvPr/>
        </p:nvSpPr>
        <p:spPr>
          <a:xfrm>
            <a:off x="5903275" y="2696100"/>
            <a:ext cx="2264100" cy="1325700"/>
          </a:xfrm>
          <a:prstGeom prst="wedgeRoundRectCallout">
            <a:avLst>
              <a:gd fmla="val -41961" name="adj1"/>
              <a:gd fmla="val -76958"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solidFill>
                  <a:schemeClr val="dk1"/>
                </a:solidFill>
              </a:rPr>
              <a:t>(Theoretically) Max addressable data by processor</a:t>
            </a:r>
            <a:endParaRPr b="1"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Big Is a Multilevel Page</a:t>
            </a:r>
            <a:br>
              <a:rPr lang="en-US"/>
            </a:br>
            <a:r>
              <a:rPr lang="en-US"/>
              <a:t>Table? (2)</a:t>
            </a:r>
            <a:endParaRPr/>
          </a:p>
        </p:txBody>
      </p:sp>
      <p:sp>
        <p:nvSpPr>
          <p:cNvPr id="604" name="Google Shape;604;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a 32-bit virtual address space. Each page consists of 4K virtual addresses. Also assume each page table entry (PTE) takes 4 bytes.</a:t>
            </a:r>
            <a:endParaRPr/>
          </a:p>
          <a:p>
            <a:pPr indent="-228600" lvl="1" marL="685800" rtl="0" algn="l">
              <a:lnSpc>
                <a:spcPct val="90000"/>
              </a:lnSpc>
              <a:spcBef>
                <a:spcPts val="500"/>
              </a:spcBef>
              <a:spcAft>
                <a:spcPts val="0"/>
              </a:spcAft>
              <a:buClr>
                <a:schemeClr val="dk1"/>
              </a:buClr>
              <a:buSzPts val="2400"/>
              <a:buChar char="•"/>
            </a:pPr>
            <a:r>
              <a:rPr lang="en-US"/>
              <a:t>Recall: A 1-level page table takes 4MB!</a:t>
            </a:r>
            <a:endParaRPr/>
          </a:p>
          <a:p>
            <a:pPr indent="-228600" lvl="1" marL="685800" rtl="0" algn="l">
              <a:lnSpc>
                <a:spcPct val="90000"/>
              </a:lnSpc>
              <a:spcBef>
                <a:spcPts val="500"/>
              </a:spcBef>
              <a:spcAft>
                <a:spcPts val="0"/>
              </a:spcAft>
              <a:buClr>
                <a:schemeClr val="dk1"/>
              </a:buClr>
              <a:buSzPts val="2400"/>
              <a:buChar char="•"/>
            </a:pPr>
            <a:r>
              <a:rPr lang="en-US"/>
              <a:t>Question: assume the 32-bit address is allocated as following: </a:t>
            </a:r>
            <a:r>
              <a:rPr b="1" lang="en-US"/>
              <a:t>5 bits to the primary page, 15 bits to the </a:t>
            </a:r>
            <a:r>
              <a:rPr lang="en-US"/>
              <a:t>secondary page, 12 bits to the page offset.</a:t>
            </a:r>
            <a:endParaRPr/>
          </a:p>
          <a:p>
            <a:pPr indent="-228600" lvl="2" marL="1143000" rtl="0" algn="l">
              <a:lnSpc>
                <a:spcPct val="90000"/>
              </a:lnSpc>
              <a:spcBef>
                <a:spcPts val="500"/>
              </a:spcBef>
              <a:spcAft>
                <a:spcPts val="0"/>
              </a:spcAft>
              <a:buClr>
                <a:schemeClr val="dk1"/>
              </a:buClr>
              <a:buSzPts val="2000"/>
              <a:buChar char="•"/>
            </a:pPr>
            <a:r>
              <a:rPr lang="en-US"/>
              <a:t>What is the size of each 2-level page table?</a:t>
            </a:r>
            <a:endParaRPr/>
          </a:p>
          <a:p>
            <a:pPr indent="-228600" lvl="2" marL="1143000" rtl="0" algn="l">
              <a:lnSpc>
                <a:spcPct val="90000"/>
              </a:lnSpc>
              <a:spcBef>
                <a:spcPts val="500"/>
              </a:spcBef>
              <a:spcAft>
                <a:spcPts val="0"/>
              </a:spcAft>
              <a:buClr>
                <a:schemeClr val="dk1"/>
              </a:buClr>
              <a:buSzPts val="2000"/>
              <a:buChar char="•"/>
            </a:pPr>
            <a:r>
              <a:rPr lang="en-US"/>
              <a:t>What is the total size of the page tables (including 1-level and 2-level ones)?</a:t>
            </a:r>
            <a:endParaRPr/>
          </a:p>
          <a:p>
            <a:pPr indent="-228600" lvl="2" marL="1143000" rtl="0" algn="l">
              <a:lnSpc>
                <a:spcPct val="90000"/>
              </a:lnSpc>
              <a:spcBef>
                <a:spcPts val="500"/>
              </a:spcBef>
              <a:spcAft>
                <a:spcPts val="0"/>
              </a:spcAft>
              <a:buClr>
                <a:schemeClr val="dk1"/>
              </a:buClr>
              <a:buSzPts val="2000"/>
              <a:buChar char="•"/>
            </a:pPr>
            <a:r>
              <a:rPr lang="en-US"/>
              <a:t>How much memory is needed for one virtual address translation?</a:t>
            </a:r>
            <a:endParaRPr/>
          </a:p>
        </p:txBody>
      </p:sp>
      <p:sp>
        <p:nvSpPr>
          <p:cNvPr id="605" name="Google Shape;605;p52"/>
          <p:cNvSpPr/>
          <p:nvPr/>
        </p:nvSpPr>
        <p:spPr>
          <a:xfrm>
            <a:off x="4926086" y="5850234"/>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-L1: 128B (2^5=32) L2: 128KB (2^15=32k)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-128B + 32*128KB = 4MB+128B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-128KB + 128B = 128.125KB</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approaches?</a:t>
            </a:r>
            <a:endParaRPr/>
          </a:p>
        </p:txBody>
      </p:sp>
      <p:sp>
        <p:nvSpPr>
          <p:cNvPr id="612" name="Google Shape;612;p53"/>
          <p:cNvSpPr txBox="1"/>
          <p:nvPr>
            <p:ph idx="1" type="body"/>
          </p:nvPr>
        </p:nvSpPr>
        <p:spPr>
          <a:xfrm>
            <a:off x="628650" y="1825625"/>
            <a:ext cx="7886700" cy="147387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Inverted page table (hashed maps)</a:t>
            </a:r>
            <a:endParaRPr/>
          </a:p>
          <a:p>
            <a:pPr indent="-228600" lvl="1" marL="685800" rtl="0" algn="l">
              <a:lnSpc>
                <a:spcPct val="90000"/>
              </a:lnSpc>
              <a:spcBef>
                <a:spcPts val="500"/>
              </a:spcBef>
              <a:spcAft>
                <a:spcPts val="0"/>
              </a:spcAft>
              <a:buClr>
                <a:schemeClr val="dk1"/>
              </a:buClr>
              <a:buSzPts val="2400"/>
              <a:buChar char="•"/>
            </a:pPr>
            <a:r>
              <a:rPr lang="en-US"/>
              <a:t>For every physical page save the list of virtual</a:t>
            </a:r>
            <a:endParaRPr/>
          </a:p>
          <a:p>
            <a:pPr indent="-228600" lvl="2" marL="1143000" rtl="0" algn="l">
              <a:lnSpc>
                <a:spcPct val="90000"/>
              </a:lnSpc>
              <a:spcBef>
                <a:spcPts val="500"/>
              </a:spcBef>
              <a:spcAft>
                <a:spcPts val="0"/>
              </a:spcAft>
              <a:buClr>
                <a:schemeClr val="dk1"/>
              </a:buClr>
              <a:buSzPts val="2000"/>
              <a:buChar char="•"/>
            </a:pPr>
            <a:r>
              <a:rPr lang="en-US"/>
              <a:t>Long to search</a:t>
            </a:r>
            <a:endParaRPr/>
          </a:p>
          <a:p>
            <a:pPr indent="-228600" lvl="1" marL="685800" rtl="0" algn="l">
              <a:lnSpc>
                <a:spcPct val="90000"/>
              </a:lnSpc>
              <a:spcBef>
                <a:spcPts val="500"/>
              </a:spcBef>
              <a:spcAft>
                <a:spcPts val="0"/>
              </a:spcAft>
              <a:buClr>
                <a:schemeClr val="dk1"/>
              </a:buClr>
              <a:buSzPts val="2400"/>
              <a:buChar char="•"/>
            </a:pPr>
            <a:r>
              <a:rPr lang="en-US"/>
              <a:t>Instead hash virtual addresses to buckets</a:t>
            </a:r>
            <a:endParaRPr/>
          </a:p>
        </p:txBody>
      </p:sp>
      <p:pic>
        <p:nvPicPr>
          <p:cNvPr id="613" name="Google Shape;613;p53"/>
          <p:cNvPicPr preferRelativeResize="0"/>
          <p:nvPr/>
        </p:nvPicPr>
        <p:blipFill rotWithShape="1">
          <a:blip r:embed="rId3">
            <a:alphaModFix/>
          </a:blip>
          <a:srcRect b="0" l="0" r="0" t="0"/>
          <a:stretch/>
        </p:blipFill>
        <p:spPr>
          <a:xfrm>
            <a:off x="2286000" y="3462734"/>
            <a:ext cx="5076226" cy="2461800"/>
          </a:xfrm>
          <a:prstGeom prst="rect">
            <a:avLst/>
          </a:prstGeom>
          <a:noFill/>
          <a:ln>
            <a:noFill/>
          </a:ln>
        </p:spPr>
      </p:pic>
      <p:sp>
        <p:nvSpPr>
          <p:cNvPr id="614" name="Google Shape;614;p53"/>
          <p:cNvSpPr/>
          <p:nvPr/>
        </p:nvSpPr>
        <p:spPr>
          <a:xfrm>
            <a:off x="628650" y="6087773"/>
            <a:ext cx="788669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Comparison of a traditional page table with an inverted page table. (MOS Figure 3-14)</a:t>
            </a:r>
            <a:endParaRPr/>
          </a:p>
        </p:txBody>
      </p:sp>
      <p:sp>
        <p:nvSpPr>
          <p:cNvPr id="615" name="Google Shape;615;p53"/>
          <p:cNvSpPr/>
          <p:nvPr/>
        </p:nvSpPr>
        <p:spPr>
          <a:xfrm>
            <a:off x="4907560" y="4478967"/>
            <a:ext cx="2692866" cy="16088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approaches?</a:t>
            </a:r>
            <a:endParaRPr/>
          </a:p>
        </p:txBody>
      </p:sp>
      <p:sp>
        <p:nvSpPr>
          <p:cNvPr id="622" name="Google Shape;622;p54"/>
          <p:cNvSpPr txBox="1"/>
          <p:nvPr>
            <p:ph idx="1" type="body"/>
          </p:nvPr>
        </p:nvSpPr>
        <p:spPr>
          <a:xfrm>
            <a:off x="628650" y="1825625"/>
            <a:ext cx="7886700" cy="147387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Inverted page table (hashed maps)</a:t>
            </a:r>
            <a:endParaRPr/>
          </a:p>
          <a:p>
            <a:pPr indent="-228600" lvl="1" marL="685800" rtl="0" algn="l">
              <a:lnSpc>
                <a:spcPct val="90000"/>
              </a:lnSpc>
              <a:spcBef>
                <a:spcPts val="500"/>
              </a:spcBef>
              <a:spcAft>
                <a:spcPts val="0"/>
              </a:spcAft>
              <a:buClr>
                <a:schemeClr val="dk1"/>
              </a:buClr>
              <a:buSzPts val="2400"/>
              <a:buChar char="•"/>
            </a:pPr>
            <a:r>
              <a:rPr lang="en-US"/>
              <a:t>For every physical page save the list of virtual</a:t>
            </a:r>
            <a:endParaRPr/>
          </a:p>
          <a:p>
            <a:pPr indent="-228600" lvl="2" marL="1143000" rtl="0" algn="l">
              <a:lnSpc>
                <a:spcPct val="90000"/>
              </a:lnSpc>
              <a:spcBef>
                <a:spcPts val="500"/>
              </a:spcBef>
              <a:spcAft>
                <a:spcPts val="0"/>
              </a:spcAft>
              <a:buClr>
                <a:schemeClr val="dk1"/>
              </a:buClr>
              <a:buSzPts val="2000"/>
              <a:buChar char="•"/>
            </a:pPr>
            <a:r>
              <a:rPr lang="en-US"/>
              <a:t>Long to search</a:t>
            </a:r>
            <a:endParaRPr/>
          </a:p>
          <a:p>
            <a:pPr indent="-228600" lvl="1" marL="685800" rtl="0" algn="l">
              <a:lnSpc>
                <a:spcPct val="90000"/>
              </a:lnSpc>
              <a:spcBef>
                <a:spcPts val="500"/>
              </a:spcBef>
              <a:spcAft>
                <a:spcPts val="0"/>
              </a:spcAft>
              <a:buClr>
                <a:schemeClr val="dk1"/>
              </a:buClr>
              <a:buSzPts val="2400"/>
              <a:buChar char="•"/>
            </a:pPr>
            <a:r>
              <a:rPr lang="en-US"/>
              <a:t>Instead hash virtual addresses to buckets</a:t>
            </a:r>
            <a:endParaRPr/>
          </a:p>
        </p:txBody>
      </p:sp>
      <p:pic>
        <p:nvPicPr>
          <p:cNvPr id="623" name="Google Shape;623;p54"/>
          <p:cNvPicPr preferRelativeResize="0"/>
          <p:nvPr/>
        </p:nvPicPr>
        <p:blipFill rotWithShape="1">
          <a:blip r:embed="rId3">
            <a:alphaModFix/>
          </a:blip>
          <a:srcRect b="0" l="0" r="0" t="0"/>
          <a:stretch/>
        </p:blipFill>
        <p:spPr>
          <a:xfrm>
            <a:off x="2286000" y="3462734"/>
            <a:ext cx="5076226" cy="2461800"/>
          </a:xfrm>
          <a:prstGeom prst="rect">
            <a:avLst/>
          </a:prstGeom>
          <a:noFill/>
          <a:ln>
            <a:noFill/>
          </a:ln>
        </p:spPr>
      </p:pic>
      <p:sp>
        <p:nvSpPr>
          <p:cNvPr id="624" name="Google Shape;624;p54"/>
          <p:cNvSpPr/>
          <p:nvPr/>
        </p:nvSpPr>
        <p:spPr>
          <a:xfrm>
            <a:off x="628650" y="6087773"/>
            <a:ext cx="788669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Comparison of a traditional page table with an inverted page table. (MOS Figure 3-14)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628649" y="365126"/>
            <a:ext cx="85153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 Method (Continue)</a:t>
            </a:r>
            <a:endParaRPr/>
          </a:p>
        </p:txBody>
      </p:sp>
      <p:sp>
        <p:nvSpPr>
          <p:cNvPr id="167" name="Google Shape;167;p17"/>
          <p:cNvSpPr txBox="1"/>
          <p:nvPr>
            <p:ph idx="1" type="body"/>
          </p:nvPr>
        </p:nvSpPr>
        <p:spPr>
          <a:xfrm>
            <a:off x="628650" y="1825625"/>
            <a:ext cx="7886700" cy="154339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Virtual address space </a:t>
            </a:r>
            <a:r>
              <a:rPr b="1" lang="en-US"/>
              <a:t>broken into chunks</a:t>
            </a:r>
            <a:endParaRPr/>
          </a:p>
          <a:p>
            <a:pPr indent="-228600" lvl="1" marL="685800" rtl="0" algn="l">
              <a:lnSpc>
                <a:spcPct val="90000"/>
              </a:lnSpc>
              <a:spcBef>
                <a:spcPts val="500"/>
              </a:spcBef>
              <a:spcAft>
                <a:spcPts val="0"/>
              </a:spcAft>
              <a:buClr>
                <a:schemeClr val="dk1"/>
              </a:buClr>
              <a:buSzPts val="2400"/>
              <a:buChar char="•"/>
            </a:pPr>
            <a:r>
              <a:rPr lang="en-US"/>
              <a:t>Chunk is a contiguous range of addresses</a:t>
            </a:r>
            <a:endParaRPr/>
          </a:p>
          <a:p>
            <a:pPr indent="-228600" lvl="2" marL="1143000" rtl="0" algn="l">
              <a:lnSpc>
                <a:spcPct val="90000"/>
              </a:lnSpc>
              <a:spcBef>
                <a:spcPts val="500"/>
              </a:spcBef>
              <a:spcAft>
                <a:spcPts val="0"/>
              </a:spcAft>
              <a:buClr>
                <a:schemeClr val="dk1"/>
              </a:buClr>
              <a:buSzPts val="2000"/>
              <a:buChar char="•"/>
            </a:pPr>
            <a:r>
              <a:rPr lang="en-US"/>
              <a:t>Mapped onto a contiguous range of physical memory</a:t>
            </a:r>
            <a:endParaRPr/>
          </a:p>
          <a:p>
            <a:pPr indent="-228600" lvl="1" marL="685800" rtl="0" algn="l">
              <a:lnSpc>
                <a:spcPct val="90000"/>
              </a:lnSpc>
              <a:spcBef>
                <a:spcPts val="500"/>
              </a:spcBef>
              <a:spcAft>
                <a:spcPts val="0"/>
              </a:spcAft>
              <a:buClr>
                <a:schemeClr val="dk1"/>
              </a:buClr>
              <a:buSzPts val="2400"/>
              <a:buChar char="•"/>
            </a:pPr>
            <a:r>
              <a:rPr lang="en-US"/>
              <a:t>Process always sees the entire virtual address space</a:t>
            </a:r>
            <a:endParaRPr/>
          </a:p>
          <a:p>
            <a:pPr indent="-114300" lvl="8" marL="3886200" rtl="0" algn="l">
              <a:lnSpc>
                <a:spcPct val="90000"/>
              </a:lnSpc>
              <a:spcBef>
                <a:spcPts val="500"/>
              </a:spcBef>
              <a:spcAft>
                <a:spcPts val="0"/>
              </a:spcAft>
              <a:buClr>
                <a:schemeClr val="dk1"/>
              </a:buClr>
              <a:buSzPts val="1800"/>
              <a:buNone/>
            </a:pPr>
            <a:r>
              <a:t/>
            </a:r>
            <a:endParaRPr/>
          </a:p>
        </p:txBody>
      </p:sp>
      <p:grpSp>
        <p:nvGrpSpPr>
          <p:cNvPr id="168" name="Google Shape;168;p17"/>
          <p:cNvGrpSpPr/>
          <p:nvPr/>
        </p:nvGrpSpPr>
        <p:grpSpPr>
          <a:xfrm>
            <a:off x="969675" y="3379925"/>
            <a:ext cx="6599310" cy="2807577"/>
            <a:chOff x="969675" y="3685297"/>
            <a:chExt cx="6599310" cy="2807577"/>
          </a:xfrm>
        </p:grpSpPr>
        <p:grpSp>
          <p:nvGrpSpPr>
            <p:cNvPr id="169" name="Google Shape;169;p17"/>
            <p:cNvGrpSpPr/>
            <p:nvPr/>
          </p:nvGrpSpPr>
          <p:grpSpPr>
            <a:xfrm>
              <a:off x="1806926" y="3685297"/>
              <a:ext cx="5762060" cy="2807577"/>
              <a:chOff x="8175976" y="1685556"/>
              <a:chExt cx="5762060" cy="2807577"/>
            </a:xfrm>
          </p:grpSpPr>
          <p:grpSp>
            <p:nvGrpSpPr>
              <p:cNvPr id="170" name="Google Shape;170;p17"/>
              <p:cNvGrpSpPr/>
              <p:nvPr/>
            </p:nvGrpSpPr>
            <p:grpSpPr>
              <a:xfrm>
                <a:off x="8322501" y="1685556"/>
                <a:ext cx="1951317" cy="2807577"/>
                <a:chOff x="6638561" y="1552535"/>
                <a:chExt cx="1951317" cy="2807577"/>
              </a:xfrm>
            </p:grpSpPr>
            <p:sp>
              <p:nvSpPr>
                <p:cNvPr id="171" name="Google Shape;171;p17"/>
                <p:cNvSpPr/>
                <p:nvPr/>
              </p:nvSpPr>
              <p:spPr>
                <a:xfrm>
                  <a:off x="7286316" y="1825625"/>
                  <a:ext cx="1303562" cy="323403"/>
                </a:xfrm>
                <a:prstGeom prst="rect">
                  <a:avLst/>
                </a:prstGeom>
                <a:solidFill>
                  <a:srgbClr val="A8D08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Stack</a:t>
                  </a:r>
                  <a:endParaRPr/>
                </a:p>
              </p:txBody>
            </p:sp>
            <p:sp>
              <p:nvSpPr>
                <p:cNvPr id="172" name="Google Shape;172;p17"/>
                <p:cNvSpPr/>
                <p:nvPr/>
              </p:nvSpPr>
              <p:spPr>
                <a:xfrm>
                  <a:off x="7286316" y="2149649"/>
                  <a:ext cx="1303562" cy="323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173" name="Google Shape;173;p17"/>
                <p:cNvSpPr/>
                <p:nvPr/>
              </p:nvSpPr>
              <p:spPr>
                <a:xfrm>
                  <a:off x="7286316" y="2473052"/>
                  <a:ext cx="1303562" cy="323403"/>
                </a:xfrm>
                <a:prstGeom prst="rect">
                  <a:avLst/>
                </a:prstGeom>
                <a:solidFill>
                  <a:srgbClr val="BFBFB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Heap</a:t>
                  </a:r>
                  <a:endParaRPr/>
                </a:p>
              </p:txBody>
            </p:sp>
            <p:sp>
              <p:nvSpPr>
                <p:cNvPr id="174" name="Google Shape;174;p17"/>
                <p:cNvSpPr/>
                <p:nvPr/>
              </p:nvSpPr>
              <p:spPr>
                <a:xfrm>
                  <a:off x="7286316" y="3443260"/>
                  <a:ext cx="1303562" cy="323403"/>
                </a:xfrm>
                <a:prstGeom prst="rect">
                  <a:avLst/>
                </a:prstGeom>
                <a:solidFill>
                  <a:srgbClr val="CC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text</a:t>
                  </a:r>
                  <a:endParaRPr/>
                </a:p>
              </p:txBody>
            </p:sp>
            <p:sp>
              <p:nvSpPr>
                <p:cNvPr id="175" name="Google Shape;175;p17"/>
                <p:cNvSpPr/>
                <p:nvPr/>
              </p:nvSpPr>
              <p:spPr>
                <a:xfrm>
                  <a:off x="7286316" y="3119857"/>
                  <a:ext cx="1303562" cy="323403"/>
                </a:xfrm>
                <a:prstGeom prst="rect">
                  <a:avLst/>
                </a:prstGeom>
                <a:solidFill>
                  <a:srgbClr val="F4B08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data</a:t>
                  </a:r>
                  <a:endParaRPr/>
                </a:p>
              </p:txBody>
            </p:sp>
            <p:sp>
              <p:nvSpPr>
                <p:cNvPr id="176" name="Google Shape;176;p17"/>
                <p:cNvSpPr/>
                <p:nvPr/>
              </p:nvSpPr>
              <p:spPr>
                <a:xfrm>
                  <a:off x="7286316" y="2796454"/>
                  <a:ext cx="1303562" cy="323403"/>
                </a:xfrm>
                <a:prstGeom prst="rect">
                  <a:avLst/>
                </a:prstGeom>
                <a:solidFill>
                  <a:srgbClr val="8DA9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bss</a:t>
                  </a:r>
                  <a:endParaRPr sz="1600">
                    <a:solidFill>
                      <a:schemeClr val="dk1"/>
                    </a:solidFill>
                    <a:latin typeface="Calibri"/>
                    <a:ea typeface="Calibri"/>
                    <a:cs typeface="Calibri"/>
                    <a:sym typeface="Calibri"/>
                  </a:endParaRPr>
                </a:p>
              </p:txBody>
            </p:sp>
            <p:cxnSp>
              <p:nvCxnSpPr>
                <p:cNvPr id="177" name="Google Shape;177;p17"/>
                <p:cNvCxnSpPr/>
                <p:nvPr/>
              </p:nvCxnSpPr>
              <p:spPr>
                <a:xfrm>
                  <a:off x="7940626" y="2125203"/>
                  <a:ext cx="0" cy="186147"/>
                </a:xfrm>
                <a:prstGeom prst="straightConnector1">
                  <a:avLst/>
                </a:prstGeom>
                <a:noFill/>
                <a:ln cap="flat" cmpd="sng" w="9525">
                  <a:solidFill>
                    <a:schemeClr val="dk1"/>
                  </a:solidFill>
                  <a:prstDash val="solid"/>
                  <a:miter lim="800000"/>
                  <a:headEnd len="sm" w="sm" type="none"/>
                  <a:tailEnd len="med" w="med" type="triangle"/>
                </a:ln>
              </p:spPr>
            </p:cxnSp>
            <p:cxnSp>
              <p:nvCxnSpPr>
                <p:cNvPr id="178" name="Google Shape;178;p17"/>
                <p:cNvCxnSpPr/>
                <p:nvPr/>
              </p:nvCxnSpPr>
              <p:spPr>
                <a:xfrm rot="10800000">
                  <a:off x="7940626" y="2311350"/>
                  <a:ext cx="0" cy="182845"/>
                </a:xfrm>
                <a:prstGeom prst="straightConnector1">
                  <a:avLst/>
                </a:prstGeom>
                <a:noFill/>
                <a:ln cap="flat" cmpd="sng" w="9525">
                  <a:solidFill>
                    <a:schemeClr val="dk1"/>
                  </a:solidFill>
                  <a:prstDash val="solid"/>
                  <a:miter lim="800000"/>
                  <a:headEnd len="sm" w="sm" type="none"/>
                  <a:tailEnd len="med" w="med" type="triangle"/>
                </a:ln>
              </p:spPr>
            </p:cxnSp>
            <p:sp>
              <p:nvSpPr>
                <p:cNvPr id="179" name="Google Shape;179;p17"/>
                <p:cNvSpPr txBox="1"/>
                <p:nvPr/>
              </p:nvSpPr>
              <p:spPr>
                <a:xfrm>
                  <a:off x="7438577" y="3775337"/>
                  <a:ext cx="101174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Virtual Memory</a:t>
                  </a:r>
                  <a:endParaRPr/>
                </a:p>
              </p:txBody>
            </p:sp>
            <p:sp>
              <p:nvSpPr>
                <p:cNvPr id="180" name="Google Shape;180;p17"/>
                <p:cNvSpPr txBox="1"/>
                <p:nvPr/>
              </p:nvSpPr>
              <p:spPr>
                <a:xfrm>
                  <a:off x="6651206" y="3649682"/>
                  <a:ext cx="5854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81" name="Google Shape;181;p17"/>
                <p:cNvSpPr txBox="1"/>
                <p:nvPr/>
              </p:nvSpPr>
              <p:spPr>
                <a:xfrm>
                  <a:off x="6638561" y="1552535"/>
                  <a:ext cx="5838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MAX</a:t>
                  </a:r>
                  <a:endParaRPr/>
                </a:p>
              </p:txBody>
            </p:sp>
          </p:grpSp>
          <p:grpSp>
            <p:nvGrpSpPr>
              <p:cNvPr id="182" name="Google Shape;182;p17"/>
              <p:cNvGrpSpPr/>
              <p:nvPr/>
            </p:nvGrpSpPr>
            <p:grpSpPr>
              <a:xfrm>
                <a:off x="11609921" y="2600397"/>
                <a:ext cx="1898634" cy="1892736"/>
                <a:chOff x="7286316" y="4822440"/>
                <a:chExt cx="1898634" cy="1892736"/>
              </a:xfrm>
            </p:grpSpPr>
            <p:sp>
              <p:nvSpPr>
                <p:cNvPr id="183" name="Google Shape;183;p17"/>
                <p:cNvSpPr/>
                <p:nvPr/>
              </p:nvSpPr>
              <p:spPr>
                <a:xfrm>
                  <a:off x="7286316" y="5015593"/>
                  <a:ext cx="1303562" cy="110883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pic>
              <p:nvPicPr>
                <p:cNvPr id="184" name="Google Shape;184;p17"/>
                <p:cNvPicPr preferRelativeResize="0"/>
                <p:nvPr/>
              </p:nvPicPr>
              <p:blipFill rotWithShape="1">
                <a:blip r:embed="rId3">
                  <a:alphaModFix/>
                </a:blip>
                <a:srcRect b="52894" l="3870" r="75939" t="32099"/>
                <a:stretch/>
              </p:blipFill>
              <p:spPr>
                <a:xfrm>
                  <a:off x="7336171" y="5184609"/>
                  <a:ext cx="1203851" cy="894665"/>
                </a:xfrm>
                <a:prstGeom prst="rect">
                  <a:avLst/>
                </a:prstGeom>
                <a:noFill/>
                <a:ln>
                  <a:noFill/>
                </a:ln>
              </p:spPr>
            </p:pic>
            <p:sp>
              <p:nvSpPr>
                <p:cNvPr id="185" name="Google Shape;185;p17"/>
                <p:cNvSpPr txBox="1"/>
                <p:nvPr/>
              </p:nvSpPr>
              <p:spPr>
                <a:xfrm>
                  <a:off x="7390783" y="6130401"/>
                  <a:ext cx="10946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Physical Memory</a:t>
                  </a:r>
                  <a:endParaRPr/>
                </a:p>
              </p:txBody>
            </p:sp>
            <p:sp>
              <p:nvSpPr>
                <p:cNvPr id="186" name="Google Shape;186;p17"/>
                <p:cNvSpPr txBox="1"/>
                <p:nvPr/>
              </p:nvSpPr>
              <p:spPr>
                <a:xfrm>
                  <a:off x="8599533" y="6019529"/>
                  <a:ext cx="5854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0x00</a:t>
                  </a:r>
                  <a:endParaRPr/>
                </a:p>
              </p:txBody>
            </p:sp>
            <p:sp>
              <p:nvSpPr>
                <p:cNvPr id="187" name="Google Shape;187;p17"/>
                <p:cNvSpPr txBox="1"/>
                <p:nvPr/>
              </p:nvSpPr>
              <p:spPr>
                <a:xfrm>
                  <a:off x="8586888" y="4822440"/>
                  <a:ext cx="590225" cy="435184"/>
                </a:xfrm>
                <a:prstGeom prst="rect">
                  <a:avLst/>
                </a:prstGeom>
                <a:noFill/>
                <a:ln>
                  <a:noFill/>
                </a:ln>
              </p:spPr>
              <p:txBody>
                <a:bodyPr anchorCtr="0" anchor="t" bIns="45700" lIns="91425" spcFirstLastPara="1" rIns="91425" wrap="square" tIns="45700">
                  <a:spAutoFit/>
                </a:bodyPr>
                <a:lstStyle/>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RAM</a:t>
                  </a:r>
                  <a:endParaRPr/>
                </a:p>
                <a:p>
                  <a:pPr indent="0" lvl="0" marL="0" marR="0" rtl="0" algn="ctr">
                    <a:lnSpc>
                      <a:spcPct val="67000"/>
                    </a:lnSpc>
                    <a:spcBef>
                      <a:spcPts val="0"/>
                    </a:spcBef>
                    <a:spcAft>
                      <a:spcPts val="0"/>
                    </a:spcAft>
                    <a:buNone/>
                  </a:pPr>
                  <a:r>
                    <a:rPr lang="en-US" sz="1600">
                      <a:solidFill>
                        <a:schemeClr val="dk1"/>
                      </a:solidFill>
                      <a:latin typeface="Calibri"/>
                      <a:ea typeface="Calibri"/>
                      <a:cs typeface="Calibri"/>
                      <a:sym typeface="Calibri"/>
                    </a:rPr>
                    <a:t>size</a:t>
                  </a:r>
                  <a:endParaRPr/>
                </a:p>
              </p:txBody>
            </p:sp>
          </p:grpSp>
          <p:sp>
            <p:nvSpPr>
              <p:cNvPr id="188" name="Google Shape;188;p17"/>
              <p:cNvSpPr txBox="1"/>
              <p:nvPr/>
            </p:nvSpPr>
            <p:spPr>
              <a:xfrm>
                <a:off x="8175976" y="3090446"/>
                <a:ext cx="7938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0x1000</a:t>
                </a:r>
                <a:endParaRPr/>
              </a:p>
            </p:txBody>
          </p:sp>
          <p:sp>
            <p:nvSpPr>
              <p:cNvPr id="189" name="Google Shape;189;p17"/>
              <p:cNvSpPr txBox="1"/>
              <p:nvPr/>
            </p:nvSpPr>
            <p:spPr>
              <a:xfrm>
                <a:off x="8175976" y="2744318"/>
                <a:ext cx="7938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0x2000</a:t>
                </a:r>
                <a:endParaRPr/>
              </a:p>
            </p:txBody>
          </p:sp>
          <p:cxnSp>
            <p:nvCxnSpPr>
              <p:cNvPr id="190" name="Google Shape;190;p17"/>
              <p:cNvCxnSpPr/>
              <p:nvPr/>
            </p:nvCxnSpPr>
            <p:spPr>
              <a:xfrm rot="10800000">
                <a:off x="8902083" y="3252878"/>
                <a:ext cx="1371735" cy="0"/>
              </a:xfrm>
              <a:prstGeom prst="straightConnector1">
                <a:avLst/>
              </a:prstGeom>
              <a:noFill/>
              <a:ln cap="flat" cmpd="sng" w="9525">
                <a:solidFill>
                  <a:schemeClr val="dk1"/>
                </a:solidFill>
                <a:prstDash val="solid"/>
                <a:miter lim="800000"/>
                <a:headEnd len="sm" w="sm" type="none"/>
                <a:tailEnd len="sm" w="sm" type="none"/>
              </a:ln>
            </p:spPr>
          </p:cxnSp>
          <p:cxnSp>
            <p:nvCxnSpPr>
              <p:cNvPr id="191" name="Google Shape;191;p17"/>
              <p:cNvCxnSpPr/>
              <p:nvPr/>
            </p:nvCxnSpPr>
            <p:spPr>
              <a:xfrm rot="10800000">
                <a:off x="8902083" y="2933708"/>
                <a:ext cx="1371735" cy="0"/>
              </a:xfrm>
              <a:prstGeom prst="straightConnector1">
                <a:avLst/>
              </a:prstGeom>
              <a:noFill/>
              <a:ln cap="flat" cmpd="sng" w="9525">
                <a:solidFill>
                  <a:schemeClr val="dk1"/>
                </a:solidFill>
                <a:prstDash val="solid"/>
                <a:miter lim="800000"/>
                <a:headEnd len="sm" w="sm" type="none"/>
                <a:tailEnd len="sm" w="sm" type="none"/>
              </a:ln>
            </p:spPr>
          </p:cxnSp>
          <p:sp>
            <p:nvSpPr>
              <p:cNvPr id="192" name="Google Shape;192;p17"/>
              <p:cNvSpPr/>
              <p:nvPr/>
            </p:nvSpPr>
            <p:spPr>
              <a:xfrm>
                <a:off x="11609922" y="3226647"/>
                <a:ext cx="1303562" cy="323403"/>
              </a:xfrm>
              <a:prstGeom prst="rect">
                <a:avLst/>
              </a:prstGeom>
              <a:solidFill>
                <a:srgbClr val="8DA9DB">
                  <a:alpha val="87843"/>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9000"/>
                  </a:lnSpc>
                  <a:spcBef>
                    <a:spcPts val="0"/>
                  </a:spcBef>
                  <a:spcAft>
                    <a:spcPts val="0"/>
                  </a:spcAft>
                  <a:buNone/>
                </a:pPr>
                <a:r>
                  <a:rPr lang="en-US" sz="1600">
                    <a:solidFill>
                      <a:schemeClr val="dk1"/>
                    </a:solidFill>
                    <a:latin typeface="Calibri"/>
                    <a:ea typeface="Calibri"/>
                    <a:cs typeface="Calibri"/>
                    <a:sym typeface="Calibri"/>
                  </a:rPr>
                  <a:t>bss</a:t>
                </a:r>
                <a:endParaRPr sz="1600">
                  <a:solidFill>
                    <a:schemeClr val="dk1"/>
                  </a:solidFill>
                  <a:latin typeface="Calibri"/>
                  <a:ea typeface="Calibri"/>
                  <a:cs typeface="Calibri"/>
                  <a:sym typeface="Calibri"/>
                </a:endParaRPr>
              </a:p>
            </p:txBody>
          </p:sp>
          <p:sp>
            <p:nvSpPr>
              <p:cNvPr id="193" name="Google Shape;193;p17"/>
              <p:cNvSpPr txBox="1"/>
              <p:nvPr/>
            </p:nvSpPr>
            <p:spPr>
              <a:xfrm>
                <a:off x="12935838" y="3362220"/>
                <a:ext cx="10021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0x123000</a:t>
                </a:r>
                <a:endParaRPr/>
              </a:p>
            </p:txBody>
          </p:sp>
          <p:sp>
            <p:nvSpPr>
              <p:cNvPr id="194" name="Google Shape;194;p17"/>
              <p:cNvSpPr txBox="1"/>
              <p:nvPr/>
            </p:nvSpPr>
            <p:spPr>
              <a:xfrm>
                <a:off x="12935838" y="3016092"/>
                <a:ext cx="10021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0x124000</a:t>
                </a:r>
                <a:endParaRPr/>
              </a:p>
            </p:txBody>
          </p:sp>
          <p:cxnSp>
            <p:nvCxnSpPr>
              <p:cNvPr id="195" name="Google Shape;195;p17"/>
              <p:cNvCxnSpPr/>
              <p:nvPr/>
            </p:nvCxnSpPr>
            <p:spPr>
              <a:xfrm rot="10800000">
                <a:off x="11609921" y="3549379"/>
                <a:ext cx="1371735" cy="0"/>
              </a:xfrm>
              <a:prstGeom prst="straightConnector1">
                <a:avLst/>
              </a:prstGeom>
              <a:noFill/>
              <a:ln cap="flat" cmpd="sng" w="9525">
                <a:solidFill>
                  <a:schemeClr val="dk1"/>
                </a:solidFill>
                <a:prstDash val="solid"/>
                <a:miter lim="800000"/>
                <a:headEnd len="sm" w="sm" type="none"/>
                <a:tailEnd len="sm" w="sm" type="none"/>
              </a:ln>
            </p:spPr>
          </p:cxnSp>
          <p:cxnSp>
            <p:nvCxnSpPr>
              <p:cNvPr id="196" name="Google Shape;196;p17"/>
              <p:cNvCxnSpPr/>
              <p:nvPr/>
            </p:nvCxnSpPr>
            <p:spPr>
              <a:xfrm rot="10800000">
                <a:off x="11609921" y="3230209"/>
                <a:ext cx="1371735" cy="0"/>
              </a:xfrm>
              <a:prstGeom prst="straightConnector1">
                <a:avLst/>
              </a:prstGeom>
              <a:noFill/>
              <a:ln cap="flat" cmpd="sng" w="9525">
                <a:solidFill>
                  <a:schemeClr val="dk1"/>
                </a:solidFill>
                <a:prstDash val="solid"/>
                <a:miter lim="800000"/>
                <a:headEnd len="sm" w="sm" type="none"/>
                <a:tailEnd len="sm" w="sm" type="none"/>
              </a:ln>
            </p:spPr>
          </p:cxnSp>
          <p:cxnSp>
            <p:nvCxnSpPr>
              <p:cNvPr id="197" name="Google Shape;197;p17"/>
              <p:cNvCxnSpPr/>
              <p:nvPr/>
            </p:nvCxnSpPr>
            <p:spPr>
              <a:xfrm rot="10800000">
                <a:off x="10270355" y="3252878"/>
                <a:ext cx="1339565" cy="303727"/>
              </a:xfrm>
              <a:prstGeom prst="straightConnector1">
                <a:avLst/>
              </a:prstGeom>
              <a:noFill/>
              <a:ln cap="flat" cmpd="sng" w="9525">
                <a:solidFill>
                  <a:schemeClr val="accent1"/>
                </a:solidFill>
                <a:prstDash val="solid"/>
                <a:miter lim="800000"/>
                <a:headEnd len="sm" w="sm" type="none"/>
                <a:tailEnd len="sm" w="sm" type="none"/>
              </a:ln>
            </p:spPr>
          </p:cxnSp>
          <p:cxnSp>
            <p:nvCxnSpPr>
              <p:cNvPr id="198" name="Google Shape;198;p17"/>
              <p:cNvCxnSpPr/>
              <p:nvPr/>
            </p:nvCxnSpPr>
            <p:spPr>
              <a:xfrm rot="10800000">
                <a:off x="10291233" y="2942167"/>
                <a:ext cx="1318688" cy="291606"/>
              </a:xfrm>
              <a:prstGeom prst="straightConnector1">
                <a:avLst/>
              </a:prstGeom>
              <a:noFill/>
              <a:ln cap="flat" cmpd="sng" w="9525">
                <a:solidFill>
                  <a:schemeClr val="accent1"/>
                </a:solidFill>
                <a:prstDash val="solid"/>
                <a:miter lim="800000"/>
                <a:headEnd len="sm" w="sm" type="none"/>
                <a:tailEnd len="sm" w="sm" type="none"/>
              </a:ln>
            </p:spPr>
          </p:cxnSp>
        </p:grpSp>
        <p:sp>
          <p:nvSpPr>
            <p:cNvPr id="199" name="Google Shape;199;p17"/>
            <p:cNvSpPr txBox="1"/>
            <p:nvPr/>
          </p:nvSpPr>
          <p:spPr>
            <a:xfrm>
              <a:off x="969675" y="4892718"/>
              <a:ext cx="787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Chunk</a:t>
              </a:r>
              <a:endParaRPr/>
            </a:p>
          </p:txBody>
        </p:sp>
        <p:sp>
          <p:nvSpPr>
            <p:cNvPr id="200" name="Google Shape;200;p17"/>
            <p:cNvSpPr/>
            <p:nvPr/>
          </p:nvSpPr>
          <p:spPr>
            <a:xfrm>
              <a:off x="2516998" y="3854574"/>
              <a:ext cx="1403804" cy="1065968"/>
            </a:xfrm>
            <a:prstGeom prst="rect">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7"/>
            <p:cNvSpPr/>
            <p:nvPr/>
          </p:nvSpPr>
          <p:spPr>
            <a:xfrm>
              <a:off x="2533033" y="5260192"/>
              <a:ext cx="1403804" cy="711902"/>
            </a:xfrm>
            <a:prstGeom prst="rect">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628649" y="365126"/>
            <a:ext cx="85153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 Method (Continue)</a:t>
            </a:r>
            <a:endParaRPr/>
          </a:p>
        </p:txBody>
      </p:sp>
      <p:sp>
        <p:nvSpPr>
          <p:cNvPr id="208" name="Google Shape;208;p18"/>
          <p:cNvSpPr txBox="1"/>
          <p:nvPr>
            <p:ph idx="1" type="body"/>
          </p:nvPr>
        </p:nvSpPr>
        <p:spPr>
          <a:xfrm>
            <a:off x="628650" y="1825625"/>
            <a:ext cx="7886700" cy="4426894"/>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Virtual address space </a:t>
            </a:r>
            <a:r>
              <a:rPr b="1" lang="en-US"/>
              <a:t>broken into chunks</a:t>
            </a:r>
            <a:endParaRPr/>
          </a:p>
          <a:p>
            <a:pPr indent="-228600" lvl="1" marL="685800" rtl="0" algn="l">
              <a:lnSpc>
                <a:spcPct val="90000"/>
              </a:lnSpc>
              <a:spcBef>
                <a:spcPts val="500"/>
              </a:spcBef>
              <a:spcAft>
                <a:spcPts val="0"/>
              </a:spcAft>
              <a:buClr>
                <a:schemeClr val="dk1"/>
              </a:buClr>
              <a:buSzPts val="2400"/>
              <a:buChar char="•"/>
            </a:pPr>
            <a:r>
              <a:rPr lang="en-US"/>
              <a:t>Chunk is a contiguous range of addresses</a:t>
            </a:r>
            <a:endParaRPr/>
          </a:p>
          <a:p>
            <a:pPr indent="-228600" lvl="2" marL="1143000" rtl="0" algn="l">
              <a:lnSpc>
                <a:spcPct val="90000"/>
              </a:lnSpc>
              <a:spcBef>
                <a:spcPts val="500"/>
              </a:spcBef>
              <a:spcAft>
                <a:spcPts val="0"/>
              </a:spcAft>
              <a:buClr>
                <a:schemeClr val="dk1"/>
              </a:buClr>
              <a:buSzPts val="2000"/>
              <a:buChar char="•"/>
            </a:pPr>
            <a:r>
              <a:rPr lang="en-US"/>
              <a:t>Mapped onto a contiguous range of physical memory</a:t>
            </a:r>
            <a:endParaRPr/>
          </a:p>
          <a:p>
            <a:pPr indent="-228600" lvl="1" marL="685800" rtl="0" algn="l">
              <a:lnSpc>
                <a:spcPct val="90000"/>
              </a:lnSpc>
              <a:spcBef>
                <a:spcPts val="500"/>
              </a:spcBef>
              <a:spcAft>
                <a:spcPts val="0"/>
              </a:spcAft>
              <a:buClr>
                <a:schemeClr val="dk1"/>
              </a:buClr>
              <a:buSzPts val="2400"/>
              <a:buChar char="•"/>
            </a:pPr>
            <a:r>
              <a:rPr lang="en-US"/>
              <a:t>Process always sees the entire virtual address space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Not all chunks need be in physical memory to run the program</a:t>
            </a:r>
            <a:endParaRPr/>
          </a:p>
          <a:p>
            <a:pPr indent="-228600" lvl="1" marL="685800" rtl="0" algn="l">
              <a:lnSpc>
                <a:spcPct val="90000"/>
              </a:lnSpc>
              <a:spcBef>
                <a:spcPts val="500"/>
              </a:spcBef>
              <a:spcAft>
                <a:spcPts val="0"/>
              </a:spcAft>
              <a:buClr>
                <a:schemeClr val="dk1"/>
              </a:buClr>
              <a:buSzPts val="2400"/>
              <a:buChar char="•"/>
            </a:pPr>
            <a:r>
              <a:rPr lang="en-US"/>
              <a:t>Chunk switching hidden from processes</a:t>
            </a:r>
            <a:endParaRPr/>
          </a:p>
          <a:p>
            <a:pPr indent="-228600" lvl="1" marL="685800" rtl="0" algn="l">
              <a:lnSpc>
                <a:spcPct val="90000"/>
              </a:lnSpc>
              <a:spcBef>
                <a:spcPts val="500"/>
              </a:spcBef>
              <a:spcAft>
                <a:spcPts val="0"/>
              </a:spcAft>
              <a:buClr>
                <a:schemeClr val="dk1"/>
              </a:buClr>
              <a:buSzPts val="2400"/>
              <a:buChar char="•"/>
            </a:pPr>
            <a:r>
              <a:rPr lang="en-US"/>
              <a:t>Program references a chunk loaded in physical memory → </a:t>
            </a:r>
            <a:r>
              <a:rPr b="1" lang="en-US"/>
              <a:t>Hardware </a:t>
            </a:r>
            <a:r>
              <a:rPr lang="en-US"/>
              <a:t>performs the necessary mapping on the fly</a:t>
            </a:r>
            <a:endParaRPr/>
          </a:p>
          <a:p>
            <a:pPr indent="-228600" lvl="1" marL="685800" rtl="0" algn="l">
              <a:lnSpc>
                <a:spcPct val="90000"/>
              </a:lnSpc>
              <a:spcBef>
                <a:spcPts val="500"/>
              </a:spcBef>
              <a:spcAft>
                <a:spcPts val="0"/>
              </a:spcAft>
              <a:buClr>
                <a:schemeClr val="dk1"/>
              </a:buClr>
              <a:buSzPts val="2400"/>
              <a:buChar char="•"/>
            </a:pPr>
            <a:r>
              <a:rPr lang="en-US"/>
              <a:t>Program references a chunk </a:t>
            </a:r>
            <a:r>
              <a:rPr b="1" lang="en-US"/>
              <a:t>not </a:t>
            </a:r>
            <a:r>
              <a:rPr lang="en-US"/>
              <a:t>in physical memory → </a:t>
            </a:r>
            <a:r>
              <a:rPr b="1" lang="en-US"/>
              <a:t>OS </a:t>
            </a:r>
            <a:r>
              <a:rPr lang="en-US"/>
              <a:t>gets it from disk and re-executes the memory instruction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Memory: Techniques</a:t>
            </a:r>
            <a:endParaRPr/>
          </a:p>
        </p:txBody>
      </p:sp>
      <p:sp>
        <p:nvSpPr>
          <p:cNvPr id="214" name="Google Shape;214;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Paging</a:t>
            </a:r>
            <a:endParaRPr/>
          </a:p>
          <a:p>
            <a:pPr indent="-228600" lvl="1" marL="685800" rtl="0" algn="l">
              <a:lnSpc>
                <a:spcPct val="90000"/>
              </a:lnSpc>
              <a:spcBef>
                <a:spcPts val="500"/>
              </a:spcBef>
              <a:spcAft>
                <a:spcPts val="0"/>
              </a:spcAft>
              <a:buClr>
                <a:schemeClr val="dk1"/>
              </a:buClr>
              <a:buSzPts val="2400"/>
              <a:buChar char="•"/>
            </a:pPr>
            <a:r>
              <a:rPr b="1" lang="en-US"/>
              <a:t>One dimensional address space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Segmentation</a:t>
            </a:r>
            <a:endParaRPr/>
          </a:p>
          <a:p>
            <a:pPr indent="-228600" lvl="1" marL="685800" rtl="0" algn="l">
              <a:lnSpc>
                <a:spcPct val="90000"/>
              </a:lnSpc>
              <a:spcBef>
                <a:spcPts val="500"/>
              </a:spcBef>
              <a:spcAft>
                <a:spcPts val="0"/>
              </a:spcAft>
              <a:buClr>
                <a:schemeClr val="dk1"/>
              </a:buClr>
              <a:buSzPts val="2400"/>
              <a:buChar char="•"/>
            </a:pPr>
            <a:r>
              <a:rPr lang="en-US"/>
              <a:t>Multi dimensional address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(1)</a:t>
            </a:r>
            <a:endParaRPr/>
          </a:p>
        </p:txBody>
      </p:sp>
      <p:sp>
        <p:nvSpPr>
          <p:cNvPr id="220" name="Google Shape;220;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Virtual address space consists of fixed-size units called </a:t>
            </a:r>
            <a:r>
              <a:rPr b="1" lang="en-US"/>
              <a:t>pages </a:t>
            </a:r>
            <a:endParaRPr/>
          </a:p>
          <a:p>
            <a:pPr indent="-228600" lvl="0" marL="228600" rtl="0" algn="l">
              <a:lnSpc>
                <a:spcPct val="90000"/>
              </a:lnSpc>
              <a:spcBef>
                <a:spcPts val="1000"/>
              </a:spcBef>
              <a:spcAft>
                <a:spcPts val="0"/>
              </a:spcAft>
              <a:buClr>
                <a:schemeClr val="dk1"/>
              </a:buClr>
              <a:buSzPct val="100000"/>
              <a:buChar char="•"/>
            </a:pPr>
            <a:r>
              <a:rPr lang="en-US"/>
              <a:t>Corresponding units in physical memory are called </a:t>
            </a:r>
            <a:r>
              <a:rPr b="1" lang="en-US"/>
              <a:t>page frames</a:t>
            </a:r>
            <a:endParaRPr/>
          </a:p>
          <a:p>
            <a:pPr indent="-228600" lvl="0" marL="228600" rtl="0" algn="l">
              <a:lnSpc>
                <a:spcPct val="90000"/>
              </a:lnSpc>
              <a:spcBef>
                <a:spcPts val="1000"/>
              </a:spcBef>
              <a:spcAft>
                <a:spcPts val="0"/>
              </a:spcAft>
              <a:buClr>
                <a:schemeClr val="dk1"/>
              </a:buClr>
              <a:buSzPct val="100000"/>
              <a:buChar char="•"/>
            </a:pPr>
            <a:r>
              <a:rPr lang="en-US"/>
              <a:t>Pages and page frames are of the </a:t>
            </a:r>
            <a:r>
              <a:rPr b="1" lang="en-US"/>
              <a:t>same size</a:t>
            </a:r>
            <a:endParaRPr/>
          </a:p>
          <a:p>
            <a:pPr indent="-228600" lvl="1" marL="685800" rtl="0" algn="l">
              <a:lnSpc>
                <a:spcPct val="90000"/>
              </a:lnSpc>
              <a:spcBef>
                <a:spcPts val="500"/>
              </a:spcBef>
              <a:spcAft>
                <a:spcPts val="0"/>
              </a:spcAft>
              <a:buClr>
                <a:schemeClr val="dk1"/>
              </a:buClr>
              <a:buSzPct val="100000"/>
              <a:buChar char="•"/>
            </a:pPr>
            <a:r>
              <a:rPr lang="en-US"/>
              <a:t>Usually 4kB</a:t>
            </a:r>
            <a:endParaRPr/>
          </a:p>
          <a:p>
            <a:pPr indent="-228600" lvl="2" marL="1143000" rtl="0" algn="l">
              <a:lnSpc>
                <a:spcPct val="90000"/>
              </a:lnSpc>
              <a:spcBef>
                <a:spcPts val="500"/>
              </a:spcBef>
              <a:spcAft>
                <a:spcPts val="0"/>
              </a:spcAft>
              <a:buClr>
                <a:schemeClr val="dk1"/>
              </a:buClr>
              <a:buSzPct val="100000"/>
              <a:buChar char="•"/>
            </a:pPr>
            <a:r>
              <a:rPr lang="en-US"/>
              <a:t>Page sizes from 512B to 1GB have been used</a:t>
            </a:r>
            <a:endParaRPr/>
          </a:p>
          <a:p>
            <a:pPr indent="-228600" lvl="1" marL="685800" rtl="0" algn="l">
              <a:lnSpc>
                <a:spcPct val="90000"/>
              </a:lnSpc>
              <a:spcBef>
                <a:spcPts val="500"/>
              </a:spcBef>
              <a:spcAft>
                <a:spcPts val="0"/>
              </a:spcAft>
              <a:buClr>
                <a:schemeClr val="dk1"/>
              </a:buClr>
              <a:buSzPct val="100000"/>
              <a:buChar char="•"/>
            </a:pPr>
            <a:r>
              <a:rPr lang="en-US"/>
              <a:t>Example</a:t>
            </a:r>
            <a:endParaRPr/>
          </a:p>
          <a:p>
            <a:pPr indent="-228600" lvl="2" marL="1143000" rtl="0" algn="l">
              <a:lnSpc>
                <a:spcPct val="90000"/>
              </a:lnSpc>
              <a:spcBef>
                <a:spcPts val="500"/>
              </a:spcBef>
              <a:spcAft>
                <a:spcPts val="0"/>
              </a:spcAft>
              <a:buClr>
                <a:schemeClr val="dk1"/>
              </a:buClr>
              <a:buSzPct val="100000"/>
              <a:buChar char="•"/>
            </a:pPr>
            <a:r>
              <a:rPr lang="en-US"/>
              <a:t>4kB page size with 64kB of virtual address space and 32kB of physical memory, gets 16 virtual pages and 8 page frames</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hardware </a:t>
            </a:r>
            <a:r>
              <a:rPr b="1" lang="en-US"/>
              <a:t>memory management unit (MMU)</a:t>
            </a:r>
            <a:r>
              <a:rPr lang="en-US"/>
              <a:t> maps pages to page frames</a:t>
            </a:r>
            <a:endParaRPr/>
          </a:p>
          <a:p>
            <a:pPr indent="-122872" lvl="8" marL="38862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Paging (2)</a:t>
            </a:r>
            <a:endParaRPr/>
          </a:p>
        </p:txBody>
      </p:sp>
      <p:sp>
        <p:nvSpPr>
          <p:cNvPr id="226" name="Google Shape;226;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Application view → </a:t>
            </a:r>
            <a:r>
              <a:rPr lang="en-US"/>
              <a:t>single, private, contiguous address space</a:t>
            </a:r>
            <a:endParaRPr/>
          </a:p>
          <a:p>
            <a:pPr indent="-228600" lvl="1" marL="685800" rtl="0" algn="l">
              <a:lnSpc>
                <a:spcPct val="90000"/>
              </a:lnSpc>
              <a:spcBef>
                <a:spcPts val="500"/>
              </a:spcBef>
              <a:spcAft>
                <a:spcPts val="0"/>
              </a:spcAft>
              <a:buClr>
                <a:schemeClr val="dk1"/>
              </a:buClr>
              <a:buSzPts val="2400"/>
              <a:buChar char="•"/>
            </a:pPr>
            <a:r>
              <a:rPr lang="en-US"/>
              <a:t>Ranging from 0x00 to 2</a:t>
            </a:r>
            <a:r>
              <a:rPr baseline="30000" lang="en-US"/>
              <a:t>P</a:t>
            </a:r>
            <a:r>
              <a:rPr lang="en-US"/>
              <a:t>– 1 bytes</a:t>
            </a:r>
            <a:endParaRPr/>
          </a:p>
          <a:p>
            <a:pPr indent="-228600" lvl="1" marL="685800" rtl="0" algn="l">
              <a:lnSpc>
                <a:spcPct val="90000"/>
              </a:lnSpc>
              <a:spcBef>
                <a:spcPts val="500"/>
              </a:spcBef>
              <a:spcAft>
                <a:spcPts val="0"/>
              </a:spcAft>
              <a:buClr>
                <a:schemeClr val="dk1"/>
              </a:buClr>
              <a:buSzPts val="2400"/>
              <a:buChar char="•"/>
            </a:pPr>
            <a:r>
              <a:rPr lang="en-US"/>
              <a:t>P is </a:t>
            </a:r>
            <a:r>
              <a:rPr b="1" lang="en-US"/>
              <a:t>&lt;=</a:t>
            </a:r>
            <a:r>
              <a:rPr lang="en-US"/>
              <a:t> the number of bits in a pointer (e.g., 64 bits)</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b="1" lang="en-US"/>
              <a:t>Reality</a:t>
            </a:r>
            <a:r>
              <a:rPr lang="en-US"/>
              <a:t> → Application code and data are scattered across physical memory</a:t>
            </a:r>
            <a:endParaRPr/>
          </a:p>
          <a:p>
            <a:pPr indent="-228600" lvl="1" marL="685800" rtl="0" algn="l">
              <a:lnSpc>
                <a:spcPct val="90000"/>
              </a:lnSpc>
              <a:spcBef>
                <a:spcPts val="500"/>
              </a:spcBef>
              <a:spcAft>
                <a:spcPts val="0"/>
              </a:spcAft>
              <a:buClr>
                <a:schemeClr val="dk1"/>
              </a:buClr>
              <a:buSzPts val="2400"/>
              <a:buChar char="•"/>
            </a:pPr>
            <a:r>
              <a:rPr lang="en-US"/>
              <a:t>The </a:t>
            </a:r>
            <a:r>
              <a:rPr b="1" lang="en-US"/>
              <a:t>mapping</a:t>
            </a:r>
            <a:r>
              <a:rPr lang="en-US"/>
              <a:t> between pages and page frames</a:t>
            </a:r>
            <a:endParaRPr/>
          </a:p>
          <a:p>
            <a:pPr indent="-228600" lvl="2" marL="1143000" rtl="0" algn="l">
              <a:lnSpc>
                <a:spcPct val="90000"/>
              </a:lnSpc>
              <a:spcBef>
                <a:spcPts val="500"/>
              </a:spcBef>
              <a:spcAft>
                <a:spcPts val="0"/>
              </a:spcAft>
              <a:buClr>
                <a:schemeClr val="dk1"/>
              </a:buClr>
              <a:buSzPts val="2000"/>
              <a:buChar char="•"/>
            </a:pPr>
            <a:r>
              <a:rPr lang="en-US"/>
              <a:t>Invisible to the program</a:t>
            </a:r>
            <a:endParaRPr/>
          </a:p>
          <a:p>
            <a:pPr indent="-228600" lvl="2" marL="1143000" rtl="0" algn="l">
              <a:lnSpc>
                <a:spcPct val="90000"/>
              </a:lnSpc>
              <a:spcBef>
                <a:spcPts val="500"/>
              </a:spcBef>
              <a:spcAft>
                <a:spcPts val="0"/>
              </a:spcAft>
              <a:buClr>
                <a:schemeClr val="dk1"/>
              </a:buClr>
              <a:buSzPts val="2000"/>
              <a:buChar char="•"/>
            </a:pPr>
            <a:r>
              <a:rPr lang="en-US"/>
              <a:t>Controlled by the OS via MMU</a:t>
            </a:r>
            <a:endParaRPr/>
          </a:p>
          <a:p>
            <a:pPr indent="-228600" lvl="1" marL="685800" rtl="0" algn="l">
              <a:lnSpc>
                <a:spcPct val="90000"/>
              </a:lnSpc>
              <a:spcBef>
                <a:spcPts val="500"/>
              </a:spcBef>
              <a:spcAft>
                <a:spcPts val="0"/>
              </a:spcAft>
              <a:buSzPts val="1800"/>
              <a:buChar char="•"/>
            </a:pPr>
            <a:r>
              <a:rPr lang="en-US"/>
              <a:t>Not all pages are loaded in physical memory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