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“pages” means what pages</a:t>
            </a:r>
            <a:endParaRPr/>
          </a:p>
          <a:p>
            <a:pPr indent="0" lvl="0" marL="0" rtl="0" algn="l">
              <a:spcBef>
                <a:spcPts val="0"/>
              </a:spcBef>
              <a:spcAft>
                <a:spcPts val="0"/>
              </a:spcAft>
              <a:buNone/>
            </a:pPr>
            <a:r>
              <a:rPr lang="en-US"/>
              <a:t>Size means the total size</a:t>
            </a:r>
            <a:endParaRPr/>
          </a:p>
          <a:p>
            <a:pPr indent="0" lvl="0" marL="0" rtl="0" algn="l">
              <a:spcBef>
                <a:spcPts val="0"/>
              </a:spcBef>
              <a:spcAft>
                <a:spcPts val="0"/>
              </a:spcAft>
              <a:buNone/>
            </a:pPr>
            <a:r>
              <a:t/>
            </a:r>
            <a:endParaRPr/>
          </a:p>
        </p:txBody>
      </p:sp>
      <p:sp>
        <p:nvSpPr>
          <p:cNvPr id="546" name="Google Shape;546;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just about the previous function w( … ) not about the algorithm</a:t>
            </a:r>
            <a:endParaRPr/>
          </a:p>
        </p:txBody>
      </p:sp>
      <p:sp>
        <p:nvSpPr>
          <p:cNvPr id="567" name="Google Shape;567;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optimal algorithm evicts the page that will be referenced furthest in the future.</a:t>
            </a:r>
            <a:endParaRPr/>
          </a:p>
          <a:p>
            <a:pPr indent="0" lvl="0" marL="0" rtl="0" algn="l">
              <a:spcBef>
                <a:spcPts val="0"/>
              </a:spcBef>
              <a:spcAft>
                <a:spcPts val="0"/>
              </a:spcAft>
              <a:buNone/>
            </a:pPr>
            <a:r>
              <a:rPr lang="en-US"/>
              <a:t>Unfortunately, there is no way to determine which page this is, so in practice</a:t>
            </a:r>
            <a:endParaRPr/>
          </a:p>
          <a:p>
            <a:pPr indent="0" lvl="0" marL="0" rtl="0" algn="l">
              <a:spcBef>
                <a:spcPts val="0"/>
              </a:spcBef>
              <a:spcAft>
                <a:spcPts val="0"/>
              </a:spcAft>
              <a:buNone/>
            </a:pPr>
            <a:r>
              <a:rPr lang="en-US"/>
              <a:t>this algorithm cannot be used. It is useful as a benchmark against which other algorithms</a:t>
            </a:r>
            <a:endParaRPr/>
          </a:p>
          <a:p>
            <a:pPr indent="0" lvl="0" marL="0" rtl="0" algn="l">
              <a:spcBef>
                <a:spcPts val="0"/>
              </a:spcBef>
              <a:spcAft>
                <a:spcPts val="0"/>
              </a:spcAft>
              <a:buNone/>
            </a:pPr>
            <a:r>
              <a:rPr lang="en-US"/>
              <a:t>can be measured, however.</a:t>
            </a:r>
            <a:endParaRPr/>
          </a:p>
          <a:p>
            <a:pPr indent="0" lvl="0" marL="0" rtl="0" algn="l">
              <a:spcBef>
                <a:spcPts val="0"/>
              </a:spcBef>
              <a:spcAft>
                <a:spcPts val="0"/>
              </a:spcAft>
              <a:buNone/>
            </a:pPr>
            <a:r>
              <a:rPr lang="en-US"/>
              <a:t>The NRU algorithm divides pages into four classes depending on the state of</a:t>
            </a:r>
            <a:endParaRPr/>
          </a:p>
          <a:p>
            <a:pPr indent="0" lvl="0" marL="0" rtl="0" algn="l">
              <a:spcBef>
                <a:spcPts val="0"/>
              </a:spcBef>
              <a:spcAft>
                <a:spcPts val="0"/>
              </a:spcAft>
              <a:buNone/>
            </a:pPr>
            <a:r>
              <a:rPr lang="en-US"/>
              <a:t>the R and M bits. A random page from the lowest-numbered class is chosen. This</a:t>
            </a:r>
            <a:endParaRPr/>
          </a:p>
          <a:p>
            <a:pPr indent="0" lvl="0" marL="0" rtl="0" algn="l">
              <a:spcBef>
                <a:spcPts val="0"/>
              </a:spcBef>
              <a:spcAft>
                <a:spcPts val="0"/>
              </a:spcAft>
              <a:buNone/>
            </a:pPr>
            <a:r>
              <a:rPr lang="en-US"/>
              <a:t>algorithm is easy to implement, but it is very crude. Better ones exist.</a:t>
            </a:r>
            <a:endParaRPr/>
          </a:p>
          <a:p>
            <a:pPr indent="0" lvl="0" marL="0" rtl="0" algn="l">
              <a:spcBef>
                <a:spcPts val="0"/>
              </a:spcBef>
              <a:spcAft>
                <a:spcPts val="0"/>
              </a:spcAft>
              <a:buNone/>
            </a:pPr>
            <a:r>
              <a:rPr lang="en-US"/>
              <a:t>FIFO keeps track of the order in which pages were loaded into memory by</a:t>
            </a:r>
            <a:endParaRPr/>
          </a:p>
          <a:p>
            <a:pPr indent="0" lvl="0" marL="0" rtl="0" algn="l">
              <a:spcBef>
                <a:spcPts val="0"/>
              </a:spcBef>
              <a:spcAft>
                <a:spcPts val="0"/>
              </a:spcAft>
              <a:buNone/>
            </a:pPr>
            <a:r>
              <a:rPr lang="en-US"/>
              <a:t>keeping them in a linked list. Removing the oldest page then becomes trivial, but</a:t>
            </a:r>
            <a:endParaRPr/>
          </a:p>
          <a:p>
            <a:pPr indent="0" lvl="0" marL="0" rtl="0" algn="l">
              <a:spcBef>
                <a:spcPts val="0"/>
              </a:spcBef>
              <a:spcAft>
                <a:spcPts val="0"/>
              </a:spcAft>
              <a:buNone/>
            </a:pPr>
            <a:r>
              <a:rPr lang="en-US"/>
              <a:t>that page might still be in use, so FIFO is a bad choice.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Second chance is a modification to FIFO that checks if a page is in use before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removing it. If it is, the page is spared. This modification greatly improves the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performance. Clock is simply a different implementation of second chance. It has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same performance properties, but takes a little less time to execute the algorithm.</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LRU is an excellent algorithm, but it cannot be implemented without special</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hardware. If this hardware is not available, it cannot be used. NFU is a crude attempt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to approximate LRU. It is not very good. However, aging is a much better</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approximation to LRU and can be implemented efficiently. It is a good choice.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last two algorithms use the working set. The working set algorithm gives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reasonable performance, but it is somewhat expensive to implement. WSClock is a</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variant that not only gives good performance but is also efficient to implement.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All in all, the two best algorithms are aging and WSClock. They are based on</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LRU and the working set, respectively. Both give good paging performance and</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can be implemented efficiently. A few other good algorithms exist, but these two</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are probably the most important in practice.</a:t>
            </a:r>
            <a:endParaRPr/>
          </a:p>
        </p:txBody>
      </p:sp>
      <p:sp>
        <p:nvSpPr>
          <p:cNvPr id="632" name="Google Shape;632;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If the hardware does not have these bits, they can be simulated using the operating</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system’s page fault and clock interrupt mechanisms. When a process is started</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up, all of its page table entries are marked as not in memory. As soon as any</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page is referenced, a page fault will occur. The operating system then sets the </a:t>
            </a:r>
            <a:r>
              <a:rPr b="0" i="1" lang="en-US" sz="1200" u="none" strike="noStrike">
                <a:solidFill>
                  <a:schemeClr val="dk1"/>
                </a:solidFill>
                <a:latin typeface="Calibri"/>
                <a:ea typeface="Calibri"/>
                <a:cs typeface="Calibri"/>
                <a:sym typeface="Calibri"/>
              </a:rPr>
              <a:t>R </a:t>
            </a:r>
            <a:r>
              <a:rPr b="0" i="0" lang="en-US" sz="1200" u="none" strike="noStrike">
                <a:solidFill>
                  <a:schemeClr val="dk1"/>
                </a:solidFill>
                <a:latin typeface="Calibri"/>
                <a:ea typeface="Calibri"/>
                <a:cs typeface="Calibri"/>
                <a:sym typeface="Calibri"/>
              </a:rPr>
              <a:t>bit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(in its internal tables), changes the page table entry to point to the correct page,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with mode READ ONLY, and restarts the instruction. If the page is subsequently</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modified, another page fault will occur, allowing the operating system to set the </a:t>
            </a:r>
            <a:r>
              <a:rPr b="0" i="1" lang="en-US" sz="1200" u="none" strike="noStrike">
                <a:solidFill>
                  <a:schemeClr val="dk1"/>
                </a:solidFill>
                <a:latin typeface="Calibri"/>
                <a:ea typeface="Calibri"/>
                <a:cs typeface="Calibri"/>
                <a:sym typeface="Calibri"/>
              </a:rPr>
              <a:t>M</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bit and change the page’s mode to READ/WRITE.</a:t>
            </a:r>
            <a:endParaRPr/>
          </a:p>
        </p:txBody>
      </p:sp>
      <p:sp>
        <p:nvSpPr>
          <p:cNvPr id="241" name="Google Shape;24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1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1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1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2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2"/>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p2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4"/>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0.png"/><Relationship Id="rId4" Type="http://schemas.openxmlformats.org/officeDocument/2006/relationships/image" Target="../media/image4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CS492 - Operating Systems</a:t>
            </a:r>
            <a:br>
              <a:rPr lang="en-US"/>
            </a:br>
            <a:r>
              <a:rPr b="1" lang="en-US"/>
              <a:t>Virtual Memory (2)</a:t>
            </a:r>
            <a:endParaRPr/>
          </a:p>
        </p:txBody>
      </p:sp>
      <p:sp>
        <p:nvSpPr>
          <p:cNvPr id="164" name="Google Shape;164;p2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80000"/>
              </a:lnSpc>
              <a:spcBef>
                <a:spcPts val="0"/>
              </a:spcBef>
              <a:spcAft>
                <a:spcPts val="0"/>
              </a:spcAft>
              <a:buClr>
                <a:schemeClr val="dk1"/>
              </a:buClr>
              <a:buSzPts val="1100"/>
              <a:buFont typeface="Arial"/>
              <a:buNone/>
            </a:pPr>
            <a:r>
              <a:rPr lang="en-US"/>
              <a:t>Georgios Portokalidis &amp; Jun Xu</a:t>
            </a:r>
            <a:endParaRPr/>
          </a:p>
          <a:p>
            <a:pPr indent="0" lvl="0" marL="0" rtl="0" algn="ctr">
              <a:spcBef>
                <a:spcPts val="1000"/>
              </a:spcBef>
              <a:spcAft>
                <a:spcPts val="0"/>
              </a:spcAft>
              <a:buClr>
                <a:schemeClr val="dk1"/>
              </a:buClr>
              <a:buSzPts val="2400"/>
              <a:buNone/>
            </a:pPr>
            <a:r>
              <a:rPr lang="en-US"/>
              <a:t>ZyBook 7, MOS 3.3-3.7</a:t>
            </a:r>
            <a:endParaRPr/>
          </a:p>
          <a:p>
            <a:pPr indent="0" lvl="0" marL="0" rtl="0" algn="ctr">
              <a:spcBef>
                <a:spcPts val="1000"/>
              </a:spcBef>
              <a:spcAft>
                <a:spcPts val="0"/>
              </a:spcAft>
              <a:buClr>
                <a:schemeClr val="dk1"/>
              </a:buClr>
              <a:buSzPts val="2400"/>
              <a:buNone/>
            </a:pPr>
            <a:r>
              <a:t/>
            </a:r>
            <a:endParaRPr/>
          </a:p>
          <a:p>
            <a:pPr indent="0" lvl="0" marL="0" rtl="0" algn="ctr">
              <a:lnSpc>
                <a:spcPct val="80000"/>
              </a:lnSpc>
              <a:spcBef>
                <a:spcPts val="1000"/>
              </a:spcBef>
              <a:spcAft>
                <a:spcPts val="0"/>
              </a:spcAft>
              <a:buClr>
                <a:schemeClr val="dk1"/>
              </a:buClr>
              <a:buSzPts val="2400"/>
              <a:buNone/>
            </a:pPr>
            <a:r>
              <a:rPr lang="en-US"/>
              <a:t>Slides credit: Antonio Barbalace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Not Recently Used (NRU) (1)</a:t>
            </a:r>
            <a:endParaRPr/>
          </a:p>
        </p:txBody>
      </p:sp>
      <p:sp>
        <p:nvSpPr>
          <p:cNvPr id="255" name="Google Shape;255;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Idea</a:t>
            </a:r>
            <a:endParaRPr/>
          </a:p>
          <a:p>
            <a:pPr indent="-228600" lvl="1" marL="685800" rtl="0" algn="l">
              <a:lnSpc>
                <a:spcPct val="90000"/>
              </a:lnSpc>
              <a:spcBef>
                <a:spcPts val="500"/>
              </a:spcBef>
              <a:spcAft>
                <a:spcPts val="0"/>
              </a:spcAft>
              <a:buClr>
                <a:schemeClr val="dk1"/>
              </a:buClr>
              <a:buSzPts val="2400"/>
              <a:buChar char="•"/>
            </a:pPr>
            <a:r>
              <a:rPr lang="en-US"/>
              <a:t>Use virtual memory hardware tracking bits</a:t>
            </a:r>
            <a:endParaRPr/>
          </a:p>
          <a:p>
            <a:pPr indent="-228600" lvl="1" marL="685800" rtl="0" algn="l">
              <a:lnSpc>
                <a:spcPct val="90000"/>
              </a:lnSpc>
              <a:spcBef>
                <a:spcPts val="500"/>
              </a:spcBef>
              <a:spcAft>
                <a:spcPts val="0"/>
              </a:spcAft>
              <a:buClr>
                <a:schemeClr val="dk1"/>
              </a:buClr>
              <a:buSzPts val="2400"/>
              <a:buChar char="•"/>
            </a:pPr>
            <a:r>
              <a:rPr lang="en-US"/>
              <a:t>Determine what page was not recently accessed</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Observation</a:t>
            </a:r>
            <a:endParaRPr/>
          </a:p>
          <a:p>
            <a:pPr indent="-228600" lvl="1" marL="685800" rtl="0" algn="l">
              <a:lnSpc>
                <a:spcPct val="90000"/>
              </a:lnSpc>
              <a:spcBef>
                <a:spcPts val="500"/>
              </a:spcBef>
              <a:spcAft>
                <a:spcPts val="0"/>
              </a:spcAft>
              <a:buClr>
                <a:schemeClr val="dk1"/>
              </a:buClr>
              <a:buSzPts val="2400"/>
              <a:buChar char="•"/>
            </a:pPr>
            <a:r>
              <a:rPr lang="en-US"/>
              <a:t>It is better to remove a modified page that has not been referenced lately than a clean page that is in heavy use</a:t>
            </a:r>
            <a:endParaRPr/>
          </a:p>
          <a:p>
            <a:pPr indent="-228600" lvl="2" marL="1143000" rtl="0" algn="l">
              <a:lnSpc>
                <a:spcPct val="90000"/>
              </a:lnSpc>
              <a:spcBef>
                <a:spcPts val="500"/>
              </a:spcBef>
              <a:spcAft>
                <a:spcPts val="0"/>
              </a:spcAft>
              <a:buClr>
                <a:schemeClr val="dk1"/>
              </a:buClr>
              <a:buSzPts val="2000"/>
              <a:buChar char="•"/>
            </a:pPr>
            <a:r>
              <a:rPr lang="en-US"/>
              <a:t>A modified page may have to be updated on disk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Not Recently Used (NRU) (2)</a:t>
            </a:r>
            <a:endParaRPr/>
          </a:p>
        </p:txBody>
      </p:sp>
      <p:sp>
        <p:nvSpPr>
          <p:cNvPr id="261" name="Google Shape;261;p3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Algorithm</a:t>
            </a:r>
            <a:endParaRPr/>
          </a:p>
          <a:p>
            <a:pPr indent="-457200" lvl="1" marL="914400" rtl="0" algn="l">
              <a:lnSpc>
                <a:spcPct val="90000"/>
              </a:lnSpc>
              <a:spcBef>
                <a:spcPts val="500"/>
              </a:spcBef>
              <a:spcAft>
                <a:spcPts val="0"/>
              </a:spcAft>
              <a:buClr>
                <a:schemeClr val="dk1"/>
              </a:buClr>
              <a:buSzPct val="100000"/>
              <a:buFont typeface="Calibri"/>
              <a:buAutoNum type="arabicParenR"/>
            </a:pPr>
            <a:r>
              <a:rPr lang="en-US"/>
              <a:t>When a process is started up, R and M bits for all its pages are set to 0 by the OS</a:t>
            </a:r>
            <a:endParaRPr/>
          </a:p>
          <a:p>
            <a:pPr indent="-457200" lvl="1" marL="914400" rtl="0" algn="l">
              <a:lnSpc>
                <a:spcPct val="90000"/>
              </a:lnSpc>
              <a:spcBef>
                <a:spcPts val="500"/>
              </a:spcBef>
              <a:spcAft>
                <a:spcPts val="0"/>
              </a:spcAft>
              <a:buClr>
                <a:schemeClr val="dk1"/>
              </a:buClr>
              <a:buSzPct val="100000"/>
              <a:buFont typeface="Calibri"/>
              <a:buAutoNum type="arabicParenR"/>
            </a:pPr>
            <a:r>
              <a:rPr lang="en-US"/>
              <a:t>Periodically (e.g., on each clock interrupt), the </a:t>
            </a:r>
            <a:r>
              <a:rPr i="1" lang="en-US"/>
              <a:t>R </a:t>
            </a:r>
            <a:r>
              <a:rPr lang="en-US"/>
              <a:t>bit is cleared</a:t>
            </a:r>
            <a:endParaRPr/>
          </a:p>
          <a:p>
            <a:pPr indent="-228600" lvl="2" marL="1143000" rtl="0" algn="l">
              <a:lnSpc>
                <a:spcPct val="90000"/>
              </a:lnSpc>
              <a:spcBef>
                <a:spcPts val="500"/>
              </a:spcBef>
              <a:spcAft>
                <a:spcPts val="0"/>
              </a:spcAft>
              <a:buClr>
                <a:schemeClr val="dk1"/>
              </a:buClr>
              <a:buSzPct val="100000"/>
              <a:buChar char="•"/>
            </a:pPr>
            <a:r>
              <a:rPr lang="en-US"/>
              <a:t>to distinguish pages that have not been referenced recently from those that have been</a:t>
            </a:r>
            <a:endParaRPr/>
          </a:p>
          <a:p>
            <a:pPr indent="-457200" lvl="1" marL="914400" rtl="0" algn="l">
              <a:lnSpc>
                <a:spcPct val="90000"/>
              </a:lnSpc>
              <a:spcBef>
                <a:spcPts val="500"/>
              </a:spcBef>
              <a:spcAft>
                <a:spcPts val="0"/>
              </a:spcAft>
              <a:buClr>
                <a:schemeClr val="dk1"/>
              </a:buClr>
              <a:buSzPct val="100000"/>
              <a:buFont typeface="Calibri"/>
              <a:buAutoNum type="arabicParenR"/>
            </a:pPr>
            <a:r>
              <a:rPr lang="en-US"/>
              <a:t>When a page fault occurs, the operating system inspects all the pages and divides them into four categories</a:t>
            </a:r>
            <a:endParaRPr/>
          </a:p>
          <a:p>
            <a:pPr indent="-228600" lvl="2" marL="1143000" rtl="0" algn="l">
              <a:lnSpc>
                <a:spcPct val="90000"/>
              </a:lnSpc>
              <a:spcBef>
                <a:spcPts val="500"/>
              </a:spcBef>
              <a:spcAft>
                <a:spcPts val="0"/>
              </a:spcAft>
              <a:buClr>
                <a:schemeClr val="dk1"/>
              </a:buClr>
              <a:buSzPct val="100000"/>
              <a:buChar char="•"/>
            </a:pPr>
            <a:r>
              <a:rPr lang="en-US"/>
              <a:t>Class 0: not referenced, not modified</a:t>
            </a:r>
            <a:endParaRPr/>
          </a:p>
          <a:p>
            <a:pPr indent="-228600" lvl="2" marL="1143000" rtl="0" algn="l">
              <a:lnSpc>
                <a:spcPct val="90000"/>
              </a:lnSpc>
              <a:spcBef>
                <a:spcPts val="500"/>
              </a:spcBef>
              <a:spcAft>
                <a:spcPts val="0"/>
              </a:spcAft>
              <a:buClr>
                <a:schemeClr val="dk1"/>
              </a:buClr>
              <a:buSzPct val="100000"/>
              <a:buChar char="•"/>
            </a:pPr>
            <a:r>
              <a:rPr lang="en-US"/>
              <a:t>Class 1: not referenced, modified</a:t>
            </a:r>
            <a:endParaRPr/>
          </a:p>
          <a:p>
            <a:pPr indent="-228600" lvl="2" marL="1143000" rtl="0" algn="l">
              <a:lnSpc>
                <a:spcPct val="90000"/>
              </a:lnSpc>
              <a:spcBef>
                <a:spcPts val="500"/>
              </a:spcBef>
              <a:spcAft>
                <a:spcPts val="0"/>
              </a:spcAft>
              <a:buClr>
                <a:schemeClr val="dk1"/>
              </a:buClr>
              <a:buSzPct val="100000"/>
              <a:buChar char="•"/>
            </a:pPr>
            <a:r>
              <a:rPr lang="en-US"/>
              <a:t>Class 2: referenced, not modified</a:t>
            </a:r>
            <a:endParaRPr/>
          </a:p>
          <a:p>
            <a:pPr indent="-228600" lvl="2" marL="1143000" rtl="0" algn="l">
              <a:lnSpc>
                <a:spcPct val="90000"/>
              </a:lnSpc>
              <a:spcBef>
                <a:spcPts val="500"/>
              </a:spcBef>
              <a:spcAft>
                <a:spcPts val="0"/>
              </a:spcAft>
              <a:buClr>
                <a:schemeClr val="dk1"/>
              </a:buClr>
              <a:buSzPct val="100000"/>
              <a:buChar char="•"/>
            </a:pPr>
            <a:r>
              <a:rPr lang="en-US"/>
              <a:t>Class 3: referenced, modified</a:t>
            </a:r>
            <a:endParaRPr/>
          </a:p>
          <a:p>
            <a:pPr indent="-457200" lvl="1" marL="914400" rtl="0" algn="l">
              <a:lnSpc>
                <a:spcPct val="90000"/>
              </a:lnSpc>
              <a:spcBef>
                <a:spcPts val="500"/>
              </a:spcBef>
              <a:spcAft>
                <a:spcPts val="0"/>
              </a:spcAft>
              <a:buClr>
                <a:schemeClr val="dk1"/>
              </a:buClr>
              <a:buSzPct val="100000"/>
              <a:buFont typeface="Calibri"/>
              <a:buAutoNum type="arabicParenR"/>
            </a:pPr>
            <a:r>
              <a:rPr lang="en-US"/>
              <a:t>The algorithm removes a page at random from the lowest-numbered non-empty class</a:t>
            </a:r>
            <a:endParaRPr/>
          </a:p>
          <a:p>
            <a:pPr indent="0" lvl="1" marL="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Not Recently Used: Discussion</a:t>
            </a:r>
            <a:endParaRPr/>
          </a:p>
        </p:txBody>
      </p:sp>
      <p:sp>
        <p:nvSpPr>
          <p:cNvPr id="267" name="Google Shape;267;p3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Easy to understand and efficient to implement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However, pages that are frequently referenced may be removed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First In First Out (FIFO)</a:t>
            </a:r>
            <a:endParaRPr/>
          </a:p>
        </p:txBody>
      </p:sp>
      <p:sp>
        <p:nvSpPr>
          <p:cNvPr id="273" name="Google Shape;273;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FIFO</a:t>
            </a:r>
            <a:endParaRPr/>
          </a:p>
          <a:p>
            <a:pPr indent="-228600" lvl="1" marL="685800" rtl="0" algn="l">
              <a:lnSpc>
                <a:spcPct val="90000"/>
              </a:lnSpc>
              <a:spcBef>
                <a:spcPts val="500"/>
              </a:spcBef>
              <a:spcAft>
                <a:spcPts val="0"/>
              </a:spcAft>
              <a:buClr>
                <a:schemeClr val="dk1"/>
              </a:buClr>
              <a:buSzPts val="2400"/>
              <a:buChar char="•"/>
            </a:pPr>
            <a:r>
              <a:rPr lang="en-US"/>
              <a:t>First in First Out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Maintain a linked list of all pages</a:t>
            </a:r>
            <a:endParaRPr/>
          </a:p>
          <a:p>
            <a:pPr indent="-228600" lvl="1" marL="685800" rtl="0" algn="l">
              <a:lnSpc>
                <a:spcPct val="90000"/>
              </a:lnSpc>
              <a:spcBef>
                <a:spcPts val="500"/>
              </a:spcBef>
              <a:spcAft>
                <a:spcPts val="0"/>
              </a:spcAft>
              <a:buClr>
                <a:schemeClr val="dk1"/>
              </a:buClr>
              <a:buSzPts val="2400"/>
              <a:buChar char="•"/>
            </a:pPr>
            <a:r>
              <a:rPr b="1" lang="en-US"/>
              <a:t>In the order that they came into memory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new page is added at the tail</a:t>
            </a:r>
            <a:endParaRPr/>
          </a:p>
          <a:p>
            <a:pPr indent="-228600" lvl="0" marL="228600" rtl="0" algn="l">
              <a:lnSpc>
                <a:spcPct val="90000"/>
              </a:lnSpc>
              <a:spcBef>
                <a:spcPts val="1000"/>
              </a:spcBef>
              <a:spcAft>
                <a:spcPts val="0"/>
              </a:spcAft>
              <a:buClr>
                <a:schemeClr val="dk1"/>
              </a:buClr>
              <a:buSzPts val="2800"/>
              <a:buChar char="•"/>
            </a:pPr>
            <a:r>
              <a:rPr lang="en-US"/>
              <a:t>Page at the beginning of list is removed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FIFO: Example</a:t>
            </a:r>
            <a:endParaRPr/>
          </a:p>
        </p:txBody>
      </p:sp>
      <p:sp>
        <p:nvSpPr>
          <p:cNvPr id="279" name="Google Shape;279;p3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3 physical page frames</a:t>
            </a:r>
            <a:endParaRPr/>
          </a:p>
          <a:p>
            <a:pPr indent="-228600" lvl="0" marL="228600" rtl="0" algn="l">
              <a:lnSpc>
                <a:spcPct val="90000"/>
              </a:lnSpc>
              <a:spcBef>
                <a:spcPts val="1000"/>
              </a:spcBef>
              <a:spcAft>
                <a:spcPts val="0"/>
              </a:spcAft>
              <a:buClr>
                <a:schemeClr val="dk1"/>
              </a:buClr>
              <a:buSzPts val="2800"/>
              <a:buChar char="•"/>
            </a:pPr>
            <a:r>
              <a:rPr lang="en-US"/>
              <a:t>5 virtual pages</a:t>
            </a:r>
            <a:endParaRPr/>
          </a:p>
          <a:p>
            <a:pPr indent="-228600" lvl="0" marL="228600" rtl="0" algn="l">
              <a:lnSpc>
                <a:spcPct val="90000"/>
              </a:lnSpc>
              <a:spcBef>
                <a:spcPts val="1000"/>
              </a:spcBef>
              <a:spcAft>
                <a:spcPts val="0"/>
              </a:spcAft>
              <a:buClr>
                <a:schemeClr val="dk1"/>
              </a:buClr>
              <a:buSzPts val="2800"/>
              <a:buChar char="•"/>
            </a:pPr>
            <a:r>
              <a:rPr lang="en-US"/>
              <a:t>Reference string: 0, 1, 2, 3, 0, 1, 4, 0, 1, 2, 3, 4</a:t>
            </a:r>
            <a:endParaRPr/>
          </a:p>
        </p:txBody>
      </p:sp>
      <p:pic>
        <p:nvPicPr>
          <p:cNvPr id="280" name="Google Shape;280;p38"/>
          <p:cNvPicPr preferRelativeResize="0"/>
          <p:nvPr/>
        </p:nvPicPr>
        <p:blipFill rotWithShape="1">
          <a:blip r:embed="rId3">
            <a:alphaModFix/>
          </a:blip>
          <a:srcRect b="0" l="0" r="0" t="0"/>
          <a:stretch/>
        </p:blipFill>
        <p:spPr>
          <a:xfrm>
            <a:off x="402198" y="3778820"/>
            <a:ext cx="8339603" cy="2398143"/>
          </a:xfrm>
          <a:prstGeom prst="rect">
            <a:avLst/>
          </a:prstGeom>
          <a:noFill/>
          <a:ln>
            <a:noFill/>
          </a:ln>
        </p:spPr>
      </p:pic>
      <p:sp>
        <p:nvSpPr>
          <p:cNvPr id="281" name="Google Shape;281;p38"/>
          <p:cNvSpPr/>
          <p:nvPr/>
        </p:nvSpPr>
        <p:spPr>
          <a:xfrm>
            <a:off x="1280160" y="4239491"/>
            <a:ext cx="182880" cy="1122218"/>
          </a:xfrm>
          <a:prstGeom prst="leftBrace">
            <a:avLst>
              <a:gd fmla="val 8333" name="adj1"/>
              <a:gd fmla="val 45744"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FIFO: Discussion</a:t>
            </a:r>
            <a:endParaRPr/>
          </a:p>
        </p:txBody>
      </p:sp>
      <p:sp>
        <p:nvSpPr>
          <p:cNvPr id="287" name="Google Shape;287;p3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Advantages</a:t>
            </a:r>
            <a:endParaRPr/>
          </a:p>
          <a:p>
            <a:pPr indent="-228600" lvl="1" marL="685800" rtl="0" algn="l">
              <a:lnSpc>
                <a:spcPct val="90000"/>
              </a:lnSpc>
              <a:spcBef>
                <a:spcPts val="500"/>
              </a:spcBef>
              <a:spcAft>
                <a:spcPts val="0"/>
              </a:spcAft>
              <a:buClr>
                <a:schemeClr val="dk1"/>
              </a:buClr>
              <a:buSzPts val="2400"/>
              <a:buChar char="•"/>
            </a:pPr>
            <a:r>
              <a:rPr lang="en-US"/>
              <a:t>Trivial to implement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Disadvantages</a:t>
            </a:r>
            <a:endParaRPr/>
          </a:p>
          <a:p>
            <a:pPr indent="-228600" lvl="1" marL="685800" rtl="0" algn="l">
              <a:lnSpc>
                <a:spcPct val="90000"/>
              </a:lnSpc>
              <a:spcBef>
                <a:spcPts val="500"/>
              </a:spcBef>
              <a:spcAft>
                <a:spcPts val="0"/>
              </a:spcAft>
              <a:buClr>
                <a:schemeClr val="dk1"/>
              </a:buClr>
              <a:buSzPts val="2400"/>
              <a:buChar char="•"/>
            </a:pPr>
            <a:r>
              <a:rPr lang="en-US"/>
              <a:t>Page in memory the longest is replaced</a:t>
            </a:r>
            <a:endParaRPr/>
          </a:p>
          <a:p>
            <a:pPr indent="-228600" lvl="2" marL="1143000" rtl="0" algn="l">
              <a:lnSpc>
                <a:spcPct val="90000"/>
              </a:lnSpc>
              <a:spcBef>
                <a:spcPts val="500"/>
              </a:spcBef>
              <a:spcAft>
                <a:spcPts val="0"/>
              </a:spcAft>
              <a:buClr>
                <a:schemeClr val="dk1"/>
              </a:buClr>
              <a:buSzPts val="2000"/>
              <a:buChar char="•"/>
            </a:pPr>
            <a:r>
              <a:rPr b="1" lang="en-US"/>
              <a:t>Does not consider the actual page usage</a:t>
            </a:r>
            <a:endParaRPr/>
          </a:p>
          <a:p>
            <a:pPr indent="-228600" lvl="1" marL="685800" rtl="0" algn="l">
              <a:lnSpc>
                <a:spcPct val="90000"/>
              </a:lnSpc>
              <a:spcBef>
                <a:spcPts val="500"/>
              </a:spcBef>
              <a:spcAft>
                <a:spcPts val="0"/>
              </a:spcAft>
              <a:buClr>
                <a:schemeClr val="dk1"/>
              </a:buClr>
              <a:buSzPts val="2400"/>
              <a:buChar char="•"/>
            </a:pPr>
            <a:r>
              <a:rPr lang="en-US"/>
              <a:t>FIFO suffers from “Belady’s Anomaly”</a:t>
            </a:r>
            <a:endParaRPr/>
          </a:p>
          <a:p>
            <a:pPr indent="-228600" lvl="2" marL="1143000" rtl="0" algn="l">
              <a:lnSpc>
                <a:spcPct val="90000"/>
              </a:lnSpc>
              <a:spcBef>
                <a:spcPts val="500"/>
              </a:spcBef>
              <a:spcAft>
                <a:spcPts val="0"/>
              </a:spcAft>
              <a:buClr>
                <a:schemeClr val="dk1"/>
              </a:buClr>
              <a:buSzPts val="2000"/>
              <a:buChar char="•"/>
            </a:pPr>
            <a:r>
              <a:rPr b="1" lang="en-US"/>
              <a:t>The fault rate increases when there are more page frames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FIFO &amp; Belady’s Anomaly (1)</a:t>
            </a:r>
            <a:endParaRPr/>
          </a:p>
        </p:txBody>
      </p:sp>
      <p:sp>
        <p:nvSpPr>
          <p:cNvPr id="293" name="Google Shape;293;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Reference string: 0, 1, 2, 3, 0, 1, 4, 0, 1, 2, 3, 4</a:t>
            </a:r>
            <a:endParaRPr/>
          </a:p>
          <a:p>
            <a:pPr indent="-228600" lvl="0" marL="228600" rtl="0" algn="l">
              <a:lnSpc>
                <a:spcPct val="90000"/>
              </a:lnSpc>
              <a:spcBef>
                <a:spcPts val="1000"/>
              </a:spcBef>
              <a:spcAft>
                <a:spcPts val="0"/>
              </a:spcAft>
              <a:buClr>
                <a:schemeClr val="dk1"/>
              </a:buClr>
              <a:buSzPts val="2800"/>
              <a:buChar char="•"/>
            </a:pPr>
            <a:r>
              <a:rPr lang="en-US"/>
              <a:t>We have shown that there are 9 page faults for the given reference string when there are 3 page frames in memory?</a:t>
            </a:r>
            <a:endParaRPr/>
          </a:p>
        </p:txBody>
      </p:sp>
      <p:pic>
        <p:nvPicPr>
          <p:cNvPr id="294" name="Google Shape;294;p40"/>
          <p:cNvPicPr preferRelativeResize="0"/>
          <p:nvPr/>
        </p:nvPicPr>
        <p:blipFill rotWithShape="1">
          <a:blip r:embed="rId3">
            <a:alphaModFix/>
          </a:blip>
          <a:srcRect b="0" l="0" r="0" t="0"/>
          <a:stretch/>
        </p:blipFill>
        <p:spPr>
          <a:xfrm>
            <a:off x="1650479" y="4013819"/>
            <a:ext cx="5843042" cy="1883423"/>
          </a:xfrm>
          <a:prstGeom prst="rect">
            <a:avLst/>
          </a:prstGeom>
          <a:noFill/>
          <a:ln>
            <a:noFill/>
          </a:ln>
        </p:spPr>
      </p:pic>
      <p:sp>
        <p:nvSpPr>
          <p:cNvPr id="295" name="Google Shape;295;p40"/>
          <p:cNvSpPr/>
          <p:nvPr/>
        </p:nvSpPr>
        <p:spPr>
          <a:xfrm>
            <a:off x="2185791" y="6007526"/>
            <a:ext cx="457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How many page faults are there if now it has </a:t>
            </a:r>
            <a:r>
              <a:rPr b="1" lang="en-US" sz="1800">
                <a:solidFill>
                  <a:schemeClr val="dk1"/>
                </a:solidFill>
                <a:latin typeface="Times New Roman"/>
                <a:ea typeface="Times New Roman"/>
                <a:cs typeface="Times New Roman"/>
                <a:sym typeface="Times New Roman"/>
              </a:rPr>
              <a:t>4</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page frames </a:t>
            </a:r>
            <a:r>
              <a:rPr lang="en-US" sz="1800">
                <a:solidFill>
                  <a:schemeClr val="dk1"/>
                </a:solidFill>
                <a:latin typeface="Times New Roman"/>
                <a:ea typeface="Times New Roman"/>
                <a:cs typeface="Times New Roman"/>
                <a:sym typeface="Times New Roman"/>
              </a:rPr>
              <a:t>in memory?</a:t>
            </a:r>
            <a:endParaRPr sz="1800">
              <a:solidFill>
                <a:schemeClr val="dk1"/>
              </a:solidFill>
              <a:latin typeface="Calibri"/>
              <a:ea typeface="Calibri"/>
              <a:cs typeface="Calibri"/>
              <a:sym typeface="Calibri"/>
            </a:endParaRPr>
          </a:p>
        </p:txBody>
      </p:sp>
      <p:sp>
        <p:nvSpPr>
          <p:cNvPr id="296" name="Google Shape;296;p40"/>
          <p:cNvSpPr txBox="1"/>
          <p:nvPr/>
        </p:nvSpPr>
        <p:spPr>
          <a:xfrm>
            <a:off x="3699002" y="1871"/>
            <a:ext cx="16786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Not in the book</a:t>
            </a:r>
            <a:endParaRPr/>
          </a:p>
        </p:txBody>
      </p:sp>
      <p:sp>
        <p:nvSpPr>
          <p:cNvPr id="297" name="Google Shape;297;p40"/>
          <p:cNvSpPr txBox="1"/>
          <p:nvPr/>
        </p:nvSpPr>
        <p:spPr>
          <a:xfrm>
            <a:off x="414467" y="4632364"/>
            <a:ext cx="9238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 Page Frames</a:t>
            </a:r>
            <a:endParaRPr/>
          </a:p>
        </p:txBody>
      </p:sp>
      <p:sp>
        <p:nvSpPr>
          <p:cNvPr id="298" name="Google Shape;298;p40"/>
          <p:cNvSpPr/>
          <p:nvPr/>
        </p:nvSpPr>
        <p:spPr>
          <a:xfrm>
            <a:off x="1369651" y="4394420"/>
            <a:ext cx="182880" cy="1122218"/>
          </a:xfrm>
          <a:prstGeom prst="leftBrace">
            <a:avLst>
              <a:gd fmla="val 8333" name="adj1"/>
              <a:gd fmla="val 51217"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FIFO &amp; Belady’s Anomaly (2)</a:t>
            </a:r>
            <a:endParaRPr/>
          </a:p>
        </p:txBody>
      </p:sp>
      <p:pic>
        <p:nvPicPr>
          <p:cNvPr id="304" name="Google Shape;304;p41"/>
          <p:cNvPicPr preferRelativeResize="0"/>
          <p:nvPr/>
        </p:nvPicPr>
        <p:blipFill rotWithShape="1">
          <a:blip r:embed="rId3">
            <a:alphaModFix/>
          </a:blip>
          <a:srcRect b="0" l="0" r="0" t="0"/>
          <a:stretch/>
        </p:blipFill>
        <p:spPr>
          <a:xfrm>
            <a:off x="1661793" y="1495205"/>
            <a:ext cx="6853556" cy="4351338"/>
          </a:xfrm>
          <a:prstGeom prst="rect">
            <a:avLst/>
          </a:prstGeom>
          <a:noFill/>
          <a:ln>
            <a:noFill/>
          </a:ln>
        </p:spPr>
      </p:pic>
      <p:sp>
        <p:nvSpPr>
          <p:cNvPr id="305" name="Google Shape;305;p41"/>
          <p:cNvSpPr/>
          <p:nvPr/>
        </p:nvSpPr>
        <p:spPr>
          <a:xfrm>
            <a:off x="628648" y="6009381"/>
            <a:ext cx="78867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Belady’s Anomaly: more frames → more page faults</a:t>
            </a:r>
            <a:endParaRPr sz="1800">
              <a:solidFill>
                <a:schemeClr val="dk1"/>
              </a:solidFill>
              <a:latin typeface="Calibri"/>
              <a:ea typeface="Calibri"/>
              <a:cs typeface="Calibri"/>
              <a:sym typeface="Calibri"/>
            </a:endParaRPr>
          </a:p>
        </p:txBody>
      </p:sp>
      <p:sp>
        <p:nvSpPr>
          <p:cNvPr id="306" name="Google Shape;306;p41"/>
          <p:cNvSpPr txBox="1"/>
          <p:nvPr/>
        </p:nvSpPr>
        <p:spPr>
          <a:xfrm>
            <a:off x="3699002" y="1871"/>
            <a:ext cx="16786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Not in the book</a:t>
            </a:r>
            <a:endParaRPr/>
          </a:p>
        </p:txBody>
      </p:sp>
      <p:sp>
        <p:nvSpPr>
          <p:cNvPr id="307" name="Google Shape;307;p41"/>
          <p:cNvSpPr txBox="1"/>
          <p:nvPr/>
        </p:nvSpPr>
        <p:spPr>
          <a:xfrm>
            <a:off x="388305" y="2053944"/>
            <a:ext cx="112317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3 page frames</a:t>
            </a:r>
            <a:endParaRPr/>
          </a:p>
        </p:txBody>
      </p:sp>
      <p:sp>
        <p:nvSpPr>
          <p:cNvPr id="308" name="Google Shape;308;p41"/>
          <p:cNvSpPr txBox="1"/>
          <p:nvPr/>
        </p:nvSpPr>
        <p:spPr>
          <a:xfrm>
            <a:off x="388305" y="4260613"/>
            <a:ext cx="112317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4 page frames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Second Chance</a:t>
            </a:r>
            <a:endParaRPr/>
          </a:p>
        </p:txBody>
      </p:sp>
      <p:sp>
        <p:nvSpPr>
          <p:cNvPr id="314" name="Google Shape;314;p4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FIFO variant</a:t>
            </a:r>
            <a:endParaRPr/>
          </a:p>
          <a:p>
            <a:pPr indent="-228600" lvl="1" marL="685800" rtl="0" algn="l">
              <a:lnSpc>
                <a:spcPct val="90000"/>
              </a:lnSpc>
              <a:spcBef>
                <a:spcPts val="500"/>
              </a:spcBef>
              <a:spcAft>
                <a:spcPts val="0"/>
              </a:spcAft>
              <a:buClr>
                <a:schemeClr val="dk1"/>
              </a:buClr>
              <a:buSzPts val="2400"/>
              <a:buChar char="•"/>
            </a:pPr>
            <a:r>
              <a:rPr lang="en-US"/>
              <a:t>Adds the concept of usage (references)</a:t>
            </a:r>
            <a:endParaRPr/>
          </a:p>
          <a:p>
            <a:pPr indent="-228600" lvl="0" marL="228600" rtl="0" algn="l">
              <a:lnSpc>
                <a:spcPct val="90000"/>
              </a:lnSpc>
              <a:spcBef>
                <a:spcPts val="1000"/>
              </a:spcBef>
              <a:spcAft>
                <a:spcPts val="0"/>
              </a:spcAft>
              <a:buClr>
                <a:schemeClr val="dk1"/>
              </a:buClr>
              <a:buSzPts val="2800"/>
              <a:buChar char="•"/>
            </a:pPr>
            <a:r>
              <a:rPr lang="en-US"/>
              <a:t>Examine pages in FIFO order starting from beginning of list but</a:t>
            </a:r>
            <a:endParaRPr/>
          </a:p>
          <a:p>
            <a:pPr indent="-228600" lvl="1" marL="685800" rtl="0" algn="l">
              <a:lnSpc>
                <a:spcPct val="90000"/>
              </a:lnSpc>
              <a:spcBef>
                <a:spcPts val="500"/>
              </a:spcBef>
              <a:spcAft>
                <a:spcPts val="0"/>
              </a:spcAft>
              <a:buClr>
                <a:schemeClr val="dk1"/>
              </a:buClr>
              <a:buSzPts val="2400"/>
              <a:buChar char="•"/>
            </a:pPr>
            <a:r>
              <a:rPr lang="en-US"/>
              <a:t>Consider “reference bit” R</a:t>
            </a:r>
            <a:endParaRPr/>
          </a:p>
          <a:p>
            <a:pPr indent="-457200" lvl="2" marL="1371600" rtl="0" algn="l">
              <a:lnSpc>
                <a:spcPct val="90000"/>
              </a:lnSpc>
              <a:spcBef>
                <a:spcPts val="500"/>
              </a:spcBef>
              <a:spcAft>
                <a:spcPts val="0"/>
              </a:spcAft>
              <a:buClr>
                <a:schemeClr val="dk1"/>
              </a:buClr>
              <a:buSzPts val="2000"/>
              <a:buFont typeface="Calibri"/>
              <a:buAutoNum type="alphaLcParenR"/>
            </a:pPr>
            <a:r>
              <a:rPr lang="en-US"/>
              <a:t>IF R=0, remove page, go to </a:t>
            </a:r>
            <a:r>
              <a:rPr b="1" lang="en-US"/>
              <a:t>c)</a:t>
            </a:r>
            <a:endParaRPr/>
          </a:p>
          <a:p>
            <a:pPr indent="-457200" lvl="2" marL="1371600" rtl="0" algn="l">
              <a:lnSpc>
                <a:spcPct val="90000"/>
              </a:lnSpc>
              <a:spcBef>
                <a:spcPts val="500"/>
              </a:spcBef>
              <a:spcAft>
                <a:spcPts val="0"/>
              </a:spcAft>
              <a:buClr>
                <a:schemeClr val="dk1"/>
              </a:buClr>
              <a:buSzPts val="2000"/>
              <a:buFont typeface="Calibri"/>
              <a:buAutoNum type="alphaLcParenR"/>
            </a:pPr>
            <a:r>
              <a:rPr lang="en-US"/>
              <a:t>IF R=1, set R=0 and place it at the end of FIFO list (hence, the second chance), go to </a:t>
            </a:r>
            <a:r>
              <a:rPr b="1" lang="en-US"/>
              <a:t>a)</a:t>
            </a:r>
            <a:endParaRPr/>
          </a:p>
          <a:p>
            <a:pPr indent="-457200" lvl="2" marL="1371600" rtl="0" algn="l">
              <a:lnSpc>
                <a:spcPct val="90000"/>
              </a:lnSpc>
              <a:spcBef>
                <a:spcPts val="500"/>
              </a:spcBef>
              <a:spcAft>
                <a:spcPts val="0"/>
              </a:spcAft>
              <a:buClr>
                <a:schemeClr val="dk1"/>
              </a:buClr>
              <a:buSzPts val="2000"/>
              <a:buFont typeface="Calibri"/>
              <a:buAutoNum type="alphaLcParenR"/>
            </a:pPr>
            <a:r>
              <a:rPr lang="en-US"/>
              <a:t>Add new page at the end of FIFO (with R=0)</a:t>
            </a:r>
            <a:endParaRPr/>
          </a:p>
          <a:p>
            <a:pPr indent="-228600" lvl="1" marL="685800" rtl="0" algn="l">
              <a:lnSpc>
                <a:spcPct val="90000"/>
              </a:lnSpc>
              <a:spcBef>
                <a:spcPts val="500"/>
              </a:spcBef>
              <a:spcAft>
                <a:spcPts val="0"/>
              </a:spcAft>
              <a:buClr>
                <a:schemeClr val="dk1"/>
              </a:buClr>
              <a:buSzPts val="2400"/>
              <a:buChar char="•"/>
            </a:pPr>
            <a:r>
              <a:rPr lang="en-US"/>
              <a:t>If not enough replaces on first pass, revert to pure FIFO on second pass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Second Chance: Example (1)</a:t>
            </a:r>
            <a:endParaRPr/>
          </a:p>
        </p:txBody>
      </p:sp>
      <p:sp>
        <p:nvSpPr>
          <p:cNvPr id="320" name="Google Shape;320;p4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21" name="Google Shape;321;p43"/>
          <p:cNvPicPr preferRelativeResize="0"/>
          <p:nvPr/>
        </p:nvPicPr>
        <p:blipFill rotWithShape="1">
          <a:blip r:embed="rId3">
            <a:alphaModFix/>
          </a:blip>
          <a:srcRect b="48225" l="0" r="0" t="0"/>
          <a:stretch/>
        </p:blipFill>
        <p:spPr>
          <a:xfrm>
            <a:off x="628649" y="1825625"/>
            <a:ext cx="7890349" cy="1603376"/>
          </a:xfrm>
          <a:prstGeom prst="rect">
            <a:avLst/>
          </a:prstGeom>
          <a:noFill/>
          <a:ln>
            <a:noFill/>
          </a:ln>
        </p:spPr>
      </p:pic>
      <p:sp>
        <p:nvSpPr>
          <p:cNvPr id="322" name="Google Shape;322;p43"/>
          <p:cNvSpPr/>
          <p:nvPr/>
        </p:nvSpPr>
        <p:spPr>
          <a:xfrm>
            <a:off x="625002" y="5253633"/>
            <a:ext cx="78867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Operation of second chance. (a) Pages sorted in FIFO order. (b) Page list if a page fault occurs at time 20 and A has its R bit set. The numbers above the pages are their load times. (MOS Figure 3-15)</a:t>
            </a:r>
            <a:endParaRPr/>
          </a:p>
        </p:txBody>
      </p:sp>
      <p:pic>
        <p:nvPicPr>
          <p:cNvPr id="323" name="Google Shape;323;p43"/>
          <p:cNvPicPr preferRelativeResize="0"/>
          <p:nvPr/>
        </p:nvPicPr>
        <p:blipFill rotWithShape="1">
          <a:blip r:embed="rId4">
            <a:alphaModFix/>
          </a:blip>
          <a:srcRect b="0" l="0" r="0" t="57196"/>
          <a:stretch/>
        </p:blipFill>
        <p:spPr>
          <a:xfrm>
            <a:off x="621353" y="3596955"/>
            <a:ext cx="7890349" cy="13255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a:t>
            </a:r>
            <a:endParaRPr/>
          </a:p>
        </p:txBody>
      </p:sp>
      <p:sp>
        <p:nvSpPr>
          <p:cNvPr id="170" name="Google Shape;170;p26"/>
          <p:cNvSpPr txBox="1"/>
          <p:nvPr>
            <p:ph idx="1" type="body"/>
          </p:nvPr>
        </p:nvSpPr>
        <p:spPr>
          <a:xfrm>
            <a:off x="628649" y="1825625"/>
            <a:ext cx="4110327"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Page Replacement Algorithms</a:t>
            </a:r>
            <a:endParaRPr/>
          </a:p>
          <a:p>
            <a:pPr indent="-228600" lvl="1" marL="685800" rtl="0" algn="l">
              <a:lnSpc>
                <a:spcPct val="90000"/>
              </a:lnSpc>
              <a:spcBef>
                <a:spcPts val="500"/>
              </a:spcBef>
              <a:spcAft>
                <a:spcPts val="0"/>
              </a:spcAft>
              <a:buClr>
                <a:schemeClr val="dk1"/>
              </a:buClr>
              <a:buSzPts val="2400"/>
              <a:buChar char="•"/>
            </a:pPr>
            <a:r>
              <a:rPr lang="en-US"/>
              <a:t>Optimal</a:t>
            </a:r>
            <a:endParaRPr/>
          </a:p>
          <a:p>
            <a:pPr indent="-228600" lvl="1" marL="685800" rtl="0" algn="l">
              <a:lnSpc>
                <a:spcPct val="90000"/>
              </a:lnSpc>
              <a:spcBef>
                <a:spcPts val="500"/>
              </a:spcBef>
              <a:spcAft>
                <a:spcPts val="0"/>
              </a:spcAft>
              <a:buClr>
                <a:schemeClr val="dk1"/>
              </a:buClr>
              <a:buSzPts val="2400"/>
              <a:buChar char="•"/>
            </a:pPr>
            <a:r>
              <a:rPr lang="en-US"/>
              <a:t>Not Recently Used</a:t>
            </a:r>
            <a:endParaRPr/>
          </a:p>
          <a:p>
            <a:pPr indent="-228600" lvl="1" marL="685800" rtl="0" algn="l">
              <a:lnSpc>
                <a:spcPct val="90000"/>
              </a:lnSpc>
              <a:spcBef>
                <a:spcPts val="500"/>
              </a:spcBef>
              <a:spcAft>
                <a:spcPts val="0"/>
              </a:spcAft>
              <a:buClr>
                <a:schemeClr val="dk1"/>
              </a:buClr>
              <a:buSzPts val="2400"/>
              <a:buChar char="•"/>
            </a:pPr>
            <a:r>
              <a:rPr lang="en-US"/>
              <a:t>FIFO</a:t>
            </a:r>
            <a:endParaRPr/>
          </a:p>
          <a:p>
            <a:pPr indent="-228600" lvl="2" marL="1143000" rtl="0" algn="l">
              <a:lnSpc>
                <a:spcPct val="90000"/>
              </a:lnSpc>
              <a:spcBef>
                <a:spcPts val="500"/>
              </a:spcBef>
              <a:spcAft>
                <a:spcPts val="0"/>
              </a:spcAft>
              <a:buClr>
                <a:schemeClr val="dk1"/>
              </a:buClr>
              <a:buSzPts val="2000"/>
              <a:buChar char="•"/>
            </a:pPr>
            <a:r>
              <a:rPr lang="en-US"/>
              <a:t>Second-chance</a:t>
            </a:r>
            <a:endParaRPr/>
          </a:p>
          <a:p>
            <a:pPr indent="-228600" lvl="2" marL="1143000" rtl="0" algn="l">
              <a:lnSpc>
                <a:spcPct val="90000"/>
              </a:lnSpc>
              <a:spcBef>
                <a:spcPts val="500"/>
              </a:spcBef>
              <a:spcAft>
                <a:spcPts val="0"/>
              </a:spcAft>
              <a:buClr>
                <a:schemeClr val="dk1"/>
              </a:buClr>
              <a:buSzPts val="2000"/>
              <a:buChar char="•"/>
            </a:pPr>
            <a:r>
              <a:rPr lang="en-US"/>
              <a:t>Clock</a:t>
            </a:r>
            <a:endParaRPr/>
          </a:p>
          <a:p>
            <a:pPr indent="-228600" lvl="1" marL="685800" rtl="0" algn="l">
              <a:lnSpc>
                <a:spcPct val="90000"/>
              </a:lnSpc>
              <a:spcBef>
                <a:spcPts val="500"/>
              </a:spcBef>
              <a:spcAft>
                <a:spcPts val="0"/>
              </a:spcAft>
              <a:buClr>
                <a:schemeClr val="dk1"/>
              </a:buClr>
              <a:buSzPts val="2400"/>
              <a:buChar char="•"/>
            </a:pPr>
            <a:r>
              <a:rPr lang="en-US"/>
              <a:t>Least Recently Used</a:t>
            </a:r>
            <a:endParaRPr/>
          </a:p>
          <a:p>
            <a:pPr indent="-228600" lvl="2" marL="1143000" rtl="0" algn="l">
              <a:lnSpc>
                <a:spcPct val="90000"/>
              </a:lnSpc>
              <a:spcBef>
                <a:spcPts val="500"/>
              </a:spcBef>
              <a:spcAft>
                <a:spcPts val="0"/>
              </a:spcAft>
              <a:buClr>
                <a:schemeClr val="dk1"/>
              </a:buClr>
              <a:buSzPts val="2000"/>
              <a:buChar char="•"/>
            </a:pPr>
            <a:r>
              <a:rPr lang="en-US"/>
              <a:t>Not Frequently Used</a:t>
            </a:r>
            <a:endParaRPr/>
          </a:p>
          <a:p>
            <a:pPr indent="-228600" lvl="2" marL="1143000" rtl="0" algn="l">
              <a:lnSpc>
                <a:spcPct val="90000"/>
              </a:lnSpc>
              <a:spcBef>
                <a:spcPts val="500"/>
              </a:spcBef>
              <a:spcAft>
                <a:spcPts val="0"/>
              </a:spcAft>
              <a:buClr>
                <a:schemeClr val="dk1"/>
              </a:buClr>
              <a:buSzPts val="2000"/>
              <a:buChar char="•"/>
            </a:pPr>
            <a:r>
              <a:rPr lang="en-US"/>
              <a:t>Aging</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71" name="Google Shape;171;p2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Demand paging and Prepaging</a:t>
            </a:r>
            <a:endParaRPr/>
          </a:p>
          <a:p>
            <a:pPr indent="-228600" lvl="0" marL="228600" rtl="0" algn="l">
              <a:lnSpc>
                <a:spcPct val="90000"/>
              </a:lnSpc>
              <a:spcBef>
                <a:spcPts val="1000"/>
              </a:spcBef>
              <a:spcAft>
                <a:spcPts val="0"/>
              </a:spcAft>
              <a:buClr>
                <a:schemeClr val="dk1"/>
              </a:buClr>
              <a:buSzPts val="2800"/>
              <a:buChar char="•"/>
            </a:pPr>
            <a:r>
              <a:rPr lang="en-US"/>
              <a:t>Working Set Model</a:t>
            </a:r>
            <a:endParaRPr/>
          </a:p>
          <a:p>
            <a:pPr indent="-228600" lvl="1" marL="685800" rtl="0" algn="l">
              <a:lnSpc>
                <a:spcPct val="90000"/>
              </a:lnSpc>
              <a:spcBef>
                <a:spcPts val="500"/>
              </a:spcBef>
              <a:spcAft>
                <a:spcPts val="0"/>
              </a:spcAft>
              <a:buClr>
                <a:schemeClr val="dk1"/>
              </a:buClr>
              <a:buSzPts val="2400"/>
              <a:buChar char="•"/>
            </a:pPr>
            <a:r>
              <a:rPr lang="en-US"/>
              <a:t>WS Algorithm</a:t>
            </a:r>
            <a:endParaRPr/>
          </a:p>
          <a:p>
            <a:pPr indent="-228600" lvl="1" marL="685800" rtl="0" algn="l">
              <a:lnSpc>
                <a:spcPct val="90000"/>
              </a:lnSpc>
              <a:spcBef>
                <a:spcPts val="500"/>
              </a:spcBef>
              <a:spcAft>
                <a:spcPts val="0"/>
              </a:spcAft>
              <a:buClr>
                <a:schemeClr val="dk1"/>
              </a:buClr>
              <a:buSzPts val="2400"/>
              <a:buChar char="•"/>
            </a:pPr>
            <a:r>
              <a:rPr lang="en-US"/>
              <a:t>WS Clock Algorithm</a:t>
            </a:r>
            <a:endParaRPr/>
          </a:p>
          <a:p>
            <a:pPr indent="-228600" lvl="0" marL="228600" rtl="0" algn="l">
              <a:lnSpc>
                <a:spcPct val="90000"/>
              </a:lnSpc>
              <a:spcBef>
                <a:spcPts val="1000"/>
              </a:spcBef>
              <a:spcAft>
                <a:spcPts val="0"/>
              </a:spcAft>
              <a:buClr>
                <a:schemeClr val="dk1"/>
              </a:buClr>
              <a:buSzPts val="2800"/>
              <a:buChar char="•"/>
            </a:pPr>
            <a:r>
              <a:rPr lang="en-US"/>
              <a:t>Page Allocation</a:t>
            </a:r>
            <a:endParaRPr/>
          </a:p>
          <a:p>
            <a:pPr indent="-228600" lvl="1" marL="685800" rtl="0" algn="l">
              <a:lnSpc>
                <a:spcPct val="90000"/>
              </a:lnSpc>
              <a:spcBef>
                <a:spcPts val="500"/>
              </a:spcBef>
              <a:spcAft>
                <a:spcPts val="0"/>
              </a:spcAft>
              <a:buClr>
                <a:schemeClr val="dk1"/>
              </a:buClr>
              <a:buSzPts val="2400"/>
              <a:buChar char="•"/>
            </a:pPr>
            <a:r>
              <a:rPr lang="en-US"/>
              <a:t>Fixed, Priority</a:t>
            </a:r>
            <a:endParaRPr/>
          </a:p>
          <a:p>
            <a:pPr indent="-228600" lvl="1" marL="685800" rtl="0" algn="l">
              <a:lnSpc>
                <a:spcPct val="90000"/>
              </a:lnSpc>
              <a:spcBef>
                <a:spcPts val="500"/>
              </a:spcBef>
              <a:spcAft>
                <a:spcPts val="0"/>
              </a:spcAft>
              <a:buClr>
                <a:schemeClr val="dk1"/>
              </a:buClr>
              <a:buSzPts val="2400"/>
              <a:buChar char="•"/>
            </a:pPr>
            <a:r>
              <a:rPr lang="en-US"/>
              <a:t>Local, Global</a:t>
            </a:r>
            <a:endParaRPr/>
          </a:p>
          <a:p>
            <a:pPr indent="-228600" lvl="0" marL="228600" rtl="0" algn="l">
              <a:lnSpc>
                <a:spcPct val="90000"/>
              </a:lnSpc>
              <a:spcBef>
                <a:spcPts val="1000"/>
              </a:spcBef>
              <a:spcAft>
                <a:spcPts val="0"/>
              </a:spcAft>
              <a:buClr>
                <a:schemeClr val="dk1"/>
              </a:buClr>
              <a:buSzPts val="2800"/>
              <a:buChar char="•"/>
            </a:pPr>
            <a:r>
              <a:rPr lang="en-US"/>
              <a:t>Thrashing</a:t>
            </a:r>
            <a:endParaRPr/>
          </a:p>
          <a:p>
            <a:pPr indent="-228600" lvl="1" marL="685800" rtl="0" algn="l">
              <a:lnSpc>
                <a:spcPct val="90000"/>
              </a:lnSpc>
              <a:spcBef>
                <a:spcPts val="500"/>
              </a:spcBef>
              <a:spcAft>
                <a:spcPts val="0"/>
              </a:spcAft>
              <a:buClr>
                <a:schemeClr val="dk1"/>
              </a:buClr>
              <a:buSzPts val="2400"/>
              <a:buChar char="•"/>
            </a:pPr>
            <a:r>
              <a:rPr lang="en-US"/>
              <a:t>PFF</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Second Chance: Example (2)</a:t>
            </a:r>
            <a:endParaRPr/>
          </a:p>
        </p:txBody>
      </p:sp>
      <p:sp>
        <p:nvSpPr>
          <p:cNvPr id="329" name="Google Shape;329;p4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0" name="Google Shape;330;p44"/>
          <p:cNvPicPr preferRelativeResize="0"/>
          <p:nvPr/>
        </p:nvPicPr>
        <p:blipFill rotWithShape="1">
          <a:blip r:embed="rId3">
            <a:alphaModFix/>
          </a:blip>
          <a:srcRect b="65044" l="17418" r="25628" t="9527"/>
          <a:stretch/>
        </p:blipFill>
        <p:spPr>
          <a:xfrm>
            <a:off x="2154803" y="1825624"/>
            <a:ext cx="4238046" cy="742647"/>
          </a:xfrm>
          <a:prstGeom prst="rect">
            <a:avLst/>
          </a:prstGeom>
          <a:noFill/>
          <a:ln>
            <a:noFill/>
          </a:ln>
        </p:spPr>
      </p:pic>
      <p:sp>
        <p:nvSpPr>
          <p:cNvPr id="331" name="Google Shape;331;p44"/>
          <p:cNvSpPr txBox="1"/>
          <p:nvPr/>
        </p:nvSpPr>
        <p:spPr>
          <a:xfrm>
            <a:off x="2051436" y="2518541"/>
            <a:ext cx="542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R=1</a:t>
            </a:r>
            <a:endParaRPr/>
          </a:p>
        </p:txBody>
      </p:sp>
      <p:sp>
        <p:nvSpPr>
          <p:cNvPr id="332" name="Google Shape;332;p44"/>
          <p:cNvSpPr txBox="1"/>
          <p:nvPr/>
        </p:nvSpPr>
        <p:spPr>
          <a:xfrm>
            <a:off x="2602246" y="2513724"/>
            <a:ext cx="542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R=0</a:t>
            </a:r>
            <a:endParaRPr/>
          </a:p>
        </p:txBody>
      </p:sp>
      <p:sp>
        <p:nvSpPr>
          <p:cNvPr id="333" name="Google Shape;333;p44"/>
          <p:cNvSpPr txBox="1"/>
          <p:nvPr/>
        </p:nvSpPr>
        <p:spPr>
          <a:xfrm>
            <a:off x="3238323" y="2513724"/>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grpSp>
        <p:nvGrpSpPr>
          <p:cNvPr id="334" name="Google Shape;334;p44"/>
          <p:cNvGrpSpPr/>
          <p:nvPr/>
        </p:nvGrpSpPr>
        <p:grpSpPr>
          <a:xfrm>
            <a:off x="851365" y="3368086"/>
            <a:ext cx="5636872" cy="1167020"/>
            <a:chOff x="851365" y="3368086"/>
            <a:chExt cx="5636872" cy="1167020"/>
          </a:xfrm>
        </p:grpSpPr>
        <p:pic>
          <p:nvPicPr>
            <p:cNvPr id="335" name="Google Shape;335;p44"/>
            <p:cNvPicPr preferRelativeResize="0"/>
            <p:nvPr/>
          </p:nvPicPr>
          <p:blipFill rotWithShape="1">
            <a:blip r:embed="rId4">
              <a:alphaModFix/>
            </a:blip>
            <a:srcRect b="13833" l="0" r="25530" t="57197"/>
            <a:stretch/>
          </p:blipFill>
          <p:spPr>
            <a:xfrm>
              <a:off x="851365" y="3368086"/>
              <a:ext cx="5541484" cy="846105"/>
            </a:xfrm>
            <a:prstGeom prst="rect">
              <a:avLst/>
            </a:prstGeom>
            <a:noFill/>
            <a:ln>
              <a:noFill/>
            </a:ln>
          </p:spPr>
        </p:pic>
        <p:sp>
          <p:nvSpPr>
            <p:cNvPr id="336" name="Google Shape;336;p44"/>
            <p:cNvSpPr txBox="1"/>
            <p:nvPr/>
          </p:nvSpPr>
          <p:spPr>
            <a:xfrm>
              <a:off x="2060110" y="4164461"/>
              <a:ext cx="542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R=0</a:t>
              </a:r>
              <a:endParaRPr/>
            </a:p>
          </p:txBody>
        </p:sp>
        <p:sp>
          <p:nvSpPr>
            <p:cNvPr id="337" name="Google Shape;337;p44"/>
            <p:cNvSpPr txBox="1"/>
            <p:nvPr/>
          </p:nvSpPr>
          <p:spPr>
            <a:xfrm>
              <a:off x="2696187" y="4164461"/>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338" name="Google Shape;338;p44"/>
            <p:cNvSpPr txBox="1"/>
            <p:nvPr/>
          </p:nvSpPr>
          <p:spPr>
            <a:xfrm>
              <a:off x="5946101" y="4165774"/>
              <a:ext cx="542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R=0</a:t>
              </a:r>
              <a:endParaRPr/>
            </a:p>
          </p:txBody>
        </p:sp>
      </p:grpSp>
      <p:grpSp>
        <p:nvGrpSpPr>
          <p:cNvPr id="339" name="Google Shape;339;p44"/>
          <p:cNvGrpSpPr/>
          <p:nvPr/>
        </p:nvGrpSpPr>
        <p:grpSpPr>
          <a:xfrm>
            <a:off x="2696187" y="4940186"/>
            <a:ext cx="4249080" cy="1167020"/>
            <a:chOff x="2696187" y="4940186"/>
            <a:chExt cx="4249080" cy="1167020"/>
          </a:xfrm>
        </p:grpSpPr>
        <p:pic>
          <p:nvPicPr>
            <p:cNvPr id="340" name="Google Shape;340;p44"/>
            <p:cNvPicPr preferRelativeResize="0"/>
            <p:nvPr/>
          </p:nvPicPr>
          <p:blipFill rotWithShape="1">
            <a:blip r:embed="rId5">
              <a:alphaModFix/>
            </a:blip>
            <a:srcRect b="13833" l="24656" r="25530" t="57197"/>
            <a:stretch/>
          </p:blipFill>
          <p:spPr>
            <a:xfrm>
              <a:off x="2696187" y="4940186"/>
              <a:ext cx="3706766" cy="846105"/>
            </a:xfrm>
            <a:prstGeom prst="rect">
              <a:avLst/>
            </a:prstGeom>
            <a:noFill/>
            <a:ln>
              <a:noFill/>
            </a:ln>
          </p:spPr>
        </p:pic>
        <p:sp>
          <p:nvSpPr>
            <p:cNvPr id="341" name="Google Shape;341;p44"/>
            <p:cNvSpPr txBox="1"/>
            <p:nvPr/>
          </p:nvSpPr>
          <p:spPr>
            <a:xfrm>
              <a:off x="5956205" y="5737874"/>
              <a:ext cx="542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R=0</a:t>
              </a:r>
              <a:endParaRPr/>
            </a:p>
          </p:txBody>
        </p:sp>
        <p:pic>
          <p:nvPicPr>
            <p:cNvPr id="342" name="Google Shape;342;p44"/>
            <p:cNvPicPr preferRelativeResize="0"/>
            <p:nvPr/>
          </p:nvPicPr>
          <p:blipFill rotWithShape="1">
            <a:blip r:embed="rId6">
              <a:alphaModFix/>
            </a:blip>
            <a:srcRect b="13833" l="66832" r="25530" t="57197"/>
            <a:stretch/>
          </p:blipFill>
          <p:spPr>
            <a:xfrm>
              <a:off x="6376947" y="4940186"/>
              <a:ext cx="568320" cy="846105"/>
            </a:xfrm>
            <a:prstGeom prst="rect">
              <a:avLst/>
            </a:prstGeom>
            <a:noFill/>
            <a:ln>
              <a:noFill/>
            </a:ln>
          </p:spPr>
        </p:pic>
        <p:sp>
          <p:nvSpPr>
            <p:cNvPr id="343" name="Google Shape;343;p44"/>
            <p:cNvSpPr txBox="1"/>
            <p:nvPr/>
          </p:nvSpPr>
          <p:spPr>
            <a:xfrm>
              <a:off x="6629303" y="5405385"/>
              <a:ext cx="242374" cy="276999"/>
            </a:xfrm>
            <a:prstGeom prst="rect">
              <a:avLst/>
            </a:prstGeom>
            <a:solidFill>
              <a:schemeClr val="lt1"/>
            </a:solidFill>
            <a:ln>
              <a:noFill/>
            </a:ln>
          </p:spPr>
          <p:txBody>
            <a:bodyPr anchorCtr="0" anchor="t" bIns="0" lIns="91425" spcFirstLastPara="1" rIns="91425" wrap="square" tIns="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Clock</a:t>
            </a:r>
            <a:endParaRPr/>
          </a:p>
        </p:txBody>
      </p:sp>
      <p:sp>
        <p:nvSpPr>
          <p:cNvPr id="349" name="Google Shape;349;p45"/>
          <p:cNvSpPr txBox="1"/>
          <p:nvPr>
            <p:ph idx="1" type="body"/>
          </p:nvPr>
        </p:nvSpPr>
        <p:spPr>
          <a:xfrm>
            <a:off x="628650" y="1825625"/>
            <a:ext cx="7886700" cy="16033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Second chance variant</a:t>
            </a:r>
            <a:endParaRPr/>
          </a:p>
          <a:p>
            <a:pPr indent="-228600" lvl="0" marL="228600" rtl="0" algn="l">
              <a:lnSpc>
                <a:spcPct val="90000"/>
              </a:lnSpc>
              <a:spcBef>
                <a:spcPts val="1000"/>
              </a:spcBef>
              <a:spcAft>
                <a:spcPts val="0"/>
              </a:spcAft>
              <a:buClr>
                <a:schemeClr val="dk1"/>
              </a:buClr>
              <a:buSzPct val="100000"/>
              <a:buChar char="•"/>
            </a:pPr>
            <a:r>
              <a:rPr lang="en-US"/>
              <a:t>Problem of the </a:t>
            </a:r>
            <a:r>
              <a:rPr i="1" lang="en-US"/>
              <a:t>second chance </a:t>
            </a:r>
            <a:r>
              <a:rPr lang="en-US"/>
              <a:t>mechanism</a:t>
            </a:r>
            <a:endParaRPr/>
          </a:p>
          <a:p>
            <a:pPr indent="-228600" lvl="1" marL="685800" rtl="0" algn="l">
              <a:lnSpc>
                <a:spcPct val="90000"/>
              </a:lnSpc>
              <a:spcBef>
                <a:spcPts val="500"/>
              </a:spcBef>
              <a:spcAft>
                <a:spcPts val="0"/>
              </a:spcAft>
              <a:buClr>
                <a:schemeClr val="dk1"/>
              </a:buClr>
              <a:buSzPct val="100000"/>
              <a:buChar char="•"/>
            </a:pPr>
            <a:r>
              <a:rPr lang="en-US"/>
              <a:t>moving pages around on list is not efficient</a:t>
            </a:r>
            <a:endParaRPr/>
          </a:p>
          <a:p>
            <a:pPr indent="-228600" lvl="0" marL="228600" rtl="0" algn="l">
              <a:lnSpc>
                <a:spcPct val="90000"/>
              </a:lnSpc>
              <a:spcBef>
                <a:spcPts val="1000"/>
              </a:spcBef>
              <a:spcAft>
                <a:spcPts val="0"/>
              </a:spcAft>
              <a:buClr>
                <a:schemeClr val="dk1"/>
              </a:buClr>
              <a:buSzPct val="100000"/>
              <a:buChar char="•"/>
            </a:pPr>
            <a:r>
              <a:rPr lang="en-US"/>
              <a:t>Clock is a more performant implementation</a:t>
            </a:r>
            <a:endParaRPr/>
          </a:p>
        </p:txBody>
      </p:sp>
      <p:pic>
        <p:nvPicPr>
          <p:cNvPr id="350" name="Google Shape;350;p45"/>
          <p:cNvPicPr preferRelativeResize="0"/>
          <p:nvPr/>
        </p:nvPicPr>
        <p:blipFill rotWithShape="1">
          <a:blip r:embed="rId3">
            <a:alphaModFix/>
          </a:blip>
          <a:srcRect b="0" l="0" r="0" t="0"/>
          <a:stretch/>
        </p:blipFill>
        <p:spPr>
          <a:xfrm>
            <a:off x="2250936" y="3429000"/>
            <a:ext cx="5600900" cy="29289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Clock: Example</a:t>
            </a:r>
            <a:endParaRPr/>
          </a:p>
        </p:txBody>
      </p:sp>
      <p:sp>
        <p:nvSpPr>
          <p:cNvPr id="356" name="Google Shape;356;p4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57" name="Google Shape;357;p46"/>
          <p:cNvPicPr preferRelativeResize="0"/>
          <p:nvPr/>
        </p:nvPicPr>
        <p:blipFill rotWithShape="1">
          <a:blip r:embed="rId3">
            <a:alphaModFix/>
          </a:blip>
          <a:srcRect b="0" l="0" r="0" t="0"/>
          <a:stretch/>
        </p:blipFill>
        <p:spPr>
          <a:xfrm>
            <a:off x="0" y="1388826"/>
            <a:ext cx="9074225" cy="4351337"/>
          </a:xfrm>
          <a:prstGeom prst="rect">
            <a:avLst/>
          </a:prstGeom>
          <a:noFill/>
          <a:ln>
            <a:noFill/>
          </a:ln>
        </p:spPr>
      </p:pic>
      <p:sp>
        <p:nvSpPr>
          <p:cNvPr id="358" name="Google Shape;358;p46"/>
          <p:cNvSpPr/>
          <p:nvPr/>
        </p:nvSpPr>
        <p:spPr>
          <a:xfrm>
            <a:off x="3504239" y="5807631"/>
            <a:ext cx="213552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“Use” = “Reference”</a:t>
            </a:r>
            <a:endParaRPr sz="1800">
              <a:solidFill>
                <a:schemeClr val="dk1"/>
              </a:solidFill>
              <a:latin typeface="Calibri"/>
              <a:ea typeface="Calibri"/>
              <a:cs typeface="Calibri"/>
              <a:sym typeface="Calibri"/>
            </a:endParaRPr>
          </a:p>
        </p:txBody>
      </p:sp>
      <p:sp>
        <p:nvSpPr>
          <p:cNvPr id="359" name="Google Shape;359;p46"/>
          <p:cNvSpPr/>
          <p:nvPr/>
        </p:nvSpPr>
        <p:spPr>
          <a:xfrm>
            <a:off x="7387408" y="4192267"/>
            <a:ext cx="762679" cy="729591"/>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Least Recently Used (LRU)</a:t>
            </a:r>
            <a:endParaRPr/>
          </a:p>
        </p:txBody>
      </p:sp>
      <p:sp>
        <p:nvSpPr>
          <p:cNvPr id="365" name="Google Shape;365;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From the Book</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i="1" lang="en-US"/>
              <a:t>A </a:t>
            </a:r>
            <a:r>
              <a:rPr b="1" i="1" lang="en-US"/>
              <a:t>good</a:t>
            </a:r>
            <a:r>
              <a:rPr i="1" lang="en-US"/>
              <a:t> approximation of the optimal algorithm is based on the observation that </a:t>
            </a:r>
            <a:endParaRPr/>
          </a:p>
          <a:p>
            <a:pPr indent="-228600" lvl="1" marL="685800" rtl="0" algn="l">
              <a:lnSpc>
                <a:spcPct val="90000"/>
              </a:lnSpc>
              <a:spcBef>
                <a:spcPts val="500"/>
              </a:spcBef>
              <a:spcAft>
                <a:spcPts val="0"/>
              </a:spcAft>
              <a:buClr>
                <a:schemeClr val="dk1"/>
              </a:buClr>
              <a:buSzPts val="2400"/>
              <a:buChar char="•"/>
            </a:pPr>
            <a:r>
              <a:rPr i="1" lang="en-US"/>
              <a:t>Pages that have been heavily used in the last few instructions will probably be heavily used again soon</a:t>
            </a:r>
            <a:endParaRPr/>
          </a:p>
          <a:p>
            <a:pPr indent="-228600" lvl="1" marL="685800" rtl="0" algn="l">
              <a:lnSpc>
                <a:spcPct val="90000"/>
              </a:lnSpc>
              <a:spcBef>
                <a:spcPts val="500"/>
              </a:spcBef>
              <a:spcAft>
                <a:spcPts val="0"/>
              </a:spcAft>
              <a:buClr>
                <a:schemeClr val="dk1"/>
              </a:buClr>
              <a:buSzPts val="2400"/>
              <a:buChar char="•"/>
            </a:pPr>
            <a:r>
              <a:rPr i="1" lang="en-US"/>
              <a:t>Conversely, pages that have not been used for ages will probably remain unused for a long time</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i="1" lang="en-US"/>
              <a:t>This idea suggests a realizable algorithm, LRU</a:t>
            </a:r>
            <a:endParaRPr/>
          </a:p>
          <a:p>
            <a:pPr indent="-228600" lvl="1" marL="685800" rtl="0" algn="l">
              <a:lnSpc>
                <a:spcPct val="90000"/>
              </a:lnSpc>
              <a:spcBef>
                <a:spcPts val="500"/>
              </a:spcBef>
              <a:spcAft>
                <a:spcPts val="0"/>
              </a:spcAft>
              <a:buClr>
                <a:schemeClr val="dk1"/>
              </a:buClr>
              <a:buSzPts val="2400"/>
              <a:buChar char="•"/>
            </a:pPr>
            <a:r>
              <a:rPr i="1" lang="en-US"/>
              <a:t>When a page fault occurs, throw out the page that has been unused for the longest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Least Recently Used: Example</a:t>
            </a:r>
            <a:endParaRPr/>
          </a:p>
        </p:txBody>
      </p:sp>
      <p:sp>
        <p:nvSpPr>
          <p:cNvPr id="371" name="Google Shape;371;p4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Reference string: 1, 2, 3, 4, 1, 2, </a:t>
            </a:r>
            <a:r>
              <a:rPr b="1" lang="en-US">
                <a:solidFill>
                  <a:srgbClr val="FF0000"/>
                </a:solidFill>
              </a:rPr>
              <a:t>5</a:t>
            </a:r>
            <a:r>
              <a:rPr lang="en-US"/>
              <a:t>, 1, 2, </a:t>
            </a:r>
            <a:r>
              <a:rPr b="1" lang="en-US">
                <a:solidFill>
                  <a:schemeClr val="accent1"/>
                </a:solidFill>
              </a:rPr>
              <a:t>3</a:t>
            </a:r>
            <a:r>
              <a:rPr lang="en-US"/>
              <a:t>, </a:t>
            </a:r>
            <a:r>
              <a:rPr b="1" lang="en-US"/>
              <a:t>4</a:t>
            </a:r>
            <a:r>
              <a:rPr lang="en-US"/>
              <a:t>, </a:t>
            </a:r>
            <a:r>
              <a:rPr b="1" lang="en-US">
                <a:solidFill>
                  <a:schemeClr val="accent6"/>
                </a:solidFill>
              </a:rPr>
              <a:t>5</a:t>
            </a:r>
            <a:endParaRPr/>
          </a:p>
          <a:p>
            <a:pPr indent="-228600" lvl="0" marL="228600" rtl="0" algn="l">
              <a:lnSpc>
                <a:spcPct val="90000"/>
              </a:lnSpc>
              <a:spcBef>
                <a:spcPts val="1000"/>
              </a:spcBef>
              <a:spcAft>
                <a:spcPts val="0"/>
              </a:spcAft>
              <a:buClr>
                <a:schemeClr val="dk1"/>
              </a:buClr>
              <a:buSzPts val="2800"/>
              <a:buChar char="•"/>
            </a:pPr>
            <a:r>
              <a:rPr lang="en-US"/>
              <a:t>Optimal vs LRU</a:t>
            </a:r>
            <a:endParaRPr/>
          </a:p>
          <a:p>
            <a:pPr indent="-228600" lvl="1" marL="685800" rtl="0" algn="l">
              <a:lnSpc>
                <a:spcPct val="90000"/>
              </a:lnSpc>
              <a:spcBef>
                <a:spcPts val="500"/>
              </a:spcBef>
              <a:spcAft>
                <a:spcPts val="0"/>
              </a:spcAft>
              <a:buClr>
                <a:schemeClr val="dk1"/>
              </a:buClr>
              <a:buSzPts val="2400"/>
              <a:buChar char="•"/>
            </a:pPr>
            <a:r>
              <a:rPr lang="en-US"/>
              <a:t>Optimal: Throw out pages the </a:t>
            </a:r>
            <a:r>
              <a:rPr lang="en-US"/>
              <a:t>furthest</a:t>
            </a:r>
            <a:r>
              <a:rPr lang="en-US"/>
              <a:t> in the </a:t>
            </a:r>
            <a:r>
              <a:rPr b="1" i="1" lang="en-US"/>
              <a:t>future</a:t>
            </a:r>
            <a:endParaRPr/>
          </a:p>
          <a:p>
            <a:pPr indent="-228600" lvl="1" marL="685800" rtl="0" algn="l">
              <a:lnSpc>
                <a:spcPct val="90000"/>
              </a:lnSpc>
              <a:spcBef>
                <a:spcPts val="500"/>
              </a:spcBef>
              <a:spcAft>
                <a:spcPts val="0"/>
              </a:spcAft>
              <a:buClr>
                <a:schemeClr val="dk1"/>
              </a:buClr>
              <a:buSzPts val="2400"/>
              <a:buChar char="•"/>
            </a:pPr>
            <a:r>
              <a:rPr lang="en-US"/>
              <a:t>LRU: Throw out pages the furthest in the </a:t>
            </a:r>
            <a:r>
              <a:rPr b="1" i="1" lang="en-US"/>
              <a:t>past</a:t>
            </a:r>
            <a:endParaRPr b="1"/>
          </a:p>
        </p:txBody>
      </p:sp>
      <p:pic>
        <p:nvPicPr>
          <p:cNvPr id="372" name="Google Shape;372;p48"/>
          <p:cNvPicPr preferRelativeResize="0"/>
          <p:nvPr/>
        </p:nvPicPr>
        <p:blipFill rotWithShape="1">
          <a:blip r:embed="rId3">
            <a:alphaModFix/>
          </a:blip>
          <a:srcRect b="0" l="0" r="82087" t="0"/>
          <a:stretch/>
        </p:blipFill>
        <p:spPr>
          <a:xfrm>
            <a:off x="3019143" y="4295877"/>
            <a:ext cx="489825" cy="2101179"/>
          </a:xfrm>
          <a:prstGeom prst="rect">
            <a:avLst/>
          </a:prstGeom>
          <a:noFill/>
          <a:ln>
            <a:noFill/>
          </a:ln>
        </p:spPr>
      </p:pic>
      <p:sp>
        <p:nvSpPr>
          <p:cNvPr id="373" name="Google Shape;373;p48"/>
          <p:cNvSpPr/>
          <p:nvPr/>
        </p:nvSpPr>
        <p:spPr>
          <a:xfrm>
            <a:off x="1183893" y="3708906"/>
            <a:ext cx="677621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1    2    3    4    1    2    </a:t>
            </a:r>
            <a:r>
              <a:rPr b="1" lang="en-US" sz="3200">
                <a:solidFill>
                  <a:srgbClr val="FF0000"/>
                </a:solidFill>
                <a:latin typeface="Calibri"/>
                <a:ea typeface="Calibri"/>
                <a:cs typeface="Calibri"/>
                <a:sym typeface="Calibri"/>
              </a:rPr>
              <a:t>5   </a:t>
            </a:r>
            <a:r>
              <a:rPr lang="en-US" sz="3200">
                <a:solidFill>
                  <a:schemeClr val="dk1"/>
                </a:solidFill>
                <a:latin typeface="Calibri"/>
                <a:ea typeface="Calibri"/>
                <a:cs typeface="Calibri"/>
                <a:sym typeface="Calibri"/>
              </a:rPr>
              <a:t> 1    2    </a:t>
            </a:r>
            <a:r>
              <a:rPr b="1" lang="en-US" sz="3200">
                <a:solidFill>
                  <a:schemeClr val="accent1"/>
                </a:solidFill>
                <a:latin typeface="Calibri"/>
                <a:ea typeface="Calibri"/>
                <a:cs typeface="Calibri"/>
                <a:sym typeface="Calibri"/>
              </a:rPr>
              <a:t>3   </a:t>
            </a:r>
            <a:r>
              <a:rPr lang="en-US" sz="3200">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4   </a:t>
            </a:r>
            <a:r>
              <a:rPr lang="en-US" sz="3200">
                <a:solidFill>
                  <a:schemeClr val="dk1"/>
                </a:solidFill>
                <a:latin typeface="Calibri"/>
                <a:ea typeface="Calibri"/>
                <a:cs typeface="Calibri"/>
                <a:sym typeface="Calibri"/>
              </a:rPr>
              <a:t> </a:t>
            </a:r>
            <a:r>
              <a:rPr b="1" lang="en-US" sz="3200">
                <a:solidFill>
                  <a:schemeClr val="accent6"/>
                </a:solidFill>
                <a:latin typeface="Calibri"/>
                <a:ea typeface="Calibri"/>
                <a:cs typeface="Calibri"/>
                <a:sym typeface="Calibri"/>
              </a:rPr>
              <a:t>5</a:t>
            </a:r>
            <a:endParaRPr/>
          </a:p>
        </p:txBody>
      </p:sp>
      <p:pic>
        <p:nvPicPr>
          <p:cNvPr id="374" name="Google Shape;374;p48"/>
          <p:cNvPicPr preferRelativeResize="0"/>
          <p:nvPr/>
        </p:nvPicPr>
        <p:blipFill rotWithShape="1">
          <a:blip r:embed="rId4">
            <a:alphaModFix/>
          </a:blip>
          <a:srcRect b="0" l="80951" r="-531" t="0"/>
          <a:stretch/>
        </p:blipFill>
        <p:spPr>
          <a:xfrm>
            <a:off x="7579538" y="4265177"/>
            <a:ext cx="535397" cy="2101179"/>
          </a:xfrm>
          <a:prstGeom prst="rect">
            <a:avLst/>
          </a:prstGeom>
          <a:noFill/>
          <a:ln>
            <a:noFill/>
          </a:ln>
        </p:spPr>
      </p:pic>
      <p:pic>
        <p:nvPicPr>
          <p:cNvPr id="375" name="Google Shape;375;p48"/>
          <p:cNvPicPr preferRelativeResize="0"/>
          <p:nvPr/>
        </p:nvPicPr>
        <p:blipFill rotWithShape="1">
          <a:blip r:embed="rId3">
            <a:alphaModFix/>
          </a:blip>
          <a:srcRect b="0" l="19990" r="62097" t="0"/>
          <a:stretch/>
        </p:blipFill>
        <p:spPr>
          <a:xfrm>
            <a:off x="4699220" y="4265179"/>
            <a:ext cx="489825" cy="2101179"/>
          </a:xfrm>
          <a:prstGeom prst="rect">
            <a:avLst/>
          </a:prstGeom>
          <a:noFill/>
          <a:ln>
            <a:noFill/>
          </a:ln>
        </p:spPr>
      </p:pic>
      <p:pic>
        <p:nvPicPr>
          <p:cNvPr id="376" name="Google Shape;376;p48"/>
          <p:cNvPicPr preferRelativeResize="0"/>
          <p:nvPr/>
        </p:nvPicPr>
        <p:blipFill rotWithShape="1">
          <a:blip r:embed="rId5">
            <a:alphaModFix/>
          </a:blip>
          <a:srcRect b="0" l="41008" r="18182" t="0"/>
          <a:stretch/>
        </p:blipFill>
        <p:spPr>
          <a:xfrm>
            <a:off x="6379297" y="4265178"/>
            <a:ext cx="1115935" cy="2101179"/>
          </a:xfrm>
          <a:prstGeom prst="rect">
            <a:avLst/>
          </a:prstGeom>
          <a:noFill/>
          <a:ln>
            <a:noFill/>
          </a:ln>
        </p:spPr>
      </p:pic>
      <p:grpSp>
        <p:nvGrpSpPr>
          <p:cNvPr id="377" name="Google Shape;377;p48"/>
          <p:cNvGrpSpPr/>
          <p:nvPr/>
        </p:nvGrpSpPr>
        <p:grpSpPr>
          <a:xfrm>
            <a:off x="1211079" y="4293681"/>
            <a:ext cx="489825" cy="2101179"/>
            <a:chOff x="1211079" y="4293681"/>
            <a:chExt cx="489825" cy="2101179"/>
          </a:xfrm>
        </p:grpSpPr>
        <p:pic>
          <p:nvPicPr>
            <p:cNvPr id="378" name="Google Shape;378;p48"/>
            <p:cNvPicPr preferRelativeResize="0"/>
            <p:nvPr/>
          </p:nvPicPr>
          <p:blipFill rotWithShape="1">
            <a:blip r:embed="rId3">
              <a:alphaModFix/>
            </a:blip>
            <a:srcRect b="0" l="0" r="82087" t="0"/>
            <a:stretch/>
          </p:blipFill>
          <p:spPr>
            <a:xfrm>
              <a:off x="1211079" y="4293681"/>
              <a:ext cx="489825" cy="2101179"/>
            </a:xfrm>
            <a:prstGeom prst="rect">
              <a:avLst/>
            </a:prstGeom>
            <a:noFill/>
            <a:ln>
              <a:noFill/>
            </a:ln>
          </p:spPr>
        </p:pic>
        <p:sp>
          <p:nvSpPr>
            <p:cNvPr id="379" name="Google Shape;379;p48"/>
            <p:cNvSpPr/>
            <p:nvPr/>
          </p:nvSpPr>
          <p:spPr>
            <a:xfrm>
              <a:off x="1278925" y="4874150"/>
              <a:ext cx="369843" cy="4293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48"/>
            <p:cNvSpPr/>
            <p:nvPr/>
          </p:nvSpPr>
          <p:spPr>
            <a:xfrm>
              <a:off x="1265281" y="5376171"/>
              <a:ext cx="369843" cy="4293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48"/>
            <p:cNvSpPr/>
            <p:nvPr/>
          </p:nvSpPr>
          <p:spPr>
            <a:xfrm>
              <a:off x="1264606" y="5868960"/>
              <a:ext cx="369843" cy="4293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82" name="Google Shape;382;p48"/>
          <p:cNvGrpSpPr/>
          <p:nvPr/>
        </p:nvGrpSpPr>
        <p:grpSpPr>
          <a:xfrm>
            <a:off x="1818227" y="4293681"/>
            <a:ext cx="489825" cy="2101179"/>
            <a:chOff x="1211079" y="4293681"/>
            <a:chExt cx="489825" cy="2101179"/>
          </a:xfrm>
        </p:grpSpPr>
        <p:pic>
          <p:nvPicPr>
            <p:cNvPr id="383" name="Google Shape;383;p48"/>
            <p:cNvPicPr preferRelativeResize="0"/>
            <p:nvPr/>
          </p:nvPicPr>
          <p:blipFill rotWithShape="1">
            <a:blip r:embed="rId3">
              <a:alphaModFix/>
            </a:blip>
            <a:srcRect b="0" l="0" r="82087" t="0"/>
            <a:stretch/>
          </p:blipFill>
          <p:spPr>
            <a:xfrm>
              <a:off x="1211079" y="4293681"/>
              <a:ext cx="489825" cy="2101179"/>
            </a:xfrm>
            <a:prstGeom prst="rect">
              <a:avLst/>
            </a:prstGeom>
            <a:noFill/>
            <a:ln>
              <a:noFill/>
            </a:ln>
          </p:spPr>
        </p:pic>
        <p:sp>
          <p:nvSpPr>
            <p:cNvPr id="384" name="Google Shape;384;p48"/>
            <p:cNvSpPr/>
            <p:nvPr/>
          </p:nvSpPr>
          <p:spPr>
            <a:xfrm>
              <a:off x="1265281" y="5376171"/>
              <a:ext cx="369843" cy="4293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48"/>
            <p:cNvSpPr/>
            <p:nvPr/>
          </p:nvSpPr>
          <p:spPr>
            <a:xfrm>
              <a:off x="1264606" y="5868960"/>
              <a:ext cx="369843" cy="4293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86" name="Google Shape;386;p48"/>
          <p:cNvGrpSpPr/>
          <p:nvPr/>
        </p:nvGrpSpPr>
        <p:grpSpPr>
          <a:xfrm>
            <a:off x="2420081" y="4293681"/>
            <a:ext cx="489825" cy="2101179"/>
            <a:chOff x="1211079" y="4293681"/>
            <a:chExt cx="489825" cy="2101179"/>
          </a:xfrm>
        </p:grpSpPr>
        <p:pic>
          <p:nvPicPr>
            <p:cNvPr id="387" name="Google Shape;387;p48"/>
            <p:cNvPicPr preferRelativeResize="0"/>
            <p:nvPr/>
          </p:nvPicPr>
          <p:blipFill rotWithShape="1">
            <a:blip r:embed="rId3">
              <a:alphaModFix/>
            </a:blip>
            <a:srcRect b="0" l="0" r="82087" t="0"/>
            <a:stretch/>
          </p:blipFill>
          <p:spPr>
            <a:xfrm>
              <a:off x="1211079" y="4293681"/>
              <a:ext cx="489825" cy="2101179"/>
            </a:xfrm>
            <a:prstGeom prst="rect">
              <a:avLst/>
            </a:prstGeom>
            <a:noFill/>
            <a:ln>
              <a:noFill/>
            </a:ln>
          </p:spPr>
        </p:pic>
        <p:sp>
          <p:nvSpPr>
            <p:cNvPr id="388" name="Google Shape;388;p48"/>
            <p:cNvSpPr/>
            <p:nvPr/>
          </p:nvSpPr>
          <p:spPr>
            <a:xfrm>
              <a:off x="1264606" y="5868960"/>
              <a:ext cx="369843" cy="4293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89" name="Google Shape;389;p48"/>
          <p:cNvSpPr txBox="1"/>
          <p:nvPr/>
        </p:nvSpPr>
        <p:spPr>
          <a:xfrm>
            <a:off x="1288125" y="6334658"/>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90" name="Google Shape;390;p48"/>
          <p:cNvSpPr txBox="1"/>
          <p:nvPr/>
        </p:nvSpPr>
        <p:spPr>
          <a:xfrm>
            <a:off x="1871754" y="6334658"/>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91" name="Google Shape;391;p48"/>
          <p:cNvSpPr txBox="1"/>
          <p:nvPr/>
        </p:nvSpPr>
        <p:spPr>
          <a:xfrm>
            <a:off x="2497127" y="6334658"/>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92" name="Google Shape;392;p48"/>
          <p:cNvSpPr txBox="1"/>
          <p:nvPr/>
        </p:nvSpPr>
        <p:spPr>
          <a:xfrm>
            <a:off x="3077439" y="6334658"/>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93" name="Google Shape;393;p48"/>
          <p:cNvSpPr txBox="1"/>
          <p:nvPr/>
        </p:nvSpPr>
        <p:spPr>
          <a:xfrm>
            <a:off x="4791884" y="6334658"/>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94" name="Google Shape;394;p48"/>
          <p:cNvSpPr txBox="1"/>
          <p:nvPr/>
        </p:nvSpPr>
        <p:spPr>
          <a:xfrm>
            <a:off x="6473669" y="6334658"/>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95" name="Google Shape;395;p48"/>
          <p:cNvSpPr txBox="1"/>
          <p:nvPr/>
        </p:nvSpPr>
        <p:spPr>
          <a:xfrm>
            <a:off x="7022485" y="6334658"/>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396" name="Google Shape;396;p48"/>
          <p:cNvSpPr txBox="1"/>
          <p:nvPr/>
        </p:nvSpPr>
        <p:spPr>
          <a:xfrm>
            <a:off x="7692531" y="6334658"/>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Implement LRU?</a:t>
            </a:r>
            <a:endParaRPr/>
          </a:p>
        </p:txBody>
      </p:sp>
      <p:sp>
        <p:nvSpPr>
          <p:cNvPr id="402" name="Google Shape;402;p4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Priority List Solution (Heap)</a:t>
            </a:r>
            <a:endParaRPr/>
          </a:p>
          <a:p>
            <a:pPr indent="-228600" lvl="1" marL="685800" rtl="0" algn="l">
              <a:lnSpc>
                <a:spcPct val="90000"/>
              </a:lnSpc>
              <a:spcBef>
                <a:spcPts val="500"/>
              </a:spcBef>
              <a:spcAft>
                <a:spcPts val="0"/>
              </a:spcAft>
              <a:buClr>
                <a:schemeClr val="dk1"/>
              </a:buClr>
              <a:buSzPts val="2400"/>
              <a:buChar char="•"/>
            </a:pPr>
            <a:r>
              <a:rPr lang="en-US"/>
              <a:t>Keep a double linked list of page numbers</a:t>
            </a:r>
            <a:endParaRPr/>
          </a:p>
          <a:p>
            <a:pPr indent="-228600" lvl="2" marL="1143000" rtl="0" algn="l">
              <a:lnSpc>
                <a:spcPct val="90000"/>
              </a:lnSpc>
              <a:spcBef>
                <a:spcPts val="500"/>
              </a:spcBef>
              <a:spcAft>
                <a:spcPts val="0"/>
              </a:spcAft>
              <a:buClr>
                <a:schemeClr val="dk1"/>
              </a:buClr>
              <a:buSzPts val="2000"/>
              <a:buChar char="•"/>
            </a:pPr>
            <a:r>
              <a:rPr lang="en-US"/>
              <a:t>Most recently used at front, least at rear</a:t>
            </a:r>
            <a:endParaRPr/>
          </a:p>
          <a:p>
            <a:pPr indent="-228600" lvl="2" marL="1143000" rtl="0" algn="l">
              <a:lnSpc>
                <a:spcPct val="90000"/>
              </a:lnSpc>
              <a:spcBef>
                <a:spcPts val="500"/>
              </a:spcBef>
              <a:spcAft>
                <a:spcPts val="0"/>
              </a:spcAft>
              <a:buClr>
                <a:schemeClr val="dk1"/>
              </a:buClr>
              <a:buSzPts val="2000"/>
              <a:buChar char="•"/>
            </a:pPr>
            <a:r>
              <a:rPr lang="en-US"/>
              <a:t>Always remove the page at rear</a:t>
            </a:r>
            <a:endParaRPr/>
          </a:p>
          <a:p>
            <a:pPr indent="-228600" lvl="2" marL="1143000" rtl="0" algn="l">
              <a:lnSpc>
                <a:spcPct val="90000"/>
              </a:lnSpc>
              <a:spcBef>
                <a:spcPts val="500"/>
              </a:spcBef>
              <a:spcAft>
                <a:spcPts val="0"/>
              </a:spcAft>
              <a:buClr>
                <a:schemeClr val="dk1"/>
              </a:buClr>
              <a:buSzPts val="2000"/>
              <a:buChar char="•"/>
            </a:pPr>
            <a:r>
              <a:rPr lang="en-US"/>
              <a:t>Referenced page is moved to the front</a:t>
            </a:r>
            <a:endParaRPr/>
          </a:p>
        </p:txBody>
      </p:sp>
      <p:pic>
        <p:nvPicPr>
          <p:cNvPr id="403" name="Google Shape;403;p49"/>
          <p:cNvPicPr preferRelativeResize="0"/>
          <p:nvPr/>
        </p:nvPicPr>
        <p:blipFill rotWithShape="1">
          <a:blip r:embed="rId3">
            <a:alphaModFix/>
          </a:blip>
          <a:srcRect b="0" l="0" r="0" t="0"/>
          <a:stretch/>
        </p:blipFill>
        <p:spPr>
          <a:xfrm>
            <a:off x="1640909" y="3703409"/>
            <a:ext cx="5862181" cy="3049289"/>
          </a:xfrm>
          <a:prstGeom prst="rect">
            <a:avLst/>
          </a:prstGeom>
          <a:noFill/>
          <a:ln>
            <a:noFill/>
          </a:ln>
        </p:spPr>
      </p:pic>
      <p:sp>
        <p:nvSpPr>
          <p:cNvPr id="404" name="Google Shape;404;p49"/>
          <p:cNvSpPr txBox="1"/>
          <p:nvPr/>
        </p:nvSpPr>
        <p:spPr>
          <a:xfrm>
            <a:off x="2441050" y="6049332"/>
            <a:ext cx="605294" cy="276999"/>
          </a:xfrm>
          <a:prstGeom prst="rect">
            <a:avLst/>
          </a:prstGeom>
          <a:solidFill>
            <a:schemeClr val="lt1"/>
          </a:solidFill>
          <a:ln>
            <a:noFill/>
          </a:ln>
        </p:spPr>
        <p:txBody>
          <a:bodyPr anchorCtr="0" anchor="t" bIns="0" lIns="91425" spcFirstLastPara="1" rIns="91425" wrap="square" tIns="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List </a:t>
            </a:r>
            <a:endParaRPr/>
          </a:p>
        </p:txBody>
      </p:sp>
      <p:sp>
        <p:nvSpPr>
          <p:cNvPr id="405" name="Google Shape;405;p49"/>
          <p:cNvSpPr txBox="1"/>
          <p:nvPr/>
        </p:nvSpPr>
        <p:spPr>
          <a:xfrm>
            <a:off x="4669423" y="6049332"/>
            <a:ext cx="605294" cy="276999"/>
          </a:xfrm>
          <a:prstGeom prst="rect">
            <a:avLst/>
          </a:prstGeom>
          <a:solidFill>
            <a:schemeClr val="lt1"/>
          </a:solidFill>
          <a:ln>
            <a:noFill/>
          </a:ln>
        </p:spPr>
        <p:txBody>
          <a:bodyPr anchorCtr="0" anchor="t" bIns="0" lIns="91425" spcFirstLastPara="1" rIns="91425" wrap="square" tIns="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List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Implementing LRU using </a:t>
            </a:r>
            <a:r>
              <a:rPr b="1" lang="en-US"/>
              <a:t>List</a:t>
            </a:r>
            <a:endParaRPr/>
          </a:p>
        </p:txBody>
      </p:sp>
      <p:sp>
        <p:nvSpPr>
          <p:cNvPr id="411" name="Google Shape;411;p5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Update this list at every memory reference</a:t>
            </a:r>
            <a:endParaRPr/>
          </a:p>
          <a:p>
            <a:pPr indent="-228600" lvl="1" marL="685800" rtl="0" algn="l">
              <a:lnSpc>
                <a:spcPct val="90000"/>
              </a:lnSpc>
              <a:spcBef>
                <a:spcPts val="500"/>
              </a:spcBef>
              <a:spcAft>
                <a:spcPts val="0"/>
              </a:spcAft>
              <a:buClr>
                <a:schemeClr val="dk1"/>
              </a:buClr>
              <a:buSzPts val="2400"/>
              <a:buChar char="•"/>
            </a:pPr>
            <a:r>
              <a:rPr lang="en-US"/>
              <a:t>Update includes</a:t>
            </a:r>
            <a:endParaRPr/>
          </a:p>
          <a:p>
            <a:pPr indent="-228600" lvl="2" marL="1143000" rtl="0" algn="l">
              <a:lnSpc>
                <a:spcPct val="90000"/>
              </a:lnSpc>
              <a:spcBef>
                <a:spcPts val="500"/>
              </a:spcBef>
              <a:spcAft>
                <a:spcPts val="0"/>
              </a:spcAft>
              <a:buClr>
                <a:schemeClr val="dk1"/>
              </a:buClr>
              <a:buSzPts val="2000"/>
              <a:buChar char="•"/>
            </a:pPr>
            <a:r>
              <a:rPr lang="en-US"/>
              <a:t>find a page in the list, move it at front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Time consuming</a:t>
            </a:r>
            <a:endParaRPr/>
          </a:p>
          <a:p>
            <a:pPr indent="-228600" lvl="1" marL="685800" rtl="0" algn="l">
              <a:lnSpc>
                <a:spcPct val="90000"/>
              </a:lnSpc>
              <a:spcBef>
                <a:spcPts val="500"/>
              </a:spcBef>
              <a:spcAft>
                <a:spcPts val="0"/>
              </a:spcAft>
              <a:buClr>
                <a:schemeClr val="dk1"/>
              </a:buClr>
              <a:buSzPts val="2400"/>
              <a:buChar char="•"/>
            </a:pPr>
            <a:r>
              <a:rPr lang="en-US"/>
              <a:t>Can we find a more efficient implementation?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Implementing LRU using </a:t>
            </a:r>
            <a:r>
              <a:rPr b="1" lang="en-US"/>
              <a:t>Counter</a:t>
            </a:r>
            <a:endParaRPr/>
          </a:p>
        </p:txBody>
      </p:sp>
      <p:sp>
        <p:nvSpPr>
          <p:cNvPr id="417" name="Google Shape;417;p51"/>
          <p:cNvSpPr txBox="1"/>
          <p:nvPr>
            <p:ph idx="1" type="body"/>
          </p:nvPr>
        </p:nvSpPr>
        <p:spPr>
          <a:xfrm>
            <a:off x="628649" y="1825625"/>
            <a:ext cx="801430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Counter implementation</a:t>
            </a:r>
            <a:endParaRPr/>
          </a:p>
          <a:p>
            <a:pPr indent="-228600" lvl="1" marL="685800" rtl="0" algn="l">
              <a:lnSpc>
                <a:spcPct val="90000"/>
              </a:lnSpc>
              <a:spcBef>
                <a:spcPts val="500"/>
              </a:spcBef>
              <a:spcAft>
                <a:spcPts val="0"/>
              </a:spcAft>
              <a:buClr>
                <a:schemeClr val="dk1"/>
              </a:buClr>
              <a:buSzPts val="2400"/>
              <a:buChar char="•"/>
            </a:pPr>
            <a:r>
              <a:rPr lang="en-US"/>
              <a:t>Equip the </a:t>
            </a:r>
            <a:r>
              <a:rPr b="1" lang="en-US"/>
              <a:t>hardware</a:t>
            </a:r>
            <a:r>
              <a:rPr lang="en-US"/>
              <a:t> with an N-bit counter </a:t>
            </a:r>
            <a:endParaRPr/>
          </a:p>
          <a:p>
            <a:pPr indent="-228600" lvl="1" marL="685800" rtl="0" algn="l">
              <a:lnSpc>
                <a:spcPct val="90000"/>
              </a:lnSpc>
              <a:spcBef>
                <a:spcPts val="500"/>
              </a:spcBef>
              <a:spcAft>
                <a:spcPts val="0"/>
              </a:spcAft>
              <a:buClr>
                <a:schemeClr val="dk1"/>
              </a:buClr>
              <a:buSzPts val="2400"/>
              <a:buChar char="•"/>
            </a:pPr>
            <a:r>
              <a:rPr lang="en-US"/>
              <a:t>At every instruction that references memory, increment the counter</a:t>
            </a:r>
            <a:endParaRPr/>
          </a:p>
          <a:p>
            <a:pPr indent="-228600" lvl="1" marL="685800" rtl="0" algn="l">
              <a:lnSpc>
                <a:spcPct val="90000"/>
              </a:lnSpc>
              <a:spcBef>
                <a:spcPts val="500"/>
              </a:spcBef>
              <a:spcAft>
                <a:spcPts val="0"/>
              </a:spcAft>
              <a:buClr>
                <a:schemeClr val="dk1"/>
              </a:buClr>
              <a:buSzPts val="2400"/>
              <a:buChar char="•"/>
            </a:pPr>
            <a:r>
              <a:rPr lang="en-US"/>
              <a:t>Every page table entry must have a field to save the counter</a:t>
            </a:r>
            <a:endParaRPr/>
          </a:p>
          <a:p>
            <a:pPr indent="-228600" lvl="2" marL="1143000" rtl="0" algn="l">
              <a:lnSpc>
                <a:spcPct val="90000"/>
              </a:lnSpc>
              <a:spcBef>
                <a:spcPts val="500"/>
              </a:spcBef>
              <a:spcAft>
                <a:spcPts val="0"/>
              </a:spcAft>
              <a:buClr>
                <a:schemeClr val="dk1"/>
              </a:buClr>
              <a:buSzPts val="2000"/>
              <a:buChar char="•"/>
            </a:pPr>
            <a:r>
              <a:rPr lang="en-US"/>
              <a:t>When a page is referenced copy the counter to that field</a:t>
            </a:r>
            <a:endParaRPr/>
          </a:p>
          <a:p>
            <a:pPr indent="-228600" lvl="2" marL="1143000" rtl="0" algn="l">
              <a:lnSpc>
                <a:spcPct val="90000"/>
              </a:lnSpc>
              <a:spcBef>
                <a:spcPts val="500"/>
              </a:spcBef>
              <a:spcAft>
                <a:spcPts val="0"/>
              </a:spcAft>
              <a:buClr>
                <a:schemeClr val="dk1"/>
              </a:buClr>
              <a:buSzPts val="2000"/>
              <a:buChar char="•"/>
            </a:pPr>
            <a:r>
              <a:rPr lang="en-US"/>
              <a:t>The more recent the page is used, the larger the counter value is</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For replacement, evict page with the </a:t>
            </a:r>
            <a:r>
              <a:rPr b="1" lang="en-US"/>
              <a:t>lowest </a:t>
            </a:r>
            <a:r>
              <a:rPr lang="en-US"/>
              <a:t>counter value (i.e., the oldest page)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1" name="Shape 421"/>
        <p:cNvGrpSpPr/>
        <p:nvPr/>
      </p:nvGrpSpPr>
      <p:grpSpPr>
        <a:xfrm>
          <a:off x="0" y="0"/>
          <a:ext cx="0" cy="0"/>
          <a:chOff x="0" y="0"/>
          <a:chExt cx="0" cy="0"/>
        </a:xfrm>
      </p:grpSpPr>
      <p:sp>
        <p:nvSpPr>
          <p:cNvPr id="422" name="Google Shape;422;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Implementing LRU using </a:t>
            </a:r>
            <a:r>
              <a:rPr b="1" lang="en-US"/>
              <a:t>Matrix</a:t>
            </a:r>
            <a:endParaRPr/>
          </a:p>
        </p:txBody>
      </p:sp>
      <p:sp>
        <p:nvSpPr>
          <p:cNvPr id="423" name="Google Shape;423;p52"/>
          <p:cNvSpPr txBox="1"/>
          <p:nvPr>
            <p:ph idx="1" type="body"/>
          </p:nvPr>
        </p:nvSpPr>
        <p:spPr>
          <a:xfrm>
            <a:off x="628650" y="1825626"/>
            <a:ext cx="7886700" cy="241026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Matrix implementation – n pages, a matrix of n × n bits</a:t>
            </a:r>
            <a:endParaRPr/>
          </a:p>
          <a:p>
            <a:pPr indent="-228600" lvl="0" marL="228600" rtl="0" algn="l">
              <a:lnSpc>
                <a:spcPct val="90000"/>
              </a:lnSpc>
              <a:spcBef>
                <a:spcPts val="1000"/>
              </a:spcBef>
              <a:spcAft>
                <a:spcPts val="0"/>
              </a:spcAft>
              <a:buClr>
                <a:schemeClr val="dk1"/>
              </a:buClr>
              <a:buSzPct val="100000"/>
              <a:buChar char="•"/>
            </a:pPr>
            <a:r>
              <a:rPr lang="en-US"/>
              <a:t>Initially all bits are 0</a:t>
            </a:r>
            <a:endParaRPr/>
          </a:p>
          <a:p>
            <a:pPr indent="-228600" lvl="0" marL="228600" rtl="0" algn="l">
              <a:lnSpc>
                <a:spcPct val="90000"/>
              </a:lnSpc>
              <a:spcBef>
                <a:spcPts val="1000"/>
              </a:spcBef>
              <a:spcAft>
                <a:spcPts val="0"/>
              </a:spcAft>
              <a:buClr>
                <a:schemeClr val="dk1"/>
              </a:buClr>
              <a:buSzPct val="100000"/>
              <a:buChar char="•"/>
            </a:pPr>
            <a:r>
              <a:rPr lang="en-US"/>
              <a:t>When </a:t>
            </a:r>
            <a:r>
              <a:rPr i="1" lang="en-US"/>
              <a:t>page k </a:t>
            </a:r>
            <a:r>
              <a:rPr lang="en-US"/>
              <a:t>is referenced</a:t>
            </a:r>
            <a:endParaRPr/>
          </a:p>
          <a:p>
            <a:pPr indent="-228600" lvl="1" marL="685800" rtl="0" algn="l">
              <a:lnSpc>
                <a:spcPct val="90000"/>
              </a:lnSpc>
              <a:spcBef>
                <a:spcPts val="500"/>
              </a:spcBef>
              <a:spcAft>
                <a:spcPts val="0"/>
              </a:spcAft>
              <a:buClr>
                <a:schemeClr val="dk1"/>
              </a:buClr>
              <a:buSzPct val="100000"/>
              <a:buChar char="•"/>
            </a:pPr>
            <a:r>
              <a:rPr lang="en-US"/>
              <a:t>All the bits of row </a:t>
            </a:r>
            <a:r>
              <a:rPr i="1" lang="en-US"/>
              <a:t>k </a:t>
            </a:r>
            <a:r>
              <a:rPr lang="en-US"/>
              <a:t>are set to 1 (increase the binary value of page k)</a:t>
            </a:r>
            <a:endParaRPr/>
          </a:p>
          <a:p>
            <a:pPr indent="-228600" lvl="1" marL="685800" rtl="0" algn="l">
              <a:lnSpc>
                <a:spcPct val="90000"/>
              </a:lnSpc>
              <a:spcBef>
                <a:spcPts val="500"/>
              </a:spcBef>
              <a:spcAft>
                <a:spcPts val="0"/>
              </a:spcAft>
              <a:buClr>
                <a:schemeClr val="dk1"/>
              </a:buClr>
              <a:buSzPct val="100000"/>
              <a:buChar char="•"/>
            </a:pPr>
            <a:r>
              <a:rPr lang="en-US"/>
              <a:t>All the bits of column </a:t>
            </a:r>
            <a:r>
              <a:rPr i="1" lang="en-US"/>
              <a:t>k </a:t>
            </a:r>
            <a:r>
              <a:rPr lang="en-US"/>
              <a:t>are set to 0 (decrease the binary value of other pages)</a:t>
            </a:r>
            <a:endParaRPr/>
          </a:p>
          <a:p>
            <a:pPr indent="-228600" lvl="0" marL="228600" rtl="0" algn="l">
              <a:lnSpc>
                <a:spcPct val="90000"/>
              </a:lnSpc>
              <a:spcBef>
                <a:spcPts val="1000"/>
              </a:spcBef>
              <a:spcAft>
                <a:spcPts val="0"/>
              </a:spcAft>
              <a:buClr>
                <a:schemeClr val="dk1"/>
              </a:buClr>
              <a:buSzPct val="100000"/>
              <a:buChar char="•"/>
            </a:pPr>
            <a:r>
              <a:rPr lang="en-US"/>
              <a:t>Page replacement: replace page k, if row k corresponds to lowest binary value</a:t>
            </a:r>
            <a:endParaRPr/>
          </a:p>
        </p:txBody>
      </p:sp>
      <p:pic>
        <p:nvPicPr>
          <p:cNvPr id="424" name="Google Shape;424;p52"/>
          <p:cNvPicPr preferRelativeResize="0"/>
          <p:nvPr/>
        </p:nvPicPr>
        <p:blipFill rotWithShape="1">
          <a:blip r:embed="rId3">
            <a:alphaModFix/>
          </a:blip>
          <a:srcRect b="0" l="0" r="0" t="0"/>
          <a:stretch/>
        </p:blipFill>
        <p:spPr>
          <a:xfrm>
            <a:off x="339890" y="4347524"/>
            <a:ext cx="6961095" cy="2410268"/>
          </a:xfrm>
          <a:prstGeom prst="rect">
            <a:avLst/>
          </a:prstGeom>
          <a:noFill/>
          <a:ln>
            <a:noFill/>
          </a:ln>
        </p:spPr>
      </p:pic>
      <p:sp>
        <p:nvSpPr>
          <p:cNvPr id="425" name="Google Shape;425;p52"/>
          <p:cNvSpPr/>
          <p:nvPr/>
        </p:nvSpPr>
        <p:spPr>
          <a:xfrm>
            <a:off x="7652995" y="4813994"/>
            <a:ext cx="1151115"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pages referenced in order 0,1,2,3,2,1,0,3,2,3</a:t>
            </a:r>
            <a:endParaRPr sz="1800">
              <a:solidFill>
                <a:schemeClr val="dk1"/>
              </a:solidFill>
              <a:latin typeface="Calibri"/>
              <a:ea typeface="Calibri"/>
              <a:cs typeface="Calibri"/>
              <a:sym typeface="Calibri"/>
            </a:endParaRPr>
          </a:p>
        </p:txBody>
      </p:sp>
      <p:sp>
        <p:nvSpPr>
          <p:cNvPr id="426" name="Google Shape;426;p52"/>
          <p:cNvSpPr txBox="1"/>
          <p:nvPr/>
        </p:nvSpPr>
        <p:spPr>
          <a:xfrm>
            <a:off x="3699002" y="1871"/>
            <a:ext cx="16786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Not in the book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Not Frequently Used (NFU)</a:t>
            </a:r>
            <a:endParaRPr/>
          </a:p>
        </p:txBody>
      </p:sp>
      <p:sp>
        <p:nvSpPr>
          <p:cNvPr id="432" name="Google Shape;432;p53"/>
          <p:cNvSpPr txBox="1"/>
          <p:nvPr>
            <p:ph idx="1" type="body"/>
          </p:nvPr>
        </p:nvSpPr>
        <p:spPr>
          <a:xfrm>
            <a:off x="628650" y="1825625"/>
            <a:ext cx="7886700" cy="4586464"/>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An implementation of LRU</a:t>
            </a:r>
            <a:endParaRPr/>
          </a:p>
          <a:p>
            <a:pPr indent="-228600" lvl="1" marL="685800" rtl="0" algn="l">
              <a:lnSpc>
                <a:spcPct val="90000"/>
              </a:lnSpc>
              <a:spcBef>
                <a:spcPts val="500"/>
              </a:spcBef>
              <a:spcAft>
                <a:spcPts val="0"/>
              </a:spcAft>
              <a:buClr>
                <a:schemeClr val="dk1"/>
              </a:buClr>
              <a:buSzPct val="100000"/>
              <a:buChar char="•"/>
            </a:pPr>
            <a:r>
              <a:rPr lang="en-US"/>
              <a:t>Most machines do not have the hardware to perform true LRU, but it may be simulated</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Algorithm</a:t>
            </a:r>
            <a:endParaRPr/>
          </a:p>
          <a:p>
            <a:pPr indent="-457200" lvl="1" marL="914400" rtl="0" algn="l">
              <a:lnSpc>
                <a:spcPct val="90000"/>
              </a:lnSpc>
              <a:spcBef>
                <a:spcPts val="500"/>
              </a:spcBef>
              <a:spcAft>
                <a:spcPts val="0"/>
              </a:spcAft>
              <a:buClr>
                <a:schemeClr val="dk1"/>
              </a:buClr>
              <a:buSzPct val="100000"/>
              <a:buFont typeface="Calibri"/>
              <a:buAutoNum type="alphaLcParenR"/>
            </a:pPr>
            <a:r>
              <a:rPr lang="en-US"/>
              <a:t>At each clock interrupt, for each page, the R bit (valued 0 or 1) is added to its software counter</a:t>
            </a:r>
            <a:endParaRPr/>
          </a:p>
          <a:p>
            <a:pPr indent="-457200" lvl="1" marL="914400" rtl="0" algn="l">
              <a:lnSpc>
                <a:spcPct val="90000"/>
              </a:lnSpc>
              <a:spcBef>
                <a:spcPts val="500"/>
              </a:spcBef>
              <a:spcAft>
                <a:spcPts val="0"/>
              </a:spcAft>
              <a:buClr>
                <a:schemeClr val="dk1"/>
              </a:buClr>
              <a:buSzPct val="100000"/>
              <a:buFont typeface="Calibri"/>
              <a:buAutoNum type="alphaLcParenR"/>
            </a:pPr>
            <a:r>
              <a:rPr lang="en-US"/>
              <a:t>Page with the lowest R-bit is evicted</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What is the problem with this type of history keeping?</a:t>
            </a:r>
            <a:endParaRPr/>
          </a:p>
          <a:p>
            <a:pPr indent="-228600" lvl="1" marL="685800" rtl="0" algn="l">
              <a:lnSpc>
                <a:spcPct val="90000"/>
              </a:lnSpc>
              <a:spcBef>
                <a:spcPts val="500"/>
              </a:spcBef>
              <a:spcAft>
                <a:spcPts val="0"/>
              </a:spcAft>
              <a:buClr>
                <a:schemeClr val="dk1"/>
              </a:buClr>
              <a:buSzPct val="100000"/>
              <a:buChar char="•"/>
            </a:pPr>
            <a:r>
              <a:rPr lang="en-US"/>
              <a:t>Never forgets (elephant)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628650" y="3105528"/>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What to do if there is no free page frame in memory?</a:t>
            </a:r>
            <a:endParaRPr/>
          </a:p>
        </p:txBody>
      </p:sp>
      <p:sp>
        <p:nvSpPr>
          <p:cNvPr id="177" name="Google Shape;177;p27"/>
          <p:cNvSpPr txBox="1"/>
          <p:nvPr>
            <p:ph idx="1" type="body"/>
          </p:nvPr>
        </p:nvSpPr>
        <p:spPr>
          <a:xfrm>
            <a:off x="628650" y="4909459"/>
            <a:ext cx="7886700" cy="14414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Identify some page(s) in memory, and move it disk</a:t>
            </a:r>
            <a:endParaRPr/>
          </a:p>
          <a:p>
            <a:pPr indent="-228600" lvl="0" marL="228600" rtl="0" algn="l">
              <a:lnSpc>
                <a:spcPct val="90000"/>
              </a:lnSpc>
              <a:spcBef>
                <a:spcPts val="1000"/>
              </a:spcBef>
              <a:spcAft>
                <a:spcPts val="0"/>
              </a:spcAft>
              <a:buClr>
                <a:schemeClr val="dk1"/>
              </a:buClr>
              <a:buSzPts val="2800"/>
              <a:buChar char="•"/>
            </a:pPr>
            <a:r>
              <a:rPr b="1" lang="en-US"/>
              <a:t>Which page(s) to select?</a:t>
            </a:r>
            <a:endParaRPr/>
          </a:p>
        </p:txBody>
      </p:sp>
      <p:sp>
        <p:nvSpPr>
          <p:cNvPr id="178" name="Google Shape;178;p27"/>
          <p:cNvSpPr txBox="1"/>
          <p:nvPr/>
        </p:nvSpPr>
        <p:spPr>
          <a:xfrm>
            <a:off x="628650" y="729560"/>
            <a:ext cx="7886700" cy="232103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Load a new program</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Program requests for more memory</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Page fault</a:t>
            </a:r>
            <a:endParaRPr/>
          </a:p>
        </p:txBody>
      </p:sp>
      <p:pic>
        <p:nvPicPr>
          <p:cNvPr id="179" name="Google Shape;179;p27"/>
          <p:cNvPicPr preferRelativeResize="0"/>
          <p:nvPr/>
        </p:nvPicPr>
        <p:blipFill rotWithShape="1">
          <a:blip r:embed="rId3">
            <a:alphaModFix/>
          </a:blip>
          <a:srcRect b="0" l="0" r="0" t="0"/>
          <a:stretch/>
        </p:blipFill>
        <p:spPr>
          <a:xfrm>
            <a:off x="6350697" y="548390"/>
            <a:ext cx="2375199" cy="1992103"/>
          </a:xfrm>
          <a:prstGeom prst="rect">
            <a:avLst/>
          </a:prstGeom>
          <a:noFill/>
          <a:ln>
            <a:noFill/>
          </a:ln>
        </p:spPr>
      </p:pic>
      <p:sp>
        <p:nvSpPr>
          <p:cNvPr id="180" name="Google Shape;180;p27"/>
          <p:cNvSpPr txBox="1"/>
          <p:nvPr/>
        </p:nvSpPr>
        <p:spPr>
          <a:xfrm>
            <a:off x="2360815" y="2103437"/>
            <a:ext cx="395037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 need a </a:t>
            </a:r>
            <a:r>
              <a:rPr b="1" i="0" lang="en-US" sz="2800" u="none" cap="none" strike="noStrike">
                <a:solidFill>
                  <a:schemeClr val="dk1"/>
                </a:solidFill>
                <a:latin typeface="Calibri"/>
                <a:ea typeface="Calibri"/>
                <a:cs typeface="Calibri"/>
                <a:sym typeface="Calibri"/>
              </a:rPr>
              <a:t>free page frame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Aging</a:t>
            </a:r>
            <a:endParaRPr/>
          </a:p>
        </p:txBody>
      </p:sp>
      <p:sp>
        <p:nvSpPr>
          <p:cNvPr id="438" name="Google Shape;438;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N-bit counter per page</a:t>
            </a:r>
            <a:endParaRPr/>
          </a:p>
          <a:p>
            <a:pPr indent="-228600" lvl="0" marL="228600" rtl="0" algn="l">
              <a:lnSpc>
                <a:spcPct val="90000"/>
              </a:lnSpc>
              <a:spcBef>
                <a:spcPts val="1000"/>
              </a:spcBef>
              <a:spcAft>
                <a:spcPts val="0"/>
              </a:spcAft>
              <a:buClr>
                <a:schemeClr val="dk1"/>
              </a:buClr>
              <a:buSzPts val="2800"/>
              <a:buChar char="•"/>
            </a:pPr>
            <a:r>
              <a:rPr lang="en-US"/>
              <a:t>Periodically</a:t>
            </a:r>
            <a:endParaRPr/>
          </a:p>
          <a:p>
            <a:pPr indent="-228600" lvl="1" marL="685800" rtl="0" algn="l">
              <a:lnSpc>
                <a:spcPct val="90000"/>
              </a:lnSpc>
              <a:spcBef>
                <a:spcPts val="500"/>
              </a:spcBef>
              <a:spcAft>
                <a:spcPts val="0"/>
              </a:spcAft>
              <a:buClr>
                <a:schemeClr val="dk1"/>
              </a:buClr>
              <a:buSzPts val="2400"/>
              <a:buChar char="•"/>
            </a:pPr>
            <a:r>
              <a:rPr lang="en-US"/>
              <a:t>Shift counter to the right</a:t>
            </a:r>
            <a:endParaRPr/>
          </a:p>
          <a:p>
            <a:pPr indent="-228600" lvl="2" marL="1143000" rtl="0" algn="l">
              <a:lnSpc>
                <a:spcPct val="90000"/>
              </a:lnSpc>
              <a:spcBef>
                <a:spcPts val="500"/>
              </a:spcBef>
              <a:spcAft>
                <a:spcPts val="0"/>
              </a:spcAft>
              <a:buClr>
                <a:schemeClr val="dk1"/>
              </a:buClr>
              <a:buSzPts val="2000"/>
              <a:buChar char="•"/>
            </a:pPr>
            <a:r>
              <a:rPr lang="en-US"/>
              <a:t>Reduce counter values over time by dividing it by two</a:t>
            </a:r>
            <a:endParaRPr/>
          </a:p>
          <a:p>
            <a:pPr indent="-228600" lvl="1" marL="685800" rtl="0" algn="l">
              <a:lnSpc>
                <a:spcPct val="90000"/>
              </a:lnSpc>
              <a:spcBef>
                <a:spcPts val="500"/>
              </a:spcBef>
              <a:spcAft>
                <a:spcPts val="0"/>
              </a:spcAft>
              <a:buClr>
                <a:schemeClr val="dk1"/>
              </a:buClr>
              <a:buSzPts val="2400"/>
              <a:buChar char="•"/>
            </a:pPr>
            <a:r>
              <a:rPr lang="en-US"/>
              <a:t>Add R to the leftmost bit </a:t>
            </a:r>
            <a:endParaRPr/>
          </a:p>
          <a:p>
            <a:pPr indent="-228600" lvl="2" marL="1143000" rtl="0" algn="l">
              <a:lnSpc>
                <a:spcPct val="90000"/>
              </a:lnSpc>
              <a:spcBef>
                <a:spcPts val="500"/>
              </a:spcBef>
              <a:spcAft>
                <a:spcPts val="0"/>
              </a:spcAft>
              <a:buClr>
                <a:schemeClr val="dk1"/>
              </a:buClr>
              <a:buSzPts val="2000"/>
              <a:buChar char="•"/>
            </a:pPr>
            <a:r>
              <a:rPr lang="en-US"/>
              <a:t>Recent R bit is added as most significant bit, therefore more weight given to more recent references!</a:t>
            </a:r>
            <a:endParaRPr/>
          </a:p>
          <a:p>
            <a:pPr indent="-228600" lvl="0" marL="228600" rtl="0" algn="l">
              <a:lnSpc>
                <a:spcPct val="90000"/>
              </a:lnSpc>
              <a:spcBef>
                <a:spcPts val="1000"/>
              </a:spcBef>
              <a:spcAft>
                <a:spcPts val="0"/>
              </a:spcAft>
              <a:buClr>
                <a:schemeClr val="dk1"/>
              </a:buClr>
              <a:buSzPts val="2800"/>
              <a:buChar char="•"/>
            </a:pPr>
            <a:r>
              <a:rPr lang="en-US"/>
              <a:t>Page replacement</a:t>
            </a:r>
            <a:endParaRPr/>
          </a:p>
          <a:p>
            <a:pPr indent="-228600" lvl="1" marL="685800" rtl="0" algn="l">
              <a:lnSpc>
                <a:spcPct val="90000"/>
              </a:lnSpc>
              <a:spcBef>
                <a:spcPts val="500"/>
              </a:spcBef>
              <a:spcAft>
                <a:spcPts val="0"/>
              </a:spcAft>
              <a:buClr>
                <a:schemeClr val="dk1"/>
              </a:buClr>
              <a:buSzPts val="2400"/>
              <a:buChar char="•"/>
            </a:pPr>
            <a:r>
              <a:rPr lang="en-US"/>
              <a:t>Replace page with the lowest counter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Aging: Example</a:t>
            </a:r>
            <a:endParaRPr/>
          </a:p>
        </p:txBody>
      </p:sp>
      <p:sp>
        <p:nvSpPr>
          <p:cNvPr id="444" name="Google Shape;444;p5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45" name="Google Shape;445;p55"/>
          <p:cNvPicPr preferRelativeResize="0"/>
          <p:nvPr/>
        </p:nvPicPr>
        <p:blipFill rotWithShape="1">
          <a:blip r:embed="rId3">
            <a:alphaModFix/>
          </a:blip>
          <a:srcRect b="0" l="0" r="0" t="0"/>
          <a:stretch/>
        </p:blipFill>
        <p:spPr>
          <a:xfrm>
            <a:off x="1078412" y="1825625"/>
            <a:ext cx="6987175" cy="4051343"/>
          </a:xfrm>
          <a:prstGeom prst="rect">
            <a:avLst/>
          </a:prstGeom>
          <a:noFill/>
          <a:ln>
            <a:noFill/>
          </a:ln>
        </p:spPr>
      </p:pic>
      <p:sp>
        <p:nvSpPr>
          <p:cNvPr id="446" name="Google Shape;446;p55"/>
          <p:cNvSpPr/>
          <p:nvPr/>
        </p:nvSpPr>
        <p:spPr>
          <a:xfrm>
            <a:off x="628650" y="6011904"/>
            <a:ext cx="78867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aging algorithm simulates LRU in software. Shown are six pages for five clock ticks. The five clock ticks are represented by (a) to (e). (MOS Figure 3-17)</a:t>
            </a:r>
            <a:endParaRPr/>
          </a:p>
        </p:txBody>
      </p:sp>
      <p:sp>
        <p:nvSpPr>
          <p:cNvPr id="447" name="Google Shape;447;p55"/>
          <p:cNvSpPr/>
          <p:nvPr/>
        </p:nvSpPr>
        <p:spPr>
          <a:xfrm>
            <a:off x="2639835" y="1690689"/>
            <a:ext cx="1399429" cy="41862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8" name="Google Shape;448;p55"/>
          <p:cNvSpPr/>
          <p:nvPr/>
        </p:nvSpPr>
        <p:spPr>
          <a:xfrm>
            <a:off x="4039264" y="1690688"/>
            <a:ext cx="1399429" cy="41862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 name="Google Shape;449;p55"/>
          <p:cNvSpPr/>
          <p:nvPr/>
        </p:nvSpPr>
        <p:spPr>
          <a:xfrm>
            <a:off x="5438693" y="1690687"/>
            <a:ext cx="1399429" cy="41862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p55"/>
          <p:cNvSpPr/>
          <p:nvPr/>
        </p:nvSpPr>
        <p:spPr>
          <a:xfrm>
            <a:off x="6838122" y="1690687"/>
            <a:ext cx="1399429" cy="41862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47"/>
                                        </p:tgtEl>
                                      </p:cBhvr>
                                    </p:animEffect>
                                    <p:set>
                                      <p:cBhvr>
                                        <p:cTn dur="1" fill="hold">
                                          <p:stCondLst>
                                            <p:cond delay="500"/>
                                          </p:stCondLst>
                                        </p:cTn>
                                        <p:tgtEl>
                                          <p:spTgt spid="4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48"/>
                                        </p:tgtEl>
                                      </p:cBhvr>
                                    </p:animEffect>
                                    <p:set>
                                      <p:cBhvr>
                                        <p:cTn dur="1" fill="hold">
                                          <p:stCondLst>
                                            <p:cond delay="500"/>
                                          </p:stCondLst>
                                        </p:cTn>
                                        <p:tgtEl>
                                          <p:spTgt spid="4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49"/>
                                        </p:tgtEl>
                                      </p:cBhvr>
                                    </p:animEffect>
                                    <p:set>
                                      <p:cBhvr>
                                        <p:cTn dur="1" fill="hold">
                                          <p:stCondLst>
                                            <p:cond delay="500"/>
                                          </p:stCondLst>
                                        </p:cTn>
                                        <p:tgtEl>
                                          <p:spTgt spid="44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Aging: Example</a:t>
            </a:r>
            <a:endParaRPr/>
          </a:p>
        </p:txBody>
      </p:sp>
      <p:sp>
        <p:nvSpPr>
          <p:cNvPr id="456" name="Google Shape;456;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57" name="Google Shape;457;p56"/>
          <p:cNvPicPr preferRelativeResize="0"/>
          <p:nvPr/>
        </p:nvPicPr>
        <p:blipFill rotWithShape="1">
          <a:blip r:embed="rId3">
            <a:alphaModFix/>
          </a:blip>
          <a:srcRect b="0" l="0" r="0" t="0"/>
          <a:stretch/>
        </p:blipFill>
        <p:spPr>
          <a:xfrm>
            <a:off x="1078412" y="1825625"/>
            <a:ext cx="6987175" cy="4051343"/>
          </a:xfrm>
          <a:prstGeom prst="rect">
            <a:avLst/>
          </a:prstGeom>
          <a:noFill/>
          <a:ln>
            <a:noFill/>
          </a:ln>
        </p:spPr>
      </p:pic>
      <p:sp>
        <p:nvSpPr>
          <p:cNvPr id="458" name="Google Shape;458;p56"/>
          <p:cNvSpPr/>
          <p:nvPr/>
        </p:nvSpPr>
        <p:spPr>
          <a:xfrm>
            <a:off x="628650" y="6011904"/>
            <a:ext cx="78867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aging algorithm simulates LRU in software. Shown are six pages for five clock ticks. The five clock ticks are represented by (a) to (e). (MOS Figure 3-17)</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464" name="Google Shape;464;p5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small computer on a smart card has four page frames. At the first clock tick, the R bits are 0111 (page 0 is 0, the rest are 1). At subsequent clock ticks, the values are 1011, 1010, 1101, 0010, 1010, 1100, and 0001. If the aging algorithm is used with an 8-bit counter, give the values of the four  counters after the last tick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8"/>
          <p:cNvSpPr txBox="1"/>
          <p:nvPr>
            <p:ph type="title"/>
          </p:nvPr>
        </p:nvSpPr>
        <p:spPr>
          <a:xfrm>
            <a:off x="623887" y="1709739"/>
            <a:ext cx="8131806" cy="28527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lang="en-US"/>
            </a:br>
            <a:r>
              <a:rPr lang="en-US"/>
              <a:t>Demand Paging vs Prepaging</a:t>
            </a:r>
            <a:br>
              <a:rPr lang="en-US"/>
            </a:br>
            <a:r>
              <a:rPr lang="en-US"/>
              <a:t>and Working Set Model</a:t>
            </a:r>
            <a:endParaRPr/>
          </a:p>
        </p:txBody>
      </p:sp>
      <p:sp>
        <p:nvSpPr>
          <p:cNvPr id="470" name="Google Shape;470;p5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When to Move Pages into Memory?</a:t>
            </a:r>
            <a:endParaRPr/>
          </a:p>
        </p:txBody>
      </p:sp>
      <p:sp>
        <p:nvSpPr>
          <p:cNvPr id="476" name="Google Shape;476;p5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Action also called fetching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Main techniques</a:t>
            </a:r>
            <a:endParaRPr/>
          </a:p>
          <a:p>
            <a:pPr indent="-228600" lvl="1" marL="685800" rtl="0" algn="l">
              <a:lnSpc>
                <a:spcPct val="90000"/>
              </a:lnSpc>
              <a:spcBef>
                <a:spcPts val="500"/>
              </a:spcBef>
              <a:spcAft>
                <a:spcPts val="0"/>
              </a:spcAft>
              <a:buClr>
                <a:schemeClr val="dk1"/>
              </a:buClr>
              <a:buSzPts val="2800"/>
              <a:buChar char="•"/>
            </a:pPr>
            <a:r>
              <a:rPr lang="en-US" sz="2800"/>
              <a:t>Demand paging</a:t>
            </a:r>
            <a:endParaRPr/>
          </a:p>
          <a:p>
            <a:pPr indent="-228600" lvl="2" marL="1143000" rtl="0" algn="l">
              <a:lnSpc>
                <a:spcPct val="90000"/>
              </a:lnSpc>
              <a:spcBef>
                <a:spcPts val="500"/>
              </a:spcBef>
              <a:spcAft>
                <a:spcPts val="0"/>
              </a:spcAft>
              <a:buClr>
                <a:schemeClr val="dk1"/>
              </a:buClr>
              <a:buSzPts val="2400"/>
              <a:buChar char="•"/>
            </a:pPr>
            <a:r>
              <a:rPr lang="en-US" sz="2400"/>
              <a:t>Pages are loaded on demand, not in advance</a:t>
            </a:r>
            <a:endParaRPr sz="2800"/>
          </a:p>
          <a:p>
            <a:pPr indent="-228600" lvl="1" marL="685800" rtl="0" algn="l">
              <a:lnSpc>
                <a:spcPct val="90000"/>
              </a:lnSpc>
              <a:spcBef>
                <a:spcPts val="500"/>
              </a:spcBef>
              <a:spcAft>
                <a:spcPts val="0"/>
              </a:spcAft>
              <a:buClr>
                <a:schemeClr val="dk1"/>
              </a:buClr>
              <a:buSzPts val="2800"/>
              <a:buChar char="•"/>
            </a:pPr>
            <a:r>
              <a:rPr lang="en-US" sz="2800"/>
              <a:t>Prepaging</a:t>
            </a:r>
            <a:endParaRPr sz="2800"/>
          </a:p>
          <a:p>
            <a:pPr indent="-228600" lvl="2" marL="1143000" rtl="0" algn="l">
              <a:lnSpc>
                <a:spcPct val="90000"/>
              </a:lnSpc>
              <a:spcBef>
                <a:spcPts val="500"/>
              </a:spcBef>
              <a:spcAft>
                <a:spcPts val="0"/>
              </a:spcAft>
              <a:buClr>
                <a:schemeClr val="dk1"/>
              </a:buClr>
              <a:buSzPts val="2400"/>
              <a:buChar char="•"/>
            </a:pPr>
            <a:r>
              <a:rPr lang="en-US" sz="2400"/>
              <a:t>Load group of pages at once</a:t>
            </a:r>
            <a:endParaRPr/>
          </a:p>
          <a:p>
            <a:pPr indent="-228600" lvl="0" marL="228600" rtl="0" algn="l">
              <a:lnSpc>
                <a:spcPct val="90000"/>
              </a:lnSpc>
              <a:spcBef>
                <a:spcPts val="1000"/>
              </a:spcBef>
              <a:spcAft>
                <a:spcPts val="0"/>
              </a:spcAft>
              <a:buClr>
                <a:schemeClr val="dk1"/>
              </a:buClr>
              <a:buSzPts val="2800"/>
              <a:buChar char="•"/>
            </a:pPr>
            <a:r>
              <a:rPr lang="en-US"/>
              <a:t>Demand paging and prepaging may be used together</a:t>
            </a:r>
            <a:endParaRPr/>
          </a:p>
          <a:p>
            <a:pPr indent="-76200" lvl="2" marL="1143000" rtl="0" algn="l">
              <a:lnSpc>
                <a:spcPct val="90000"/>
              </a:lnSpc>
              <a:spcBef>
                <a:spcPts val="500"/>
              </a:spcBef>
              <a:spcAft>
                <a:spcPts val="0"/>
              </a:spcAft>
              <a:buClr>
                <a:schemeClr val="dk1"/>
              </a:buClr>
              <a:buSzPts val="2400"/>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Demand Paging</a:t>
            </a:r>
            <a:endParaRPr/>
          </a:p>
        </p:txBody>
      </p:sp>
      <p:sp>
        <p:nvSpPr>
          <p:cNvPr id="482" name="Google Shape;482;p60"/>
          <p:cNvSpPr txBox="1"/>
          <p:nvPr>
            <p:ph idx="1" type="body"/>
          </p:nvPr>
        </p:nvSpPr>
        <p:spPr>
          <a:xfrm>
            <a:off x="628650" y="1825625"/>
            <a:ext cx="7886700" cy="1756819"/>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No need to read an entire program in memory at once</a:t>
            </a:r>
            <a:endParaRPr/>
          </a:p>
          <a:p>
            <a:pPr indent="-228600" lvl="1" marL="685800" rtl="0" algn="l">
              <a:lnSpc>
                <a:spcPct val="90000"/>
              </a:lnSpc>
              <a:spcBef>
                <a:spcPts val="500"/>
              </a:spcBef>
              <a:spcAft>
                <a:spcPts val="0"/>
              </a:spcAft>
              <a:buClr>
                <a:schemeClr val="dk1"/>
              </a:buClr>
              <a:buSzPct val="100000"/>
              <a:buChar char="•"/>
            </a:pPr>
            <a:r>
              <a:rPr lang="en-US"/>
              <a:t>Only a small portion of a program's code may be used!</a:t>
            </a:r>
            <a:endParaRPr/>
          </a:p>
          <a:p>
            <a:pPr indent="-228600" lvl="1" marL="685800" rtl="0" algn="l">
              <a:lnSpc>
                <a:spcPct val="90000"/>
              </a:lnSpc>
              <a:spcBef>
                <a:spcPts val="500"/>
              </a:spcBef>
              <a:spcAft>
                <a:spcPts val="0"/>
              </a:spcAft>
              <a:buClr>
                <a:schemeClr val="dk1"/>
              </a:buClr>
              <a:buSzPct val="100000"/>
              <a:buChar char="•"/>
            </a:pPr>
            <a:r>
              <a:rPr lang="en-US"/>
              <a:t>For example, if you never use the “save as PDF” feature in OpenOffice...</a:t>
            </a:r>
            <a:endParaRPr/>
          </a:p>
        </p:txBody>
      </p:sp>
      <p:pic>
        <p:nvPicPr>
          <p:cNvPr id="483" name="Google Shape;483;p60"/>
          <p:cNvPicPr preferRelativeResize="0"/>
          <p:nvPr/>
        </p:nvPicPr>
        <p:blipFill rotWithShape="1">
          <a:blip r:embed="rId3">
            <a:alphaModFix/>
          </a:blip>
          <a:srcRect b="0" l="0" r="0" t="0"/>
          <a:stretch/>
        </p:blipFill>
        <p:spPr>
          <a:xfrm>
            <a:off x="2213842" y="3582444"/>
            <a:ext cx="4716315" cy="310921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Starting up a process</a:t>
            </a:r>
            <a:endParaRPr/>
          </a:p>
        </p:txBody>
      </p:sp>
      <p:sp>
        <p:nvSpPr>
          <p:cNvPr id="489" name="Google Shape;489;p6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does a process's address space look like when it first starts up?</a:t>
            </a:r>
            <a:endParaRPr/>
          </a:p>
        </p:txBody>
      </p:sp>
      <p:pic>
        <p:nvPicPr>
          <p:cNvPr id="490" name="Google Shape;490;p61"/>
          <p:cNvPicPr preferRelativeResize="0"/>
          <p:nvPr/>
        </p:nvPicPr>
        <p:blipFill rotWithShape="1">
          <a:blip r:embed="rId3">
            <a:alphaModFix/>
          </a:blip>
          <a:srcRect b="0" l="0" r="0" t="0"/>
          <a:stretch/>
        </p:blipFill>
        <p:spPr>
          <a:xfrm>
            <a:off x="1654286" y="2813448"/>
            <a:ext cx="6078842" cy="34984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Starting up a process</a:t>
            </a:r>
            <a:endParaRPr/>
          </a:p>
        </p:txBody>
      </p:sp>
      <p:sp>
        <p:nvSpPr>
          <p:cNvPr id="496" name="Google Shape;496;p6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does a process's address space look like when it first starts up?</a:t>
            </a:r>
            <a:endParaRPr/>
          </a:p>
        </p:txBody>
      </p:sp>
      <p:pic>
        <p:nvPicPr>
          <p:cNvPr id="497" name="Google Shape;497;p62"/>
          <p:cNvPicPr preferRelativeResize="0"/>
          <p:nvPr/>
        </p:nvPicPr>
        <p:blipFill rotWithShape="1">
          <a:blip r:embed="rId3">
            <a:alphaModFix/>
          </a:blip>
          <a:srcRect b="0" l="0" r="0" t="0"/>
          <a:stretch/>
        </p:blipFill>
        <p:spPr>
          <a:xfrm>
            <a:off x="1691640" y="2921789"/>
            <a:ext cx="5238789" cy="339011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Starting up a process</a:t>
            </a:r>
            <a:endParaRPr/>
          </a:p>
        </p:txBody>
      </p:sp>
      <p:sp>
        <p:nvSpPr>
          <p:cNvPr id="503" name="Google Shape;503;p6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does a process's address space look like when it first starts up?</a:t>
            </a:r>
            <a:endParaRPr/>
          </a:p>
        </p:txBody>
      </p:sp>
      <p:pic>
        <p:nvPicPr>
          <p:cNvPr id="504" name="Google Shape;504;p63"/>
          <p:cNvPicPr preferRelativeResize="0"/>
          <p:nvPr/>
        </p:nvPicPr>
        <p:blipFill rotWithShape="1">
          <a:blip r:embed="rId3">
            <a:alphaModFix/>
          </a:blip>
          <a:srcRect b="0" l="0" r="0" t="0"/>
          <a:stretch/>
        </p:blipFill>
        <p:spPr>
          <a:xfrm>
            <a:off x="1715099" y="2914168"/>
            <a:ext cx="3938941" cy="34331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Page Replacement Algorithm(s)</a:t>
            </a:r>
            <a:endParaRPr/>
          </a:p>
        </p:txBody>
      </p:sp>
      <p:sp>
        <p:nvSpPr>
          <p:cNvPr id="186" name="Google Shape;186;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Question</a:t>
            </a:r>
            <a:endParaRPr/>
          </a:p>
          <a:p>
            <a:pPr indent="-228600" lvl="1" marL="685800" rtl="0" algn="l">
              <a:lnSpc>
                <a:spcPct val="90000"/>
              </a:lnSpc>
              <a:spcBef>
                <a:spcPts val="500"/>
              </a:spcBef>
              <a:spcAft>
                <a:spcPts val="0"/>
              </a:spcAft>
              <a:buClr>
                <a:schemeClr val="dk1"/>
              </a:buClr>
              <a:buSzPts val="2400"/>
              <a:buChar char="•"/>
            </a:pPr>
            <a:r>
              <a:rPr lang="en-US"/>
              <a:t>What page to evict when memory is full and a new page is demanded?</a:t>
            </a:r>
            <a:endParaRPr/>
          </a:p>
          <a:p>
            <a:pPr indent="-228600" lvl="0" marL="228600" rtl="0" algn="l">
              <a:lnSpc>
                <a:spcPct val="90000"/>
              </a:lnSpc>
              <a:spcBef>
                <a:spcPts val="1000"/>
              </a:spcBef>
              <a:spcAft>
                <a:spcPts val="0"/>
              </a:spcAft>
              <a:buClr>
                <a:schemeClr val="dk1"/>
              </a:buClr>
              <a:buSzPts val="2800"/>
              <a:buChar char="•"/>
            </a:pPr>
            <a:r>
              <a:rPr lang="en-US"/>
              <a:t>Goal</a:t>
            </a:r>
            <a:endParaRPr/>
          </a:p>
          <a:p>
            <a:pPr indent="-228600" lvl="1" marL="685800" rtl="0" algn="l">
              <a:lnSpc>
                <a:spcPct val="90000"/>
              </a:lnSpc>
              <a:spcBef>
                <a:spcPts val="500"/>
              </a:spcBef>
              <a:spcAft>
                <a:spcPts val="0"/>
              </a:spcAft>
              <a:buClr>
                <a:schemeClr val="dk1"/>
              </a:buClr>
              <a:buSzPts val="2400"/>
              <a:buChar char="•"/>
            </a:pPr>
            <a:r>
              <a:rPr lang="en-US"/>
              <a:t>Lowest number of (future) page faults</a:t>
            </a:r>
            <a:endParaRPr/>
          </a:p>
          <a:p>
            <a:pPr indent="-228600" lvl="0" marL="228600" rtl="0" algn="l">
              <a:lnSpc>
                <a:spcPct val="90000"/>
              </a:lnSpc>
              <a:spcBef>
                <a:spcPts val="1000"/>
              </a:spcBef>
              <a:spcAft>
                <a:spcPts val="0"/>
              </a:spcAft>
              <a:buClr>
                <a:schemeClr val="dk1"/>
              </a:buClr>
              <a:buSzPts val="2800"/>
              <a:buChar char="•"/>
            </a:pPr>
            <a:r>
              <a:rPr i="1" lang="en-US"/>
              <a:t>Input of algorithm</a:t>
            </a:r>
            <a:endParaRPr/>
          </a:p>
          <a:p>
            <a:pPr indent="-228600" lvl="1" marL="685800" rtl="0" algn="l">
              <a:lnSpc>
                <a:spcPct val="90000"/>
              </a:lnSpc>
              <a:spcBef>
                <a:spcPts val="500"/>
              </a:spcBef>
              <a:spcAft>
                <a:spcPts val="0"/>
              </a:spcAft>
              <a:buClr>
                <a:schemeClr val="dk1"/>
              </a:buClr>
              <a:buSzPts val="2400"/>
              <a:buChar char="•"/>
            </a:pPr>
            <a:r>
              <a:rPr lang="en-US"/>
              <a:t>A particular string of memory references</a:t>
            </a:r>
            <a:endParaRPr/>
          </a:p>
          <a:p>
            <a:pPr indent="-228600" lvl="2" marL="1143000" rtl="0" algn="l">
              <a:lnSpc>
                <a:spcPct val="90000"/>
              </a:lnSpc>
              <a:spcBef>
                <a:spcPts val="500"/>
              </a:spcBef>
              <a:spcAft>
                <a:spcPts val="0"/>
              </a:spcAft>
              <a:buClr>
                <a:schemeClr val="dk1"/>
              </a:buClr>
              <a:buSzPts val="2000"/>
              <a:buChar char="•"/>
            </a:pPr>
            <a:r>
              <a:rPr lang="en-US"/>
              <a:t>(page) 1, 2, 3, 4, 1, 2, 5, 1, 2, 3, 4, 5</a:t>
            </a:r>
            <a:endParaRPr/>
          </a:p>
          <a:p>
            <a:pPr indent="-228600" lvl="0" marL="228600" rtl="0" algn="l">
              <a:lnSpc>
                <a:spcPct val="90000"/>
              </a:lnSpc>
              <a:spcBef>
                <a:spcPts val="1000"/>
              </a:spcBef>
              <a:spcAft>
                <a:spcPts val="0"/>
              </a:spcAft>
              <a:buClr>
                <a:schemeClr val="dk1"/>
              </a:buClr>
              <a:buSzPts val="2800"/>
              <a:buChar char="•"/>
            </a:pPr>
            <a:r>
              <a:rPr i="1" lang="en-US"/>
              <a:t>Output of algorithm</a:t>
            </a:r>
            <a:endParaRPr/>
          </a:p>
          <a:p>
            <a:pPr indent="-228600" lvl="1" marL="685800" rtl="0" algn="l">
              <a:lnSpc>
                <a:spcPct val="90000"/>
              </a:lnSpc>
              <a:spcBef>
                <a:spcPts val="500"/>
              </a:spcBef>
              <a:spcAft>
                <a:spcPts val="0"/>
              </a:spcAft>
              <a:buClr>
                <a:schemeClr val="dk1"/>
              </a:buClr>
              <a:buSzPts val="2400"/>
              <a:buChar char="•"/>
            </a:pPr>
            <a:r>
              <a:rPr lang="en-US"/>
              <a:t>The number of page faults on that string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Starting up a process</a:t>
            </a:r>
            <a:endParaRPr/>
          </a:p>
        </p:txBody>
      </p:sp>
      <p:sp>
        <p:nvSpPr>
          <p:cNvPr id="510" name="Google Shape;510;p6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does a process's address space look like when it first starts up?</a:t>
            </a:r>
            <a:endParaRPr/>
          </a:p>
        </p:txBody>
      </p:sp>
      <p:sp>
        <p:nvSpPr>
          <p:cNvPr id="511" name="Google Shape;511;p64"/>
          <p:cNvSpPr/>
          <p:nvPr/>
        </p:nvSpPr>
        <p:spPr>
          <a:xfrm>
            <a:off x="3739079" y="6331119"/>
            <a:ext cx="166584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Demand Paging</a:t>
            </a:r>
            <a:endParaRPr sz="1800">
              <a:solidFill>
                <a:schemeClr val="dk1"/>
              </a:solidFill>
              <a:latin typeface="Calibri"/>
              <a:ea typeface="Calibri"/>
              <a:cs typeface="Calibri"/>
              <a:sym typeface="Calibri"/>
            </a:endParaRPr>
          </a:p>
        </p:txBody>
      </p:sp>
      <p:pic>
        <p:nvPicPr>
          <p:cNvPr id="512" name="Google Shape;512;p64"/>
          <p:cNvPicPr preferRelativeResize="0"/>
          <p:nvPr/>
        </p:nvPicPr>
        <p:blipFill rotWithShape="1">
          <a:blip r:embed="rId3">
            <a:alphaModFix/>
          </a:blip>
          <a:srcRect b="0" l="0" r="0" t="0"/>
          <a:stretch/>
        </p:blipFill>
        <p:spPr>
          <a:xfrm>
            <a:off x="1703043" y="2862307"/>
            <a:ext cx="6290337" cy="346881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Starting up a process</a:t>
            </a:r>
            <a:endParaRPr/>
          </a:p>
        </p:txBody>
      </p:sp>
      <p:sp>
        <p:nvSpPr>
          <p:cNvPr id="518" name="Google Shape;518;p6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does a process's address space look like when it first starts up?</a:t>
            </a:r>
            <a:endParaRPr/>
          </a:p>
        </p:txBody>
      </p:sp>
      <p:pic>
        <p:nvPicPr>
          <p:cNvPr id="519" name="Google Shape;519;p65"/>
          <p:cNvPicPr preferRelativeResize="0"/>
          <p:nvPr/>
        </p:nvPicPr>
        <p:blipFill rotWithShape="1">
          <a:blip r:embed="rId3">
            <a:alphaModFix/>
          </a:blip>
          <a:srcRect b="0" l="0" r="0" t="0"/>
          <a:stretch/>
        </p:blipFill>
        <p:spPr>
          <a:xfrm>
            <a:off x="1636102" y="2921788"/>
            <a:ext cx="6703102" cy="3459676"/>
          </a:xfrm>
          <a:prstGeom prst="rect">
            <a:avLst/>
          </a:prstGeom>
          <a:noFill/>
          <a:ln>
            <a:noFill/>
          </a:ln>
        </p:spPr>
      </p:pic>
      <p:sp>
        <p:nvSpPr>
          <p:cNvPr id="520" name="Google Shape;520;p65"/>
          <p:cNvSpPr/>
          <p:nvPr/>
        </p:nvSpPr>
        <p:spPr>
          <a:xfrm>
            <a:off x="3739079" y="6331119"/>
            <a:ext cx="166584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Demand Paging</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Starting up a process</a:t>
            </a:r>
            <a:endParaRPr/>
          </a:p>
        </p:txBody>
      </p:sp>
      <p:sp>
        <p:nvSpPr>
          <p:cNvPr id="526" name="Google Shape;526;p6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does a process's address space look like when it first starts up?</a:t>
            </a:r>
            <a:endParaRPr/>
          </a:p>
        </p:txBody>
      </p:sp>
      <p:pic>
        <p:nvPicPr>
          <p:cNvPr id="527" name="Google Shape;527;p66"/>
          <p:cNvPicPr preferRelativeResize="0"/>
          <p:nvPr/>
        </p:nvPicPr>
        <p:blipFill rotWithShape="1">
          <a:blip r:embed="rId3">
            <a:alphaModFix/>
          </a:blip>
          <a:srcRect b="0" l="0" r="0" t="0"/>
          <a:stretch/>
        </p:blipFill>
        <p:spPr>
          <a:xfrm>
            <a:off x="1694165" y="2921789"/>
            <a:ext cx="6527816" cy="3362710"/>
          </a:xfrm>
          <a:prstGeom prst="rect">
            <a:avLst/>
          </a:prstGeom>
          <a:noFill/>
          <a:ln>
            <a:noFill/>
          </a:ln>
        </p:spPr>
      </p:pic>
      <p:sp>
        <p:nvSpPr>
          <p:cNvPr id="528" name="Google Shape;528;p66"/>
          <p:cNvSpPr/>
          <p:nvPr/>
        </p:nvSpPr>
        <p:spPr>
          <a:xfrm>
            <a:off x="3739079" y="6331119"/>
            <a:ext cx="166584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Demand Paging</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Starting up a process</a:t>
            </a:r>
            <a:endParaRPr/>
          </a:p>
        </p:txBody>
      </p:sp>
      <p:sp>
        <p:nvSpPr>
          <p:cNvPr id="534" name="Google Shape;534;p6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does a process's address space look like when it first starts up?</a:t>
            </a:r>
            <a:endParaRPr/>
          </a:p>
        </p:txBody>
      </p:sp>
      <p:pic>
        <p:nvPicPr>
          <p:cNvPr id="535" name="Google Shape;535;p67"/>
          <p:cNvPicPr preferRelativeResize="0"/>
          <p:nvPr/>
        </p:nvPicPr>
        <p:blipFill rotWithShape="1">
          <a:blip r:embed="rId3">
            <a:alphaModFix/>
          </a:blip>
          <a:srcRect b="0" l="0" r="0" t="0"/>
          <a:stretch/>
        </p:blipFill>
        <p:spPr>
          <a:xfrm>
            <a:off x="1716924" y="2937029"/>
            <a:ext cx="6657456" cy="3323881"/>
          </a:xfrm>
          <a:prstGeom prst="rect">
            <a:avLst/>
          </a:prstGeom>
          <a:noFill/>
          <a:ln>
            <a:noFill/>
          </a:ln>
        </p:spPr>
      </p:pic>
      <p:sp>
        <p:nvSpPr>
          <p:cNvPr id="536" name="Google Shape;536;p67"/>
          <p:cNvSpPr/>
          <p:nvPr/>
        </p:nvSpPr>
        <p:spPr>
          <a:xfrm>
            <a:off x="3739079" y="6331119"/>
            <a:ext cx="166584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Demand Paging</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Prepaging</a:t>
            </a:r>
            <a:endParaRPr/>
          </a:p>
        </p:txBody>
      </p:sp>
      <p:sp>
        <p:nvSpPr>
          <p:cNvPr id="542" name="Google Shape;542;p6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Load a group of pages at once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group of pages?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Examples</a:t>
            </a:r>
            <a:endParaRPr/>
          </a:p>
          <a:p>
            <a:pPr indent="-228600" lvl="1" marL="685800" rtl="0" algn="l">
              <a:lnSpc>
                <a:spcPct val="90000"/>
              </a:lnSpc>
              <a:spcBef>
                <a:spcPts val="500"/>
              </a:spcBef>
              <a:spcAft>
                <a:spcPts val="0"/>
              </a:spcAft>
              <a:buClr>
                <a:schemeClr val="dk1"/>
              </a:buClr>
              <a:buSzPts val="2400"/>
              <a:buChar char="•"/>
            </a:pPr>
            <a:r>
              <a:rPr lang="en-US"/>
              <a:t>All program pages</a:t>
            </a:r>
            <a:endParaRPr/>
          </a:p>
          <a:p>
            <a:pPr indent="-228600" lvl="1" marL="685800" rtl="0" algn="l">
              <a:lnSpc>
                <a:spcPct val="90000"/>
              </a:lnSpc>
              <a:spcBef>
                <a:spcPts val="500"/>
              </a:spcBef>
              <a:spcAft>
                <a:spcPts val="0"/>
              </a:spcAft>
              <a:buClr>
                <a:schemeClr val="dk1"/>
              </a:buClr>
              <a:buSzPts val="2400"/>
              <a:buChar char="•"/>
            </a:pPr>
            <a:r>
              <a:rPr lang="en-US"/>
              <a:t>The first/last/* N pages</a:t>
            </a:r>
            <a:endParaRPr/>
          </a:p>
          <a:p>
            <a:pPr indent="-228600" lvl="1" marL="685800" rtl="0" algn="l">
              <a:lnSpc>
                <a:spcPct val="90000"/>
              </a:lnSpc>
              <a:spcBef>
                <a:spcPts val="500"/>
              </a:spcBef>
              <a:spcAft>
                <a:spcPts val="0"/>
              </a:spcAft>
              <a:buClr>
                <a:schemeClr val="dk1"/>
              </a:buClr>
              <a:buSzPts val="2400"/>
              <a:buChar char="•"/>
            </a:pPr>
            <a:r>
              <a:rPr b="1" lang="en-US"/>
              <a:t>Working set pages</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Set Model (1)</a:t>
            </a:r>
            <a:endParaRPr/>
          </a:p>
        </p:txBody>
      </p:sp>
      <p:sp>
        <p:nvSpPr>
          <p:cNvPr id="549" name="Google Shape;549;p6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Working Set</a:t>
            </a:r>
            <a:endParaRPr/>
          </a:p>
          <a:p>
            <a:pPr indent="-228600" lvl="1" marL="685800" rtl="0" algn="l">
              <a:lnSpc>
                <a:spcPct val="90000"/>
              </a:lnSpc>
              <a:spcBef>
                <a:spcPts val="500"/>
              </a:spcBef>
              <a:spcAft>
                <a:spcPts val="0"/>
              </a:spcAft>
              <a:buClr>
                <a:schemeClr val="dk1"/>
              </a:buClr>
              <a:buSzPts val="2400"/>
              <a:buChar char="•"/>
            </a:pPr>
            <a:r>
              <a:rPr lang="en-US"/>
              <a:t>A set of pages that a process is currently using</a:t>
            </a:r>
            <a:endParaRPr/>
          </a:p>
          <a:p>
            <a:pPr indent="-228600" lvl="1" marL="685800" rtl="0" algn="l">
              <a:lnSpc>
                <a:spcPct val="90000"/>
              </a:lnSpc>
              <a:spcBef>
                <a:spcPts val="500"/>
              </a:spcBef>
              <a:spcAft>
                <a:spcPts val="0"/>
              </a:spcAft>
              <a:buClr>
                <a:schemeClr val="dk1"/>
              </a:buClr>
              <a:buSzPts val="2400"/>
              <a:buChar char="•"/>
            </a:pPr>
            <a:r>
              <a:rPr lang="en-US"/>
              <a:t>May change over time by</a:t>
            </a:r>
            <a:endParaRPr/>
          </a:p>
          <a:p>
            <a:pPr indent="-228600" lvl="2" marL="1143000" rtl="0" algn="l">
              <a:lnSpc>
                <a:spcPct val="90000"/>
              </a:lnSpc>
              <a:spcBef>
                <a:spcPts val="500"/>
              </a:spcBef>
              <a:spcAft>
                <a:spcPts val="0"/>
              </a:spcAft>
              <a:buClr>
                <a:schemeClr val="dk1"/>
              </a:buClr>
              <a:buSzPts val="2400"/>
              <a:buChar char="•"/>
            </a:pPr>
            <a:r>
              <a:rPr lang="en-US" sz="2400"/>
              <a:t>Pages</a:t>
            </a:r>
            <a:endParaRPr/>
          </a:p>
          <a:p>
            <a:pPr indent="-228600" lvl="2" marL="1143000" rtl="0" algn="l">
              <a:lnSpc>
                <a:spcPct val="90000"/>
              </a:lnSpc>
              <a:spcBef>
                <a:spcPts val="500"/>
              </a:spcBef>
              <a:spcAft>
                <a:spcPts val="0"/>
              </a:spcAft>
              <a:buClr>
                <a:schemeClr val="dk1"/>
              </a:buClr>
              <a:buSzPts val="2400"/>
              <a:buChar char="•"/>
            </a:pPr>
            <a:r>
              <a:rPr lang="en-US" sz="2400"/>
              <a:t>Size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Set Model (2)</a:t>
            </a:r>
            <a:endParaRPr/>
          </a:p>
        </p:txBody>
      </p:sp>
      <p:sp>
        <p:nvSpPr>
          <p:cNvPr id="555" name="Google Shape;555;p70"/>
          <p:cNvSpPr txBox="1"/>
          <p:nvPr>
            <p:ph idx="1" type="body"/>
          </p:nvPr>
        </p:nvSpPr>
        <p:spPr>
          <a:xfrm>
            <a:off x="628650" y="4225385"/>
            <a:ext cx="7886700" cy="24836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Working set is the set of pages used by</a:t>
            </a:r>
            <a:endParaRPr/>
          </a:p>
          <a:p>
            <a:pPr indent="-228600" lvl="1" marL="685800" rtl="0" algn="l">
              <a:lnSpc>
                <a:spcPct val="90000"/>
              </a:lnSpc>
              <a:spcBef>
                <a:spcPts val="500"/>
              </a:spcBef>
              <a:spcAft>
                <a:spcPts val="0"/>
              </a:spcAft>
              <a:buClr>
                <a:schemeClr val="dk1"/>
              </a:buClr>
              <a:buSzPts val="2400"/>
              <a:buChar char="•"/>
            </a:pPr>
            <a:r>
              <a:rPr lang="en-US"/>
              <a:t>the </a:t>
            </a:r>
            <a:r>
              <a:rPr i="1" lang="en-US"/>
              <a:t>k most recent m</a:t>
            </a:r>
            <a:r>
              <a:rPr lang="en-US"/>
              <a:t>emory references</a:t>
            </a:r>
            <a:endParaRPr/>
          </a:p>
          <a:p>
            <a:pPr indent="-228600" lvl="0" marL="228600" rtl="0" algn="l">
              <a:lnSpc>
                <a:spcPct val="90000"/>
              </a:lnSpc>
              <a:spcBef>
                <a:spcPts val="1000"/>
              </a:spcBef>
              <a:spcAft>
                <a:spcPts val="0"/>
              </a:spcAft>
              <a:buClr>
                <a:schemeClr val="dk1"/>
              </a:buClr>
              <a:buSzPts val="2800"/>
              <a:buChar char="•"/>
            </a:pPr>
            <a:r>
              <a:rPr i="1" lang="en-US"/>
              <a:t>w(k,t) </a:t>
            </a:r>
            <a:r>
              <a:rPr lang="en-US"/>
              <a:t>is the size of the working set at time </a:t>
            </a:r>
            <a:r>
              <a:rPr i="1" lang="en-US"/>
              <a:t>t</a:t>
            </a:r>
            <a:endParaRPr/>
          </a:p>
        </p:txBody>
      </p:sp>
      <p:grpSp>
        <p:nvGrpSpPr>
          <p:cNvPr id="556" name="Google Shape;556;p70"/>
          <p:cNvGrpSpPr/>
          <p:nvPr/>
        </p:nvGrpSpPr>
        <p:grpSpPr>
          <a:xfrm>
            <a:off x="775807" y="1860043"/>
            <a:ext cx="7592384" cy="2154420"/>
            <a:chOff x="775807" y="1643912"/>
            <a:chExt cx="7592384" cy="2154420"/>
          </a:xfrm>
        </p:grpSpPr>
        <p:pic>
          <p:nvPicPr>
            <p:cNvPr id="557" name="Google Shape;557;p70"/>
            <p:cNvPicPr preferRelativeResize="0"/>
            <p:nvPr/>
          </p:nvPicPr>
          <p:blipFill rotWithShape="1">
            <a:blip r:embed="rId3">
              <a:alphaModFix/>
            </a:blip>
            <a:srcRect b="0" l="0" r="0" t="0"/>
            <a:stretch/>
          </p:blipFill>
          <p:spPr>
            <a:xfrm>
              <a:off x="775807" y="1643912"/>
              <a:ext cx="7592384" cy="1785088"/>
            </a:xfrm>
            <a:prstGeom prst="rect">
              <a:avLst/>
            </a:prstGeom>
            <a:noFill/>
            <a:ln>
              <a:noFill/>
            </a:ln>
          </p:spPr>
        </p:pic>
        <p:sp>
          <p:nvSpPr>
            <p:cNvPr id="558" name="Google Shape;558;p70"/>
            <p:cNvSpPr/>
            <p:nvPr/>
          </p:nvSpPr>
          <p:spPr>
            <a:xfrm>
              <a:off x="2827771" y="3429000"/>
              <a:ext cx="34371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Times"/>
                  <a:ea typeface="Times"/>
                  <a:cs typeface="Times"/>
                  <a:sym typeface="Times"/>
                </a:rPr>
                <a:t>Examples of working set for k = 10</a:t>
              </a:r>
              <a:endParaRPr sz="1800">
                <a:solidFill>
                  <a:schemeClr val="dk1"/>
                </a:solidFill>
                <a:latin typeface="Calibri"/>
                <a:ea typeface="Calibri"/>
                <a:cs typeface="Calibri"/>
                <a:sym typeface="Calibri"/>
              </a:endParaRPr>
            </a:p>
          </p:txBody>
        </p:sp>
        <p:sp>
          <p:nvSpPr>
            <p:cNvPr id="559" name="Google Shape;559;p70"/>
            <p:cNvSpPr/>
            <p:nvPr/>
          </p:nvSpPr>
          <p:spPr>
            <a:xfrm>
              <a:off x="2013169" y="2295973"/>
              <a:ext cx="218008" cy="276999"/>
            </a:xfrm>
            <a:prstGeom prst="rect">
              <a:avLst/>
            </a:pr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i="1" lang="en-US" sz="1800">
                  <a:solidFill>
                    <a:schemeClr val="dk1"/>
                  </a:solidFill>
                  <a:latin typeface="Times"/>
                  <a:ea typeface="Times"/>
                  <a:cs typeface="Times"/>
                  <a:sym typeface="Times"/>
                </a:rPr>
                <a:t> k </a:t>
              </a:r>
              <a:endParaRPr sz="1800">
                <a:solidFill>
                  <a:schemeClr val="dk1"/>
                </a:solidFill>
                <a:latin typeface="Calibri"/>
                <a:ea typeface="Calibri"/>
                <a:cs typeface="Calibri"/>
                <a:sym typeface="Calibri"/>
              </a:endParaRPr>
            </a:p>
          </p:txBody>
        </p:sp>
        <p:sp>
          <p:nvSpPr>
            <p:cNvPr id="560" name="Google Shape;560;p70"/>
            <p:cNvSpPr/>
            <p:nvPr/>
          </p:nvSpPr>
          <p:spPr>
            <a:xfrm>
              <a:off x="4903088" y="2326417"/>
              <a:ext cx="269304" cy="276999"/>
            </a:xfrm>
            <a:prstGeom prst="rect">
              <a:avLst/>
            </a:pr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i="1" lang="en-US" sz="1800">
                  <a:solidFill>
                    <a:schemeClr val="dk1"/>
                  </a:solidFill>
                  <a:latin typeface="Times"/>
                  <a:ea typeface="Times"/>
                  <a:cs typeface="Times"/>
                  <a:sym typeface="Times"/>
                </a:rPr>
                <a:t> k </a:t>
              </a:r>
              <a:endParaRPr sz="1800">
                <a:solidFill>
                  <a:schemeClr val="dk1"/>
                </a:solidFill>
                <a:latin typeface="Calibri"/>
                <a:ea typeface="Calibri"/>
                <a:cs typeface="Calibri"/>
                <a:sym typeface="Calibri"/>
              </a:endParaRPr>
            </a:p>
          </p:txBody>
        </p:sp>
        <p:sp>
          <p:nvSpPr>
            <p:cNvPr id="561" name="Google Shape;561;p70"/>
            <p:cNvSpPr/>
            <p:nvPr/>
          </p:nvSpPr>
          <p:spPr>
            <a:xfrm>
              <a:off x="1079883" y="3084446"/>
              <a:ext cx="1970091" cy="276999"/>
            </a:xfrm>
            <a:prstGeom prst="rect">
              <a:avLst/>
            </a:pr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i="1" lang="en-US" sz="1800">
                  <a:solidFill>
                    <a:schemeClr val="dk1"/>
                  </a:solidFill>
                  <a:latin typeface="Times"/>
                  <a:ea typeface="Times"/>
                  <a:cs typeface="Times"/>
                  <a:sym typeface="Times"/>
                </a:rPr>
                <a:t>  w(k, t</a:t>
              </a:r>
              <a:r>
                <a:rPr baseline="-25000" i="1" lang="en-US" sz="1800">
                  <a:solidFill>
                    <a:schemeClr val="dk1"/>
                  </a:solidFill>
                  <a:latin typeface="Times"/>
                  <a:ea typeface="Times"/>
                  <a:cs typeface="Times"/>
                  <a:sym typeface="Times"/>
                </a:rPr>
                <a:t>1</a:t>
              </a:r>
              <a:r>
                <a:rPr i="1" lang="en-US" sz="1800">
                  <a:solidFill>
                    <a:schemeClr val="dk1"/>
                  </a:solidFill>
                  <a:latin typeface="Times"/>
                  <a:ea typeface="Times"/>
                  <a:cs typeface="Times"/>
                  <a:sym typeface="Times"/>
                </a:rPr>
                <a:t>)={1,2,5,6,7}</a:t>
              </a:r>
              <a:endParaRPr sz="1800">
                <a:solidFill>
                  <a:schemeClr val="dk1"/>
                </a:solidFill>
                <a:latin typeface="Calibri"/>
                <a:ea typeface="Calibri"/>
                <a:cs typeface="Calibri"/>
                <a:sym typeface="Calibri"/>
              </a:endParaRPr>
            </a:p>
          </p:txBody>
        </p:sp>
        <p:sp>
          <p:nvSpPr>
            <p:cNvPr id="562" name="Google Shape;562;p70"/>
            <p:cNvSpPr/>
            <p:nvPr/>
          </p:nvSpPr>
          <p:spPr>
            <a:xfrm>
              <a:off x="4450058" y="3101071"/>
              <a:ext cx="327013" cy="276999"/>
            </a:xfrm>
            <a:prstGeom prst="rect">
              <a:avLst/>
            </a:pr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i="1" lang="en-US" sz="1800">
                  <a:solidFill>
                    <a:schemeClr val="dk1"/>
                  </a:solidFill>
                  <a:latin typeface="Times"/>
                  <a:ea typeface="Times"/>
                  <a:cs typeface="Times"/>
                  <a:sym typeface="Times"/>
                </a:rPr>
                <a:t>  w </a:t>
              </a:r>
              <a:endParaRPr sz="1800">
                <a:solidFill>
                  <a:schemeClr val="dk1"/>
                </a:solidFill>
                <a:latin typeface="Calibri"/>
                <a:ea typeface="Calibri"/>
                <a:cs typeface="Calibri"/>
                <a:sym typeface="Calibri"/>
              </a:endParaRPr>
            </a:p>
          </p:txBody>
        </p:sp>
        <p:sp>
          <p:nvSpPr>
            <p:cNvPr id="563" name="Google Shape;563;p70"/>
            <p:cNvSpPr/>
            <p:nvPr/>
          </p:nvSpPr>
          <p:spPr>
            <a:xfrm>
              <a:off x="4331617" y="3079578"/>
              <a:ext cx="1412246" cy="276999"/>
            </a:xfrm>
            <a:prstGeom prst="rect">
              <a:avLst/>
            </a:pr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i="1" lang="en-US" sz="1800">
                  <a:solidFill>
                    <a:schemeClr val="dk1"/>
                  </a:solidFill>
                  <a:latin typeface="Times"/>
                  <a:ea typeface="Times"/>
                  <a:cs typeface="Times"/>
                  <a:sym typeface="Times"/>
                </a:rPr>
                <a:t>  w(k, t</a:t>
              </a:r>
              <a:r>
                <a:rPr baseline="-25000" i="1" lang="en-US" sz="1800">
                  <a:solidFill>
                    <a:schemeClr val="dk1"/>
                  </a:solidFill>
                  <a:latin typeface="Times"/>
                  <a:ea typeface="Times"/>
                  <a:cs typeface="Times"/>
                  <a:sym typeface="Times"/>
                </a:rPr>
                <a:t>2</a:t>
              </a:r>
              <a:r>
                <a:rPr i="1" lang="en-US" sz="1800">
                  <a:solidFill>
                    <a:schemeClr val="dk1"/>
                  </a:solidFill>
                  <a:latin typeface="Times"/>
                  <a:ea typeface="Times"/>
                  <a:cs typeface="Times"/>
                  <a:sym typeface="Times"/>
                </a:rPr>
                <a:t>)={3,4}</a:t>
              </a:r>
              <a:endParaRPr sz="1800">
                <a:solidFill>
                  <a:schemeClr val="dk1"/>
                </a:solidFill>
                <a:latin typeface="Calibri"/>
                <a:ea typeface="Calibri"/>
                <a:cs typeface="Calibri"/>
                <a:sym typeface="Calibri"/>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Set as Defined by Window Size</a:t>
            </a:r>
            <a:endParaRPr/>
          </a:p>
        </p:txBody>
      </p:sp>
      <p:sp>
        <p:nvSpPr>
          <p:cNvPr id="570" name="Google Shape;570;p7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71" name="Google Shape;571;p71"/>
          <p:cNvPicPr preferRelativeResize="0"/>
          <p:nvPr/>
        </p:nvPicPr>
        <p:blipFill rotWithShape="1">
          <a:blip r:embed="rId3">
            <a:alphaModFix/>
          </a:blip>
          <a:srcRect b="0" l="0" r="0" t="0"/>
          <a:stretch/>
        </p:blipFill>
        <p:spPr>
          <a:xfrm>
            <a:off x="628650" y="1541209"/>
            <a:ext cx="7886700" cy="4951665"/>
          </a:xfrm>
          <a:prstGeom prst="rect">
            <a:avLst/>
          </a:prstGeom>
          <a:noFill/>
          <a:ln>
            <a:noFill/>
          </a:ln>
        </p:spPr>
      </p:pic>
      <p:sp>
        <p:nvSpPr>
          <p:cNvPr id="572" name="Google Shape;572;p71"/>
          <p:cNvSpPr/>
          <p:nvPr/>
        </p:nvSpPr>
        <p:spPr>
          <a:xfrm>
            <a:off x="5853649" y="1825625"/>
            <a:ext cx="218008" cy="276999"/>
          </a:xfrm>
          <a:prstGeom prst="rect">
            <a:avLst/>
          </a:pr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i="1" lang="en-US" sz="1800">
                <a:solidFill>
                  <a:schemeClr val="dk1"/>
                </a:solidFill>
                <a:latin typeface="Times"/>
                <a:ea typeface="Times"/>
                <a:cs typeface="Times"/>
                <a:sym typeface="Times"/>
              </a:rPr>
              <a:t> k </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Set Size</a:t>
            </a:r>
            <a:endParaRPr/>
          </a:p>
        </p:txBody>
      </p:sp>
      <p:sp>
        <p:nvSpPr>
          <p:cNvPr id="578" name="Google Shape;578;p7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79" name="Google Shape;579;p72"/>
          <p:cNvPicPr preferRelativeResize="0"/>
          <p:nvPr/>
        </p:nvPicPr>
        <p:blipFill rotWithShape="1">
          <a:blip r:embed="rId3">
            <a:alphaModFix/>
          </a:blip>
          <a:srcRect b="0" l="0" r="0" t="0"/>
          <a:stretch/>
        </p:blipFill>
        <p:spPr>
          <a:xfrm>
            <a:off x="679243" y="1485106"/>
            <a:ext cx="7785514" cy="50323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Set Discussion</a:t>
            </a:r>
            <a:endParaRPr/>
          </a:p>
        </p:txBody>
      </p:sp>
      <p:sp>
        <p:nvSpPr>
          <p:cNvPr id="585" name="Google Shape;585;p7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entire working set is in memory, no page faults</a:t>
            </a:r>
            <a:endParaRPr/>
          </a:p>
          <a:p>
            <a:pPr indent="-228600" lvl="0" marL="228600" rtl="0" algn="l">
              <a:lnSpc>
                <a:spcPct val="90000"/>
              </a:lnSpc>
              <a:spcBef>
                <a:spcPts val="1000"/>
              </a:spcBef>
              <a:spcAft>
                <a:spcPts val="0"/>
              </a:spcAft>
              <a:buClr>
                <a:schemeClr val="dk1"/>
              </a:buClr>
              <a:buSzPts val="2800"/>
              <a:buChar char="•"/>
            </a:pPr>
            <a:r>
              <a:rPr lang="en-US"/>
              <a:t>If insufficient space for working set, </a:t>
            </a:r>
            <a:r>
              <a:rPr b="1" lang="en-US"/>
              <a:t>thrashing </a:t>
            </a:r>
            <a:r>
              <a:rPr lang="en-US"/>
              <a:t>may occur</a:t>
            </a:r>
            <a:endParaRPr/>
          </a:p>
          <a:p>
            <a:pPr indent="-228600" lvl="1" marL="685800" rtl="0" algn="l">
              <a:lnSpc>
                <a:spcPct val="90000"/>
              </a:lnSpc>
              <a:spcBef>
                <a:spcPts val="500"/>
              </a:spcBef>
              <a:spcAft>
                <a:spcPts val="0"/>
              </a:spcAft>
              <a:buClr>
                <a:schemeClr val="dk1"/>
              </a:buClr>
              <a:buSzPts val="2400"/>
              <a:buChar char="•"/>
            </a:pPr>
            <a:r>
              <a:rPr lang="en-US"/>
              <a:t>Processes busy swapping pages in and out</a:t>
            </a:r>
            <a:endParaRPr/>
          </a:p>
          <a:p>
            <a:pPr indent="-228600" lvl="2" marL="1143000" rtl="0" algn="l">
              <a:lnSpc>
                <a:spcPct val="90000"/>
              </a:lnSpc>
              <a:spcBef>
                <a:spcPts val="500"/>
              </a:spcBef>
              <a:spcAft>
                <a:spcPts val="0"/>
              </a:spcAft>
              <a:buClr>
                <a:schemeClr val="dk1"/>
              </a:buClr>
              <a:buSzPts val="2000"/>
              <a:buChar char="•"/>
            </a:pPr>
            <a:r>
              <a:rPr lang="en-US"/>
              <a:t>Processes spending more time paging than executing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Idea</a:t>
            </a:r>
            <a:endParaRPr/>
          </a:p>
          <a:p>
            <a:pPr indent="-228600" lvl="1" marL="685800" rtl="0" algn="l">
              <a:lnSpc>
                <a:spcPct val="90000"/>
              </a:lnSpc>
              <a:spcBef>
                <a:spcPts val="500"/>
              </a:spcBef>
              <a:spcAft>
                <a:spcPts val="0"/>
              </a:spcAft>
              <a:buClr>
                <a:schemeClr val="dk1"/>
              </a:buClr>
              <a:buSzPts val="2400"/>
              <a:buChar char="•"/>
            </a:pPr>
            <a:r>
              <a:rPr lang="en-US"/>
              <a:t>Keep the working set in memory to minimize the number of page faults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 of Memory References</a:t>
            </a:r>
            <a:endParaRPr/>
          </a:p>
        </p:txBody>
      </p:sp>
      <p:sp>
        <p:nvSpPr>
          <p:cNvPr id="192" name="Google Shape;192;p29"/>
          <p:cNvSpPr txBox="1"/>
          <p:nvPr>
            <p:ph idx="1" type="body"/>
          </p:nvPr>
        </p:nvSpPr>
        <p:spPr>
          <a:xfrm>
            <a:off x="628650" y="1825625"/>
            <a:ext cx="7886700" cy="1603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Ordered list of pages the program will reference</a:t>
            </a:r>
            <a:endParaRPr/>
          </a:p>
          <a:p>
            <a:pPr indent="-228600" lvl="1" marL="685800" rtl="0" algn="l">
              <a:lnSpc>
                <a:spcPct val="90000"/>
              </a:lnSpc>
              <a:spcBef>
                <a:spcPts val="500"/>
              </a:spcBef>
              <a:spcAft>
                <a:spcPts val="0"/>
              </a:spcAft>
              <a:buClr>
                <a:schemeClr val="dk1"/>
              </a:buClr>
              <a:buSzPts val="2400"/>
              <a:buChar char="•"/>
            </a:pPr>
            <a:r>
              <a:rPr lang="en-US"/>
              <a:t>Example 1, 2, 3, 4, 1, 2, 5,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3" name="Google Shape;193;p29"/>
          <p:cNvSpPr txBox="1"/>
          <p:nvPr/>
        </p:nvSpPr>
        <p:spPr>
          <a:xfrm>
            <a:off x="1566755" y="3442016"/>
            <a:ext cx="177362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MOV R0, 0x0123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MOV R1, 0x1234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MOV R2, 0x2345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MOV R3, 0x3456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MOV 0x0100, R0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MOV 0x1200, R1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MOV R4, 0x4567</a:t>
            </a:r>
            <a:endParaRPr/>
          </a:p>
        </p:txBody>
      </p:sp>
      <p:grpSp>
        <p:nvGrpSpPr>
          <p:cNvPr id="194" name="Google Shape;194;p29"/>
          <p:cNvGrpSpPr/>
          <p:nvPr/>
        </p:nvGrpSpPr>
        <p:grpSpPr>
          <a:xfrm>
            <a:off x="5570220" y="3333556"/>
            <a:ext cx="2286466" cy="583124"/>
            <a:chOff x="5570220" y="3333556"/>
            <a:chExt cx="2286466" cy="583124"/>
          </a:xfrm>
        </p:grpSpPr>
        <p:sp>
          <p:nvSpPr>
            <p:cNvPr id="195" name="Google Shape;195;p29"/>
            <p:cNvSpPr/>
            <p:nvPr/>
          </p:nvSpPr>
          <p:spPr>
            <a:xfrm>
              <a:off x="5570220" y="3573780"/>
              <a:ext cx="1417320" cy="342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a:t>
              </a:r>
              <a:endParaRPr/>
            </a:p>
          </p:txBody>
        </p:sp>
        <p:sp>
          <p:nvSpPr>
            <p:cNvPr id="196" name="Google Shape;196;p29"/>
            <p:cNvSpPr txBox="1"/>
            <p:nvPr/>
          </p:nvSpPr>
          <p:spPr>
            <a:xfrm>
              <a:off x="6987537" y="3333556"/>
              <a:ext cx="869149" cy="410882"/>
            </a:xfrm>
            <a:prstGeom prst="rect">
              <a:avLst/>
            </a:prstGeom>
            <a:noFill/>
            <a:ln>
              <a:noFill/>
            </a:ln>
          </p:spPr>
          <p:txBody>
            <a:bodyPr anchorCtr="0" anchor="t" bIns="45700" lIns="91425" spcFirstLastPara="1" rIns="91425" wrap="square" tIns="45700">
              <a:spAutoFit/>
            </a:bodyPr>
            <a:lstStyle/>
            <a:p>
              <a:pPr indent="0" lvl="0" marL="0" marR="0" rtl="0" algn="l">
                <a:lnSpc>
                  <a:spcPct val="124000"/>
                </a:lnSpc>
                <a:spcBef>
                  <a:spcPts val="0"/>
                </a:spcBef>
                <a:spcAft>
                  <a:spcPts val="0"/>
                </a:spcAft>
                <a:buNone/>
              </a:pPr>
              <a:r>
                <a:rPr lang="en-US" sz="1800">
                  <a:solidFill>
                    <a:schemeClr val="dk1"/>
                  </a:solidFill>
                  <a:latin typeface="Calibri"/>
                  <a:ea typeface="Calibri"/>
                  <a:cs typeface="Calibri"/>
                  <a:sym typeface="Calibri"/>
                </a:rPr>
                <a:t>0x0000</a:t>
              </a:r>
              <a:endParaRPr/>
            </a:p>
          </p:txBody>
        </p:sp>
      </p:grpSp>
      <p:grpSp>
        <p:nvGrpSpPr>
          <p:cNvPr id="197" name="Google Shape;197;p29"/>
          <p:cNvGrpSpPr/>
          <p:nvPr/>
        </p:nvGrpSpPr>
        <p:grpSpPr>
          <a:xfrm>
            <a:off x="5570220" y="3679186"/>
            <a:ext cx="2286469" cy="580394"/>
            <a:chOff x="5570220" y="3679186"/>
            <a:chExt cx="2286469" cy="580394"/>
          </a:xfrm>
        </p:grpSpPr>
        <p:sp>
          <p:nvSpPr>
            <p:cNvPr id="198" name="Google Shape;198;p29"/>
            <p:cNvSpPr/>
            <p:nvPr/>
          </p:nvSpPr>
          <p:spPr>
            <a:xfrm>
              <a:off x="5570220" y="3916680"/>
              <a:ext cx="1417320" cy="342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a:t>
              </a:r>
              <a:endParaRPr/>
            </a:p>
          </p:txBody>
        </p:sp>
        <p:sp>
          <p:nvSpPr>
            <p:cNvPr id="199" name="Google Shape;199;p29"/>
            <p:cNvSpPr/>
            <p:nvPr/>
          </p:nvSpPr>
          <p:spPr>
            <a:xfrm>
              <a:off x="6987540" y="3679186"/>
              <a:ext cx="869149" cy="410882"/>
            </a:xfrm>
            <a:prstGeom prst="rect">
              <a:avLst/>
            </a:prstGeom>
            <a:noFill/>
            <a:ln>
              <a:noFill/>
            </a:ln>
          </p:spPr>
          <p:txBody>
            <a:bodyPr anchorCtr="0" anchor="t" bIns="45700" lIns="91425" spcFirstLastPara="1" rIns="91425" wrap="square" tIns="45700">
              <a:noAutofit/>
            </a:bodyPr>
            <a:lstStyle/>
            <a:p>
              <a:pPr indent="0" lvl="0" marL="0" marR="0" rtl="0" algn="l">
                <a:lnSpc>
                  <a:spcPct val="124000"/>
                </a:lnSpc>
                <a:spcBef>
                  <a:spcPts val="0"/>
                </a:spcBef>
                <a:spcAft>
                  <a:spcPts val="0"/>
                </a:spcAft>
                <a:buNone/>
              </a:pPr>
              <a:r>
                <a:rPr lang="en-US" sz="1800">
                  <a:solidFill>
                    <a:schemeClr val="dk1"/>
                  </a:solidFill>
                  <a:latin typeface="Calibri"/>
                  <a:ea typeface="Calibri"/>
                  <a:cs typeface="Calibri"/>
                  <a:sym typeface="Calibri"/>
                </a:rPr>
                <a:t>0x1000</a:t>
              </a:r>
              <a:endParaRPr/>
            </a:p>
          </p:txBody>
        </p:sp>
      </p:grpSp>
      <p:grpSp>
        <p:nvGrpSpPr>
          <p:cNvPr id="200" name="Google Shape;200;p29"/>
          <p:cNvGrpSpPr/>
          <p:nvPr/>
        </p:nvGrpSpPr>
        <p:grpSpPr>
          <a:xfrm>
            <a:off x="5570220" y="4024816"/>
            <a:ext cx="2286468" cy="577664"/>
            <a:chOff x="5570220" y="4024816"/>
            <a:chExt cx="2286468" cy="577664"/>
          </a:xfrm>
        </p:grpSpPr>
        <p:sp>
          <p:nvSpPr>
            <p:cNvPr id="201" name="Google Shape;201;p29"/>
            <p:cNvSpPr/>
            <p:nvPr/>
          </p:nvSpPr>
          <p:spPr>
            <a:xfrm>
              <a:off x="5570220" y="4259580"/>
              <a:ext cx="1417320" cy="342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3</a:t>
              </a:r>
              <a:endParaRPr/>
            </a:p>
          </p:txBody>
        </p:sp>
        <p:sp>
          <p:nvSpPr>
            <p:cNvPr id="202" name="Google Shape;202;p29"/>
            <p:cNvSpPr/>
            <p:nvPr/>
          </p:nvSpPr>
          <p:spPr>
            <a:xfrm>
              <a:off x="6987539" y="4024816"/>
              <a:ext cx="869149" cy="410882"/>
            </a:xfrm>
            <a:prstGeom prst="rect">
              <a:avLst/>
            </a:prstGeom>
            <a:noFill/>
            <a:ln>
              <a:noFill/>
            </a:ln>
          </p:spPr>
          <p:txBody>
            <a:bodyPr anchorCtr="0" anchor="t" bIns="45700" lIns="91425" spcFirstLastPara="1" rIns="91425" wrap="square" tIns="45700">
              <a:noAutofit/>
            </a:bodyPr>
            <a:lstStyle/>
            <a:p>
              <a:pPr indent="0" lvl="0" marL="0" marR="0" rtl="0" algn="l">
                <a:lnSpc>
                  <a:spcPct val="124000"/>
                </a:lnSpc>
                <a:spcBef>
                  <a:spcPts val="0"/>
                </a:spcBef>
                <a:spcAft>
                  <a:spcPts val="0"/>
                </a:spcAft>
                <a:buNone/>
              </a:pPr>
              <a:r>
                <a:rPr lang="en-US" sz="1800">
                  <a:solidFill>
                    <a:schemeClr val="dk1"/>
                  </a:solidFill>
                  <a:latin typeface="Calibri"/>
                  <a:ea typeface="Calibri"/>
                  <a:cs typeface="Calibri"/>
                  <a:sym typeface="Calibri"/>
                </a:rPr>
                <a:t>0x2000</a:t>
              </a:r>
              <a:endParaRPr/>
            </a:p>
          </p:txBody>
        </p:sp>
      </p:grpSp>
      <p:grpSp>
        <p:nvGrpSpPr>
          <p:cNvPr id="203" name="Google Shape;203;p29"/>
          <p:cNvGrpSpPr/>
          <p:nvPr/>
        </p:nvGrpSpPr>
        <p:grpSpPr>
          <a:xfrm>
            <a:off x="5570220" y="4370446"/>
            <a:ext cx="2286468" cy="574934"/>
            <a:chOff x="5570220" y="4370446"/>
            <a:chExt cx="2286468" cy="574934"/>
          </a:xfrm>
        </p:grpSpPr>
        <p:sp>
          <p:nvSpPr>
            <p:cNvPr id="204" name="Google Shape;204;p29"/>
            <p:cNvSpPr/>
            <p:nvPr/>
          </p:nvSpPr>
          <p:spPr>
            <a:xfrm>
              <a:off x="5570220" y="4602480"/>
              <a:ext cx="1417320" cy="342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a:t>
              </a:r>
              <a:endParaRPr/>
            </a:p>
          </p:txBody>
        </p:sp>
        <p:sp>
          <p:nvSpPr>
            <p:cNvPr id="205" name="Google Shape;205;p29"/>
            <p:cNvSpPr/>
            <p:nvPr/>
          </p:nvSpPr>
          <p:spPr>
            <a:xfrm>
              <a:off x="6987539" y="4370446"/>
              <a:ext cx="869149" cy="410882"/>
            </a:xfrm>
            <a:prstGeom prst="rect">
              <a:avLst/>
            </a:prstGeom>
            <a:noFill/>
            <a:ln>
              <a:noFill/>
            </a:ln>
          </p:spPr>
          <p:txBody>
            <a:bodyPr anchorCtr="0" anchor="t" bIns="45700" lIns="91425" spcFirstLastPara="1" rIns="91425" wrap="square" tIns="45700">
              <a:noAutofit/>
            </a:bodyPr>
            <a:lstStyle/>
            <a:p>
              <a:pPr indent="0" lvl="0" marL="0" marR="0" rtl="0" algn="l">
                <a:lnSpc>
                  <a:spcPct val="124000"/>
                </a:lnSpc>
                <a:spcBef>
                  <a:spcPts val="0"/>
                </a:spcBef>
                <a:spcAft>
                  <a:spcPts val="0"/>
                </a:spcAft>
                <a:buNone/>
              </a:pPr>
              <a:r>
                <a:rPr lang="en-US" sz="1800">
                  <a:solidFill>
                    <a:schemeClr val="dk1"/>
                  </a:solidFill>
                  <a:latin typeface="Calibri"/>
                  <a:ea typeface="Calibri"/>
                  <a:cs typeface="Calibri"/>
                  <a:sym typeface="Calibri"/>
                </a:rPr>
                <a:t>0x3000</a:t>
              </a:r>
              <a:endParaRPr/>
            </a:p>
          </p:txBody>
        </p:sp>
      </p:grpSp>
      <p:grpSp>
        <p:nvGrpSpPr>
          <p:cNvPr id="206" name="Google Shape;206;p29"/>
          <p:cNvGrpSpPr/>
          <p:nvPr/>
        </p:nvGrpSpPr>
        <p:grpSpPr>
          <a:xfrm>
            <a:off x="5570220" y="4716076"/>
            <a:ext cx="2286467" cy="756513"/>
            <a:chOff x="5570220" y="4716076"/>
            <a:chExt cx="2286467" cy="756513"/>
          </a:xfrm>
        </p:grpSpPr>
        <p:sp>
          <p:nvSpPr>
            <p:cNvPr id="207" name="Google Shape;207;p29"/>
            <p:cNvSpPr/>
            <p:nvPr/>
          </p:nvSpPr>
          <p:spPr>
            <a:xfrm>
              <a:off x="5570220" y="4945380"/>
              <a:ext cx="1417320" cy="342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5</a:t>
              </a:r>
              <a:endParaRPr/>
            </a:p>
          </p:txBody>
        </p:sp>
        <p:sp>
          <p:nvSpPr>
            <p:cNvPr id="208" name="Google Shape;208;p29"/>
            <p:cNvSpPr/>
            <p:nvPr/>
          </p:nvSpPr>
          <p:spPr>
            <a:xfrm>
              <a:off x="6987538" y="4716076"/>
              <a:ext cx="869149" cy="410882"/>
            </a:xfrm>
            <a:prstGeom prst="rect">
              <a:avLst/>
            </a:prstGeom>
            <a:noFill/>
            <a:ln>
              <a:noFill/>
            </a:ln>
          </p:spPr>
          <p:txBody>
            <a:bodyPr anchorCtr="0" anchor="t" bIns="45700" lIns="91425" spcFirstLastPara="1" rIns="91425" wrap="square" tIns="45700">
              <a:noAutofit/>
            </a:bodyPr>
            <a:lstStyle/>
            <a:p>
              <a:pPr indent="0" lvl="0" marL="0" marR="0" rtl="0" algn="l">
                <a:lnSpc>
                  <a:spcPct val="124000"/>
                </a:lnSpc>
                <a:spcBef>
                  <a:spcPts val="0"/>
                </a:spcBef>
                <a:spcAft>
                  <a:spcPts val="0"/>
                </a:spcAft>
                <a:buNone/>
              </a:pPr>
              <a:r>
                <a:rPr lang="en-US" sz="1800">
                  <a:solidFill>
                    <a:schemeClr val="dk1"/>
                  </a:solidFill>
                  <a:latin typeface="Calibri"/>
                  <a:ea typeface="Calibri"/>
                  <a:cs typeface="Calibri"/>
                  <a:sym typeface="Calibri"/>
                </a:rPr>
                <a:t>0x4000</a:t>
              </a:r>
              <a:endParaRPr/>
            </a:p>
          </p:txBody>
        </p:sp>
        <p:sp>
          <p:nvSpPr>
            <p:cNvPr id="209" name="Google Shape;209;p29"/>
            <p:cNvSpPr/>
            <p:nvPr/>
          </p:nvSpPr>
          <p:spPr>
            <a:xfrm>
              <a:off x="6987537" y="5061707"/>
              <a:ext cx="869149" cy="410882"/>
            </a:xfrm>
            <a:prstGeom prst="rect">
              <a:avLst/>
            </a:prstGeom>
            <a:noFill/>
            <a:ln>
              <a:noFill/>
            </a:ln>
          </p:spPr>
          <p:txBody>
            <a:bodyPr anchorCtr="0" anchor="t" bIns="45700" lIns="91425" spcFirstLastPara="1" rIns="91425" wrap="square" tIns="45700">
              <a:noAutofit/>
            </a:bodyPr>
            <a:lstStyle/>
            <a:p>
              <a:pPr indent="0" lvl="0" marL="0" marR="0" rtl="0" algn="l">
                <a:lnSpc>
                  <a:spcPct val="124000"/>
                </a:lnSpc>
                <a:spcBef>
                  <a:spcPts val="0"/>
                </a:spcBef>
                <a:spcAft>
                  <a:spcPts val="0"/>
                </a:spcAft>
                <a:buNone/>
              </a:pPr>
              <a:r>
                <a:rPr lang="en-US" sz="1800">
                  <a:solidFill>
                    <a:schemeClr val="dk1"/>
                  </a:solidFill>
                  <a:latin typeface="Calibri"/>
                  <a:ea typeface="Calibri"/>
                  <a:cs typeface="Calibri"/>
                  <a:sym typeface="Calibri"/>
                </a:rPr>
                <a:t>0x5000</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Set Based</a:t>
            </a:r>
            <a:br>
              <a:rPr lang="en-US"/>
            </a:br>
            <a:r>
              <a:rPr lang="en-US"/>
              <a:t>Page Replacement Algorithm (1)</a:t>
            </a:r>
            <a:endParaRPr/>
          </a:p>
        </p:txBody>
      </p:sp>
      <p:sp>
        <p:nvSpPr>
          <p:cNvPr id="591" name="Google Shape;591;p7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 threshold T, and for every page saved</a:t>
            </a:r>
            <a:endParaRPr/>
          </a:p>
          <a:p>
            <a:pPr indent="-228600" lvl="1" marL="685800" rtl="0" algn="l">
              <a:lnSpc>
                <a:spcPct val="90000"/>
              </a:lnSpc>
              <a:spcBef>
                <a:spcPts val="500"/>
              </a:spcBef>
              <a:spcAft>
                <a:spcPts val="0"/>
              </a:spcAft>
              <a:buClr>
                <a:schemeClr val="dk1"/>
              </a:buClr>
              <a:buSzPct val="100000"/>
              <a:buChar char="•"/>
            </a:pPr>
            <a:r>
              <a:rPr lang="en-US"/>
              <a:t>Time of last use</a:t>
            </a:r>
            <a:endParaRPr/>
          </a:p>
          <a:p>
            <a:pPr indent="-228600" lvl="1" marL="685800" rtl="0" algn="l">
              <a:lnSpc>
                <a:spcPct val="90000"/>
              </a:lnSpc>
              <a:spcBef>
                <a:spcPts val="500"/>
              </a:spcBef>
              <a:spcAft>
                <a:spcPts val="0"/>
              </a:spcAft>
              <a:buClr>
                <a:schemeClr val="dk1"/>
              </a:buClr>
              <a:buSzPct val="100000"/>
              <a:buChar char="•"/>
            </a:pPr>
            <a:r>
              <a:rPr lang="en-US"/>
              <a:t>Reference bit R, and modified bit  M (writeback check)</a:t>
            </a:r>
            <a:endParaRPr/>
          </a:p>
          <a:p>
            <a:pPr indent="-228600" lvl="0" marL="228600" rtl="0" algn="l">
              <a:lnSpc>
                <a:spcPct val="90000"/>
              </a:lnSpc>
              <a:spcBef>
                <a:spcPts val="1000"/>
              </a:spcBef>
              <a:spcAft>
                <a:spcPts val="0"/>
              </a:spcAft>
              <a:buClr>
                <a:schemeClr val="dk1"/>
              </a:buClr>
              <a:buSzPct val="100000"/>
              <a:buChar char="•"/>
            </a:pPr>
            <a:r>
              <a:rPr lang="en-US"/>
              <a:t>If reference bit R=0, page is a candidate for removal</a:t>
            </a:r>
            <a:endParaRPr/>
          </a:p>
          <a:p>
            <a:pPr indent="-228600" lvl="1" marL="685800" rtl="0" algn="l">
              <a:lnSpc>
                <a:spcPct val="90000"/>
              </a:lnSpc>
              <a:spcBef>
                <a:spcPts val="500"/>
              </a:spcBef>
              <a:spcAft>
                <a:spcPts val="0"/>
              </a:spcAft>
              <a:buClr>
                <a:schemeClr val="dk1"/>
              </a:buClr>
              <a:buSzPct val="100000"/>
              <a:buChar char="•"/>
            </a:pPr>
            <a:r>
              <a:rPr lang="en-US"/>
              <a:t>Calculate </a:t>
            </a:r>
            <a:r>
              <a:rPr i="1" lang="en-US"/>
              <a:t>age </a:t>
            </a:r>
            <a:r>
              <a:rPr lang="en-US"/>
              <a:t>= (current time – time of last use)</a:t>
            </a:r>
            <a:endParaRPr/>
          </a:p>
          <a:p>
            <a:pPr indent="-228600" lvl="1" marL="685800" rtl="0" algn="l">
              <a:lnSpc>
                <a:spcPct val="90000"/>
              </a:lnSpc>
              <a:spcBef>
                <a:spcPts val="500"/>
              </a:spcBef>
              <a:spcAft>
                <a:spcPts val="0"/>
              </a:spcAft>
              <a:buClr>
                <a:schemeClr val="dk1"/>
              </a:buClr>
              <a:buSzPct val="100000"/>
              <a:buChar char="•"/>
            </a:pPr>
            <a:r>
              <a:rPr lang="en-US"/>
              <a:t>If age &gt; threshold, page is replaced</a:t>
            </a:r>
            <a:endParaRPr/>
          </a:p>
          <a:p>
            <a:pPr indent="-228600" lvl="1" marL="685800" rtl="0" algn="l">
              <a:lnSpc>
                <a:spcPct val="90000"/>
              </a:lnSpc>
              <a:spcBef>
                <a:spcPts val="500"/>
              </a:spcBef>
              <a:spcAft>
                <a:spcPts val="0"/>
              </a:spcAft>
              <a:buClr>
                <a:schemeClr val="dk1"/>
              </a:buClr>
              <a:buSzPct val="100000"/>
              <a:buChar char="•"/>
            </a:pPr>
            <a:r>
              <a:rPr lang="en-US"/>
              <a:t>If age &lt; threshold, still in working set, but may be removed if it is oldest page in working set</a:t>
            </a:r>
            <a:endParaRPr/>
          </a:p>
          <a:p>
            <a:pPr indent="-228600" lvl="0" marL="228600" rtl="0" algn="l">
              <a:lnSpc>
                <a:spcPct val="90000"/>
              </a:lnSpc>
              <a:spcBef>
                <a:spcPts val="1000"/>
              </a:spcBef>
              <a:spcAft>
                <a:spcPts val="0"/>
              </a:spcAft>
              <a:buClr>
                <a:schemeClr val="dk1"/>
              </a:buClr>
              <a:buSzPct val="100000"/>
              <a:buChar char="•"/>
            </a:pPr>
            <a:r>
              <a:rPr lang="en-US"/>
              <a:t>If R=1, set time of last use = current time, set R=0</a:t>
            </a:r>
            <a:endParaRPr/>
          </a:p>
          <a:p>
            <a:pPr indent="-228600" lvl="1" marL="685800" rtl="0" algn="l">
              <a:lnSpc>
                <a:spcPct val="90000"/>
              </a:lnSpc>
              <a:spcBef>
                <a:spcPts val="500"/>
              </a:spcBef>
              <a:spcAft>
                <a:spcPts val="0"/>
              </a:spcAft>
              <a:buClr>
                <a:schemeClr val="dk1"/>
              </a:buClr>
              <a:buSzPct val="100000"/>
              <a:buChar char="•"/>
            </a:pPr>
            <a:r>
              <a:rPr lang="en-US"/>
              <a:t>Page was recently referenced, so in working set</a:t>
            </a:r>
            <a:endParaRPr/>
          </a:p>
          <a:p>
            <a:pPr indent="-228600" lvl="0" marL="228600" rtl="0" algn="l">
              <a:lnSpc>
                <a:spcPct val="90000"/>
              </a:lnSpc>
              <a:spcBef>
                <a:spcPts val="1000"/>
              </a:spcBef>
              <a:spcAft>
                <a:spcPts val="0"/>
              </a:spcAft>
              <a:buClr>
                <a:schemeClr val="dk1"/>
              </a:buClr>
              <a:buSzPct val="100000"/>
              <a:buChar char="•"/>
            </a:pPr>
            <a:r>
              <a:rPr lang="en-US"/>
              <a:t>If no page has R=0, choose the oldest (one that requires no writeback) – when all same age, pick randomly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Set Based</a:t>
            </a:r>
            <a:br>
              <a:rPr lang="en-US"/>
            </a:br>
            <a:r>
              <a:rPr lang="en-US"/>
              <a:t>Page Replacement Algorithm (2)</a:t>
            </a:r>
            <a:endParaRPr/>
          </a:p>
        </p:txBody>
      </p:sp>
      <p:pic>
        <p:nvPicPr>
          <p:cNvPr id="597" name="Google Shape;597;p75"/>
          <p:cNvPicPr preferRelativeResize="0"/>
          <p:nvPr/>
        </p:nvPicPr>
        <p:blipFill rotWithShape="1">
          <a:blip r:embed="rId3">
            <a:alphaModFix/>
          </a:blip>
          <a:srcRect b="0" l="0" r="0" t="0"/>
          <a:stretch/>
        </p:blipFill>
        <p:spPr>
          <a:xfrm>
            <a:off x="1661800" y="1825625"/>
            <a:ext cx="6853550" cy="4079259"/>
          </a:xfrm>
          <a:prstGeom prst="rect">
            <a:avLst/>
          </a:prstGeom>
          <a:noFill/>
          <a:ln>
            <a:noFill/>
          </a:ln>
        </p:spPr>
      </p:pic>
      <p:sp>
        <p:nvSpPr>
          <p:cNvPr id="598" name="Google Shape;598;p75"/>
          <p:cNvSpPr/>
          <p:nvPr/>
        </p:nvSpPr>
        <p:spPr>
          <a:xfrm>
            <a:off x="454758" y="5893773"/>
            <a:ext cx="241408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a:ea typeface="Times"/>
                <a:cs typeface="Times"/>
                <a:sym typeface="Times"/>
              </a:rPr>
              <a:t>The working set algorithm. (MOS </a:t>
            </a:r>
            <a:r>
              <a:rPr b="1" lang="en-US" sz="1600">
                <a:solidFill>
                  <a:schemeClr val="dk1"/>
                </a:solidFill>
                <a:latin typeface="Times"/>
                <a:ea typeface="Times"/>
                <a:cs typeface="Times"/>
                <a:sym typeface="Times"/>
              </a:rPr>
              <a:t>Figure 3-19</a:t>
            </a:r>
            <a:r>
              <a:rPr lang="en-US" sz="1600">
                <a:solidFill>
                  <a:schemeClr val="dk1"/>
                </a:solidFill>
                <a:latin typeface="Times"/>
                <a:ea typeface="Times"/>
                <a:cs typeface="Times"/>
                <a:sym typeface="Times"/>
              </a:rPr>
              <a:t>)</a:t>
            </a:r>
            <a:endParaRPr sz="1600">
              <a:solidFill>
                <a:schemeClr val="dk1"/>
              </a:solidFill>
              <a:latin typeface="Calibri"/>
              <a:ea typeface="Calibri"/>
              <a:cs typeface="Calibri"/>
              <a:sym typeface="Calibri"/>
            </a:endParaRPr>
          </a:p>
        </p:txBody>
      </p:sp>
      <p:sp>
        <p:nvSpPr>
          <p:cNvPr id="599" name="Google Shape;599;p75"/>
          <p:cNvSpPr txBox="1"/>
          <p:nvPr/>
        </p:nvSpPr>
        <p:spPr>
          <a:xfrm>
            <a:off x="6125542" y="5868551"/>
            <a:ext cx="27133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 Please note that page table CANNOT save times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Set Clock (WSClock) Algorithm</a:t>
            </a:r>
            <a:endParaRPr/>
          </a:p>
        </p:txBody>
      </p:sp>
      <p:sp>
        <p:nvSpPr>
          <p:cNvPr id="605" name="Google Shape;605;p7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Motivation</a:t>
            </a:r>
            <a:endParaRPr/>
          </a:p>
          <a:p>
            <a:pPr indent="-228600" lvl="1" marL="685800" rtl="0" algn="l">
              <a:lnSpc>
                <a:spcPct val="90000"/>
              </a:lnSpc>
              <a:spcBef>
                <a:spcPts val="500"/>
              </a:spcBef>
              <a:spcAft>
                <a:spcPts val="0"/>
              </a:spcAft>
              <a:buClr>
                <a:schemeClr val="dk1"/>
              </a:buClr>
              <a:buSzPct val="100000"/>
              <a:buChar char="•"/>
            </a:pPr>
            <a:r>
              <a:rPr lang="en-US"/>
              <a:t>The basic working set algorithm needs to scan the entire page table, which is expensive!</a:t>
            </a:r>
            <a:endParaRPr/>
          </a:p>
          <a:p>
            <a:pPr indent="-228600" lvl="0" marL="228600" rtl="0" algn="l">
              <a:lnSpc>
                <a:spcPct val="90000"/>
              </a:lnSpc>
              <a:spcBef>
                <a:spcPts val="1000"/>
              </a:spcBef>
              <a:spcAft>
                <a:spcPts val="0"/>
              </a:spcAft>
              <a:buClr>
                <a:schemeClr val="dk1"/>
              </a:buClr>
              <a:buSzPct val="100000"/>
              <a:buChar char="•"/>
            </a:pPr>
            <a:r>
              <a:rPr lang="en-US"/>
              <a:t>Use circular list of page frames (including R and M) </a:t>
            </a:r>
            <a:endParaRPr/>
          </a:p>
          <a:p>
            <a:pPr indent="-228600" lvl="1" marL="685800" rtl="0" algn="l">
              <a:lnSpc>
                <a:spcPct val="90000"/>
              </a:lnSpc>
              <a:spcBef>
                <a:spcPts val="500"/>
              </a:spcBef>
              <a:spcAft>
                <a:spcPts val="0"/>
              </a:spcAft>
              <a:buClr>
                <a:schemeClr val="dk1"/>
              </a:buClr>
              <a:buSzPct val="100000"/>
              <a:buChar char="•"/>
            </a:pPr>
            <a:r>
              <a:rPr lang="en-US"/>
              <a:t>If R=0 and age &gt; threshold</a:t>
            </a:r>
            <a:endParaRPr/>
          </a:p>
          <a:p>
            <a:pPr indent="-228600" lvl="2" marL="1143000" rtl="0" algn="l">
              <a:lnSpc>
                <a:spcPct val="90000"/>
              </a:lnSpc>
              <a:spcBef>
                <a:spcPts val="500"/>
              </a:spcBef>
              <a:spcAft>
                <a:spcPts val="0"/>
              </a:spcAft>
              <a:buClr>
                <a:schemeClr val="dk1"/>
              </a:buClr>
              <a:buSzPct val="100000"/>
              <a:buChar char="•"/>
            </a:pPr>
            <a:r>
              <a:rPr lang="en-US"/>
              <a:t>Page is clean (M=0), replace</a:t>
            </a:r>
            <a:endParaRPr/>
          </a:p>
          <a:p>
            <a:pPr indent="-228600" lvl="2" marL="1143000" rtl="0" algn="l">
              <a:lnSpc>
                <a:spcPct val="90000"/>
              </a:lnSpc>
              <a:spcBef>
                <a:spcPts val="500"/>
              </a:spcBef>
              <a:spcAft>
                <a:spcPts val="0"/>
              </a:spcAft>
              <a:buClr>
                <a:schemeClr val="dk1"/>
              </a:buClr>
              <a:buSzPct val="100000"/>
              <a:buChar char="•"/>
            </a:pPr>
            <a:r>
              <a:rPr lang="en-US"/>
              <a:t>Page is dirty (M=1), schedule write but advance hand to check other pages</a:t>
            </a:r>
            <a:endParaRPr/>
          </a:p>
          <a:p>
            <a:pPr indent="-228600" lvl="1" marL="685800" rtl="0" algn="l">
              <a:lnSpc>
                <a:spcPct val="90000"/>
              </a:lnSpc>
              <a:spcBef>
                <a:spcPts val="500"/>
              </a:spcBef>
              <a:spcAft>
                <a:spcPts val="0"/>
              </a:spcAft>
              <a:buClr>
                <a:schemeClr val="dk1"/>
              </a:buClr>
              <a:buSzPct val="100000"/>
              <a:buChar char="•"/>
            </a:pPr>
            <a:r>
              <a:rPr lang="en-US"/>
              <a:t>If R=1, set R=0 and advance hand</a:t>
            </a:r>
            <a:endParaRPr/>
          </a:p>
          <a:p>
            <a:pPr indent="-228600" lvl="1" marL="685800" rtl="0" algn="l">
              <a:lnSpc>
                <a:spcPct val="90000"/>
              </a:lnSpc>
              <a:spcBef>
                <a:spcPts val="500"/>
              </a:spcBef>
              <a:spcAft>
                <a:spcPts val="0"/>
              </a:spcAft>
              <a:buClr>
                <a:schemeClr val="dk1"/>
              </a:buClr>
              <a:buSzPct val="100000"/>
              <a:buChar char="•"/>
            </a:pPr>
            <a:r>
              <a:rPr lang="en-US"/>
              <a:t>At end of 1st pass, if no page has been replaced</a:t>
            </a:r>
            <a:endParaRPr/>
          </a:p>
          <a:p>
            <a:pPr indent="-228600" lvl="2" marL="1143000" rtl="0" algn="l">
              <a:lnSpc>
                <a:spcPct val="90000"/>
              </a:lnSpc>
              <a:spcBef>
                <a:spcPts val="500"/>
              </a:spcBef>
              <a:spcAft>
                <a:spcPts val="0"/>
              </a:spcAft>
              <a:buClr>
                <a:schemeClr val="dk1"/>
              </a:buClr>
              <a:buSzPct val="100000"/>
              <a:buChar char="•"/>
            </a:pPr>
            <a:r>
              <a:rPr lang="en-US"/>
              <a:t>If write has been scheduled, keep moving hand until write is done and page is clean. Evict 1st clean page</a:t>
            </a:r>
            <a:endParaRPr/>
          </a:p>
          <a:p>
            <a:pPr indent="-228600" lvl="2" marL="1143000" rtl="0" algn="l">
              <a:lnSpc>
                <a:spcPct val="90000"/>
              </a:lnSpc>
              <a:spcBef>
                <a:spcPts val="500"/>
              </a:spcBef>
              <a:spcAft>
                <a:spcPts val="0"/>
              </a:spcAft>
              <a:buClr>
                <a:schemeClr val="dk1"/>
              </a:buClr>
              <a:buSzPct val="100000"/>
              <a:buChar char="•"/>
            </a:pPr>
            <a:r>
              <a:rPr lang="en-US"/>
              <a:t>If no writes scheduled, claim any clean page even though it is in the working set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WSClock Page Replacement Algorithm (1)</a:t>
            </a:r>
            <a:endParaRPr/>
          </a:p>
        </p:txBody>
      </p:sp>
      <p:sp>
        <p:nvSpPr>
          <p:cNvPr id="611" name="Google Shape;611;p7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12" name="Google Shape;612;p77"/>
          <p:cNvPicPr preferRelativeResize="0"/>
          <p:nvPr/>
        </p:nvPicPr>
        <p:blipFill rotWithShape="1">
          <a:blip r:embed="rId3">
            <a:alphaModFix/>
          </a:blip>
          <a:srcRect b="0" l="0" r="0" t="0"/>
          <a:stretch/>
        </p:blipFill>
        <p:spPr>
          <a:xfrm>
            <a:off x="1369402" y="1825625"/>
            <a:ext cx="6405196" cy="3926010"/>
          </a:xfrm>
          <a:prstGeom prst="rect">
            <a:avLst/>
          </a:prstGeom>
          <a:noFill/>
          <a:ln>
            <a:noFill/>
          </a:ln>
        </p:spPr>
      </p:pic>
      <p:sp>
        <p:nvSpPr>
          <p:cNvPr id="613" name="Google Shape;613;p77"/>
          <p:cNvSpPr/>
          <p:nvPr/>
        </p:nvSpPr>
        <p:spPr>
          <a:xfrm>
            <a:off x="628649" y="5850234"/>
            <a:ext cx="78866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Operation of the WSClock algorithm. (a) and (b) give an example of what happens when R = 1(set R=0 and advance hand).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WSClock Page Replacement</a:t>
            </a:r>
            <a:br>
              <a:rPr lang="en-US"/>
            </a:br>
            <a:r>
              <a:rPr lang="en-US"/>
              <a:t>Algorithm (2)</a:t>
            </a:r>
            <a:endParaRPr/>
          </a:p>
        </p:txBody>
      </p:sp>
      <p:sp>
        <p:nvSpPr>
          <p:cNvPr id="619" name="Google Shape;619;p7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20" name="Google Shape;620;p78"/>
          <p:cNvPicPr preferRelativeResize="0"/>
          <p:nvPr/>
        </p:nvPicPr>
        <p:blipFill rotWithShape="1">
          <a:blip r:embed="rId3">
            <a:alphaModFix/>
          </a:blip>
          <a:srcRect b="0" l="0" r="0" t="0"/>
          <a:stretch/>
        </p:blipFill>
        <p:spPr>
          <a:xfrm>
            <a:off x="628649" y="1825624"/>
            <a:ext cx="7886699" cy="3618849"/>
          </a:xfrm>
          <a:prstGeom prst="rect">
            <a:avLst/>
          </a:prstGeom>
          <a:noFill/>
          <a:ln>
            <a:noFill/>
          </a:ln>
        </p:spPr>
      </p:pic>
      <p:sp>
        <p:nvSpPr>
          <p:cNvPr id="621" name="Google Shape;621;p78"/>
          <p:cNvSpPr/>
          <p:nvPr/>
        </p:nvSpPr>
        <p:spPr>
          <a:xfrm>
            <a:off x="628647" y="5846543"/>
            <a:ext cx="78866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Operation of the WSClock algorithm. (c) and (d) give an example of R = 0 (Page is clean (M=0), replace)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5" name="Shape 625"/>
        <p:cNvGrpSpPr/>
        <p:nvPr/>
      </p:nvGrpSpPr>
      <p:grpSpPr>
        <a:xfrm>
          <a:off x="0" y="0"/>
          <a:ext cx="0" cy="0"/>
          <a:chOff x="0" y="0"/>
          <a:chExt cx="0" cy="0"/>
        </a:xfrm>
      </p:grpSpPr>
      <p:sp>
        <p:nvSpPr>
          <p:cNvPr id="626" name="Google Shape;626;p7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627" name="Google Shape;627;p7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28" name="Google Shape;628;p79"/>
          <p:cNvPicPr preferRelativeResize="0"/>
          <p:nvPr/>
        </p:nvPicPr>
        <p:blipFill rotWithShape="1">
          <a:blip r:embed="rId3">
            <a:alphaModFix/>
          </a:blip>
          <a:srcRect b="0" l="0" r="0" t="0"/>
          <a:stretch/>
        </p:blipFill>
        <p:spPr>
          <a:xfrm>
            <a:off x="628650" y="1825625"/>
            <a:ext cx="7886700" cy="464638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Review of Page Replacement Algorithms</a:t>
            </a:r>
            <a:endParaRPr/>
          </a:p>
        </p:txBody>
      </p:sp>
      <p:sp>
        <p:nvSpPr>
          <p:cNvPr id="635" name="Google Shape;635;p8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36" name="Google Shape;636;p80"/>
          <p:cNvPicPr preferRelativeResize="0"/>
          <p:nvPr/>
        </p:nvPicPr>
        <p:blipFill rotWithShape="1">
          <a:blip r:embed="rId3">
            <a:alphaModFix/>
          </a:blip>
          <a:srcRect b="0" l="0" r="0" t="0"/>
          <a:stretch/>
        </p:blipFill>
        <p:spPr>
          <a:xfrm>
            <a:off x="628650" y="1825624"/>
            <a:ext cx="7915076" cy="3355975"/>
          </a:xfrm>
          <a:prstGeom prst="rect">
            <a:avLst/>
          </a:prstGeom>
          <a:noFill/>
          <a:ln>
            <a:noFill/>
          </a:ln>
        </p:spPr>
      </p:pic>
      <p:sp>
        <p:nvSpPr>
          <p:cNvPr id="637" name="Google Shape;637;p80"/>
          <p:cNvSpPr/>
          <p:nvPr/>
        </p:nvSpPr>
        <p:spPr>
          <a:xfrm>
            <a:off x="628650" y="5807631"/>
            <a:ext cx="78867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Page replacement algorithms discussed in the text. (MOS Figure 3-21.)</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Page Frames Allocation to Processes</a:t>
            </a:r>
            <a:endParaRPr/>
          </a:p>
        </p:txBody>
      </p:sp>
      <p:sp>
        <p:nvSpPr>
          <p:cNvPr id="643" name="Google Shape;643;p8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Allocation of Page Frames</a:t>
            </a:r>
            <a:endParaRPr/>
          </a:p>
        </p:txBody>
      </p:sp>
      <p:sp>
        <p:nvSpPr>
          <p:cNvPr id="649" name="Google Shape;649;p8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Each process needs </a:t>
            </a:r>
            <a:r>
              <a:rPr i="1" lang="en-US"/>
              <a:t>minimum </a:t>
            </a:r>
            <a:r>
              <a:rPr lang="en-US"/>
              <a:t>number of page frames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Problem</a:t>
            </a:r>
            <a:endParaRPr/>
          </a:p>
          <a:p>
            <a:pPr indent="-228600" lvl="1" marL="685800" rtl="0" algn="l">
              <a:lnSpc>
                <a:spcPct val="90000"/>
              </a:lnSpc>
              <a:spcBef>
                <a:spcPts val="500"/>
              </a:spcBef>
              <a:spcAft>
                <a:spcPts val="0"/>
              </a:spcAft>
              <a:buClr>
                <a:schemeClr val="dk1"/>
              </a:buClr>
              <a:buSzPts val="2400"/>
              <a:buChar char="•"/>
            </a:pPr>
            <a:r>
              <a:rPr lang="en-US"/>
              <a:t>how many page frames should be allocated to a process?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Two major allocation schemes</a:t>
            </a:r>
            <a:endParaRPr/>
          </a:p>
          <a:p>
            <a:pPr indent="-228600" lvl="1" marL="685800" rtl="0" algn="l">
              <a:lnSpc>
                <a:spcPct val="90000"/>
              </a:lnSpc>
              <a:spcBef>
                <a:spcPts val="500"/>
              </a:spcBef>
              <a:spcAft>
                <a:spcPts val="0"/>
              </a:spcAft>
              <a:buClr>
                <a:schemeClr val="dk1"/>
              </a:buClr>
              <a:buSzPts val="2400"/>
              <a:buChar char="•"/>
            </a:pPr>
            <a:r>
              <a:rPr lang="en-US"/>
              <a:t>Fixed allocation</a:t>
            </a:r>
            <a:endParaRPr/>
          </a:p>
          <a:p>
            <a:pPr indent="-228600" lvl="1" marL="685800" rtl="0" algn="l">
              <a:lnSpc>
                <a:spcPct val="90000"/>
              </a:lnSpc>
              <a:spcBef>
                <a:spcPts val="500"/>
              </a:spcBef>
              <a:spcAft>
                <a:spcPts val="0"/>
              </a:spcAft>
              <a:buClr>
                <a:schemeClr val="dk1"/>
              </a:buClr>
              <a:buSzPts val="2400"/>
              <a:buChar char="•"/>
            </a:pPr>
            <a:r>
              <a:rPr lang="en-US"/>
              <a:t>Priority allocation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8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Fixed Allocation</a:t>
            </a:r>
            <a:endParaRPr/>
          </a:p>
        </p:txBody>
      </p:sp>
      <p:sp>
        <p:nvSpPr>
          <p:cNvPr id="655" name="Google Shape;655;p8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Equal </a:t>
            </a:r>
            <a:r>
              <a:rPr lang="en-US"/>
              <a:t>allocation </a:t>
            </a:r>
            <a:endParaRPr/>
          </a:p>
          <a:p>
            <a:pPr indent="-228600" lvl="1" marL="685800" rtl="0" algn="l">
              <a:lnSpc>
                <a:spcPct val="90000"/>
              </a:lnSpc>
              <a:spcBef>
                <a:spcPts val="500"/>
              </a:spcBef>
              <a:spcAft>
                <a:spcPts val="0"/>
              </a:spcAft>
              <a:buClr>
                <a:schemeClr val="dk1"/>
              </a:buClr>
              <a:buSzPts val="2400"/>
              <a:buChar char="•"/>
            </a:pPr>
            <a:r>
              <a:rPr lang="en-US"/>
              <a:t>For example, 100 frames and 5 processes, give each process 20 frames</a:t>
            </a:r>
            <a:endParaRPr/>
          </a:p>
          <a:p>
            <a:pPr indent="-228600" lvl="0" marL="228600" rtl="0" algn="l">
              <a:lnSpc>
                <a:spcPct val="90000"/>
              </a:lnSpc>
              <a:spcBef>
                <a:spcPts val="1000"/>
              </a:spcBef>
              <a:spcAft>
                <a:spcPts val="0"/>
              </a:spcAft>
              <a:buClr>
                <a:schemeClr val="dk1"/>
              </a:buClr>
              <a:buSzPts val="2800"/>
              <a:buChar char="•"/>
            </a:pPr>
            <a:r>
              <a:rPr b="1" lang="en-US"/>
              <a:t>Proportional </a:t>
            </a:r>
            <a:r>
              <a:rPr lang="en-US"/>
              <a:t>allocation</a:t>
            </a:r>
            <a:endParaRPr/>
          </a:p>
          <a:p>
            <a:pPr indent="-228600" lvl="1" marL="685800" rtl="0" algn="l">
              <a:lnSpc>
                <a:spcPct val="90000"/>
              </a:lnSpc>
              <a:spcBef>
                <a:spcPts val="500"/>
              </a:spcBef>
              <a:spcAft>
                <a:spcPts val="0"/>
              </a:spcAft>
              <a:buClr>
                <a:schemeClr val="dk1"/>
              </a:buClr>
              <a:buSzPts val="2400"/>
              <a:buChar char="•"/>
            </a:pPr>
            <a:r>
              <a:rPr lang="en-US"/>
              <a:t>Allocate according to the size of process</a:t>
            </a:r>
            <a:endParaRPr/>
          </a:p>
          <a:p>
            <a:pPr indent="-228600" lvl="1" marL="685800" rtl="0" algn="l">
              <a:lnSpc>
                <a:spcPct val="90000"/>
              </a:lnSpc>
              <a:spcBef>
                <a:spcPts val="500"/>
              </a:spcBef>
              <a:spcAft>
                <a:spcPts val="0"/>
              </a:spcAft>
              <a:buClr>
                <a:schemeClr val="dk1"/>
              </a:buClr>
              <a:buSzPts val="2400"/>
              <a:buChar char="•"/>
            </a:pPr>
            <a:r>
              <a:rPr i="1" lang="en-US"/>
              <a:t>s</a:t>
            </a:r>
            <a:r>
              <a:rPr baseline="-25000" i="1" lang="en-US"/>
              <a:t>i</a:t>
            </a:r>
            <a:r>
              <a:rPr i="1" lang="en-US"/>
              <a:t> </a:t>
            </a:r>
            <a:r>
              <a:rPr lang="en-US"/>
              <a:t>= size of process </a:t>
            </a:r>
            <a:r>
              <a:rPr i="1" lang="en-US"/>
              <a:t>p</a:t>
            </a:r>
            <a:r>
              <a:rPr baseline="-25000" i="1" lang="en-US"/>
              <a:t>i</a:t>
            </a:r>
            <a:endParaRPr/>
          </a:p>
          <a:p>
            <a:pPr indent="-228600" lvl="1" marL="685800" rtl="0" algn="l">
              <a:lnSpc>
                <a:spcPct val="90000"/>
              </a:lnSpc>
              <a:spcBef>
                <a:spcPts val="500"/>
              </a:spcBef>
              <a:spcAft>
                <a:spcPts val="0"/>
              </a:spcAft>
              <a:buClr>
                <a:schemeClr val="dk1"/>
              </a:buClr>
              <a:buSzPts val="2400"/>
              <a:buChar char="•"/>
            </a:pPr>
            <a:r>
              <a:rPr i="1" lang="en-US"/>
              <a:t>S </a:t>
            </a:r>
            <a:r>
              <a:rPr lang="en-US"/>
              <a:t>= Σ</a:t>
            </a:r>
            <a:r>
              <a:rPr i="1" lang="en-US"/>
              <a:t>s</a:t>
            </a:r>
            <a:r>
              <a:rPr baseline="-25000" i="1" lang="en-US"/>
              <a:t>i</a:t>
            </a:r>
            <a:endParaRPr baseline="-25000" i="1"/>
          </a:p>
          <a:p>
            <a:pPr indent="-228600" lvl="1" marL="685800" rtl="0" algn="l">
              <a:lnSpc>
                <a:spcPct val="90000"/>
              </a:lnSpc>
              <a:spcBef>
                <a:spcPts val="500"/>
              </a:spcBef>
              <a:spcAft>
                <a:spcPts val="0"/>
              </a:spcAft>
              <a:buClr>
                <a:schemeClr val="dk1"/>
              </a:buClr>
              <a:buSzPts val="2400"/>
              <a:buChar char="•"/>
            </a:pPr>
            <a:r>
              <a:rPr i="1" lang="en-US"/>
              <a:t>m </a:t>
            </a:r>
            <a:r>
              <a:rPr lang="en-US"/>
              <a:t>= total number of frames</a:t>
            </a:r>
            <a:endParaRPr/>
          </a:p>
          <a:p>
            <a:pPr indent="-228600" lvl="1" marL="685800" rtl="0" algn="l">
              <a:lnSpc>
                <a:spcPct val="90000"/>
              </a:lnSpc>
              <a:spcBef>
                <a:spcPts val="500"/>
              </a:spcBef>
              <a:spcAft>
                <a:spcPts val="0"/>
              </a:spcAft>
              <a:buClr>
                <a:schemeClr val="dk1"/>
              </a:buClr>
              <a:buSzPts val="2400"/>
              <a:buChar char="•"/>
            </a:pPr>
            <a:r>
              <a:rPr i="1" lang="en-US"/>
              <a:t>a</a:t>
            </a:r>
            <a:r>
              <a:rPr baseline="-25000" i="1" lang="en-US"/>
              <a:t>i</a:t>
            </a:r>
            <a:r>
              <a:rPr i="1" lang="en-US"/>
              <a:t> </a:t>
            </a:r>
            <a:r>
              <a:rPr lang="en-US"/>
              <a:t>= allocation for </a:t>
            </a:r>
            <a:r>
              <a:rPr i="1" lang="en-US"/>
              <a:t>p</a:t>
            </a:r>
            <a:r>
              <a:rPr baseline="-25000" i="1" lang="en-US"/>
              <a:t>i</a:t>
            </a:r>
            <a:r>
              <a:rPr i="1" lang="en-US"/>
              <a:t> </a:t>
            </a:r>
            <a:r>
              <a:rPr lang="en-US"/>
              <a:t>= </a:t>
            </a:r>
            <a:r>
              <a:rPr i="1" lang="en-US"/>
              <a:t>s</a:t>
            </a:r>
            <a:r>
              <a:rPr baseline="-25000" i="1" lang="en-US"/>
              <a:t>i </a:t>
            </a:r>
            <a:r>
              <a:rPr lang="en-US"/>
              <a:t>/ S * </a:t>
            </a:r>
            <a:r>
              <a:rPr i="1" lang="en-US"/>
              <a:t>m</a:t>
            </a:r>
            <a:endParaRPr/>
          </a:p>
        </p:txBody>
      </p:sp>
      <p:grpSp>
        <p:nvGrpSpPr>
          <p:cNvPr id="656" name="Google Shape;656;p83"/>
          <p:cNvGrpSpPr/>
          <p:nvPr/>
        </p:nvGrpSpPr>
        <p:grpSpPr>
          <a:xfrm>
            <a:off x="6132583" y="4053594"/>
            <a:ext cx="2788243" cy="2571650"/>
            <a:chOff x="6132583" y="4053594"/>
            <a:chExt cx="2788243" cy="2571650"/>
          </a:xfrm>
        </p:grpSpPr>
        <p:pic>
          <p:nvPicPr>
            <p:cNvPr id="657" name="Google Shape;657;p83"/>
            <p:cNvPicPr preferRelativeResize="0"/>
            <p:nvPr/>
          </p:nvPicPr>
          <p:blipFill rotWithShape="1">
            <a:blip r:embed="rId3">
              <a:alphaModFix/>
            </a:blip>
            <a:srcRect b="0" l="0" r="0" t="0"/>
            <a:stretch/>
          </p:blipFill>
          <p:spPr>
            <a:xfrm>
              <a:off x="6132583" y="4422926"/>
              <a:ext cx="2788243" cy="2202318"/>
            </a:xfrm>
            <a:prstGeom prst="rect">
              <a:avLst/>
            </a:prstGeom>
            <a:noFill/>
            <a:ln cap="flat" cmpd="sng" w="19050">
              <a:solidFill>
                <a:schemeClr val="accent1"/>
              </a:solidFill>
              <a:prstDash val="solid"/>
              <a:round/>
              <a:headEnd len="sm" w="sm" type="none"/>
              <a:tailEnd len="sm" w="sm" type="none"/>
            </a:ln>
          </p:spPr>
        </p:pic>
        <p:sp>
          <p:nvSpPr>
            <p:cNvPr id="658" name="Google Shape;658;p83"/>
            <p:cNvSpPr txBox="1"/>
            <p:nvPr/>
          </p:nvSpPr>
          <p:spPr>
            <a:xfrm>
              <a:off x="7038108" y="4053594"/>
              <a:ext cx="9954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F5496"/>
                  </a:solidFill>
                  <a:latin typeface="Calibri"/>
                  <a:ea typeface="Calibri"/>
                  <a:cs typeface="Calibri"/>
                  <a:sym typeface="Calibri"/>
                </a:rPr>
                <a:t>Example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Optimal Algorithm (OPT)</a:t>
            </a:r>
            <a:endParaRPr/>
          </a:p>
        </p:txBody>
      </p:sp>
      <p:sp>
        <p:nvSpPr>
          <p:cNvPr id="215" name="Google Shape;215;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What’s the best we can possibly do?</a:t>
            </a:r>
            <a:endParaRPr/>
          </a:p>
          <a:p>
            <a:pPr indent="-228600" lvl="1" marL="685800" rtl="0" algn="l">
              <a:lnSpc>
                <a:spcPct val="90000"/>
              </a:lnSpc>
              <a:spcBef>
                <a:spcPts val="500"/>
              </a:spcBef>
              <a:spcAft>
                <a:spcPts val="0"/>
              </a:spcAft>
              <a:buClr>
                <a:schemeClr val="dk1"/>
              </a:buClr>
              <a:buSzPts val="2400"/>
              <a:buChar char="•"/>
            </a:pPr>
            <a:r>
              <a:rPr lang="en-US"/>
              <a:t>Assume OS knows about the future</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Algorithm</a:t>
            </a:r>
            <a:endParaRPr/>
          </a:p>
          <a:p>
            <a:pPr indent="-228600" lvl="1" marL="685800" rtl="0" algn="l">
              <a:lnSpc>
                <a:spcPct val="90000"/>
              </a:lnSpc>
              <a:spcBef>
                <a:spcPts val="500"/>
              </a:spcBef>
              <a:spcAft>
                <a:spcPts val="0"/>
              </a:spcAft>
              <a:buClr>
                <a:schemeClr val="dk1"/>
              </a:buClr>
              <a:buSzPts val="2400"/>
              <a:buChar char="•"/>
            </a:pPr>
            <a:r>
              <a:rPr lang="en-US"/>
              <a:t>Replace the page that will be used </a:t>
            </a:r>
            <a:r>
              <a:rPr b="1" i="1" lang="en-US"/>
              <a:t>furthest</a:t>
            </a:r>
            <a:r>
              <a:rPr b="1" i="1" lang="en-US"/>
              <a:t> </a:t>
            </a:r>
            <a:r>
              <a:rPr lang="en-US"/>
              <a:t>in the future</a:t>
            </a:r>
            <a:endParaRPr/>
          </a:p>
          <a:p>
            <a:pPr indent="-114300" lvl="8" marL="3886200" rtl="0" algn="l">
              <a:lnSpc>
                <a:spcPct val="90000"/>
              </a:lnSpc>
              <a:spcBef>
                <a:spcPts val="500"/>
              </a:spcBef>
              <a:spcAft>
                <a:spcPts val="0"/>
              </a:spcAft>
              <a:buClr>
                <a:schemeClr val="dk1"/>
              </a:buClr>
              <a:buSzPts val="1800"/>
              <a:buNone/>
            </a:pPr>
            <a:r>
              <a:t/>
            </a:r>
            <a:endParaRPr/>
          </a:p>
          <a:p>
            <a:pPr indent="-228600" lvl="0" marL="228600" rtl="0" algn="l">
              <a:lnSpc>
                <a:spcPct val="90000"/>
              </a:lnSpc>
              <a:spcBef>
                <a:spcPts val="1000"/>
              </a:spcBef>
              <a:spcAft>
                <a:spcPts val="0"/>
              </a:spcAft>
              <a:buClr>
                <a:schemeClr val="dk1"/>
              </a:buClr>
              <a:buSzPts val="2800"/>
              <a:buChar char="•"/>
            </a:pPr>
            <a:r>
              <a:rPr lang="en-US"/>
              <a:t>Estimate by</a:t>
            </a:r>
            <a:endParaRPr/>
          </a:p>
          <a:p>
            <a:pPr indent="-228600" lvl="1" marL="685800" rtl="0" algn="l">
              <a:lnSpc>
                <a:spcPct val="90000"/>
              </a:lnSpc>
              <a:spcBef>
                <a:spcPts val="500"/>
              </a:spcBef>
              <a:spcAft>
                <a:spcPts val="0"/>
              </a:spcAft>
              <a:buClr>
                <a:schemeClr val="dk1"/>
              </a:buClr>
              <a:buSzPts val="2400"/>
              <a:buChar char="•"/>
            </a:pPr>
            <a:r>
              <a:rPr lang="en-US"/>
              <a:t>Logging page use on previous runs of process</a:t>
            </a:r>
            <a:endParaRPr/>
          </a:p>
          <a:p>
            <a:pPr indent="-228600" lvl="1" marL="685800" rtl="0" algn="l">
              <a:lnSpc>
                <a:spcPct val="90000"/>
              </a:lnSpc>
              <a:spcBef>
                <a:spcPts val="500"/>
              </a:spcBef>
              <a:spcAft>
                <a:spcPts val="0"/>
              </a:spcAft>
              <a:buClr>
                <a:schemeClr val="dk1"/>
              </a:buClr>
              <a:buSzPts val="2400"/>
              <a:buChar char="•"/>
            </a:pPr>
            <a:r>
              <a:rPr lang="en-US"/>
              <a:t>Impractical</a:t>
            </a:r>
            <a:endParaRPr/>
          </a:p>
          <a:p>
            <a:pPr indent="-228600" lvl="2" marL="1143000" rtl="0" algn="l">
              <a:lnSpc>
                <a:spcPct val="90000"/>
              </a:lnSpc>
              <a:spcBef>
                <a:spcPts val="500"/>
              </a:spcBef>
              <a:spcAft>
                <a:spcPts val="0"/>
              </a:spcAft>
              <a:buClr>
                <a:schemeClr val="dk1"/>
              </a:buClr>
              <a:buSzPts val="2000"/>
              <a:buChar char="•"/>
            </a:pPr>
            <a:r>
              <a:rPr lang="en-US"/>
              <a:t>Depends on the application</a:t>
            </a:r>
            <a:endParaRPr/>
          </a:p>
          <a:p>
            <a:pPr indent="-228600" lvl="2" marL="1143000" rtl="0" algn="l">
              <a:lnSpc>
                <a:spcPct val="90000"/>
              </a:lnSpc>
              <a:spcBef>
                <a:spcPts val="500"/>
              </a:spcBef>
              <a:spcAft>
                <a:spcPts val="0"/>
              </a:spcAft>
              <a:buClr>
                <a:schemeClr val="dk1"/>
              </a:buClr>
              <a:buSzPts val="2000"/>
              <a:buChar char="•"/>
            </a:pPr>
            <a:r>
              <a:rPr lang="en-US"/>
              <a:t>Depends on its input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Priority Allocation</a:t>
            </a:r>
            <a:endParaRPr/>
          </a:p>
        </p:txBody>
      </p:sp>
      <p:sp>
        <p:nvSpPr>
          <p:cNvPr id="664" name="Google Shape;664;p8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Use a proportional allocation scheme that uses priorities rather than size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If process </a:t>
            </a:r>
            <a:r>
              <a:rPr i="1" lang="en-US"/>
              <a:t>Pi </a:t>
            </a:r>
            <a:r>
              <a:rPr lang="en-US"/>
              <a:t>generates a page fault</a:t>
            </a:r>
            <a:endParaRPr/>
          </a:p>
          <a:p>
            <a:pPr indent="-228600" lvl="1" marL="685800" rtl="0" algn="l">
              <a:lnSpc>
                <a:spcPct val="90000"/>
              </a:lnSpc>
              <a:spcBef>
                <a:spcPts val="500"/>
              </a:spcBef>
              <a:spcAft>
                <a:spcPts val="0"/>
              </a:spcAft>
              <a:buClr>
                <a:schemeClr val="dk1"/>
              </a:buClr>
              <a:buSzPts val="2400"/>
              <a:buChar char="•"/>
            </a:pPr>
            <a:r>
              <a:rPr lang="en-US"/>
              <a:t>select from a process with lower priority number for page replacement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Global and Local Allocation </a:t>
            </a:r>
            <a:endParaRPr/>
          </a:p>
        </p:txBody>
      </p:sp>
      <p:sp>
        <p:nvSpPr>
          <p:cNvPr id="670" name="Google Shape;670;p8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Local replacement </a:t>
            </a:r>
            <a:endParaRPr/>
          </a:p>
          <a:p>
            <a:pPr indent="-228600" lvl="1" marL="685800" rtl="0" algn="l">
              <a:lnSpc>
                <a:spcPct val="90000"/>
              </a:lnSpc>
              <a:spcBef>
                <a:spcPts val="500"/>
              </a:spcBef>
              <a:spcAft>
                <a:spcPts val="0"/>
              </a:spcAft>
              <a:buClr>
                <a:schemeClr val="dk1"/>
              </a:buClr>
              <a:buSzPts val="2400"/>
              <a:buChar char="•"/>
            </a:pPr>
            <a:r>
              <a:rPr lang="en-US"/>
              <a:t>For each process </a:t>
            </a:r>
            <a:r>
              <a:rPr b="1" lang="en-US"/>
              <a:t>the OS </a:t>
            </a:r>
            <a:r>
              <a:rPr lang="en-US"/>
              <a:t>only selects from the process own set of allocated frames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Global replacement</a:t>
            </a:r>
            <a:endParaRPr/>
          </a:p>
          <a:p>
            <a:pPr indent="-228600" lvl="1" marL="685800" rtl="0" algn="l">
              <a:lnSpc>
                <a:spcPct val="90000"/>
              </a:lnSpc>
              <a:spcBef>
                <a:spcPts val="500"/>
              </a:spcBef>
              <a:spcAft>
                <a:spcPts val="0"/>
              </a:spcAft>
              <a:buClr>
                <a:schemeClr val="dk1"/>
              </a:buClr>
              <a:buSzPts val="2400"/>
              <a:buChar char="•"/>
            </a:pPr>
            <a:r>
              <a:rPr lang="en-US"/>
              <a:t>For each process </a:t>
            </a:r>
            <a:r>
              <a:rPr b="1" lang="en-US"/>
              <a:t>the OS </a:t>
            </a:r>
            <a:r>
              <a:rPr lang="en-US"/>
              <a:t>selects a replacement frame from the set of all frames</a:t>
            </a:r>
            <a:endParaRPr/>
          </a:p>
          <a:p>
            <a:pPr indent="-228600" lvl="2" marL="1143000" rtl="0" algn="l">
              <a:lnSpc>
                <a:spcPct val="90000"/>
              </a:lnSpc>
              <a:spcBef>
                <a:spcPts val="500"/>
              </a:spcBef>
              <a:spcAft>
                <a:spcPts val="0"/>
              </a:spcAft>
              <a:buClr>
                <a:schemeClr val="dk1"/>
              </a:buClr>
              <a:buSzPts val="2000"/>
              <a:buChar char="•"/>
            </a:pPr>
            <a:r>
              <a:rPr lang="en-US"/>
              <a:t>one process can take a frame from another</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8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Global vs Local Allocation (1)</a:t>
            </a:r>
            <a:endParaRPr/>
          </a:p>
        </p:txBody>
      </p:sp>
      <p:sp>
        <p:nvSpPr>
          <p:cNvPr id="676" name="Google Shape;676;p86"/>
          <p:cNvSpPr txBox="1"/>
          <p:nvPr>
            <p:ph idx="1" type="body"/>
          </p:nvPr>
        </p:nvSpPr>
        <p:spPr>
          <a:xfrm>
            <a:off x="628650" y="1825625"/>
            <a:ext cx="799164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Process A needs a new page frame (aging algorithm)</a:t>
            </a:r>
            <a:endParaRPr/>
          </a:p>
        </p:txBody>
      </p:sp>
      <p:pic>
        <p:nvPicPr>
          <p:cNvPr id="677" name="Google Shape;677;p86"/>
          <p:cNvPicPr preferRelativeResize="0"/>
          <p:nvPr/>
        </p:nvPicPr>
        <p:blipFill rotWithShape="1">
          <a:blip r:embed="rId3">
            <a:alphaModFix/>
          </a:blip>
          <a:srcRect b="0" l="0" r="41160" t="0"/>
          <a:stretch/>
        </p:blipFill>
        <p:spPr>
          <a:xfrm>
            <a:off x="1656830" y="2357518"/>
            <a:ext cx="3430559" cy="2982550"/>
          </a:xfrm>
          <a:prstGeom prst="rect">
            <a:avLst/>
          </a:prstGeom>
          <a:noFill/>
          <a:ln>
            <a:noFill/>
          </a:ln>
        </p:spPr>
      </p:pic>
      <p:sp>
        <p:nvSpPr>
          <p:cNvPr id="678" name="Google Shape;678;p86"/>
          <p:cNvSpPr txBox="1"/>
          <p:nvPr/>
        </p:nvSpPr>
        <p:spPr>
          <a:xfrm>
            <a:off x="3744466" y="5389183"/>
            <a:ext cx="1688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Local Allocation</a:t>
            </a:r>
            <a:endParaRPr/>
          </a:p>
        </p:txBody>
      </p:sp>
      <p:grpSp>
        <p:nvGrpSpPr>
          <p:cNvPr id="679" name="Google Shape;679;p86"/>
          <p:cNvGrpSpPr/>
          <p:nvPr/>
        </p:nvGrpSpPr>
        <p:grpSpPr>
          <a:xfrm>
            <a:off x="6182382" y="2357518"/>
            <a:ext cx="1822678" cy="3400724"/>
            <a:chOff x="6182382" y="2357518"/>
            <a:chExt cx="1822678" cy="3400724"/>
          </a:xfrm>
        </p:grpSpPr>
        <p:sp>
          <p:nvSpPr>
            <p:cNvPr id="680" name="Google Shape;680;p86"/>
            <p:cNvSpPr txBox="1"/>
            <p:nvPr/>
          </p:nvSpPr>
          <p:spPr>
            <a:xfrm>
              <a:off x="6182382" y="5388910"/>
              <a:ext cx="18226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Global Allocation</a:t>
              </a:r>
              <a:endParaRPr/>
            </a:p>
          </p:txBody>
        </p:sp>
        <p:pic>
          <p:nvPicPr>
            <p:cNvPr id="681" name="Google Shape;681;p86"/>
            <p:cNvPicPr preferRelativeResize="0"/>
            <p:nvPr/>
          </p:nvPicPr>
          <p:blipFill rotWithShape="1">
            <a:blip r:embed="rId4">
              <a:alphaModFix/>
            </a:blip>
            <a:srcRect b="0" l="81646" r="0" t="0"/>
            <a:stretch/>
          </p:blipFill>
          <p:spPr>
            <a:xfrm>
              <a:off x="6558685" y="2357518"/>
              <a:ext cx="1070072" cy="29825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8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Global vs Local Allocation (2)</a:t>
            </a:r>
            <a:endParaRPr/>
          </a:p>
        </p:txBody>
      </p:sp>
      <p:sp>
        <p:nvSpPr>
          <p:cNvPr id="687" name="Google Shape;687;p8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Local replacement</a:t>
            </a:r>
            <a:endParaRPr/>
          </a:p>
          <a:p>
            <a:pPr indent="-228600" lvl="1" marL="685800" rtl="0" algn="l">
              <a:lnSpc>
                <a:spcPct val="90000"/>
              </a:lnSpc>
              <a:spcBef>
                <a:spcPts val="500"/>
              </a:spcBef>
              <a:spcAft>
                <a:spcPts val="0"/>
              </a:spcAft>
              <a:buClr>
                <a:schemeClr val="dk1"/>
              </a:buClr>
              <a:buSzPts val="2400"/>
              <a:buChar char="•"/>
            </a:pPr>
            <a:r>
              <a:rPr lang="en-US"/>
              <a:t>Pros: when a process thrashes, it does not cause other processes to thrash</a:t>
            </a:r>
            <a:endParaRPr/>
          </a:p>
          <a:p>
            <a:pPr indent="-228600" lvl="1" marL="685800" rtl="0" algn="l">
              <a:lnSpc>
                <a:spcPct val="90000"/>
              </a:lnSpc>
              <a:spcBef>
                <a:spcPts val="500"/>
              </a:spcBef>
              <a:spcAft>
                <a:spcPts val="0"/>
              </a:spcAft>
              <a:buClr>
                <a:schemeClr val="dk1"/>
              </a:buClr>
              <a:buSzPts val="2400"/>
              <a:buChar char="•"/>
            </a:pPr>
            <a:r>
              <a:rPr lang="en-US"/>
              <a:t>Cons: can lead to wasted memory if a process’ working set decreases in size</a:t>
            </a:r>
            <a:endParaRPr/>
          </a:p>
          <a:p>
            <a:pPr indent="-228600" lvl="0" marL="228600" rtl="0" algn="l">
              <a:lnSpc>
                <a:spcPct val="90000"/>
              </a:lnSpc>
              <a:spcBef>
                <a:spcPts val="1000"/>
              </a:spcBef>
              <a:spcAft>
                <a:spcPts val="0"/>
              </a:spcAft>
              <a:buClr>
                <a:schemeClr val="dk1"/>
              </a:buClr>
              <a:buSzPts val="2800"/>
              <a:buChar char="•"/>
            </a:pPr>
            <a:r>
              <a:rPr b="1" lang="en-US"/>
              <a:t>Global replacement</a:t>
            </a:r>
            <a:endParaRPr/>
          </a:p>
          <a:p>
            <a:pPr indent="-228600" lvl="1" marL="685800" rtl="0" algn="l">
              <a:lnSpc>
                <a:spcPct val="90000"/>
              </a:lnSpc>
              <a:spcBef>
                <a:spcPts val="500"/>
              </a:spcBef>
              <a:spcAft>
                <a:spcPts val="0"/>
              </a:spcAft>
              <a:buClr>
                <a:schemeClr val="dk1"/>
              </a:buClr>
              <a:buSzPts val="2400"/>
              <a:buChar char="•"/>
            </a:pPr>
            <a:r>
              <a:rPr lang="en-US"/>
              <a:t>Pros: Better for dynamic working set which may grow or shrink</a:t>
            </a:r>
            <a:endParaRPr/>
          </a:p>
          <a:p>
            <a:pPr indent="-228600" lvl="1" marL="685800" rtl="0" algn="l">
              <a:lnSpc>
                <a:spcPct val="90000"/>
              </a:lnSpc>
              <a:spcBef>
                <a:spcPts val="500"/>
              </a:spcBef>
              <a:spcAft>
                <a:spcPts val="0"/>
              </a:spcAft>
              <a:buClr>
                <a:schemeClr val="dk1"/>
              </a:buClr>
              <a:buSzPts val="2400"/>
              <a:buChar char="•"/>
            </a:pPr>
            <a:r>
              <a:rPr lang="en-US"/>
              <a:t>Cons: Domino-style thrashing may occur </a:t>
            </a:r>
            <a:endParaRPr/>
          </a:p>
          <a:p>
            <a:pPr indent="-228600" lvl="2" marL="1143000" rtl="0" algn="l">
              <a:lnSpc>
                <a:spcPct val="90000"/>
              </a:lnSpc>
              <a:spcBef>
                <a:spcPts val="500"/>
              </a:spcBef>
              <a:spcAft>
                <a:spcPts val="0"/>
              </a:spcAft>
              <a:buClr>
                <a:schemeClr val="dk1"/>
              </a:buClr>
              <a:buSzPts val="2000"/>
              <a:buChar char="•"/>
            </a:pPr>
            <a:r>
              <a:rPr lang="en-US"/>
              <a:t>Process A page faults, evicting process B’s pages, and when process B runs, it evicts process C’s pages, etc.</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8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Thrashing</a:t>
            </a:r>
            <a:endParaRPr/>
          </a:p>
        </p:txBody>
      </p:sp>
      <p:sp>
        <p:nvSpPr>
          <p:cNvPr id="693" name="Google Shape;693;p8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Processes busy swapping pages in and out, i.e., processes spending more time paging than  executing</a:t>
            </a:r>
            <a:endParaRPr/>
          </a:p>
        </p:txBody>
      </p:sp>
      <p:pic>
        <p:nvPicPr>
          <p:cNvPr id="694" name="Google Shape;694;p88"/>
          <p:cNvPicPr preferRelativeResize="0"/>
          <p:nvPr/>
        </p:nvPicPr>
        <p:blipFill rotWithShape="1">
          <a:blip r:embed="rId3">
            <a:alphaModFix/>
          </a:blip>
          <a:srcRect b="1936" l="787" r="824" t="2147"/>
          <a:stretch/>
        </p:blipFill>
        <p:spPr>
          <a:xfrm>
            <a:off x="1047404" y="3205424"/>
            <a:ext cx="7046544" cy="2912742"/>
          </a:xfrm>
          <a:prstGeom prst="rect">
            <a:avLst/>
          </a:prstGeom>
          <a:noFill/>
          <a:ln>
            <a:noFill/>
          </a:ln>
        </p:spPr>
      </p:pic>
      <p:sp>
        <p:nvSpPr>
          <p:cNvPr id="695" name="Google Shape;695;p88"/>
          <p:cNvSpPr txBox="1"/>
          <p:nvPr/>
        </p:nvSpPr>
        <p:spPr>
          <a:xfrm rot="-5400000">
            <a:off x="-135942" y="4410959"/>
            <a:ext cx="2605137"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Processes’ CPU Utilization</a:t>
            </a:r>
            <a:endParaRPr/>
          </a:p>
        </p:txBody>
      </p:sp>
      <p:sp>
        <p:nvSpPr>
          <p:cNvPr id="696" name="Google Shape;696;p88"/>
          <p:cNvSpPr txBox="1"/>
          <p:nvPr/>
        </p:nvSpPr>
        <p:spPr>
          <a:xfrm>
            <a:off x="3161592" y="5898194"/>
            <a:ext cx="2914324"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Degree of multiprogramming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8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Policies to Prevent Thrashing</a:t>
            </a:r>
            <a:endParaRPr/>
          </a:p>
        </p:txBody>
      </p:sp>
      <p:sp>
        <p:nvSpPr>
          <p:cNvPr id="702" name="Google Shape;702;p8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Adopt a local allocation policy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Do not schedule a process unless its working set of pages is in memory (implies prepaging)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Use Page Fault Frequency approach</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9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Page Fault Frequency Scheme (1)</a:t>
            </a:r>
            <a:endParaRPr/>
          </a:p>
        </p:txBody>
      </p:sp>
      <p:sp>
        <p:nvSpPr>
          <p:cNvPr id="708" name="Google Shape;708;p9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Measure of page fault rate of a process</a:t>
            </a:r>
            <a:endParaRPr/>
          </a:p>
          <a:p>
            <a:pPr indent="-228600" lvl="1" marL="685800" rtl="0" algn="l">
              <a:lnSpc>
                <a:spcPct val="90000"/>
              </a:lnSpc>
              <a:spcBef>
                <a:spcPts val="500"/>
              </a:spcBef>
              <a:spcAft>
                <a:spcPts val="0"/>
              </a:spcAft>
              <a:buClr>
                <a:schemeClr val="dk1"/>
              </a:buClr>
              <a:buSzPts val="2400"/>
              <a:buChar char="•"/>
            </a:pPr>
            <a:r>
              <a:rPr lang="en-US"/>
              <a:t>Too low – take pages from that process</a:t>
            </a:r>
            <a:endParaRPr/>
          </a:p>
          <a:p>
            <a:pPr indent="-228600" lvl="1" marL="685800" rtl="0" algn="l">
              <a:lnSpc>
                <a:spcPct val="90000"/>
              </a:lnSpc>
              <a:spcBef>
                <a:spcPts val="500"/>
              </a:spcBef>
              <a:spcAft>
                <a:spcPts val="0"/>
              </a:spcAft>
              <a:buClr>
                <a:schemeClr val="dk1"/>
              </a:buClr>
              <a:buSzPts val="2400"/>
              <a:buChar char="•"/>
            </a:pPr>
            <a:r>
              <a:rPr lang="en-US"/>
              <a:t>Too high – allocate additional page frames to the process</a:t>
            </a:r>
            <a:endParaRPr/>
          </a:p>
        </p:txBody>
      </p:sp>
      <p:pic>
        <p:nvPicPr>
          <p:cNvPr id="709" name="Google Shape;709;p90"/>
          <p:cNvPicPr preferRelativeResize="0"/>
          <p:nvPr/>
        </p:nvPicPr>
        <p:blipFill rotWithShape="1">
          <a:blip r:embed="rId3">
            <a:alphaModFix/>
          </a:blip>
          <a:srcRect b="0" l="0" r="0" t="0"/>
          <a:stretch/>
        </p:blipFill>
        <p:spPr>
          <a:xfrm>
            <a:off x="1969907" y="3529083"/>
            <a:ext cx="5080726" cy="264788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9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Page Fault Frequency Scheme (2)</a:t>
            </a:r>
            <a:endParaRPr/>
          </a:p>
        </p:txBody>
      </p:sp>
      <p:sp>
        <p:nvSpPr>
          <p:cNvPr id="715" name="Google Shape;715;p9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many processes have high page fault frequency, swap out one or more of these processes</a:t>
            </a:r>
            <a:endParaRPr/>
          </a:p>
          <a:p>
            <a:pPr indent="-228600" lvl="1" marL="685800" rtl="0" algn="l">
              <a:lnSpc>
                <a:spcPct val="90000"/>
              </a:lnSpc>
              <a:spcBef>
                <a:spcPts val="500"/>
              </a:spcBef>
              <a:spcAft>
                <a:spcPts val="0"/>
              </a:spcAft>
              <a:buClr>
                <a:schemeClr val="dk1"/>
              </a:buClr>
              <a:buSzPts val="2400"/>
              <a:buChar char="•"/>
            </a:pPr>
            <a:r>
              <a:rPr lang="en-US"/>
              <a:t>Which process to swap out is determined by scheduling algorithm</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May also use process priority to affect page allocation (thereby, affecting page replacement)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9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Relationship of Allocation to</a:t>
            </a:r>
            <a:br>
              <a:rPr lang="en-US"/>
            </a:br>
            <a:r>
              <a:rPr lang="en-US"/>
              <a:t>Replacement Policy</a:t>
            </a:r>
            <a:endParaRPr/>
          </a:p>
        </p:txBody>
      </p:sp>
      <p:sp>
        <p:nvSpPr>
          <p:cNvPr id="721" name="Google Shape;721;p9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FIFO and LRU can be run either globally or locally on the process’ pages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Working set makes sense only as a local policy or to initialize the number of pages given to a process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5" name="Shape 725"/>
        <p:cNvGrpSpPr/>
        <p:nvPr/>
      </p:nvGrpSpPr>
      <p:grpSpPr>
        <a:xfrm>
          <a:off x="0" y="0"/>
          <a:ext cx="0" cy="0"/>
          <a:chOff x="0" y="0"/>
          <a:chExt cx="0" cy="0"/>
        </a:xfrm>
      </p:grpSpPr>
      <p:sp>
        <p:nvSpPr>
          <p:cNvPr id="726" name="Google Shape;726;p9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727" name="Google Shape;727;p9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computer whose processes have 1024 pages in their address spaces keeps its page tables in memory. The overhead required for reading a word from the page table is 5 nsec. To reduce this overhead, the computer has a TLB, which holds 32 (virtual page, physical page frame) pairs, and can do a lookup in 1 nsec. What hit rate is needed to reduce the mean overhead to 2 nsec?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Optimal Algorithm: Example</a:t>
            </a:r>
            <a:endParaRPr/>
          </a:p>
        </p:txBody>
      </p:sp>
      <p:sp>
        <p:nvSpPr>
          <p:cNvPr id="221" name="Google Shape;221;p31"/>
          <p:cNvSpPr txBox="1"/>
          <p:nvPr>
            <p:ph idx="1" type="body"/>
          </p:nvPr>
        </p:nvSpPr>
        <p:spPr>
          <a:xfrm>
            <a:off x="628650" y="1825626"/>
            <a:ext cx="7886700" cy="128088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3 physical page frames</a:t>
            </a:r>
            <a:endParaRPr/>
          </a:p>
          <a:p>
            <a:pPr indent="-228600" lvl="0" marL="228600" rtl="0" algn="l">
              <a:lnSpc>
                <a:spcPct val="90000"/>
              </a:lnSpc>
              <a:spcBef>
                <a:spcPts val="1000"/>
              </a:spcBef>
              <a:spcAft>
                <a:spcPts val="0"/>
              </a:spcAft>
              <a:buClr>
                <a:schemeClr val="dk1"/>
              </a:buClr>
              <a:buSzPct val="100000"/>
              <a:buChar char="•"/>
            </a:pPr>
            <a:r>
              <a:rPr lang="en-US"/>
              <a:t>8 virtual pages </a:t>
            </a:r>
            <a:endParaRPr/>
          </a:p>
          <a:p>
            <a:pPr indent="-228600" lvl="0" marL="228600" rtl="0" algn="l">
              <a:lnSpc>
                <a:spcPct val="90000"/>
              </a:lnSpc>
              <a:spcBef>
                <a:spcPts val="1000"/>
              </a:spcBef>
              <a:spcAft>
                <a:spcPts val="0"/>
              </a:spcAft>
              <a:buClr>
                <a:schemeClr val="dk1"/>
              </a:buClr>
              <a:buSzPct val="100000"/>
              <a:buChar char="•"/>
            </a:pPr>
            <a:r>
              <a:rPr lang="en-US"/>
              <a:t>How many page faults?</a:t>
            </a:r>
            <a:endParaRPr/>
          </a:p>
        </p:txBody>
      </p:sp>
      <p:pic>
        <p:nvPicPr>
          <p:cNvPr id="222" name="Google Shape;222;p31"/>
          <p:cNvPicPr preferRelativeResize="0"/>
          <p:nvPr/>
        </p:nvPicPr>
        <p:blipFill rotWithShape="1">
          <a:blip r:embed="rId3">
            <a:alphaModFix/>
          </a:blip>
          <a:srcRect b="64240" l="0" r="0" t="0"/>
          <a:stretch/>
        </p:blipFill>
        <p:spPr>
          <a:xfrm>
            <a:off x="628650" y="3253741"/>
            <a:ext cx="7886700" cy="845820"/>
          </a:xfrm>
          <a:prstGeom prst="rect">
            <a:avLst/>
          </a:prstGeom>
          <a:noFill/>
          <a:ln>
            <a:noFill/>
          </a:ln>
        </p:spPr>
      </p:pic>
      <p:grpSp>
        <p:nvGrpSpPr>
          <p:cNvPr id="223" name="Google Shape;223;p31"/>
          <p:cNvGrpSpPr/>
          <p:nvPr/>
        </p:nvGrpSpPr>
        <p:grpSpPr>
          <a:xfrm>
            <a:off x="628650" y="4099560"/>
            <a:ext cx="7886700" cy="1908771"/>
            <a:chOff x="628650" y="4274820"/>
            <a:chExt cx="7886700" cy="1908771"/>
          </a:xfrm>
        </p:grpSpPr>
        <p:sp>
          <p:nvSpPr>
            <p:cNvPr id="224" name="Google Shape;224;p31"/>
            <p:cNvSpPr/>
            <p:nvPr/>
          </p:nvSpPr>
          <p:spPr>
            <a:xfrm>
              <a:off x="3857702" y="5814259"/>
              <a:ext cx="14285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 page faults</a:t>
              </a:r>
              <a:endParaRPr sz="1800">
                <a:solidFill>
                  <a:schemeClr val="dk1"/>
                </a:solidFill>
                <a:latin typeface="Calibri"/>
                <a:ea typeface="Calibri"/>
                <a:cs typeface="Calibri"/>
                <a:sym typeface="Calibri"/>
              </a:endParaRPr>
            </a:p>
          </p:txBody>
        </p:sp>
        <p:pic>
          <p:nvPicPr>
            <p:cNvPr id="225" name="Google Shape;225;p31"/>
            <p:cNvPicPr preferRelativeResize="0"/>
            <p:nvPr/>
          </p:nvPicPr>
          <p:blipFill rotWithShape="1">
            <a:blip r:embed="rId4">
              <a:alphaModFix/>
            </a:blip>
            <a:srcRect b="0" l="0" r="0" t="35337"/>
            <a:stretch/>
          </p:blipFill>
          <p:spPr>
            <a:xfrm>
              <a:off x="628650" y="4274820"/>
              <a:ext cx="7886700" cy="1529497"/>
            </a:xfrm>
            <a:prstGeom prst="rect">
              <a:avLst/>
            </a:prstGeom>
            <a:noFill/>
            <a:ln>
              <a:noFill/>
            </a:ln>
          </p:spPr>
        </p:pic>
      </p:grpSp>
      <p:sp>
        <p:nvSpPr>
          <p:cNvPr id="226" name="Google Shape;226;p31"/>
          <p:cNvSpPr/>
          <p:nvPr/>
        </p:nvSpPr>
        <p:spPr>
          <a:xfrm>
            <a:off x="2801387" y="3599410"/>
            <a:ext cx="357448" cy="357447"/>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31"/>
          <p:cNvSpPr/>
          <p:nvPr/>
        </p:nvSpPr>
        <p:spPr>
          <a:xfrm>
            <a:off x="3568929" y="3599410"/>
            <a:ext cx="357448" cy="357447"/>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31"/>
          <p:cNvSpPr/>
          <p:nvPr/>
        </p:nvSpPr>
        <p:spPr>
          <a:xfrm>
            <a:off x="4718857" y="3599410"/>
            <a:ext cx="357448" cy="357447"/>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31"/>
          <p:cNvSpPr/>
          <p:nvPr/>
        </p:nvSpPr>
        <p:spPr>
          <a:xfrm>
            <a:off x="5902037" y="3599410"/>
            <a:ext cx="357448" cy="357447"/>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31"/>
          <p:cNvSpPr/>
          <p:nvPr/>
        </p:nvSpPr>
        <p:spPr>
          <a:xfrm>
            <a:off x="7428805" y="3594885"/>
            <a:ext cx="357448" cy="357447"/>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31"/>
          <p:cNvSpPr/>
          <p:nvPr/>
        </p:nvSpPr>
        <p:spPr>
          <a:xfrm>
            <a:off x="2031073" y="3599834"/>
            <a:ext cx="357448" cy="357447"/>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1" name="Shape 731"/>
        <p:cNvGrpSpPr/>
        <p:nvPr/>
      </p:nvGrpSpPr>
      <p:grpSpPr>
        <a:xfrm>
          <a:off x="0" y="0"/>
          <a:ext cx="0" cy="0"/>
          <a:chOff x="0" y="0"/>
          <a:chExt cx="0" cy="0"/>
        </a:xfrm>
      </p:grpSpPr>
      <p:sp>
        <p:nvSpPr>
          <p:cNvPr id="732" name="Google Shape;732;p9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733" name="Google Shape;733;p9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FIFO page replacement is used with four page frames and eight pages, how many page faults will occur with the reference string 0172327103 if the four frames are initially empty? Now repeat this problem for LRU.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Optimal Algorithm: Infeasibility</a:t>
            </a:r>
            <a:endParaRPr/>
          </a:p>
        </p:txBody>
      </p:sp>
      <p:sp>
        <p:nvSpPr>
          <p:cNvPr id="237" name="Google Shape;237;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Nice, but not achievable in real systems!</a:t>
            </a:r>
            <a:endParaRPr/>
          </a:p>
          <a:p>
            <a:pPr indent="-228600" lvl="1" marL="685800" rtl="0" algn="l">
              <a:lnSpc>
                <a:spcPct val="90000"/>
              </a:lnSpc>
              <a:spcBef>
                <a:spcPts val="500"/>
              </a:spcBef>
              <a:spcAft>
                <a:spcPts val="0"/>
              </a:spcAft>
              <a:buClr>
                <a:schemeClr val="dk1"/>
              </a:buClr>
              <a:buSzPts val="2400"/>
              <a:buChar char="•"/>
            </a:pPr>
            <a:r>
              <a:rPr lang="en-US"/>
              <a:t>Only works if we know the whole sequence of page references</a:t>
            </a:r>
            <a:endParaRPr/>
          </a:p>
          <a:p>
            <a:pPr indent="-228600" lvl="1" marL="685800" rtl="0" algn="l">
              <a:lnSpc>
                <a:spcPct val="90000"/>
              </a:lnSpc>
              <a:spcBef>
                <a:spcPts val="500"/>
              </a:spcBef>
              <a:spcAft>
                <a:spcPts val="0"/>
              </a:spcAft>
              <a:buClr>
                <a:schemeClr val="dk1"/>
              </a:buClr>
              <a:buSzPts val="2400"/>
              <a:buChar char="•"/>
            </a:pPr>
            <a:r>
              <a:rPr lang="en-US"/>
              <a:t>Not realizable in practice (usually)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However</a:t>
            </a:r>
            <a:endParaRPr/>
          </a:p>
          <a:p>
            <a:pPr indent="-228600" lvl="1" marL="685800" rtl="0" algn="l">
              <a:lnSpc>
                <a:spcPct val="90000"/>
              </a:lnSpc>
              <a:spcBef>
                <a:spcPts val="500"/>
              </a:spcBef>
              <a:spcAft>
                <a:spcPts val="0"/>
              </a:spcAft>
              <a:buClr>
                <a:schemeClr val="dk1"/>
              </a:buClr>
              <a:buSzPts val="2400"/>
              <a:buChar char="•"/>
            </a:pPr>
            <a:r>
              <a:rPr b="1" lang="en-US"/>
              <a:t>May be </a:t>
            </a:r>
            <a:r>
              <a:rPr lang="en-US"/>
              <a:t>approximated by running the program twice</a:t>
            </a:r>
            <a:endParaRPr/>
          </a:p>
          <a:p>
            <a:pPr indent="-228600" lvl="2" marL="1143000" rtl="0" algn="l">
              <a:lnSpc>
                <a:spcPct val="90000"/>
              </a:lnSpc>
              <a:spcBef>
                <a:spcPts val="500"/>
              </a:spcBef>
              <a:spcAft>
                <a:spcPts val="0"/>
              </a:spcAft>
              <a:buClr>
                <a:schemeClr val="dk1"/>
              </a:buClr>
              <a:buSzPts val="2000"/>
              <a:buChar char="•"/>
            </a:pPr>
            <a:r>
              <a:rPr lang="en-US"/>
              <a:t>Once to generate the reference trace</a:t>
            </a:r>
            <a:endParaRPr/>
          </a:p>
          <a:p>
            <a:pPr indent="-228600" lvl="2" marL="1143000" rtl="0" algn="l">
              <a:lnSpc>
                <a:spcPct val="90000"/>
              </a:lnSpc>
              <a:spcBef>
                <a:spcPts val="500"/>
              </a:spcBef>
              <a:spcAft>
                <a:spcPts val="0"/>
              </a:spcAft>
              <a:buClr>
                <a:schemeClr val="dk1"/>
              </a:buClr>
              <a:buSzPts val="2000"/>
              <a:buChar char="•"/>
            </a:pPr>
            <a:r>
              <a:rPr lang="en-US"/>
              <a:t>Once (or more) to apply the optimal algorithm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Recall: </a:t>
            </a:r>
            <a:r>
              <a:rPr lang="en-US"/>
              <a:t>Page Table Entry</a:t>
            </a:r>
            <a:endParaRPr/>
          </a:p>
        </p:txBody>
      </p:sp>
      <p:sp>
        <p:nvSpPr>
          <p:cNvPr id="244" name="Google Shape;244;p33"/>
          <p:cNvSpPr txBox="1"/>
          <p:nvPr>
            <p:ph idx="1" type="body"/>
          </p:nvPr>
        </p:nvSpPr>
        <p:spPr>
          <a:xfrm>
            <a:off x="628650" y="1825625"/>
            <a:ext cx="7886700" cy="280687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Modified, Referenced bits</a:t>
            </a:r>
            <a:endParaRPr/>
          </a:p>
          <a:p>
            <a:pPr indent="-228600" lvl="1" marL="685800" rtl="0" algn="l">
              <a:lnSpc>
                <a:spcPct val="90000"/>
              </a:lnSpc>
              <a:spcBef>
                <a:spcPts val="500"/>
              </a:spcBef>
              <a:spcAft>
                <a:spcPts val="0"/>
              </a:spcAft>
              <a:buClr>
                <a:schemeClr val="dk1"/>
              </a:buClr>
              <a:buSzPct val="100000"/>
              <a:buChar char="•"/>
            </a:pPr>
            <a:r>
              <a:rPr lang="en-US"/>
              <a:t>Keep track of page usage, flagged by the hardware</a:t>
            </a:r>
            <a:endParaRPr/>
          </a:p>
          <a:p>
            <a:pPr indent="-228600" lvl="0" marL="228600" rtl="0" algn="l">
              <a:lnSpc>
                <a:spcPct val="90000"/>
              </a:lnSpc>
              <a:spcBef>
                <a:spcPts val="1000"/>
              </a:spcBef>
              <a:spcAft>
                <a:spcPts val="0"/>
              </a:spcAft>
              <a:buClr>
                <a:srgbClr val="A5A5A5"/>
              </a:buClr>
              <a:buSzPct val="100000"/>
              <a:buChar char="•"/>
            </a:pPr>
            <a:r>
              <a:rPr lang="en-US">
                <a:solidFill>
                  <a:srgbClr val="A5A5A5"/>
                </a:solidFill>
              </a:rPr>
              <a:t>Protection bit</a:t>
            </a:r>
            <a:endParaRPr/>
          </a:p>
          <a:p>
            <a:pPr indent="-228600" lvl="1" marL="685800" rtl="0" algn="l">
              <a:lnSpc>
                <a:spcPct val="90000"/>
              </a:lnSpc>
              <a:spcBef>
                <a:spcPts val="500"/>
              </a:spcBef>
              <a:spcAft>
                <a:spcPts val="0"/>
              </a:spcAft>
              <a:buClr>
                <a:srgbClr val="A5A5A5"/>
              </a:buClr>
              <a:buSzPct val="100000"/>
              <a:buChar char="•"/>
            </a:pPr>
            <a:r>
              <a:rPr lang="en-US">
                <a:solidFill>
                  <a:srgbClr val="A5A5A5"/>
                </a:solidFill>
              </a:rPr>
              <a:t>What kind of access is permitted (read, write, execute)</a:t>
            </a:r>
            <a:endParaRPr/>
          </a:p>
          <a:p>
            <a:pPr indent="-228600" lvl="0" marL="228600" rtl="0" algn="l">
              <a:lnSpc>
                <a:spcPct val="90000"/>
              </a:lnSpc>
              <a:spcBef>
                <a:spcPts val="1000"/>
              </a:spcBef>
              <a:spcAft>
                <a:spcPts val="0"/>
              </a:spcAft>
              <a:buClr>
                <a:srgbClr val="A5A5A5"/>
              </a:buClr>
              <a:buSzPct val="100000"/>
              <a:buChar char="•"/>
            </a:pPr>
            <a:r>
              <a:rPr lang="en-US">
                <a:solidFill>
                  <a:srgbClr val="A5A5A5"/>
                </a:solidFill>
              </a:rPr>
              <a:t>Present/absent (valid/invalid) bit</a:t>
            </a:r>
            <a:endParaRPr/>
          </a:p>
          <a:p>
            <a:pPr indent="-228600" lvl="1" marL="685800" rtl="0" algn="l">
              <a:lnSpc>
                <a:spcPct val="90000"/>
              </a:lnSpc>
              <a:spcBef>
                <a:spcPts val="500"/>
              </a:spcBef>
              <a:spcAft>
                <a:spcPts val="0"/>
              </a:spcAft>
              <a:buClr>
                <a:srgbClr val="A5A5A5"/>
              </a:buClr>
              <a:buSzPct val="100000"/>
              <a:buChar char="•"/>
            </a:pPr>
            <a:r>
              <a:rPr lang="en-US">
                <a:solidFill>
                  <a:srgbClr val="A5A5A5"/>
                </a:solidFill>
              </a:rPr>
              <a:t>1, entry is valid and can be used</a:t>
            </a:r>
            <a:endParaRPr/>
          </a:p>
          <a:p>
            <a:pPr indent="-228600" lvl="1" marL="685800" rtl="0" algn="l">
              <a:lnSpc>
                <a:spcPct val="90000"/>
              </a:lnSpc>
              <a:spcBef>
                <a:spcPts val="500"/>
              </a:spcBef>
              <a:spcAft>
                <a:spcPts val="0"/>
              </a:spcAft>
              <a:buClr>
                <a:srgbClr val="A5A5A5"/>
              </a:buClr>
              <a:buSzPct val="100000"/>
              <a:buChar char="•"/>
            </a:pPr>
            <a:r>
              <a:rPr lang="en-US">
                <a:solidFill>
                  <a:srgbClr val="A5A5A5"/>
                </a:solidFill>
              </a:rPr>
              <a:t>0, page is not currently in memory</a:t>
            </a:r>
            <a:endParaRPr/>
          </a:p>
          <a:p>
            <a:pPr indent="-228600" lvl="1" marL="685800" rtl="0" algn="l">
              <a:lnSpc>
                <a:spcPct val="90000"/>
              </a:lnSpc>
              <a:spcBef>
                <a:spcPts val="500"/>
              </a:spcBef>
              <a:spcAft>
                <a:spcPts val="0"/>
              </a:spcAft>
              <a:buClr>
                <a:srgbClr val="A5A5A5"/>
              </a:buClr>
              <a:buSzPct val="100000"/>
              <a:buChar char="•"/>
            </a:pPr>
            <a:r>
              <a:rPr lang="en-US">
                <a:solidFill>
                  <a:srgbClr val="A5A5A5"/>
                </a:solidFill>
              </a:rPr>
              <a:t>Accessing a page with absent/invalid entry causes a </a:t>
            </a:r>
            <a:r>
              <a:rPr b="1" lang="en-US">
                <a:solidFill>
                  <a:srgbClr val="A5A5A5"/>
                </a:solidFill>
              </a:rPr>
              <a:t>page fault</a:t>
            </a:r>
            <a:endParaRPr/>
          </a:p>
        </p:txBody>
      </p:sp>
      <p:grpSp>
        <p:nvGrpSpPr>
          <p:cNvPr id="245" name="Google Shape;245;p33"/>
          <p:cNvGrpSpPr/>
          <p:nvPr/>
        </p:nvGrpSpPr>
        <p:grpSpPr>
          <a:xfrm>
            <a:off x="1693628" y="4579427"/>
            <a:ext cx="6201548" cy="1666956"/>
            <a:chOff x="1693628" y="4579427"/>
            <a:chExt cx="6201548" cy="1666956"/>
          </a:xfrm>
        </p:grpSpPr>
        <p:pic>
          <p:nvPicPr>
            <p:cNvPr id="246" name="Google Shape;246;p33"/>
            <p:cNvPicPr preferRelativeResize="0"/>
            <p:nvPr/>
          </p:nvPicPr>
          <p:blipFill rotWithShape="1">
            <a:blip r:embed="rId3">
              <a:alphaModFix/>
            </a:blip>
            <a:srcRect b="0" l="4587" r="0" t="0"/>
            <a:stretch/>
          </p:blipFill>
          <p:spPr>
            <a:xfrm flipH="1" rot="10800000">
              <a:off x="1978108" y="4579427"/>
              <a:ext cx="5917068" cy="1666955"/>
            </a:xfrm>
            <a:prstGeom prst="rect">
              <a:avLst/>
            </a:prstGeom>
            <a:noFill/>
            <a:ln>
              <a:noFill/>
            </a:ln>
          </p:spPr>
        </p:pic>
        <p:sp>
          <p:nvSpPr>
            <p:cNvPr id="247" name="Google Shape;247;p33"/>
            <p:cNvSpPr/>
            <p:nvPr/>
          </p:nvSpPr>
          <p:spPr>
            <a:xfrm>
              <a:off x="1693628" y="4632503"/>
              <a:ext cx="1455972" cy="6269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48" name="Google Shape;248;p33"/>
            <p:cNvPicPr preferRelativeResize="0"/>
            <p:nvPr/>
          </p:nvPicPr>
          <p:blipFill rotWithShape="1">
            <a:blip r:embed="rId4">
              <a:alphaModFix/>
            </a:blip>
            <a:srcRect b="0" l="0" r="87294" t="0"/>
            <a:stretch/>
          </p:blipFill>
          <p:spPr>
            <a:xfrm flipH="1" rot="10800000">
              <a:off x="1978108" y="4579428"/>
              <a:ext cx="787952" cy="1666955"/>
            </a:xfrm>
            <a:prstGeom prst="rect">
              <a:avLst/>
            </a:prstGeom>
            <a:noFill/>
            <a:ln>
              <a:noFill/>
            </a:ln>
          </p:spPr>
        </p:pic>
      </p:grpSp>
      <p:sp>
        <p:nvSpPr>
          <p:cNvPr id="249" name="Google Shape;249;p33"/>
          <p:cNvSpPr/>
          <p:nvPr/>
        </p:nvSpPr>
        <p:spPr>
          <a:xfrm>
            <a:off x="865470" y="2630465"/>
            <a:ext cx="7413060" cy="2002037"/>
          </a:xfrm>
          <a:prstGeom prst="verticalScroll">
            <a:avLst>
              <a:gd fmla="val 12500"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R</a:t>
            </a:r>
            <a:r>
              <a:rPr lang="en-US" sz="2400">
                <a:solidFill>
                  <a:schemeClr val="dk1"/>
                </a:solidFill>
                <a:latin typeface="Calibri"/>
                <a:ea typeface="Calibri"/>
                <a:cs typeface="Calibri"/>
                <a:sym typeface="Calibri"/>
              </a:rPr>
              <a:t> is set whenever the page is referenced (read or written)</a:t>
            </a:r>
            <a:endParaRPr/>
          </a:p>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M</a:t>
            </a:r>
            <a:r>
              <a:rPr lang="en-US" sz="2400">
                <a:solidFill>
                  <a:schemeClr val="dk1"/>
                </a:solidFill>
                <a:latin typeface="Calibri"/>
                <a:ea typeface="Calibri"/>
                <a:cs typeface="Calibri"/>
                <a:sym typeface="Calibri"/>
              </a:rPr>
              <a:t> is set when the page is written to (i.e., modified)</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These bits are set by the hardware; once a bit has been set to 1, it stays 1 until the OS resets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