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5"/>
  </p:notesMasterIdLst>
  <p:sldIdLst>
    <p:sldId id="256" r:id="rId3"/>
    <p:sldId id="257" r:id="rId4"/>
    <p:sldId id="293" r:id="rId5"/>
    <p:sldId id="294" r:id="rId6"/>
    <p:sldId id="301" r:id="rId7"/>
    <p:sldId id="295" r:id="rId8"/>
    <p:sldId id="302" r:id="rId9"/>
    <p:sldId id="297" r:id="rId10"/>
    <p:sldId id="303" r:id="rId11"/>
    <p:sldId id="298" r:id="rId12"/>
    <p:sldId id="304" r:id="rId13"/>
    <p:sldId id="305" r:id="rId14"/>
    <p:sldId id="306" r:id="rId15"/>
    <p:sldId id="300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swald" pitchFamily="2" charset="77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Light" panose="020F0302020204030204" pitchFamily="34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EA843-3A0F-47B0-8D56-01B989E065C3}">
  <a:tblStyle styleId="{BD8EA843-3A0F-47B0-8D56-01B989E06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161" d="100"/>
          <a:sy n="161" d="100"/>
        </p:scale>
        <p:origin x="8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6bab7d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6bab7d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3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6bab7d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6bab7d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7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6bab7d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6bab7d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1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6bab7d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6bab7d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13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06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27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92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1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090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6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1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99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6bab7db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6bab7db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4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9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46bab7dba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46bab7dba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17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46bab7dba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46bab7dba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8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46bab7dba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46bab7dba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6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46bab7dba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46bab7dba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46bab7dba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46bab7dba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3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46bab7dba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46bab7dba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23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9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3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3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3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3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Google Shape;121;p3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3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3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3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3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3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3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45" name="Google Shape;145;p3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46" name="Google Shape;146;p3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3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3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Four_Boxes">
  <p:cSld name="Custom_Four_Boxe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ftr" idx="11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2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3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4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cxnSp>
        <p:nvCxnSpPr>
          <p:cNvPr id="156" name="Google Shape;156;p34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>
            <a:spLocks noGrp="1"/>
          </p:cNvSpPr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camtuf.coredump.cx/af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ngr/ang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Finding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Bugs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Binary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endParaRPr sz="3600" dirty="0"/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CS-577-A, Fall 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Jun Xu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err="1"/>
              <a:t>Signedness</a:t>
            </a:r>
            <a:r>
              <a:rPr lang="en" dirty="0"/>
              <a:t> </a:t>
            </a:r>
            <a:r>
              <a:rPr lang="en" dirty="0" err="1"/>
              <a:t>Mixups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592" name="Google Shape;592;p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5333" cy="1686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int size;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char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[16];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", &amp;size);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if (size &gt; 16) exit(1);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read(0,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size);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B741-D250-E243-BB18-150B1E1ADDE3}"/>
              </a:ext>
            </a:extLst>
          </p:cNvPr>
          <p:cNvSpPr txBox="1"/>
          <p:nvPr/>
        </p:nvSpPr>
        <p:spPr>
          <a:xfrm>
            <a:off x="-1" y="3314883"/>
            <a:ext cx="504613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signedness</a:t>
            </a:r>
            <a:r>
              <a:rPr lang="zh-CN" altLang="en-US" dirty="0"/>
              <a:t> </a:t>
            </a:r>
            <a:r>
              <a:rPr lang="en-US" altLang="zh-CN" dirty="0" err="1"/>
              <a:t>mixup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overflow;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8560B1D-C52B-D843-A496-EDD879CC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60" y="1063378"/>
            <a:ext cx="3001618" cy="37520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1C0F5-F963-2941-82EC-753C697D25AA}"/>
              </a:ext>
            </a:extLst>
          </p:cNvPr>
          <p:cNvCxnSpPr>
            <a:cxnSpLocks/>
          </p:cNvCxnSpPr>
          <p:nvPr/>
        </p:nvCxnSpPr>
        <p:spPr>
          <a:xfrm>
            <a:off x="3479526" y="2186911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DFCFFA-A3E6-B84A-907D-87839FF24EBD}"/>
              </a:ext>
            </a:extLst>
          </p:cNvPr>
          <p:cNvSpPr txBox="1"/>
          <p:nvPr/>
        </p:nvSpPr>
        <p:spPr>
          <a:xfrm>
            <a:off x="4176875" y="1676760"/>
            <a:ext cx="11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2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err="1"/>
              <a:t>Signedness</a:t>
            </a:r>
            <a:r>
              <a:rPr lang="en" dirty="0"/>
              <a:t> </a:t>
            </a:r>
            <a:r>
              <a:rPr lang="en" dirty="0" err="1"/>
              <a:t>Mixups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8560B1D-C52B-D843-A496-EDD879CC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99" y="1185500"/>
            <a:ext cx="3001618" cy="3752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1A4BDF-5EAE-2046-8534-4604693F788F}"/>
              </a:ext>
            </a:extLst>
          </p:cNvPr>
          <p:cNvSpPr/>
          <p:nvPr/>
        </p:nvSpPr>
        <p:spPr>
          <a:xfrm>
            <a:off x="66260" y="1676400"/>
            <a:ext cx="7137401" cy="1005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Arguments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scanf</a:t>
            </a:r>
            <a:r>
              <a:rPr lang="en-US" altLang="zh-CN" sz="1050" dirty="0">
                <a:solidFill>
                  <a:srgbClr val="FF0000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EDI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[RIP+0xd7];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format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RSI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RAX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[RBP-0x10];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location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save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input</a:t>
            </a:r>
            <a:endParaRPr lang="en-HK" altLang="zh-CN" sz="105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EAX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0;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no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vector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registers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arguments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F47FB-8309-724A-80D9-A75DA46A71C6}"/>
              </a:ext>
            </a:extLst>
          </p:cNvPr>
          <p:cNvSpPr/>
          <p:nvPr/>
        </p:nvSpPr>
        <p:spPr>
          <a:xfrm>
            <a:off x="66260" y="2682094"/>
            <a:ext cx="7137401" cy="49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Consider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input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integer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and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compare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integer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with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0x10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manner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of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signed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comparison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6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Uninitialized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10" name="Google Shape;592;p64">
            <a:extLst>
              <a:ext uri="{FF2B5EF4-FFF2-40B4-BE49-F238E27FC236}">
                <a16:creationId xmlns:a16="http://schemas.microsoft.com/office/drawing/2014/main" id="{99A7FE4E-6C6F-304B-9198-971F73F73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" y="1637472"/>
            <a:ext cx="2902226" cy="1686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size;</a:t>
            </a:r>
            <a:endParaRPr lang="en-HK" altLang="zh-CN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malloc(size);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read(0,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buffer,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128);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(“%s\n”,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buffer);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1BD6C34-9B9E-474E-A3D7-0E553681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38" y="1123013"/>
            <a:ext cx="3256023" cy="3930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4FE6CB-2701-CF48-A13F-DD9B4BA8E24C}"/>
              </a:ext>
            </a:extLst>
          </p:cNvPr>
          <p:cNvSpPr txBox="1"/>
          <p:nvPr/>
        </p:nvSpPr>
        <p:spPr>
          <a:xfrm>
            <a:off x="149170" y="3805214"/>
            <a:ext cx="504613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uninitialized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difficulties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CF639-AC3A-D94E-8B53-28DC3DF04DAD}"/>
              </a:ext>
            </a:extLst>
          </p:cNvPr>
          <p:cNvCxnSpPr>
            <a:cxnSpLocks/>
          </p:cNvCxnSpPr>
          <p:nvPr/>
        </p:nvCxnSpPr>
        <p:spPr>
          <a:xfrm>
            <a:off x="3161474" y="2504964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DF17A-CF94-654A-AF29-7E9708A8D0D2}"/>
              </a:ext>
            </a:extLst>
          </p:cNvPr>
          <p:cNvSpPr txBox="1"/>
          <p:nvPr/>
        </p:nvSpPr>
        <p:spPr>
          <a:xfrm>
            <a:off x="3858823" y="1994813"/>
            <a:ext cx="11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Uninitialized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1BD6C34-9B9E-474E-A3D7-0E553681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60" y="1212574"/>
            <a:ext cx="3256023" cy="3930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6D08F2-AF91-E84F-ADF5-06130AD74265}"/>
              </a:ext>
            </a:extLst>
          </p:cNvPr>
          <p:cNvSpPr/>
          <p:nvPr/>
        </p:nvSpPr>
        <p:spPr>
          <a:xfrm>
            <a:off x="139147" y="1868557"/>
            <a:ext cx="7137401" cy="602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value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inside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[rbp-0x4]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never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initialized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Then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value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passed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first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argument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malloc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6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After Free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6" name="Google Shape;592;p64">
            <a:extLst>
              <a:ext uri="{FF2B5EF4-FFF2-40B4-BE49-F238E27FC236}">
                <a16:creationId xmlns:a16="http://schemas.microsoft.com/office/drawing/2014/main" id="{C7A59CF5-73A7-EF48-A4DA-3E063A52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1" y="1398932"/>
            <a:ext cx="2981739" cy="19936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malloc(</a:t>
            </a:r>
            <a:r>
              <a:rPr lang="en-US" altLang="zh-CN" sz="1200" dirty="0" err="1"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(int));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*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128;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free(size);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malloc(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size);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read(0,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buffer,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128);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9B784F-CBC4-CB47-AB45-50FAA315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73" y="408321"/>
            <a:ext cx="2981739" cy="46291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FF73F-8746-DE4B-AF55-2FF52D325B77}"/>
              </a:ext>
            </a:extLst>
          </p:cNvPr>
          <p:cNvCxnSpPr>
            <a:cxnSpLocks/>
          </p:cNvCxnSpPr>
          <p:nvPr/>
        </p:nvCxnSpPr>
        <p:spPr>
          <a:xfrm>
            <a:off x="3095214" y="2511590"/>
            <a:ext cx="259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9C3225-C079-4D46-B01D-8BFE487CE74D}"/>
              </a:ext>
            </a:extLst>
          </p:cNvPr>
          <p:cNvSpPr txBox="1"/>
          <p:nvPr/>
        </p:nvSpPr>
        <p:spPr>
          <a:xfrm>
            <a:off x="3792563" y="2001439"/>
            <a:ext cx="11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3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Use After Free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9B784F-CBC4-CB47-AB45-50FAA315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7" y="1134349"/>
            <a:ext cx="2531160" cy="3929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F64B1A-6B08-B74F-8D83-20708D9F70AC}"/>
              </a:ext>
            </a:extLst>
          </p:cNvPr>
          <p:cNvSpPr/>
          <p:nvPr/>
        </p:nvSpPr>
        <p:spPr>
          <a:xfrm>
            <a:off x="278295" y="1543879"/>
            <a:ext cx="7137401" cy="324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A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4-byte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buffer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allocated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here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2ED1F-8751-CF4A-88B2-122B21AE552F}"/>
              </a:ext>
            </a:extLst>
          </p:cNvPr>
          <p:cNvSpPr/>
          <p:nvPr/>
        </p:nvSpPr>
        <p:spPr>
          <a:xfrm>
            <a:off x="278295" y="1874844"/>
            <a:ext cx="7137401" cy="47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0x80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saved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buffer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DA9451-27FA-4A49-9662-93D6F3A1D13E}"/>
              </a:ext>
            </a:extLst>
          </p:cNvPr>
          <p:cNvSpPr/>
          <p:nvPr/>
        </p:nvSpPr>
        <p:spPr>
          <a:xfrm>
            <a:off x="278295" y="2349057"/>
            <a:ext cx="7137401" cy="47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buffer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freed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6A06C-876C-5646-8535-6F9756519AE5}"/>
              </a:ext>
            </a:extLst>
          </p:cNvPr>
          <p:cNvSpPr/>
          <p:nvPr/>
        </p:nvSpPr>
        <p:spPr>
          <a:xfrm>
            <a:off x="278294" y="2817285"/>
            <a:ext cx="7137401" cy="72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buffer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accessed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again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get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value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inside;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And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use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value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size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for a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request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of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memory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allocation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8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ABAECD-0D35-1049-897F-0B5FDE48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367670" cy="3725700"/>
          </a:xfrm>
        </p:spPr>
        <p:txBody>
          <a:bodyPr/>
          <a:lstStyle/>
          <a:p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line-by-line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(you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try)</a:t>
            </a:r>
          </a:p>
          <a:p>
            <a:endParaRPr lang="en-US" altLang="zh-CN" dirty="0"/>
          </a:p>
          <a:p>
            <a:r>
              <a:rPr lang="en-US" altLang="zh-CN" dirty="0"/>
              <a:t>Fuzzing:</a:t>
            </a:r>
            <a:r>
              <a:rPr lang="zh-CN" altLang="en-US" dirty="0"/>
              <a:t> </a:t>
            </a:r>
            <a:r>
              <a:rPr lang="en-US" altLang="zh-CN" dirty="0"/>
              <a:t>generating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endParaRPr lang="en-US" altLang="zh-CN" dirty="0"/>
          </a:p>
          <a:p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execution:</a:t>
            </a:r>
            <a:r>
              <a:rPr lang="zh-CN" altLang="en-US" dirty="0"/>
              <a:t> </a:t>
            </a:r>
            <a:r>
              <a:rPr lang="en-US" altLang="zh-CN" dirty="0"/>
              <a:t>enumerating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Fuzzing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ABAECD-0D35-1049-897F-0B5FDE48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7780867" cy="372570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random,</a:t>
            </a:r>
            <a:r>
              <a:rPr lang="zh-CN" altLang="en-US" dirty="0"/>
              <a:t> </a:t>
            </a:r>
            <a:r>
              <a:rPr lang="en-US" altLang="zh-CN" dirty="0"/>
              <a:t>unexpected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</a:p>
          <a:p>
            <a:endParaRPr lang="en-US" dirty="0"/>
          </a:p>
          <a:p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fuzzing:</a:t>
            </a:r>
            <a:r>
              <a:rPr lang="zh-CN" altLang="en-US" dirty="0"/>
              <a:t> </a:t>
            </a:r>
            <a:r>
              <a:rPr lang="en-US" altLang="zh-CN" dirty="0"/>
              <a:t>black-box;</a:t>
            </a:r>
            <a:r>
              <a:rPr lang="zh-CN" altLang="en-US" dirty="0"/>
              <a:t> </a:t>
            </a:r>
            <a:r>
              <a:rPr lang="en-US" altLang="zh-CN" dirty="0"/>
              <a:t>grey-box;</a:t>
            </a:r>
            <a:r>
              <a:rPr lang="zh-CN" altLang="en-US" dirty="0"/>
              <a:t> </a:t>
            </a:r>
            <a:r>
              <a:rPr lang="en-US" altLang="zh-CN" dirty="0"/>
              <a:t>white-box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grey-box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2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Grey-box</a:t>
            </a:r>
            <a:r>
              <a:rPr lang="zh-CN" altLang="en-US" dirty="0"/>
              <a:t> </a:t>
            </a:r>
            <a:r>
              <a:rPr lang="en-US" altLang="zh-CN" dirty="0"/>
              <a:t>fuzzing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8DA04A-29B7-3F4E-AD8C-283CB60B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516"/>
            <a:ext cx="6544733" cy="2583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9876A4-AA68-5643-954C-F954C5FF3404}"/>
              </a:ext>
            </a:extLst>
          </p:cNvPr>
          <p:cNvSpPr/>
          <p:nvPr/>
        </p:nvSpPr>
        <p:spPr>
          <a:xfrm>
            <a:off x="3748566" y="2218267"/>
            <a:ext cx="5268434" cy="58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>
                <a:solidFill>
                  <a:srgbClr val="FF0000"/>
                </a:solidFill>
              </a:rPr>
              <a:t>Gradually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expand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the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testcases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based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on</a:t>
            </a:r>
          </a:p>
          <a:p>
            <a:pPr algn="r"/>
            <a:r>
              <a:rPr lang="en-US" altLang="zh-CN" sz="1100" dirty="0">
                <a:solidFill>
                  <a:srgbClr val="FF0000"/>
                </a:solidFill>
              </a:rPr>
              <a:t>feedback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from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execution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of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the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software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grey-box</a:t>
            </a:r>
            <a:r>
              <a:rPr lang="zh-CN" altLang="en-US" dirty="0"/>
              <a:t> </a:t>
            </a:r>
            <a:r>
              <a:rPr lang="en-US" altLang="zh-CN" dirty="0"/>
              <a:t>fuzzing</a:t>
            </a:r>
            <a:r>
              <a:rPr lang="zh-CN" altLang="en-US" dirty="0"/>
              <a:t> </a:t>
            </a:r>
            <a:r>
              <a:rPr lang="en-US" altLang="zh-CN" dirty="0"/>
              <a:t>tool:</a:t>
            </a:r>
            <a:r>
              <a:rPr lang="zh-CN" altLang="en-US" dirty="0"/>
              <a:t> </a:t>
            </a:r>
            <a:r>
              <a:rPr lang="en-US" altLang="zh-CN" dirty="0"/>
              <a:t>America</a:t>
            </a:r>
            <a:r>
              <a:rPr lang="zh-CN" altLang="en-US" dirty="0"/>
              <a:t> </a:t>
            </a:r>
            <a:r>
              <a:rPr lang="en-US" altLang="zh-CN" dirty="0"/>
              <a:t>Fuzzy</a:t>
            </a:r>
            <a:r>
              <a:rPr lang="zh-CN" altLang="en-US" dirty="0"/>
              <a:t> </a:t>
            </a:r>
            <a:r>
              <a:rPr lang="en-US" altLang="zh-CN" dirty="0"/>
              <a:t>Lop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4FC6D-1D29-FA4F-9A6E-DAC0753D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22" y="1155550"/>
            <a:ext cx="5861844" cy="29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D572A-9BC3-2549-9977-562A974D2574}"/>
              </a:ext>
            </a:extLst>
          </p:cNvPr>
          <p:cNvSpPr txBox="1"/>
          <p:nvPr/>
        </p:nvSpPr>
        <p:spPr>
          <a:xfrm>
            <a:off x="3124200" y="4178644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https://lcamtuf.coredump.cx/afl</a:t>
            </a:r>
            <a:endParaRPr lang="en-US" dirty="0"/>
          </a:p>
          <a:p>
            <a:endParaRPr lang="en-US" dirty="0"/>
          </a:p>
          <a:p>
            <a:r>
              <a:rPr lang="en-US" altLang="zh-CN" sz="2800" dirty="0"/>
              <a:t>Let’s</a:t>
            </a:r>
            <a:r>
              <a:rPr lang="zh-CN" altLang="en-US" sz="2800" dirty="0"/>
              <a:t> </a:t>
            </a:r>
            <a:r>
              <a:rPr lang="en-US" altLang="zh-CN" sz="2800" dirty="0"/>
              <a:t>see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6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unsafe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Consequences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execution,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hijack,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ABAECD-0D35-1049-897F-0B5FDE48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7780867" cy="372570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enumerate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endParaRPr lang="en-US" dirty="0"/>
          </a:p>
          <a:p>
            <a:endParaRPr lang="en-US" dirty="0"/>
          </a:p>
          <a:p>
            <a:pPr lvl="1"/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“symbolic”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statement,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respectively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</a:p>
          <a:p>
            <a:pPr lvl="1"/>
            <a:endParaRPr lang="en-US" dirty="0"/>
          </a:p>
          <a:p>
            <a:pPr lvl="1"/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8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B37130-A0CA-1746-BA17-AFEBEC8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6" y="1078195"/>
            <a:ext cx="71247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dirty="0"/>
          </a:p>
        </p:txBody>
      </p:sp>
      <p:pic>
        <p:nvPicPr>
          <p:cNvPr id="2050" name="Picture 2" descr="symbion: fusing concrete and symbolic execution">
            <a:extLst>
              <a:ext uri="{FF2B5EF4-FFF2-40B4-BE49-F238E27FC236}">
                <a16:creationId xmlns:a16="http://schemas.microsoft.com/office/drawing/2014/main" id="{CCEB68C2-6DE4-FB4E-BC59-42DF0151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5" y="960543"/>
            <a:ext cx="7078132" cy="345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29623-8C01-0744-8677-BA92FEC94495}"/>
              </a:ext>
            </a:extLst>
          </p:cNvPr>
          <p:cNvSpPr txBox="1"/>
          <p:nvPr/>
        </p:nvSpPr>
        <p:spPr>
          <a:xfrm>
            <a:off x="3268133" y="4271777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https://github.com/angr/angr</a:t>
            </a:r>
            <a:endParaRPr lang="en-US" dirty="0"/>
          </a:p>
          <a:p>
            <a:endParaRPr lang="en-US" dirty="0"/>
          </a:p>
          <a:p>
            <a:r>
              <a:rPr lang="en-US" altLang="zh-CN" sz="2800" dirty="0"/>
              <a:t>Let’s</a:t>
            </a:r>
            <a:r>
              <a:rPr lang="zh-CN" altLang="en-US" sz="2800" dirty="0"/>
              <a:t> </a:t>
            </a:r>
            <a:r>
              <a:rPr lang="en-US" altLang="zh-CN" sz="2800" dirty="0"/>
              <a:t>see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0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Today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Buffer Overflow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540" name="Google Shape;540;p60"/>
          <p:cNvSpPr txBox="1">
            <a:spLocks noGrp="1"/>
          </p:cNvSpPr>
          <p:nvPr>
            <p:ph type="body" idx="1"/>
          </p:nvPr>
        </p:nvSpPr>
        <p:spPr>
          <a:xfrm>
            <a:off x="0" y="1427814"/>
            <a:ext cx="3425686" cy="25809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>
              <a:cs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main(int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char **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char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[16];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read(0,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128);</a:t>
            </a:r>
          </a:p>
          <a:p>
            <a:pPr lvl="0" indent="0">
              <a:buSzPts val="1100"/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CN" sz="12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(“%s\n”,</a:t>
            </a: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-US" altLang="zh-C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win(void){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(“You Win!\n”);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exit(0);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B919F9-B618-764F-B129-3BF62476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55" y="1063378"/>
            <a:ext cx="3679142" cy="38249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63187B-6CF0-524B-A4F0-2AFEEBAF94FD}"/>
              </a:ext>
            </a:extLst>
          </p:cNvPr>
          <p:cNvCxnSpPr>
            <a:cxnSpLocks/>
            <a:stCxn id="540" idx="3"/>
          </p:cNvCxnSpPr>
          <p:nvPr/>
        </p:nvCxnSpPr>
        <p:spPr>
          <a:xfrm>
            <a:off x="3425686" y="2718299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DDCFAF-BAE7-524F-8EF9-459855CA1579}"/>
              </a:ext>
            </a:extLst>
          </p:cNvPr>
          <p:cNvSpPr txBox="1"/>
          <p:nvPr/>
        </p:nvSpPr>
        <p:spPr>
          <a:xfrm>
            <a:off x="3491946" y="2353863"/>
            <a:ext cx="182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3DB2B-FA35-AA4B-BC0D-F983998FE189}"/>
              </a:ext>
            </a:extLst>
          </p:cNvPr>
          <p:cNvSpPr txBox="1"/>
          <p:nvPr/>
        </p:nvSpPr>
        <p:spPr>
          <a:xfrm>
            <a:off x="77303" y="4220817"/>
            <a:ext cx="52346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Buffer Overflow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B919F9-B618-764F-B129-3BF62476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102" y="1112613"/>
            <a:ext cx="3679142" cy="3824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D88104-9CDB-1140-8C40-DD9FBAA93E7D}"/>
              </a:ext>
            </a:extLst>
          </p:cNvPr>
          <p:cNvSpPr/>
          <p:nvPr/>
        </p:nvSpPr>
        <p:spPr>
          <a:xfrm>
            <a:off x="6482896" y="1989666"/>
            <a:ext cx="1584003" cy="76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EE27B-DDF2-CC41-A04F-343D39FF7443}"/>
              </a:ext>
            </a:extLst>
          </p:cNvPr>
          <p:cNvSpPr txBox="1"/>
          <p:nvPr/>
        </p:nvSpPr>
        <p:spPr>
          <a:xfrm>
            <a:off x="6604650" y="877317"/>
            <a:ext cx="158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Stack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6FD09-BD3F-DB4C-BBFC-A92DD2967B7E}"/>
              </a:ext>
            </a:extLst>
          </p:cNvPr>
          <p:cNvSpPr/>
          <p:nvPr/>
        </p:nvSpPr>
        <p:spPr>
          <a:xfrm>
            <a:off x="6482896" y="2755087"/>
            <a:ext cx="1584003" cy="134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92DB517-7F6C-584D-B606-649DB073FC99}"/>
              </a:ext>
            </a:extLst>
          </p:cNvPr>
          <p:cNvSpPr/>
          <p:nvPr/>
        </p:nvSpPr>
        <p:spPr>
          <a:xfrm>
            <a:off x="8066899" y="2755087"/>
            <a:ext cx="243509" cy="1346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1EA52-207C-084C-B414-D63AB3133C79}"/>
              </a:ext>
            </a:extLst>
          </p:cNvPr>
          <p:cNvSpPr txBox="1"/>
          <p:nvPr/>
        </p:nvSpPr>
        <p:spPr>
          <a:xfrm>
            <a:off x="8310408" y="3274297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3B5DF0-F62A-294A-8D5D-90528ED98B1F}"/>
              </a:ext>
            </a:extLst>
          </p:cNvPr>
          <p:cNvSpPr/>
          <p:nvPr/>
        </p:nvSpPr>
        <p:spPr>
          <a:xfrm>
            <a:off x="6482895" y="1224244"/>
            <a:ext cx="1584003" cy="76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</a:t>
            </a:r>
            <a:r>
              <a:rPr lang="zh-CN" altLang="en-US" dirty="0"/>
              <a:t> </a:t>
            </a:r>
            <a:r>
              <a:rPr lang="en-US" altLang="zh-CN" dirty="0" err="1"/>
              <a:t>Addr</a:t>
            </a:r>
            <a:endParaRPr lang="en-US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31D39C-E999-C849-9A29-A1000EF6D176}"/>
              </a:ext>
            </a:extLst>
          </p:cNvPr>
          <p:cNvCxnSpPr/>
          <p:nvPr/>
        </p:nvCxnSpPr>
        <p:spPr>
          <a:xfrm>
            <a:off x="3124200" y="1329267"/>
            <a:ext cx="3358695" cy="1425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6FD4A73-A9E9-9E41-B648-452618F7B0DD}"/>
              </a:ext>
            </a:extLst>
          </p:cNvPr>
          <p:cNvCxnSpPr/>
          <p:nvPr/>
        </p:nvCxnSpPr>
        <p:spPr>
          <a:xfrm>
            <a:off x="3589867" y="1532467"/>
            <a:ext cx="2893028" cy="12226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41E9FA-6DFF-CF4C-8391-B8FC85687D48}"/>
              </a:ext>
            </a:extLst>
          </p:cNvPr>
          <p:cNvSpPr txBox="1"/>
          <p:nvPr/>
        </p:nvSpPr>
        <p:spPr>
          <a:xfrm>
            <a:off x="3537041" y="1096761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RSP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5D1A-076E-5E4B-A039-8FCC57B0F4FF}"/>
              </a:ext>
            </a:extLst>
          </p:cNvPr>
          <p:cNvSpPr txBox="1"/>
          <p:nvPr/>
        </p:nvSpPr>
        <p:spPr>
          <a:xfrm>
            <a:off x="3889979" y="1284032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63A2942-09AE-C040-8295-97084A9CBEE1}"/>
              </a:ext>
            </a:extLst>
          </p:cNvPr>
          <p:cNvCxnSpPr/>
          <p:nvPr/>
        </p:nvCxnSpPr>
        <p:spPr>
          <a:xfrm>
            <a:off x="3708673" y="1727200"/>
            <a:ext cx="2774222" cy="2374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98EBB9-AC1C-E445-A865-979275D84D77}"/>
              </a:ext>
            </a:extLst>
          </p:cNvPr>
          <p:cNvSpPr txBox="1"/>
          <p:nvPr/>
        </p:nvSpPr>
        <p:spPr>
          <a:xfrm>
            <a:off x="3995806" y="1494751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RSP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60C438-2591-7245-B24F-2795FFA3438C}"/>
              </a:ext>
            </a:extLst>
          </p:cNvPr>
          <p:cNvCxnSpPr>
            <a:endCxn id="12" idx="1"/>
          </p:cNvCxnSpPr>
          <p:nvPr/>
        </p:nvCxnSpPr>
        <p:spPr>
          <a:xfrm>
            <a:off x="4407458" y="2372377"/>
            <a:ext cx="2075438" cy="105581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C71678-BF05-1D48-9721-F3FC8F272703}"/>
              </a:ext>
            </a:extLst>
          </p:cNvPr>
          <p:cNvSpPr txBox="1"/>
          <p:nvPr/>
        </p:nvSpPr>
        <p:spPr>
          <a:xfrm>
            <a:off x="5729550" y="3127461"/>
            <a:ext cx="6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RAX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B0EA6A6-03DC-FC4D-A772-B6438B52E1B5}"/>
              </a:ext>
            </a:extLst>
          </p:cNvPr>
          <p:cNvCxnSpPr>
            <a:endCxn id="12" idx="1"/>
          </p:cNvCxnSpPr>
          <p:nvPr/>
        </p:nvCxnSpPr>
        <p:spPr>
          <a:xfrm>
            <a:off x="3589867" y="2819400"/>
            <a:ext cx="2893029" cy="6087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A85E5-9863-8A4F-A524-B872E890E343}"/>
              </a:ext>
            </a:extLst>
          </p:cNvPr>
          <p:cNvSpPr txBox="1"/>
          <p:nvPr/>
        </p:nvSpPr>
        <p:spPr>
          <a:xfrm>
            <a:off x="3934617" y="2524109"/>
            <a:ext cx="6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BFF08A-A61D-C442-ABDC-5C1142D9EB09}"/>
              </a:ext>
            </a:extLst>
          </p:cNvPr>
          <p:cNvSpPr/>
          <p:nvPr/>
        </p:nvSpPr>
        <p:spPr>
          <a:xfrm>
            <a:off x="14766" y="2524108"/>
            <a:ext cx="3875213" cy="60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</a:rPr>
              <a:t>Arguments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to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read: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EDI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RSI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RBP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–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0x10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EDX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0x80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15CF24-2DF7-FB43-A81E-F9FAF0913667}"/>
              </a:ext>
            </a:extLst>
          </p:cNvPr>
          <p:cNvSpPr/>
          <p:nvPr/>
        </p:nvSpPr>
        <p:spPr>
          <a:xfrm>
            <a:off x="16797" y="3190453"/>
            <a:ext cx="1786603" cy="131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at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0x80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bytes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from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standard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and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save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data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memory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RBP–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0x10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Heap Buffer Overflow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546" name="Google Shape;546;p61"/>
          <p:cNvSpPr txBox="1">
            <a:spLocks noGrp="1"/>
          </p:cNvSpPr>
          <p:nvPr>
            <p:ph type="body" idx="1"/>
          </p:nvPr>
        </p:nvSpPr>
        <p:spPr>
          <a:xfrm>
            <a:off x="26501" y="1703355"/>
            <a:ext cx="4284133" cy="1974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int main(int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char **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char *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(char *)malloc(16);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read(0,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small_buffer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128);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47A1-AC84-1848-B280-70D93C8789D6}"/>
              </a:ext>
            </a:extLst>
          </p:cNvPr>
          <p:cNvSpPr txBox="1"/>
          <p:nvPr/>
        </p:nvSpPr>
        <p:spPr>
          <a:xfrm>
            <a:off x="77304" y="4220817"/>
            <a:ext cx="493607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C6AA616-9ABD-9440-8E05-F2929223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4" y="1063378"/>
            <a:ext cx="3115842" cy="36828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03DB9F-7A1D-5F42-87E7-AFB9E1B6518C}"/>
              </a:ext>
            </a:extLst>
          </p:cNvPr>
          <p:cNvCxnSpPr>
            <a:cxnSpLocks/>
          </p:cNvCxnSpPr>
          <p:nvPr/>
        </p:nvCxnSpPr>
        <p:spPr>
          <a:xfrm>
            <a:off x="4167853" y="2750897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C0FD18-F6B4-1D49-8A51-CD8AE4160C69}"/>
              </a:ext>
            </a:extLst>
          </p:cNvPr>
          <p:cNvSpPr txBox="1"/>
          <p:nvPr/>
        </p:nvSpPr>
        <p:spPr>
          <a:xfrm>
            <a:off x="4266507" y="2392603"/>
            <a:ext cx="182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9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Heap Buffer Overflow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C6AA616-9ABD-9440-8E05-F2929223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21" y="1254706"/>
            <a:ext cx="3115842" cy="3682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33FD03-9006-4A42-A1B1-F274955C59CA}"/>
              </a:ext>
            </a:extLst>
          </p:cNvPr>
          <p:cNvSpPr/>
          <p:nvPr/>
        </p:nvSpPr>
        <p:spPr>
          <a:xfrm>
            <a:off x="0" y="2566546"/>
            <a:ext cx="4953000" cy="8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</a:rPr>
              <a:t>Arguments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to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read: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EDI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RSI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Location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returned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by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malloc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EDX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0x80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874EC-71E9-154F-A8E7-BBD3CD58DA24}"/>
              </a:ext>
            </a:extLst>
          </p:cNvPr>
          <p:cNvSpPr/>
          <p:nvPr/>
        </p:nvSpPr>
        <p:spPr>
          <a:xfrm>
            <a:off x="0" y="3623708"/>
            <a:ext cx="1693333" cy="131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at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0x80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bytes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from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standard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and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save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data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returned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malloc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0268D-4B44-C042-B3A8-0323FB885B3B}"/>
              </a:ext>
            </a:extLst>
          </p:cNvPr>
          <p:cNvSpPr/>
          <p:nvPr/>
        </p:nvSpPr>
        <p:spPr>
          <a:xfrm>
            <a:off x="0" y="2167466"/>
            <a:ext cx="4953000" cy="39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</a:rPr>
              <a:t>Arguments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to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malloc: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* </a:t>
            </a:r>
            <a:r>
              <a:rPr lang="en-US" altLang="zh-CN" sz="900" dirty="0">
                <a:solidFill>
                  <a:srgbClr val="FF0000"/>
                </a:solidFill>
              </a:rPr>
              <a:t>EDI</a:t>
            </a:r>
            <a:r>
              <a:rPr lang="zh-CN" altLang="en-US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>
                <a:solidFill>
                  <a:srgbClr val="FF0000"/>
                </a:solidFill>
              </a:rPr>
              <a:t>=0x10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ED1D3-1CFF-0944-A6D4-F97BC5847DD8}"/>
              </a:ext>
            </a:extLst>
          </p:cNvPr>
          <p:cNvSpPr/>
          <p:nvPr/>
        </p:nvSpPr>
        <p:spPr>
          <a:xfrm>
            <a:off x="5588000" y="1911351"/>
            <a:ext cx="3496733" cy="66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BD84CB9-D057-8645-A4D9-E254F73E4DC4}"/>
              </a:ext>
            </a:extLst>
          </p:cNvPr>
          <p:cNvSpPr/>
          <p:nvPr/>
        </p:nvSpPr>
        <p:spPr>
          <a:xfrm rot="5400000">
            <a:off x="7230455" y="25323"/>
            <a:ext cx="211824" cy="3496732"/>
          </a:xfrm>
          <a:prstGeom prst="lef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65B8A-8625-1F47-B766-832EB22FAE0F}"/>
              </a:ext>
            </a:extLst>
          </p:cNvPr>
          <p:cNvSpPr txBox="1"/>
          <p:nvPr/>
        </p:nvSpPr>
        <p:spPr>
          <a:xfrm>
            <a:off x="7008084" y="1377770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Heap</a:t>
            </a:r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5F1C2C2-F98B-3745-B716-610E57383FE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94240" y="2241551"/>
            <a:ext cx="693760" cy="404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B61-3924-A449-9D5C-E716C4953282}"/>
              </a:ext>
            </a:extLst>
          </p:cNvPr>
          <p:cNvSpPr txBox="1"/>
          <p:nvPr/>
        </p:nvSpPr>
        <p:spPr>
          <a:xfrm>
            <a:off x="5070520" y="1953686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RAX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E8462C3-CC6B-A54F-96BC-6E2DC1565E44}"/>
              </a:ext>
            </a:extLst>
          </p:cNvPr>
          <p:cNvCxnSpPr>
            <a:endCxn id="6" idx="1"/>
          </p:cNvCxnSpPr>
          <p:nvPr/>
        </p:nvCxnSpPr>
        <p:spPr>
          <a:xfrm flipV="1">
            <a:off x="3327400" y="2241551"/>
            <a:ext cx="2260600" cy="9588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A4BFB6-7463-AE48-A187-770EDCD8D83D}"/>
              </a:ext>
            </a:extLst>
          </p:cNvPr>
          <p:cNvSpPr txBox="1"/>
          <p:nvPr/>
        </p:nvSpPr>
        <p:spPr>
          <a:xfrm>
            <a:off x="3659301" y="2942225"/>
            <a:ext cx="103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RSI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Integer Overflows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sp>
        <p:nvSpPr>
          <p:cNvPr id="586" name="Google Shape;586;p63"/>
          <p:cNvSpPr txBox="1">
            <a:spLocks noGrp="1"/>
          </p:cNvSpPr>
          <p:nvPr>
            <p:ph type="body" idx="1"/>
          </p:nvPr>
        </p:nvSpPr>
        <p:spPr>
          <a:xfrm>
            <a:off x="25400" y="1488016"/>
            <a:ext cx="2996507" cy="18055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unsigned int size;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", &amp;size);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alloca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(size+1);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n = read(0,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size);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[n] = '\0';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D177CE-10FE-5448-A075-E11C014A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58" y="1224492"/>
            <a:ext cx="4417942" cy="2501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5AA9F-0329-664C-8031-D3EA3CE08A06}"/>
              </a:ext>
            </a:extLst>
          </p:cNvPr>
          <p:cNvCxnSpPr>
            <a:cxnSpLocks/>
          </p:cNvCxnSpPr>
          <p:nvPr/>
        </p:nvCxnSpPr>
        <p:spPr>
          <a:xfrm>
            <a:off x="2923253" y="2327563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228F9-4588-5048-8CCC-B9EF42AC910F}"/>
              </a:ext>
            </a:extLst>
          </p:cNvPr>
          <p:cNvSpPr txBox="1"/>
          <p:nvPr/>
        </p:nvSpPr>
        <p:spPr>
          <a:xfrm>
            <a:off x="3021907" y="1969269"/>
            <a:ext cx="182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48297-EDD6-BB47-8913-E2CF35B64A49}"/>
              </a:ext>
            </a:extLst>
          </p:cNvPr>
          <p:cNvSpPr txBox="1"/>
          <p:nvPr/>
        </p:nvSpPr>
        <p:spPr>
          <a:xfrm>
            <a:off x="77304" y="4220817"/>
            <a:ext cx="493607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overflowed;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Integer Overflows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D177CE-10FE-5448-A075-E11C014A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431" y="1444626"/>
            <a:ext cx="3876075" cy="250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DFF980-2EF8-E54A-B371-246C45593506}"/>
              </a:ext>
            </a:extLst>
          </p:cNvPr>
          <p:cNvSpPr/>
          <p:nvPr/>
        </p:nvSpPr>
        <p:spPr>
          <a:xfrm>
            <a:off x="-1" y="1970468"/>
            <a:ext cx="7137401" cy="857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Arguments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scanf</a:t>
            </a:r>
            <a:r>
              <a:rPr lang="en-US" altLang="zh-CN" sz="1050" dirty="0">
                <a:solidFill>
                  <a:srgbClr val="FF0000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EDI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[RIP+0xd7];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format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RSI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RAX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[RBP-0x10];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location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save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input</a:t>
            </a:r>
            <a:endParaRPr lang="en-HK" altLang="zh-CN" sz="105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</a:rPr>
              <a:t>EAX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0;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no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vector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registers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arguments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8C890-8AAA-D74D-B5D1-30086D74E368}"/>
              </a:ext>
            </a:extLst>
          </p:cNvPr>
          <p:cNvSpPr/>
          <p:nvPr/>
        </p:nvSpPr>
        <p:spPr>
          <a:xfrm>
            <a:off x="-2" y="3046794"/>
            <a:ext cx="7137401" cy="68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received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input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gets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incremented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by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1;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And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then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used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the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size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argument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to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malloc;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Registers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are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generally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considered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unsigned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58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1079</Words>
  <Application>Microsoft Macintosh PowerPoint</Application>
  <PresentationFormat>On-screen Show (16:9)</PresentationFormat>
  <Paragraphs>169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Roboto</vt:lpstr>
      <vt:lpstr>Roboto Light</vt:lpstr>
      <vt:lpstr>Arial</vt:lpstr>
      <vt:lpstr>Consolas</vt:lpstr>
      <vt:lpstr>Tahoma</vt:lpstr>
      <vt:lpstr>Oswald</vt:lpstr>
      <vt:lpstr>Simple Light</vt:lpstr>
      <vt:lpstr>Slideashvili 2017.08b</vt:lpstr>
      <vt:lpstr>Finding Memory Bugs from Binary Code</vt:lpstr>
      <vt:lpstr>Last week</vt:lpstr>
      <vt:lpstr>Today</vt:lpstr>
      <vt:lpstr>Stack Buffer Overflow at the Binary Level</vt:lpstr>
      <vt:lpstr>Stack Buffer Overflow at the Binary Level</vt:lpstr>
      <vt:lpstr>Heap Buffer Overflow at the Binary Level</vt:lpstr>
      <vt:lpstr>Heap Buffer Overflow at the Binary Level</vt:lpstr>
      <vt:lpstr>Integer Overflows at the Binary Level</vt:lpstr>
      <vt:lpstr>Integer Overflows at the Binary Level</vt:lpstr>
      <vt:lpstr>Signedness Mixups at the Binary Level</vt:lpstr>
      <vt:lpstr>Signedness Mixups at the Binary Level</vt:lpstr>
      <vt:lpstr>Uninitialized Memory at the Binary Level</vt:lpstr>
      <vt:lpstr>Uninitialized Memory at the Binary Level</vt:lpstr>
      <vt:lpstr>Use After Free at the Binary Level</vt:lpstr>
      <vt:lpstr>Use After Free at the Binary Level</vt:lpstr>
      <vt:lpstr>Can we find memory errors from binary code?</vt:lpstr>
      <vt:lpstr>Fuzzing</vt:lpstr>
      <vt:lpstr>Grey-box fuzzing</vt:lpstr>
      <vt:lpstr>The most popular grey-box fuzzing tool: America Fuzzy Lop</vt:lpstr>
      <vt:lpstr>Symbolic Execution</vt:lpstr>
      <vt:lpstr>Symbolic Execution</vt:lpstr>
      <vt:lpstr>One of the most popular binary code symbolic executor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Errors</dc:title>
  <cp:lastModifiedBy>Microsoft Office User</cp:lastModifiedBy>
  <cp:revision>66</cp:revision>
  <dcterms:modified xsi:type="dcterms:W3CDTF">2021-10-06T19:19:38Z</dcterms:modified>
</cp:coreProperties>
</file>