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  <p:sldMasterId id="2147483690" r:id="rId2"/>
  </p:sldMasterIdLst>
  <p:notesMasterIdLst>
    <p:notesMasterId r:id="rId28"/>
  </p:notesMasterIdLst>
  <p:sldIdLst>
    <p:sldId id="272" r:id="rId3"/>
    <p:sldId id="273" r:id="rId4"/>
    <p:sldId id="329" r:id="rId5"/>
    <p:sldId id="330" r:id="rId6"/>
    <p:sldId id="275" r:id="rId7"/>
    <p:sldId id="331" r:id="rId8"/>
    <p:sldId id="332" r:id="rId9"/>
    <p:sldId id="333" r:id="rId10"/>
    <p:sldId id="335" r:id="rId11"/>
    <p:sldId id="336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7" r:id="rId21"/>
    <p:sldId id="348" r:id="rId22"/>
    <p:sldId id="349" r:id="rId23"/>
    <p:sldId id="350" r:id="rId24"/>
    <p:sldId id="351" r:id="rId25"/>
    <p:sldId id="352" r:id="rId26"/>
    <p:sldId id="353" r:id="rId2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Oswald" panose="020F0502020204030204" pitchFamily="34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  <p:embeddedFont>
      <p:font typeface="Roboto Light" panose="020F0302020204030204" pitchFamily="34" charset="0"/>
      <p:regular r:id="rId41"/>
      <p:bold r:id="rId42"/>
      <p:italic r:id="rId43"/>
      <p:boldItalic r:id="rId42"/>
    </p:embeddedFont>
    <p:embeddedFont>
      <p:font typeface="Tahoma" panose="020B0604030504040204" pitchFamily="34" charset="0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2"/>
    <p:restoredTop sz="94672"/>
  </p:normalViewPr>
  <p:slideViewPr>
    <p:cSldViewPr snapToGrid="0">
      <p:cViewPr varScale="1">
        <p:scale>
          <a:sx n="173" d="100"/>
          <a:sy n="173" d="100"/>
        </p:scale>
        <p:origin x="200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1.fntdata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42" Type="http://schemas.openxmlformats.org/officeDocument/2006/relationships/font" Target="NUL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1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4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43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8810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864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9824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1179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0190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0514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3945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35243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2910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08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809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1757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6060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16231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41353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05526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316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523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6238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9620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8959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1557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2185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9056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Ideas">
  <p:cSld name="CUSTOM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title" idx="2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deas">
  <p:cSld name="CUSTOM_1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 idx="2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title" idx="3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ral Idea">
  <p:cSld name="CUSTOM_1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per Card">
  <p:cSld name="CUSTOM_2">
    <p:bg>
      <p:bgPr>
        <a:solidFill>
          <a:srgbClr val="EFEFE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7" descr="KinM98rr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 b="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800" b="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800" b="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800" b="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800" b="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800" b="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800" b="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800" b="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 b="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lendar">
  <p:cSld name="CUSTOM_3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8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2" name="Google Shape;72;p18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3" name="Google Shape;73;p18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4" name="Google Shape;74;p18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5" name="Google Shape;75;p18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6" name="Google Shape;76;p18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iller Source">
  <p:cSld name="TITLE_ONLY_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toi source">
  <p:cSld name="TITLE_ONLY_2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alysis Options">
  <p:cSld name="TITLE_AND_TWO_COLUMNS_1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1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21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100" name="Google Shape;100;p21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101" name="Google Shape;101;p21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21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21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_Four_Boxes">
  <p:cSld name="Custom_Four_Boxe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ftr" idx="11"/>
          </p:nvPr>
        </p:nvSpPr>
        <p:spPr>
          <a:xfrm>
            <a:off x="1333500" y="4912520"/>
            <a:ext cx="64770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ldNum" idx="12"/>
          </p:nvPr>
        </p:nvSpPr>
        <p:spPr>
          <a:xfrm>
            <a:off x="8102430" y="4914900"/>
            <a:ext cx="7620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457202" y="80010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2"/>
          </p:nvPr>
        </p:nvSpPr>
        <p:spPr>
          <a:xfrm>
            <a:off x="4645481" y="800100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3"/>
          </p:nvPr>
        </p:nvSpPr>
        <p:spPr>
          <a:xfrm>
            <a:off x="4645477" y="2641146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4"/>
          </p:nvPr>
        </p:nvSpPr>
        <p:spPr>
          <a:xfrm>
            <a:off x="454481" y="264727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cxnSp>
        <p:nvCxnSpPr>
          <p:cNvPr id="111" name="Google Shape;111;p22"/>
          <p:cNvCxnSpPr/>
          <p:nvPr/>
        </p:nvCxnSpPr>
        <p:spPr>
          <a:xfrm>
            <a:off x="381000" y="630076"/>
            <a:ext cx="8382000" cy="1200"/>
          </a:xfrm>
          <a:prstGeom prst="straightConnector1">
            <a:avLst/>
          </a:prstGeom>
          <a:noFill/>
          <a:ln w="22225" cap="flat" cmpd="sng">
            <a:solidFill>
              <a:srgbClr val="0F5E9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4414" y="97655"/>
            <a:ext cx="814078" cy="491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>
            <a:spLocks noGrp="1"/>
          </p:cNvSpPr>
          <p:nvPr>
            <p:ph type="ctrTitle"/>
          </p:nvPr>
        </p:nvSpPr>
        <p:spPr>
          <a:xfrm>
            <a:off x="1619250" y="113564"/>
            <a:ext cx="71436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7064" y="877599"/>
            <a:ext cx="5216937" cy="4265901"/>
          </a:xfrm>
          <a:prstGeom prst="rect">
            <a:avLst/>
          </a:prstGeom>
        </p:spPr>
      </p:pic>
      <p:sp>
        <p:nvSpPr>
          <p:cNvPr id="20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6" y="2651152"/>
            <a:ext cx="3828116" cy="90351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0" i="1" baseline="0">
                <a:latin typeface="Arial"/>
                <a:cs typeface="Arial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6" y="1294279"/>
            <a:ext cx="5000999" cy="123664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5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3673929"/>
            <a:ext cx="3845138" cy="942125"/>
          </a:xfrm>
          <a:prstGeom prst="rect">
            <a:avLst/>
          </a:prstGeom>
        </p:spPr>
        <p:txBody>
          <a:bodyPr/>
          <a:lstStyle>
            <a:lvl1pPr marL="0" marR="0" indent="0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 b="0" i="0" baseline="0">
                <a:latin typeface="Arial"/>
                <a:cs typeface="Arial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marL="0" marR="0" lvl="0" indent="0" algn="l" defTabSz="3429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3429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4814517"/>
            <a:ext cx="9144000" cy="328984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9156"/>
            <a:ext cx="9144000" cy="418"/>
            <a:chOff x="0" y="12207"/>
            <a:chExt cx="9144000" cy="557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4762"/>
            <a:ext cx="2298700" cy="97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0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ITLE_AND_TWO_COLUMNS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ITLE_AND_TWO_COLUMNS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>
            <a:spLocks noGrp="1"/>
          </p:cNvSpPr>
          <p:nvPr>
            <p:ph type="body" idx="1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2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AND_TWO_COLUMNS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2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3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45" name="Google Shape;145;p30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Only">
  <p:cSld name="TITLE_AND_BODY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>
            <a:spLocks noGrp="1"/>
          </p:cNvSpPr>
          <p:nvPr>
            <p:ph type="body" idx="1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itle">
  <p:cSld name="TITLE_ONLY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33"/>
          <p:cNvSpPr txBox="1">
            <a:spLocks noGrp="1"/>
          </p:cNvSpPr>
          <p:nvPr>
            <p:ph type="subTitle" idx="1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AND_TWO_COLUMNS_1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3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ancy Section Title">
  <p:cSld name="CUSTOM">
    <p:bg>
      <p:bgPr>
        <a:solidFill>
          <a:srgbClr val="351C7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>
            <a:spLocks noGrp="1"/>
          </p:cNvSpPr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35"/>
          <p:cNvSpPr txBox="1">
            <a:spLocks noGrp="1"/>
          </p:cNvSpPr>
          <p:nvPr>
            <p:ph type="title" idx="2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35"/>
          <p:cNvSpPr txBox="1">
            <a:spLocks noGrp="1"/>
          </p:cNvSpPr>
          <p:nvPr>
            <p:ph type="title" idx="3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Idea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 txBox="1">
            <a:spLocks noGrp="1"/>
          </p:cNvSpPr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36"/>
          <p:cNvSpPr txBox="1">
            <a:spLocks noGrp="1"/>
          </p:cNvSpPr>
          <p:nvPr>
            <p:ph type="title" idx="2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deas">
  <p:cSld name="CUSTOM_1_2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 txBox="1">
            <a:spLocks noGrp="1"/>
          </p:cNvSpPr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37"/>
          <p:cNvSpPr txBox="1">
            <a:spLocks noGrp="1"/>
          </p:cNvSpPr>
          <p:nvPr>
            <p:ph type="title" idx="2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7"/>
          <p:cNvSpPr txBox="1">
            <a:spLocks noGrp="1"/>
          </p:cNvSpPr>
          <p:nvPr>
            <p:ph type="title" idx="3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ral Idea">
  <p:cSld name="CUSTOM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>
            <a:spLocks noGrp="1"/>
          </p:cNvSpPr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per Card">
  <p:cSld name="CUSTOM_2">
    <p:bg>
      <p:bgPr>
        <a:solidFill>
          <a:srgbClr val="EFEFE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9" descr="KinM98rr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9"/>
          <p:cNvSpPr txBox="1">
            <a:spLocks noGrp="1"/>
          </p:cNvSpPr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0"/>
            </a:lvl9pPr>
          </a:lstStyle>
          <a:p>
            <a:endParaRPr/>
          </a:p>
        </p:txBody>
      </p:sp>
      <p:sp>
        <p:nvSpPr>
          <p:cNvPr id="177" name="Google Shape;177;p39"/>
          <p:cNvSpPr txBox="1">
            <a:spLocks noGrp="1"/>
          </p:cNvSpPr>
          <p:nvPr>
            <p:ph type="body" idx="1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78" name="Google Shape;178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lendar">
  <p:cSld name="CUSTOM_3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40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40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40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40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40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85" name="Google Shape;185;p40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6" name="Google Shape;186;p40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7" name="Google Shape;187;p40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8" name="Google Shape;188;p40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" name="Google Shape;189;p40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0" name="Google Shape;190;p40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1" name="Google Shape;191;p40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" name="Google Shape;192;p40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3" name="Google Shape;193;p40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4" name="Google Shape;194;p40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5" name="Google Shape;195;p40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6" name="Google Shape;196;p40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iller Source">
  <p:cSld name="TITLE_ONLY_2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>
            <a:spLocks noGrp="1"/>
          </p:cNvSpPr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4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41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toi source">
  <p:cSld name="TITLE_ONLY_2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>
            <a:spLocks noGrp="1"/>
          </p:cNvSpPr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4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42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alysis Options">
  <p:cSld name="TITLE_AND_TWO_COLUMNS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43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8" name="Google Shape;208;p43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209" name="Google Shape;209;p43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210" name="Google Shape;210;p43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43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43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Only">
  <p:cSld name="TITLE_AND_BODY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itle">
  <p:cSld name="TITLE_ONLY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ubTitle" idx="1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ancy Section Title">
  <p:cSld name="CUSTOM">
    <p:bg>
      <p:bgPr>
        <a:solidFill>
          <a:srgbClr val="351C75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2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3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91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untime_syste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P9vEPeT1NeNv0rrYShLdT4iIoZ397QiV/view?usp=sha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23826" y="1294279"/>
            <a:ext cx="5402331" cy="1236649"/>
          </a:xfrm>
        </p:spPr>
        <p:txBody>
          <a:bodyPr/>
          <a:lstStyle/>
          <a:p>
            <a:r>
              <a:rPr lang="en-US" altLang="zh-CN" dirty="0"/>
              <a:t>Runtime: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Executes</a:t>
            </a:r>
          </a:p>
          <a:p>
            <a:r>
              <a:rPr lang="en-US" altLang="zh-CN" dirty="0"/>
              <a:t>--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Whitebox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6FB5E8-DC67-8E4D-98FE-76DB923342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i="0" dirty="0"/>
              <a:t>CS-577-A,</a:t>
            </a:r>
            <a:r>
              <a:rPr lang="zh-CN" altLang="en-US" i="0" dirty="0"/>
              <a:t> </a:t>
            </a:r>
            <a:r>
              <a:rPr lang="en-US" altLang="zh-CN" i="0" dirty="0"/>
              <a:t>Fall</a:t>
            </a:r>
            <a:r>
              <a:rPr lang="zh-CN" altLang="en-US" i="0" dirty="0"/>
              <a:t> </a:t>
            </a:r>
            <a:r>
              <a:rPr lang="en-US" altLang="zh-CN" i="0" dirty="0"/>
              <a:t>2021</a:t>
            </a:r>
          </a:p>
          <a:p>
            <a:r>
              <a:rPr lang="en-US" altLang="zh-CN" i="0" dirty="0"/>
              <a:t>Jun</a:t>
            </a:r>
            <a:r>
              <a:rPr lang="zh-CN" altLang="en-US" i="0" dirty="0"/>
              <a:t> </a:t>
            </a:r>
            <a:r>
              <a:rPr lang="en-US" altLang="zh-CN" i="0" dirty="0"/>
              <a:t>Xu</a:t>
            </a:r>
            <a:endParaRPr lang="en-US" i="0" dirty="0"/>
          </a:p>
          <a:p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713408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4:</a:t>
            </a:r>
            <a:r>
              <a:rPr lang="zh-CN" altLang="en-US" dirty="0"/>
              <a:t> </a:t>
            </a:r>
            <a:r>
              <a:rPr lang="en-US" altLang="zh-CN" dirty="0"/>
              <a:t>Continue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Until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C662B5-AD86-3945-90F3-D706170C8E4F}"/>
              </a:ext>
            </a:extLst>
          </p:cNvPr>
          <p:cNvSpPr txBox="1"/>
          <p:nvPr/>
        </p:nvSpPr>
        <p:spPr>
          <a:xfrm>
            <a:off x="565392" y="1158705"/>
            <a:ext cx="640778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break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endParaRPr lang="en-US" dirty="0"/>
          </a:p>
          <a:p>
            <a:endParaRPr lang="en-US" dirty="0"/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(inside</a:t>
            </a:r>
            <a:r>
              <a:rPr lang="zh-CN" altLang="en-US" dirty="0"/>
              <a:t> </a:t>
            </a:r>
            <a:r>
              <a:rPr lang="en-US" altLang="zh-CN" dirty="0" err="1"/>
              <a:t>gdb</a:t>
            </a:r>
            <a:r>
              <a:rPr lang="en-US" altLang="zh-CN" dirty="0"/>
              <a:t>):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x/20si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$pc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look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address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moved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RDI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right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before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indirect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call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break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address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found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above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Q: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happened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step?</a:t>
            </a:r>
            <a:r>
              <a:rPr lang="zh-CN" altLang="en-US" dirty="0"/>
              <a:t> </a:t>
            </a:r>
            <a:r>
              <a:rPr lang="en-US" altLang="zh-CN" dirty="0"/>
              <a:t>A:</a:t>
            </a:r>
            <a:r>
              <a:rPr lang="zh-CN" altLang="en-US" dirty="0"/>
              <a:t> </a:t>
            </a:r>
            <a:r>
              <a:rPr lang="en-US" altLang="zh-CN" dirty="0"/>
              <a:t>Executing</a:t>
            </a:r>
            <a:r>
              <a:rPr lang="zh-CN" altLang="en-US" dirty="0"/>
              <a:t> </a:t>
            </a:r>
            <a:r>
              <a:rPr lang="en-US" dirty="0"/>
              <a:t>__</a:t>
            </a:r>
            <a:r>
              <a:rPr lang="en-US" dirty="0" err="1"/>
              <a:t>libc_start_main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 err="1"/>
              <a:t>libc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79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Happens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C662B5-AD86-3945-90F3-D706170C8E4F}"/>
              </a:ext>
            </a:extLst>
          </p:cNvPr>
          <p:cNvSpPr txBox="1"/>
          <p:nvPr/>
        </p:nvSpPr>
        <p:spPr>
          <a:xfrm>
            <a:off x="565392" y="1158705"/>
            <a:ext cx="640778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level,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__</a:t>
            </a:r>
            <a:r>
              <a:rPr lang="en-US" altLang="zh-CN" dirty="0" err="1">
                <a:solidFill>
                  <a:srgbClr val="FF0000"/>
                </a:solidFill>
              </a:rPr>
              <a:t>libc_start_main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function,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altLang="zh-CN" dirty="0"/>
              <a:t>Internally: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performing any necessary security checks if the effective user ID is not the same as the real user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initialize the threading subsystem.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registering the </a:t>
            </a:r>
            <a:r>
              <a:rPr lang="en-US" i="1" dirty="0" err="1"/>
              <a:t>rtld_fini</a:t>
            </a:r>
            <a:r>
              <a:rPr lang="en-US" dirty="0"/>
              <a:t> to release resources when this dynamic shared object exits (or is unloaded).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registering the </a:t>
            </a:r>
            <a:r>
              <a:rPr lang="en-US" i="1" dirty="0" err="1"/>
              <a:t>fini</a:t>
            </a:r>
            <a:r>
              <a:rPr lang="en-US" dirty="0"/>
              <a:t> handler to run at program exit.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calling the initializer function (*</a:t>
            </a:r>
            <a:r>
              <a:rPr lang="en-US" i="1" dirty="0" err="1"/>
              <a:t>init</a:t>
            </a:r>
            <a:r>
              <a:rPr lang="en-US" dirty="0"/>
              <a:t>)().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calling main() with appropriate arguments</a:t>
            </a:r>
          </a:p>
        </p:txBody>
      </p:sp>
    </p:spTree>
    <p:extLst>
      <p:ext uri="{BB962C8B-B14F-4D97-AF65-F5344CB8AC3E}">
        <p14:creationId xmlns:p14="http://schemas.microsoft.com/office/powerpoint/2010/main" val="382771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384048" y="224266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5:</a:t>
            </a:r>
            <a:r>
              <a:rPr lang="zh-CN" altLang="en-US" dirty="0"/>
              <a:t> </a:t>
            </a:r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Execute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(the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instructions)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C662B5-AD86-3945-90F3-D706170C8E4F}"/>
              </a:ext>
            </a:extLst>
          </p:cNvPr>
          <p:cNvSpPr txBox="1"/>
          <p:nvPr/>
        </p:nvSpPr>
        <p:spPr>
          <a:xfrm>
            <a:off x="565392" y="1158705"/>
            <a:ext cx="64077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(say</a:t>
            </a:r>
            <a:r>
              <a:rPr lang="zh-CN" altLang="en-US" dirty="0"/>
              <a:t> </a:t>
            </a:r>
            <a:r>
              <a:rPr lang="en-US" altLang="zh-CN" dirty="0"/>
              <a:t>20)</a:t>
            </a:r>
            <a:r>
              <a:rPr lang="zh-CN" altLang="en-US" dirty="0"/>
              <a:t> </a:t>
            </a:r>
            <a:r>
              <a:rPr lang="en-US" altLang="zh-CN" dirty="0"/>
              <a:t>assembly</a:t>
            </a:r>
            <a:r>
              <a:rPr lang="zh-CN" altLang="en-US" dirty="0"/>
              <a:t> </a:t>
            </a:r>
            <a:r>
              <a:rPr lang="en-US" altLang="zh-CN" dirty="0"/>
              <a:t>instructions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x/20si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$pc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Step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2: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go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through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first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instructions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si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si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2F848E3-6BD3-BB4F-B9E4-49E65981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218" y="2780061"/>
            <a:ext cx="5369357" cy="179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5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Happens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C662B5-AD86-3945-90F3-D706170C8E4F}"/>
              </a:ext>
            </a:extLst>
          </p:cNvPr>
          <p:cNvSpPr txBox="1"/>
          <p:nvPr/>
        </p:nvSpPr>
        <p:spPr>
          <a:xfrm>
            <a:off x="720839" y="1290528"/>
            <a:ext cx="64077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Instructions: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0x4005e1: push   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	0x4005e2: mov    </a:t>
            </a:r>
            <a:r>
              <a:rPr lang="en-US" dirty="0" err="1"/>
              <a:t>r</a:t>
            </a:r>
            <a:r>
              <a:rPr lang="en-US" altLang="zh-CN" dirty="0" err="1"/>
              <a:t>b</a:t>
            </a:r>
            <a:r>
              <a:rPr lang="en-US" dirty="0" err="1"/>
              <a:t>p</a:t>
            </a:r>
            <a:r>
              <a:rPr lang="en-US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rs</a:t>
            </a:r>
            <a:r>
              <a:rPr lang="en-US" dirty="0" err="1"/>
              <a:t>p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23289-6F92-BF42-8F49-B6B747C8488B}"/>
              </a:ext>
            </a:extLst>
          </p:cNvPr>
          <p:cNvSpPr txBox="1"/>
          <p:nvPr/>
        </p:nvSpPr>
        <p:spPr>
          <a:xfrm>
            <a:off x="720840" y="2687229"/>
            <a:ext cx="64077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Semantics</a:t>
            </a:r>
            <a:r>
              <a:rPr lang="zh-CN" altLang="en-US" dirty="0"/>
              <a:t> </a:t>
            </a:r>
            <a:r>
              <a:rPr lang="en-US" altLang="zh-CN" dirty="0"/>
              <a:t>(maintenance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stack):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altLang="zh-CN" dirty="0"/>
              <a:t>save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pointer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rbp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	update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  <a:r>
              <a:rPr lang="zh-CN" altLang="en-US" dirty="0"/>
              <a:t> </a:t>
            </a:r>
            <a:r>
              <a:rPr lang="en-US" altLang="zh-CN" dirty="0"/>
              <a:t>pointer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rsp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pointer</a:t>
            </a:r>
            <a:r>
              <a:rPr lang="en-US" dirty="0"/>
              <a:t>	</a:t>
            </a:r>
          </a:p>
          <a:p>
            <a:r>
              <a:rPr lang="en-US" altLang="zh-CN" dirty="0"/>
              <a:t>Q: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decides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registers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pointer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  <a:r>
              <a:rPr lang="zh-CN" altLang="en-US" dirty="0"/>
              <a:t> </a:t>
            </a:r>
            <a:r>
              <a:rPr lang="en-US" altLang="zh-CN" dirty="0"/>
              <a:t>pointer?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A:</a:t>
            </a:r>
            <a:r>
              <a:rPr lang="zh-CN" altLang="en-US" dirty="0"/>
              <a:t> </a:t>
            </a:r>
            <a:r>
              <a:rPr lang="en-US" altLang="zh-CN" dirty="0"/>
              <a:t>ABI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Compiler</a:t>
            </a:r>
            <a:endParaRPr lang="en-US" dirty="0"/>
          </a:p>
          <a:p>
            <a:r>
              <a:rPr lang="en-US" dirty="0"/>
              <a:t>	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D8FB19A-3B79-3C44-BF3D-B99B60F2EA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105"/>
          <a:stretch/>
        </p:blipFill>
        <p:spPr>
          <a:xfrm>
            <a:off x="4488401" y="1063378"/>
            <a:ext cx="4289839" cy="17991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E37AE7-E812-6942-80DC-B63299FC9A5A}"/>
              </a:ext>
            </a:extLst>
          </p:cNvPr>
          <p:cNvSpPr/>
          <p:nvPr/>
        </p:nvSpPr>
        <p:spPr>
          <a:xfrm>
            <a:off x="4400285" y="967995"/>
            <a:ext cx="2882189" cy="497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61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dirty="0"/>
              <a:t>Extra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5: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  <a:endParaRPr dirty="0"/>
          </a:p>
        </p:txBody>
      </p:sp>
      <p:pic>
        <p:nvPicPr>
          <p:cNvPr id="4098" name="Picture 2" descr="x64 stack usage | Microsoft Docs">
            <a:extLst>
              <a:ext uri="{FF2B5EF4-FFF2-40B4-BE49-F238E27FC236}">
                <a16:creationId xmlns:a16="http://schemas.microsoft.com/office/drawing/2014/main" id="{0713C1B6-ED77-5E41-9A5F-A4B5B181E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441" y="1329412"/>
            <a:ext cx="3802856" cy="361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37DABC3-A3AA-044B-A2CC-9BE9985FC147}"/>
              </a:ext>
            </a:extLst>
          </p:cNvPr>
          <p:cNvSpPr/>
          <p:nvPr/>
        </p:nvSpPr>
        <p:spPr>
          <a:xfrm>
            <a:off x="176845" y="1063378"/>
            <a:ext cx="3802853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In computer science, a call stack is a stack data structure that stores information about the active subroutines of a computer program.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8CA291-9546-104A-AC65-31B4855CBE59}"/>
              </a:ext>
            </a:extLst>
          </p:cNvPr>
          <p:cNvSpPr/>
          <p:nvPr/>
        </p:nvSpPr>
        <p:spPr>
          <a:xfrm>
            <a:off x="176845" y="2387482"/>
            <a:ext cx="3802853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/>
              <a:t>Each</a:t>
            </a:r>
            <a:r>
              <a:rPr lang="zh-CN" altLang="en-US" sz="1800" dirty="0"/>
              <a:t> </a:t>
            </a:r>
            <a:r>
              <a:rPr lang="en-US" altLang="zh-CN" sz="1800" dirty="0"/>
              <a:t>function</a:t>
            </a:r>
            <a:r>
              <a:rPr lang="zh-CN" altLang="en-US" sz="1800" dirty="0"/>
              <a:t> </a:t>
            </a:r>
            <a:r>
              <a:rPr lang="en-US" altLang="zh-CN" sz="1800" dirty="0"/>
              <a:t>that</a:t>
            </a:r>
            <a:r>
              <a:rPr lang="zh-CN" altLang="en-US" sz="1800" dirty="0"/>
              <a:t> </a:t>
            </a:r>
            <a:r>
              <a:rPr lang="en-US" altLang="zh-CN" sz="1800" dirty="0"/>
              <a:t>has</a:t>
            </a:r>
            <a:r>
              <a:rPr lang="zh-CN" altLang="en-US" sz="1800" dirty="0"/>
              <a:t> </a:t>
            </a:r>
            <a:r>
              <a:rPr lang="en-US" altLang="zh-CN" sz="1800" dirty="0"/>
              <a:t>not</a:t>
            </a:r>
            <a:r>
              <a:rPr lang="zh-CN" altLang="en-US" sz="1800" dirty="0"/>
              <a:t> </a:t>
            </a:r>
            <a:r>
              <a:rPr lang="en-US" altLang="zh-CN" sz="1800" dirty="0"/>
              <a:t>returned</a:t>
            </a:r>
            <a:r>
              <a:rPr lang="zh-CN" altLang="en-US" sz="1800" dirty="0"/>
              <a:t> </a:t>
            </a:r>
            <a:r>
              <a:rPr lang="en-US" altLang="zh-CN" sz="1800" dirty="0"/>
              <a:t>will</a:t>
            </a:r>
            <a:r>
              <a:rPr lang="zh-CN" altLang="en-US" sz="1800" dirty="0"/>
              <a:t> </a:t>
            </a:r>
            <a:r>
              <a:rPr lang="en-US" altLang="zh-CN" sz="1800" dirty="0"/>
              <a:t>have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piece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region</a:t>
            </a:r>
            <a:r>
              <a:rPr lang="zh-CN" altLang="en-US" sz="1800" dirty="0"/>
              <a:t> </a:t>
            </a:r>
            <a:r>
              <a:rPr lang="en-US" altLang="zh-CN" sz="1800" dirty="0"/>
              <a:t>allocated</a:t>
            </a:r>
            <a:r>
              <a:rPr lang="zh-CN" altLang="en-US" sz="1800" dirty="0"/>
              <a:t> </a:t>
            </a:r>
            <a:r>
              <a:rPr lang="en-US" altLang="zh-CN" sz="1800" dirty="0"/>
              <a:t>on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stack,</a:t>
            </a:r>
            <a:r>
              <a:rPr lang="zh-CN" altLang="en-US" sz="1800" dirty="0"/>
              <a:t> </a:t>
            </a:r>
            <a:r>
              <a:rPr lang="en-US" altLang="zh-CN" sz="1800" i="1" dirty="0"/>
              <a:t>i.e.,</a:t>
            </a:r>
            <a:r>
              <a:rPr lang="zh-CN" altLang="en-US" sz="1800" i="1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stack</a:t>
            </a:r>
            <a:r>
              <a:rPr lang="zh-CN" altLang="en-US" sz="1800" dirty="0"/>
              <a:t> </a:t>
            </a:r>
            <a:r>
              <a:rPr lang="en-US" altLang="zh-CN" sz="1800" dirty="0"/>
              <a:t>frame</a:t>
            </a:r>
          </a:p>
          <a:p>
            <a:endParaRPr lang="en-US" sz="1800" dirty="0"/>
          </a:p>
          <a:p>
            <a:r>
              <a:rPr lang="en-US" altLang="zh-CN" sz="1800" dirty="0"/>
              <a:t>When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function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running,</a:t>
            </a:r>
            <a:r>
              <a:rPr lang="zh-CN" altLang="en-US" sz="1800" dirty="0"/>
              <a:t> </a:t>
            </a:r>
            <a:r>
              <a:rPr lang="en-US" altLang="zh-CN" sz="1800" dirty="0"/>
              <a:t>frame</a:t>
            </a:r>
            <a:r>
              <a:rPr lang="zh-CN" altLang="en-US" sz="1800" dirty="0"/>
              <a:t> </a:t>
            </a:r>
            <a:r>
              <a:rPr lang="en-US" altLang="zh-CN" sz="1800" dirty="0"/>
              <a:t>pointer</a:t>
            </a:r>
            <a:r>
              <a:rPr lang="zh-CN" altLang="en-US" sz="1800" dirty="0"/>
              <a:t> </a:t>
            </a:r>
            <a:r>
              <a:rPr lang="en-US" altLang="zh-CN" sz="1800" dirty="0"/>
              <a:t>points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top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stack</a:t>
            </a:r>
            <a:r>
              <a:rPr lang="zh-CN" altLang="en-US" sz="1800" dirty="0"/>
              <a:t> </a:t>
            </a:r>
            <a:r>
              <a:rPr lang="en-US" altLang="zh-CN" sz="1800" dirty="0"/>
              <a:t>frame,</a:t>
            </a:r>
            <a:r>
              <a:rPr lang="zh-CN" altLang="en-US" sz="1800" dirty="0"/>
              <a:t> </a:t>
            </a:r>
            <a:r>
              <a:rPr lang="en-US" altLang="zh-CN" sz="1800" dirty="0"/>
              <a:t>stack</a:t>
            </a:r>
            <a:r>
              <a:rPr lang="zh-CN" altLang="en-US" sz="1800" dirty="0"/>
              <a:t> </a:t>
            </a:r>
            <a:r>
              <a:rPr lang="en-US" altLang="zh-CN" sz="1800" dirty="0"/>
              <a:t>pointer</a:t>
            </a:r>
            <a:r>
              <a:rPr lang="zh-CN" altLang="en-US" sz="1800" dirty="0"/>
              <a:t> </a:t>
            </a:r>
            <a:r>
              <a:rPr lang="en-US" altLang="zh-CN" sz="1800" dirty="0"/>
              <a:t>points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somewhere</a:t>
            </a:r>
            <a:r>
              <a:rPr lang="zh-CN" altLang="en-US" sz="1800" dirty="0"/>
              <a:t> </a:t>
            </a:r>
            <a:r>
              <a:rPr lang="en-US" altLang="zh-CN" sz="1800" dirty="0"/>
              <a:t>inside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stack</a:t>
            </a:r>
            <a:r>
              <a:rPr lang="zh-CN" altLang="en-US" sz="1800" dirty="0"/>
              <a:t> </a:t>
            </a:r>
            <a:r>
              <a:rPr lang="en-US" altLang="zh-CN" sz="1800" dirty="0"/>
              <a:t>frame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A810896F-A8CB-6044-8233-325C2222E20F}"/>
              </a:ext>
            </a:extLst>
          </p:cNvPr>
          <p:cNvSpPr/>
          <p:nvPr/>
        </p:nvSpPr>
        <p:spPr>
          <a:xfrm>
            <a:off x="7095744" y="402336"/>
            <a:ext cx="1728216" cy="927076"/>
          </a:xfrm>
          <a:prstGeom prst="wedgeRoundRectCallout">
            <a:avLst>
              <a:gd name="adj1" fmla="val -111309"/>
              <a:gd name="adj2" fmla="val 21834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RBP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(assuming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Function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running)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8D124982-A88A-C047-BA77-E27170C0E32A}"/>
              </a:ext>
            </a:extLst>
          </p:cNvPr>
          <p:cNvSpPr/>
          <p:nvPr/>
        </p:nvSpPr>
        <p:spPr>
          <a:xfrm>
            <a:off x="7602189" y="2450212"/>
            <a:ext cx="1728216" cy="927076"/>
          </a:xfrm>
          <a:prstGeom prst="wedgeRoundRectCallout">
            <a:avLst>
              <a:gd name="adj1" fmla="val -151521"/>
              <a:gd name="adj2" fmla="val 2502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RSP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(assuming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Function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running)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ABA497-1973-5E43-8CCA-298CF6EF76C1}"/>
              </a:ext>
            </a:extLst>
          </p:cNvPr>
          <p:cNvCxnSpPr/>
          <p:nvPr/>
        </p:nvCxnSpPr>
        <p:spPr>
          <a:xfrm>
            <a:off x="4520684" y="1335504"/>
            <a:ext cx="0" cy="3087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035514-0695-464D-BF2F-47A6F63E75AB}"/>
              </a:ext>
            </a:extLst>
          </p:cNvPr>
          <p:cNvSpPr txBox="1"/>
          <p:nvPr/>
        </p:nvSpPr>
        <p:spPr>
          <a:xfrm>
            <a:off x="3913640" y="4422644"/>
            <a:ext cx="1250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Growing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Downwards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872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dirty="0"/>
              <a:t>Extra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5:</a:t>
            </a:r>
            <a:r>
              <a:rPr lang="zh-CN" altLang="en-US" dirty="0"/>
              <a:t> </a:t>
            </a: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save</a:t>
            </a:r>
            <a:r>
              <a:rPr lang="zh-CN" altLang="en-US" dirty="0"/>
              <a:t> </a:t>
            </a:r>
            <a:r>
              <a:rPr lang="en-US" altLang="zh-CN" dirty="0"/>
              <a:t>RBP</a:t>
            </a:r>
            <a:endParaRPr dirty="0"/>
          </a:p>
        </p:txBody>
      </p:sp>
      <p:pic>
        <p:nvPicPr>
          <p:cNvPr id="4098" name="Picture 2" descr="x64 stack usage | Microsoft Docs">
            <a:extLst>
              <a:ext uri="{FF2B5EF4-FFF2-40B4-BE49-F238E27FC236}">
                <a16:creationId xmlns:a16="http://schemas.microsoft.com/office/drawing/2014/main" id="{0713C1B6-ED77-5E41-9A5F-A4B5B181E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441" y="1329412"/>
            <a:ext cx="3802856" cy="361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8CA291-9546-104A-AC65-31B4855CBE59}"/>
              </a:ext>
            </a:extLst>
          </p:cNvPr>
          <p:cNvSpPr/>
          <p:nvPr/>
        </p:nvSpPr>
        <p:spPr>
          <a:xfrm>
            <a:off x="478600" y="1537090"/>
            <a:ext cx="4184841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/>
              <a:t>When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current</a:t>
            </a:r>
            <a:r>
              <a:rPr lang="zh-CN" altLang="en-US" sz="1800" dirty="0"/>
              <a:t> </a:t>
            </a:r>
            <a:r>
              <a:rPr lang="en-US" altLang="zh-CN" sz="1800" dirty="0"/>
              <a:t>function</a:t>
            </a:r>
            <a:r>
              <a:rPr lang="zh-CN" altLang="en-US" sz="1800" dirty="0"/>
              <a:t> </a:t>
            </a:r>
            <a:r>
              <a:rPr lang="en-US" altLang="zh-CN" sz="1800" dirty="0"/>
              <a:t>returns,</a:t>
            </a:r>
            <a:r>
              <a:rPr lang="zh-CN" altLang="en-US" sz="1800" dirty="0"/>
              <a:t> </a:t>
            </a:r>
            <a:r>
              <a:rPr lang="en-US" altLang="zh-CN" sz="1800" dirty="0"/>
              <a:t>we</a:t>
            </a:r>
            <a:r>
              <a:rPr lang="zh-CN" altLang="en-US" sz="1800" dirty="0"/>
              <a:t> </a:t>
            </a:r>
            <a:r>
              <a:rPr lang="en-US" altLang="zh-CN" sz="1800" dirty="0"/>
              <a:t>need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recover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frame</a:t>
            </a:r>
            <a:r>
              <a:rPr lang="zh-CN" altLang="en-US" sz="1800" dirty="0"/>
              <a:t> </a:t>
            </a:r>
            <a:r>
              <a:rPr lang="en-US" altLang="zh-CN" sz="1800" dirty="0"/>
              <a:t>pointer</a:t>
            </a:r>
            <a:r>
              <a:rPr lang="zh-CN" altLang="en-US" sz="1800" dirty="0"/>
              <a:t> </a:t>
            </a:r>
            <a:r>
              <a:rPr lang="en-US" altLang="zh-CN" sz="1800" dirty="0"/>
              <a:t>used</a:t>
            </a:r>
            <a:r>
              <a:rPr lang="zh-CN" altLang="en-US" sz="1800" dirty="0"/>
              <a:t> </a:t>
            </a:r>
            <a:r>
              <a:rPr lang="en-US" altLang="zh-CN" sz="1800" dirty="0"/>
              <a:t>by</a:t>
            </a:r>
            <a:r>
              <a:rPr lang="zh-CN" altLang="en-US" sz="1800" dirty="0"/>
              <a:t> </a:t>
            </a:r>
            <a:r>
              <a:rPr lang="en-US" altLang="zh-CN" sz="1800" dirty="0"/>
              <a:t>its</a:t>
            </a:r>
            <a:r>
              <a:rPr lang="zh-CN" altLang="en-US" sz="1800" dirty="0"/>
              <a:t> </a:t>
            </a:r>
            <a:r>
              <a:rPr lang="en-US" altLang="zh-CN" sz="1800" dirty="0"/>
              <a:t>parent</a:t>
            </a:r>
            <a:r>
              <a:rPr lang="zh-CN" altLang="en-US" sz="1800" dirty="0"/>
              <a:t> </a:t>
            </a:r>
            <a:r>
              <a:rPr lang="en-US" altLang="zh-CN" sz="1800" dirty="0"/>
              <a:t>function</a:t>
            </a:r>
            <a:r>
              <a:rPr lang="zh-CN" altLang="en-US" sz="1800" dirty="0"/>
              <a:t> </a:t>
            </a:r>
            <a:r>
              <a:rPr lang="en-US" altLang="zh-CN" sz="1800" dirty="0"/>
              <a:t>…</a:t>
            </a:r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68A907-9ABD-D946-9541-635297F8F570}"/>
              </a:ext>
            </a:extLst>
          </p:cNvPr>
          <p:cNvSpPr/>
          <p:nvPr/>
        </p:nvSpPr>
        <p:spPr>
          <a:xfrm>
            <a:off x="478600" y="2615520"/>
            <a:ext cx="4184841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example,</a:t>
            </a:r>
            <a:r>
              <a:rPr lang="zh-CN" altLang="en-US" sz="1800" dirty="0"/>
              <a:t> </a:t>
            </a:r>
            <a:r>
              <a:rPr lang="en-US" altLang="zh-CN" sz="1800" dirty="0"/>
              <a:t>when</a:t>
            </a:r>
            <a:r>
              <a:rPr lang="zh-CN" altLang="en-US" sz="1800" dirty="0"/>
              <a:t> </a:t>
            </a:r>
            <a:r>
              <a:rPr lang="en-US" altLang="zh-CN" sz="1800" dirty="0"/>
              <a:t>Function</a:t>
            </a:r>
            <a:r>
              <a:rPr lang="zh-CN" altLang="en-US" sz="1800" dirty="0"/>
              <a:t> </a:t>
            </a:r>
            <a:r>
              <a:rPr lang="en-US" altLang="zh-CN" sz="1800" dirty="0"/>
              <a:t>B</a:t>
            </a:r>
            <a:r>
              <a:rPr lang="zh-CN" altLang="en-US" sz="1800" dirty="0"/>
              <a:t> </a:t>
            </a:r>
            <a:r>
              <a:rPr lang="en-US" altLang="zh-CN" sz="1800" dirty="0"/>
              <a:t>returns,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execution</a:t>
            </a:r>
            <a:r>
              <a:rPr lang="zh-CN" altLang="en-US" sz="1800" dirty="0"/>
              <a:t> </a:t>
            </a:r>
            <a:r>
              <a:rPr lang="en-US" altLang="zh-CN" sz="1800" dirty="0"/>
              <a:t>will</a:t>
            </a:r>
            <a:r>
              <a:rPr lang="zh-CN" altLang="en-US" sz="1800" dirty="0"/>
              <a:t> </a:t>
            </a:r>
            <a:r>
              <a:rPr lang="en-US" altLang="zh-CN" sz="1800" dirty="0"/>
              <a:t>go</a:t>
            </a:r>
            <a:r>
              <a:rPr lang="zh-CN" altLang="en-US" sz="1800" dirty="0"/>
              <a:t> </a:t>
            </a:r>
            <a:r>
              <a:rPr lang="en-US" altLang="zh-CN" sz="1800" dirty="0"/>
              <a:t>back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Function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execution</a:t>
            </a:r>
            <a:r>
              <a:rPr lang="zh-CN" altLang="en-US" sz="1800" dirty="0"/>
              <a:t> </a:t>
            </a:r>
            <a:r>
              <a:rPr lang="en-US" altLang="zh-CN" sz="1800" dirty="0"/>
              <a:t>will</a:t>
            </a:r>
            <a:r>
              <a:rPr lang="zh-CN" altLang="en-US" sz="1800" dirty="0"/>
              <a:t> </a:t>
            </a:r>
            <a:r>
              <a:rPr lang="en-US" altLang="zh-CN" sz="1800" dirty="0"/>
              <a:t>need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recover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frame</a:t>
            </a:r>
            <a:r>
              <a:rPr lang="zh-CN" altLang="en-US" sz="1800" dirty="0"/>
              <a:t> </a:t>
            </a:r>
            <a:r>
              <a:rPr lang="en-US" altLang="zh-CN" sz="1800" dirty="0"/>
              <a:t>pointer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Function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endParaRPr lang="en-US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ECAEB-07C5-8249-B41A-827A21C325B0}"/>
              </a:ext>
            </a:extLst>
          </p:cNvPr>
          <p:cNvSpPr/>
          <p:nvPr/>
        </p:nvSpPr>
        <p:spPr>
          <a:xfrm>
            <a:off x="478600" y="3918192"/>
            <a:ext cx="4184841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/>
              <a:t>We</a:t>
            </a:r>
            <a:r>
              <a:rPr lang="zh-CN" altLang="en-US" sz="1800" dirty="0"/>
              <a:t> </a:t>
            </a:r>
            <a:r>
              <a:rPr lang="en-US" altLang="zh-CN" sz="1800" dirty="0"/>
              <a:t>will</a:t>
            </a:r>
            <a:r>
              <a:rPr lang="zh-CN" altLang="en-US" sz="1800" dirty="0"/>
              <a:t> </a:t>
            </a:r>
            <a:r>
              <a:rPr lang="en-US" altLang="zh-CN" sz="1800" dirty="0"/>
              <a:t>talk</a:t>
            </a:r>
            <a:r>
              <a:rPr lang="zh-CN" altLang="en-US" sz="1800" dirty="0"/>
              <a:t> </a:t>
            </a:r>
            <a:r>
              <a:rPr lang="en-US" altLang="zh-CN" sz="1800" dirty="0"/>
              <a:t>about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recovery</a:t>
            </a:r>
            <a:r>
              <a:rPr lang="zh-CN" altLang="en-US" sz="1800" dirty="0"/>
              <a:t> </a:t>
            </a:r>
            <a:r>
              <a:rPr lang="en-US" altLang="zh-CN" sz="1800" dirty="0"/>
              <a:t>process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frame</a:t>
            </a:r>
            <a:r>
              <a:rPr lang="zh-CN" altLang="en-US" sz="1800" dirty="0"/>
              <a:t> </a:t>
            </a:r>
            <a:r>
              <a:rPr lang="en-US" altLang="zh-CN" sz="1800" dirty="0"/>
              <a:t>pointer</a:t>
            </a:r>
            <a:r>
              <a:rPr lang="zh-CN" altLang="en-US" sz="1800" dirty="0"/>
              <a:t> </a:t>
            </a:r>
            <a:r>
              <a:rPr lang="en-US" altLang="zh-CN" sz="1800" dirty="0"/>
              <a:t>later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03468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384048" y="224266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6:</a:t>
            </a:r>
            <a:r>
              <a:rPr lang="zh-CN" altLang="en-US" dirty="0"/>
              <a:t> </a:t>
            </a:r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Execute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Instructions</a:t>
            </a:r>
            <a:r>
              <a:rPr lang="zh-CN" altLang="en-US" dirty="0"/>
              <a:t> </a:t>
            </a:r>
            <a:r>
              <a:rPr lang="en-US" altLang="zh-CN" dirty="0"/>
              <a:t>until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Child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C662B5-AD86-3945-90F3-D706170C8E4F}"/>
              </a:ext>
            </a:extLst>
          </p:cNvPr>
          <p:cNvSpPr txBox="1"/>
          <p:nvPr/>
        </p:nvSpPr>
        <p:spPr>
          <a:xfrm>
            <a:off x="565392" y="1158705"/>
            <a:ext cx="640778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si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sub    rsp,0x20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si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mov    </a:t>
            </a:r>
            <a:r>
              <a:rPr lang="en-US" dirty="0" err="1"/>
              <a:t>rax,QWORD</a:t>
            </a:r>
            <a:r>
              <a:rPr lang="en-US" dirty="0"/>
              <a:t> PTR fs:0x28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si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mov    QWORD PTR [rbp-0x8],</a:t>
            </a:r>
            <a:r>
              <a:rPr lang="en-US" dirty="0" err="1"/>
              <a:t>rax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si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xor</a:t>
            </a:r>
            <a:r>
              <a:rPr lang="en-US" dirty="0"/>
              <a:t>    </a:t>
            </a:r>
            <a:r>
              <a:rPr lang="en-US" dirty="0" err="1"/>
              <a:t>eax,eax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si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lea    </a:t>
            </a:r>
            <a:r>
              <a:rPr lang="en-US" dirty="0" err="1"/>
              <a:t>rdi</a:t>
            </a:r>
            <a:r>
              <a:rPr lang="en-US" dirty="0"/>
              <a:t>,[rip+0x115]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si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mov  eax,0x0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Let’s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stop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before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instruction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“</a:t>
            </a:r>
            <a:r>
              <a:rPr lang="en-US" dirty="0"/>
              <a:t>call   0x4004c0 &lt;</a:t>
            </a:r>
            <a:r>
              <a:rPr lang="en-US" dirty="0" err="1"/>
              <a:t>printf@plt</a:t>
            </a:r>
            <a:r>
              <a:rPr lang="en-US" dirty="0"/>
              <a:t>&gt;</a:t>
            </a:r>
            <a:r>
              <a:rPr lang="en-US" altLang="zh-CN" dirty="0">
                <a:solidFill>
                  <a:schemeClr val="tx1"/>
                </a:solidFill>
              </a:rPr>
              <a:t>”</a:t>
            </a:r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D05EE1D-AD46-B04C-A82A-BD44CDBB94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083"/>
          <a:stretch/>
        </p:blipFill>
        <p:spPr>
          <a:xfrm>
            <a:off x="4322652" y="1341760"/>
            <a:ext cx="4290996" cy="17991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814F21-22A3-8549-A1CC-9C34D599D697}"/>
              </a:ext>
            </a:extLst>
          </p:cNvPr>
          <p:cNvSpPr/>
          <p:nvPr/>
        </p:nvSpPr>
        <p:spPr>
          <a:xfrm>
            <a:off x="4322652" y="1264721"/>
            <a:ext cx="4290996" cy="1642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16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Happens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(instruction</a:t>
            </a:r>
            <a:r>
              <a:rPr lang="zh-CN" altLang="en-US" dirty="0"/>
              <a:t> </a:t>
            </a:r>
            <a:r>
              <a:rPr lang="en-US" altLang="zh-CN" dirty="0"/>
              <a:t>1)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C662B5-AD86-3945-90F3-D706170C8E4F}"/>
              </a:ext>
            </a:extLst>
          </p:cNvPr>
          <p:cNvSpPr txBox="1"/>
          <p:nvPr/>
        </p:nvSpPr>
        <p:spPr>
          <a:xfrm>
            <a:off x="366175" y="1483671"/>
            <a:ext cx="6407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Instructions:</a:t>
            </a:r>
            <a:r>
              <a:rPr lang="zh-CN" alt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sub    rsp,0x20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23289-6F92-BF42-8F49-B6B747C8488B}"/>
              </a:ext>
            </a:extLst>
          </p:cNvPr>
          <p:cNvSpPr txBox="1"/>
          <p:nvPr/>
        </p:nvSpPr>
        <p:spPr>
          <a:xfrm>
            <a:off x="366175" y="2211741"/>
            <a:ext cx="35585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Semantics:</a:t>
            </a:r>
            <a:r>
              <a:rPr lang="en-US" dirty="0"/>
              <a:t>	</a:t>
            </a:r>
          </a:p>
          <a:p>
            <a:r>
              <a:rPr lang="en-US" altLang="zh-CN" dirty="0"/>
              <a:t>--</a:t>
            </a:r>
            <a:r>
              <a:rPr lang="zh-CN" altLang="en-US" dirty="0"/>
              <a:t> </a:t>
            </a:r>
            <a:r>
              <a:rPr lang="en-US" altLang="zh-CN" dirty="0"/>
              <a:t>decrease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0x20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32</a:t>
            </a:r>
            <a:r>
              <a:rPr lang="zh-CN" altLang="en-US" dirty="0"/>
              <a:t> </a:t>
            </a:r>
            <a:r>
              <a:rPr lang="en-US" altLang="zh-CN" dirty="0"/>
              <a:t>bytes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allocate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32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bytes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as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temporary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stack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memory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for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the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current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function,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namely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our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“main”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function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(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growing</a:t>
            </a:r>
            <a:r>
              <a:rPr lang="zh-CN" alt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downwards,</a:t>
            </a:r>
            <a:r>
              <a:rPr lang="zh-CN" alt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remember?</a:t>
            </a:r>
            <a:r>
              <a:rPr lang="en-US" altLang="zh-CN" dirty="0">
                <a:sym typeface="Wingdings" pitchFamily="2" charset="2"/>
              </a:rPr>
              <a:t>)</a:t>
            </a:r>
          </a:p>
          <a:p>
            <a:r>
              <a:rPr lang="en-US" altLang="zh-CN" dirty="0">
                <a:sym typeface="Wingdings" pitchFamily="2" charset="2"/>
              </a:rPr>
              <a:t>--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the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stack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memory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will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later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be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used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to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support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the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execution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of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the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”main”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function,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such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as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storing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the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local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 err="1">
                <a:sym typeface="Wingdings" pitchFamily="2" charset="2"/>
              </a:rPr>
              <a:t>varaibles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EF0C3B-43E6-D84D-85EE-A99401684B7C}"/>
              </a:ext>
            </a:extLst>
          </p:cNvPr>
          <p:cNvSpPr/>
          <p:nvPr/>
        </p:nvSpPr>
        <p:spPr>
          <a:xfrm>
            <a:off x="7516683" y="1754444"/>
            <a:ext cx="1563624" cy="694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08B7BB-302A-0C44-A5C1-E9752DE0E2EB}"/>
              </a:ext>
            </a:extLst>
          </p:cNvPr>
          <p:cNvSpPr/>
          <p:nvPr/>
        </p:nvSpPr>
        <p:spPr>
          <a:xfrm>
            <a:off x="7516683" y="2449388"/>
            <a:ext cx="1563624" cy="694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RBP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E7D675-96A5-CD4F-95FA-409AF89817AD}"/>
              </a:ext>
            </a:extLst>
          </p:cNvPr>
          <p:cNvSpPr/>
          <p:nvPr/>
        </p:nvSpPr>
        <p:spPr>
          <a:xfrm>
            <a:off x="7516683" y="3144331"/>
            <a:ext cx="1563624" cy="179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r>
              <a:rPr lang="zh-CN" altLang="en-US" dirty="0"/>
              <a:t> </a:t>
            </a:r>
            <a:r>
              <a:rPr lang="en-US" altLang="zh-CN" dirty="0"/>
              <a:t>bytes</a:t>
            </a:r>
            <a:endParaRPr lang="en-US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125BEE18-1BB6-D644-B348-98E7E3B2A3B0}"/>
              </a:ext>
            </a:extLst>
          </p:cNvPr>
          <p:cNvSpPr/>
          <p:nvPr/>
        </p:nvSpPr>
        <p:spPr>
          <a:xfrm>
            <a:off x="7315515" y="2449388"/>
            <a:ext cx="128016" cy="24881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63A15E-6434-B642-9763-3BC529BD7ACA}"/>
              </a:ext>
            </a:extLst>
          </p:cNvPr>
          <p:cNvSpPr txBox="1"/>
          <p:nvPr/>
        </p:nvSpPr>
        <p:spPr>
          <a:xfrm>
            <a:off x="6282243" y="3335126"/>
            <a:ext cx="119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Stack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main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E31B2A37-C992-CD4D-A230-5E9564E390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083"/>
          <a:stretch/>
        </p:blipFill>
        <p:spPr>
          <a:xfrm>
            <a:off x="3772072" y="1265778"/>
            <a:ext cx="2956138" cy="12394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D54DFC-F180-D14D-B249-991FDCFCB8D1}"/>
              </a:ext>
            </a:extLst>
          </p:cNvPr>
          <p:cNvSpPr/>
          <p:nvPr/>
        </p:nvSpPr>
        <p:spPr>
          <a:xfrm>
            <a:off x="3726326" y="1543125"/>
            <a:ext cx="2029582" cy="1316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70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Happens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(instruction</a:t>
            </a:r>
            <a:r>
              <a:rPr lang="zh-CN" altLang="en-US" dirty="0"/>
              <a:t> </a:t>
            </a:r>
            <a:r>
              <a:rPr lang="en-US" altLang="zh-CN" dirty="0"/>
              <a:t>2-4)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C662B5-AD86-3945-90F3-D706170C8E4F}"/>
              </a:ext>
            </a:extLst>
          </p:cNvPr>
          <p:cNvSpPr txBox="1"/>
          <p:nvPr/>
        </p:nvSpPr>
        <p:spPr>
          <a:xfrm>
            <a:off x="366175" y="1483671"/>
            <a:ext cx="64077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Instructions: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---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mov    </a:t>
            </a:r>
            <a:r>
              <a:rPr lang="en-US" dirty="0" err="1">
                <a:solidFill>
                  <a:srgbClr val="FF0000"/>
                </a:solidFill>
              </a:rPr>
              <a:t>rax,QWORD</a:t>
            </a:r>
            <a:r>
              <a:rPr lang="en-US" dirty="0">
                <a:solidFill>
                  <a:srgbClr val="FF0000"/>
                </a:solidFill>
              </a:rPr>
              <a:t> PTR fs:0x28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---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mov    QWORD PTR [rbp-0x8],</a:t>
            </a:r>
            <a:r>
              <a:rPr lang="en-US" dirty="0" err="1">
                <a:solidFill>
                  <a:srgbClr val="FF0000"/>
                </a:solidFill>
              </a:rPr>
              <a:t>rax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---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xor</a:t>
            </a:r>
            <a:r>
              <a:rPr lang="en-US" dirty="0">
                <a:solidFill>
                  <a:srgbClr val="FF0000"/>
                </a:solidFill>
              </a:rPr>
              <a:t>    </a:t>
            </a:r>
            <a:r>
              <a:rPr lang="en-US" dirty="0" err="1">
                <a:solidFill>
                  <a:srgbClr val="FF0000"/>
                </a:solidFill>
              </a:rPr>
              <a:t>eax,eax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23289-6F92-BF42-8F49-B6B747C8488B}"/>
              </a:ext>
            </a:extLst>
          </p:cNvPr>
          <p:cNvSpPr txBox="1"/>
          <p:nvPr/>
        </p:nvSpPr>
        <p:spPr>
          <a:xfrm>
            <a:off x="366175" y="2571750"/>
            <a:ext cx="355855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Semantics:</a:t>
            </a:r>
            <a:r>
              <a:rPr lang="en-US" dirty="0"/>
              <a:t>	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Move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value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offset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0x28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segment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rax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Save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rax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location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rbp-0x8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current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stack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frame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Eliminate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value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eax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(make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eax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equal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0)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Secret: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piece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code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stack-buffer-overflow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protection,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namely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stack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canary…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EF0C3B-43E6-D84D-85EE-A99401684B7C}"/>
              </a:ext>
            </a:extLst>
          </p:cNvPr>
          <p:cNvSpPr/>
          <p:nvPr/>
        </p:nvSpPr>
        <p:spPr>
          <a:xfrm>
            <a:off x="6044184" y="1876806"/>
            <a:ext cx="1563624" cy="694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08B7BB-302A-0C44-A5C1-E9752DE0E2EB}"/>
              </a:ext>
            </a:extLst>
          </p:cNvPr>
          <p:cNvSpPr/>
          <p:nvPr/>
        </p:nvSpPr>
        <p:spPr>
          <a:xfrm>
            <a:off x="6044184" y="2571750"/>
            <a:ext cx="1563624" cy="694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RBP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E7D675-96A5-CD4F-95FA-409AF89817AD}"/>
              </a:ext>
            </a:extLst>
          </p:cNvPr>
          <p:cNvSpPr/>
          <p:nvPr/>
        </p:nvSpPr>
        <p:spPr>
          <a:xfrm>
            <a:off x="6044184" y="3266693"/>
            <a:ext cx="1563624" cy="179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r>
              <a:rPr lang="zh-CN" altLang="en-US" dirty="0"/>
              <a:t> </a:t>
            </a:r>
            <a:r>
              <a:rPr lang="en-US" altLang="zh-CN" dirty="0"/>
              <a:t>bytes</a:t>
            </a:r>
            <a:endParaRPr lang="en-US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125BEE18-1BB6-D644-B348-98E7E3B2A3B0}"/>
              </a:ext>
            </a:extLst>
          </p:cNvPr>
          <p:cNvSpPr/>
          <p:nvPr/>
        </p:nvSpPr>
        <p:spPr>
          <a:xfrm>
            <a:off x="5843016" y="2571750"/>
            <a:ext cx="128016" cy="24881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63A15E-6434-B642-9763-3BC529BD7ACA}"/>
              </a:ext>
            </a:extLst>
          </p:cNvPr>
          <p:cNvSpPr txBox="1"/>
          <p:nvPr/>
        </p:nvSpPr>
        <p:spPr>
          <a:xfrm>
            <a:off x="4809744" y="3457488"/>
            <a:ext cx="119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Stack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main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174A54-73EF-2445-B2F2-5BC154850AD9}"/>
              </a:ext>
            </a:extLst>
          </p:cNvPr>
          <p:cNvSpPr/>
          <p:nvPr/>
        </p:nvSpPr>
        <p:spPr>
          <a:xfrm>
            <a:off x="6044184" y="3266693"/>
            <a:ext cx="1563624" cy="61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fs:0x28</a:t>
            </a:r>
            <a:endParaRPr lang="en-US" dirty="0"/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D2B473C7-7717-024A-89D1-452D2AD97124}"/>
              </a:ext>
            </a:extLst>
          </p:cNvPr>
          <p:cNvSpPr/>
          <p:nvPr/>
        </p:nvSpPr>
        <p:spPr>
          <a:xfrm>
            <a:off x="7955280" y="2571750"/>
            <a:ext cx="1188720" cy="494981"/>
          </a:xfrm>
          <a:prstGeom prst="wedgeRoundRectCallout">
            <a:avLst>
              <a:gd name="adj1" fmla="val -76987"/>
              <a:gd name="adj2" fmla="val 2084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RBP-0x8</a:t>
            </a:r>
            <a:endParaRPr lang="en-US" dirty="0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498D642E-5604-514D-8A6B-05B2A358E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083"/>
          <a:stretch/>
        </p:blipFill>
        <p:spPr>
          <a:xfrm>
            <a:off x="3529261" y="1072540"/>
            <a:ext cx="2956138" cy="123946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83F29A-B830-0A43-8DB6-20625F97F647}"/>
              </a:ext>
            </a:extLst>
          </p:cNvPr>
          <p:cNvSpPr/>
          <p:nvPr/>
        </p:nvSpPr>
        <p:spPr>
          <a:xfrm>
            <a:off x="3529261" y="1494418"/>
            <a:ext cx="2956138" cy="382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56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Happens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(instruction</a:t>
            </a:r>
            <a:r>
              <a:rPr lang="zh-CN" altLang="en-US" dirty="0"/>
              <a:t> </a:t>
            </a:r>
            <a:r>
              <a:rPr lang="en-US" altLang="zh-CN" dirty="0"/>
              <a:t>5-6)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C662B5-AD86-3945-90F3-D706170C8E4F}"/>
              </a:ext>
            </a:extLst>
          </p:cNvPr>
          <p:cNvSpPr txBox="1"/>
          <p:nvPr/>
        </p:nvSpPr>
        <p:spPr>
          <a:xfrm>
            <a:off x="366174" y="1181919"/>
            <a:ext cx="64077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Instructions: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---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lea    </a:t>
            </a:r>
            <a:r>
              <a:rPr lang="en-US" dirty="0" err="1">
                <a:solidFill>
                  <a:srgbClr val="FF0000"/>
                </a:solidFill>
              </a:rPr>
              <a:t>rdi</a:t>
            </a:r>
            <a:r>
              <a:rPr lang="en-US" dirty="0">
                <a:solidFill>
                  <a:srgbClr val="FF0000"/>
                </a:solidFill>
              </a:rPr>
              <a:t>,[rip+0x115]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---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mov  eax,0x0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23289-6F92-BF42-8F49-B6B747C8488B}"/>
              </a:ext>
            </a:extLst>
          </p:cNvPr>
          <p:cNvSpPr txBox="1"/>
          <p:nvPr/>
        </p:nvSpPr>
        <p:spPr>
          <a:xfrm>
            <a:off x="409731" y="2034957"/>
            <a:ext cx="80920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Semantics:</a:t>
            </a:r>
            <a:r>
              <a:rPr lang="en-US" dirty="0"/>
              <a:t>	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Move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value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rip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0x115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rdi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Move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value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eax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secrets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instructions?</a:t>
            </a:r>
          </a:p>
          <a:p>
            <a:r>
              <a:rPr lang="en-US" altLang="zh-CN" dirty="0"/>
              <a:t>--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instruction</a:t>
            </a:r>
            <a:r>
              <a:rPr lang="zh-CN" altLang="en-US" dirty="0"/>
              <a:t> </a:t>
            </a:r>
            <a:r>
              <a:rPr lang="en-US" altLang="zh-CN" dirty="0"/>
              <a:t>prepares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argument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child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  <a:r>
              <a:rPr lang="zh-CN" altLang="en-US" dirty="0"/>
              <a:t> </a:t>
            </a:r>
            <a:r>
              <a:rPr lang="en-US" altLang="zh-CN" dirty="0"/>
              <a:t>(i.e.,</a:t>
            </a:r>
            <a:r>
              <a:rPr lang="zh-CN" altLang="en-US" dirty="0"/>
              <a:t> </a:t>
            </a:r>
            <a:r>
              <a:rPr lang="en-US" altLang="zh-CN" dirty="0" err="1"/>
              <a:t>printf</a:t>
            </a:r>
            <a:r>
              <a:rPr lang="en-US" altLang="zh-CN" dirty="0"/>
              <a:t>).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mandated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x64</a:t>
            </a:r>
            <a:r>
              <a:rPr lang="zh-CN" altLang="en-US" dirty="0"/>
              <a:t> </a:t>
            </a:r>
            <a:r>
              <a:rPr lang="en-US" altLang="zh-CN" dirty="0"/>
              <a:t>ABI,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first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argument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child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function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saved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rdi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check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first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argument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with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x/</a:t>
            </a:r>
            <a:r>
              <a:rPr lang="en-US" altLang="zh-CN" dirty="0" err="1">
                <a:solidFill>
                  <a:srgbClr val="FF0000"/>
                </a:solidFill>
              </a:rPr>
              <a:t>si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$</a:t>
            </a:r>
            <a:r>
              <a:rPr lang="en-US" altLang="zh-CN" dirty="0" err="1">
                <a:solidFill>
                  <a:srgbClr val="FF0000"/>
                </a:solidFill>
              </a:rPr>
              <a:t>rdi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(after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first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instruction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executed).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see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result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“</a:t>
            </a:r>
            <a:r>
              <a:rPr lang="en-US" dirty="0">
                <a:solidFill>
                  <a:schemeClr val="tx1"/>
                </a:solidFill>
              </a:rPr>
              <a:t>Enter number 1:</a:t>
            </a:r>
            <a:r>
              <a:rPr lang="en-US" altLang="zh-CN" dirty="0">
                <a:solidFill>
                  <a:schemeClr val="tx1"/>
                </a:solidFill>
              </a:rPr>
              <a:t>”.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That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means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are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going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something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like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“</a:t>
            </a:r>
            <a:r>
              <a:rPr lang="en-US" altLang="zh-CN" dirty="0" err="1">
                <a:solidFill>
                  <a:srgbClr val="FF0000"/>
                </a:solidFill>
              </a:rPr>
              <a:t>printf</a:t>
            </a:r>
            <a:r>
              <a:rPr lang="en-US" altLang="zh-CN" dirty="0">
                <a:solidFill>
                  <a:srgbClr val="FF0000"/>
                </a:solidFill>
              </a:rPr>
              <a:t>(“Enter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number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1:”)</a:t>
            </a:r>
            <a:r>
              <a:rPr lang="en-US" altLang="zh-CN" dirty="0">
                <a:solidFill>
                  <a:schemeClr val="tx1"/>
                </a:solidFill>
              </a:rPr>
              <a:t>”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second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instruction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indicates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number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vector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registers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that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are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used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pass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arguments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”</a:t>
            </a:r>
            <a:r>
              <a:rPr lang="en-US" altLang="zh-CN" dirty="0" err="1">
                <a:solidFill>
                  <a:schemeClr val="tx1"/>
                </a:solidFill>
              </a:rPr>
              <a:t>printf</a:t>
            </a:r>
            <a:r>
              <a:rPr lang="en-US" altLang="zh-CN" dirty="0">
                <a:solidFill>
                  <a:schemeClr val="tx1"/>
                </a:solidFill>
              </a:rPr>
              <a:t>”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(this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special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case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because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printf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variable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argument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function).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point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that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skip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for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now.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6CF4C9B-C0A1-1C47-BF3F-E866D95A75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083"/>
          <a:stretch/>
        </p:blipFill>
        <p:spPr>
          <a:xfrm>
            <a:off x="3772072" y="1265778"/>
            <a:ext cx="2956138" cy="12394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03182D-8CBF-D243-8B43-AF75BD4D667A}"/>
              </a:ext>
            </a:extLst>
          </p:cNvPr>
          <p:cNvSpPr/>
          <p:nvPr/>
        </p:nvSpPr>
        <p:spPr>
          <a:xfrm>
            <a:off x="3772072" y="2118565"/>
            <a:ext cx="2436223" cy="263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75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Runtime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21CF63-3E87-1747-95A4-FE4B681AB795}"/>
              </a:ext>
            </a:extLst>
          </p:cNvPr>
          <p:cNvSpPr/>
          <p:nvPr/>
        </p:nvSpPr>
        <p:spPr>
          <a:xfrm>
            <a:off x="631704" y="1206139"/>
            <a:ext cx="701854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</a:t>
            </a:r>
            <a:r>
              <a:rPr lang="en-US" dirty="0"/>
              <a:t>untime provides an environment in which programs run. This environment may address a number of issues including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management of application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the program accesses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mechanisms for passing parameters between procedure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interfacing with the operating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etc</a:t>
            </a:r>
            <a:endParaRPr lang="en-US" altLang="zh-CN" dirty="0"/>
          </a:p>
          <a:p>
            <a:endParaRPr lang="en-US" altLang="zh-CN" dirty="0"/>
          </a:p>
          <a:p>
            <a:pPr algn="r"/>
            <a:r>
              <a:rPr lang="en-US" altLang="zh-CN" dirty="0"/>
              <a:t>--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https://en.wikipedia.org/wiki/Runtime_system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19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384048" y="224266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7:</a:t>
            </a:r>
            <a:r>
              <a:rPr lang="zh-CN" altLang="en-US" dirty="0"/>
              <a:t> </a:t>
            </a:r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err="1"/>
              <a:t>printf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5A083-EAE6-DD44-9328-34E7B8226D98}"/>
              </a:ext>
            </a:extLst>
          </p:cNvPr>
          <p:cNvSpPr txBox="1"/>
          <p:nvPr/>
        </p:nvSpPr>
        <p:spPr>
          <a:xfrm>
            <a:off x="294441" y="1081666"/>
            <a:ext cx="4903201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notes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</a:p>
          <a:p>
            <a:r>
              <a:rPr lang="en-US" altLang="zh-CN" dirty="0"/>
              <a:t>---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  <a:r>
              <a:rPr lang="zh-CN" altLang="en-US" dirty="0"/>
              <a:t> </a:t>
            </a:r>
            <a:r>
              <a:rPr lang="en-US" altLang="zh-CN" dirty="0" err="1"/>
              <a:t>printf</a:t>
            </a:r>
            <a:endParaRPr lang="en-US" altLang="zh-CN" dirty="0"/>
          </a:p>
          <a:p>
            <a:r>
              <a:rPr lang="en-US" altLang="zh-CN" dirty="0"/>
              <a:t>---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contain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 err="1"/>
              <a:t>printf</a:t>
            </a:r>
            <a:r>
              <a:rPr lang="zh-CN" altLang="en-US" dirty="0"/>
              <a:t> </a:t>
            </a:r>
            <a:r>
              <a:rPr lang="en-US" altLang="zh-CN" dirty="0"/>
              <a:t>function.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it?</a:t>
            </a:r>
          </a:p>
          <a:p>
            <a:endParaRPr lang="en-US" dirty="0"/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0x4004c0: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QWORD PTR [rip+0x200b5a]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0x4004c6: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0x1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0x4004cb: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0x4004a0</a:t>
            </a:r>
          </a:p>
          <a:p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function?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Nop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D1EBC69-18AF-9545-91FD-045779262C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083"/>
          <a:stretch/>
        </p:blipFill>
        <p:spPr>
          <a:xfrm>
            <a:off x="5283238" y="1081666"/>
            <a:ext cx="2956138" cy="12394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8CCEF1-AB0F-A14B-95E1-F2FAAF708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3152" y="3914668"/>
            <a:ext cx="9144000" cy="973221"/>
          </a:xfrm>
          <a:prstGeom prst="rect">
            <a:avLst/>
          </a:prstGeom>
        </p:spPr>
      </p:pic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E395A6AA-4AF7-394F-B7A5-8433EFE16641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3102245" y="402798"/>
            <a:ext cx="1740726" cy="5577398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178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384048" y="224266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Happens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7: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 err="1"/>
              <a:t>printf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5A083-EAE6-DD44-9328-34E7B8226D98}"/>
              </a:ext>
            </a:extLst>
          </p:cNvPr>
          <p:cNvSpPr txBox="1"/>
          <p:nvPr/>
        </p:nvSpPr>
        <p:spPr>
          <a:xfrm>
            <a:off x="384048" y="1932058"/>
            <a:ext cx="501091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r>
              <a:rPr lang="en-US" altLang="zh-CN" dirty="0" err="1"/>
              <a:t>printf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library:</a:t>
            </a:r>
            <a:r>
              <a:rPr lang="zh-CN" altLang="en-US" dirty="0"/>
              <a:t> </a:t>
            </a:r>
            <a:r>
              <a:rPr lang="en-US" altLang="zh-CN" dirty="0"/>
              <a:t>GLIBC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40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384048" y="224266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Happens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7: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err="1"/>
              <a:t>printf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Sub-Step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Jump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PLT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printf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E5A5F-43B9-124D-9B22-E46B4383C3ED}"/>
              </a:ext>
            </a:extLst>
          </p:cNvPr>
          <p:cNvSpPr txBox="1"/>
          <p:nvPr/>
        </p:nvSpPr>
        <p:spPr>
          <a:xfrm>
            <a:off x="1104888" y="1186821"/>
            <a:ext cx="380407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0x4004c0: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jmp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QWORD PTR [rip+0x200b5a]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0x4004c6: push  0x1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0x4004cb: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jmp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0x4004a0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51A05DA-6485-D348-8893-F0C93DA32A1A}"/>
              </a:ext>
            </a:extLst>
          </p:cNvPr>
          <p:cNvSpPr/>
          <p:nvPr/>
        </p:nvSpPr>
        <p:spPr>
          <a:xfrm>
            <a:off x="896112" y="1186821"/>
            <a:ext cx="155448" cy="11695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CCD60-5464-784E-B234-D667B416C8C1}"/>
              </a:ext>
            </a:extLst>
          </p:cNvPr>
          <p:cNvSpPr txBox="1"/>
          <p:nvPr/>
        </p:nvSpPr>
        <p:spPr>
          <a:xfrm>
            <a:off x="146304" y="1509986"/>
            <a:ext cx="749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PLT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printf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63F93D-AF76-D44F-8ABA-4D7879C7F830}"/>
              </a:ext>
            </a:extLst>
          </p:cNvPr>
          <p:cNvSpPr/>
          <p:nvPr/>
        </p:nvSpPr>
        <p:spPr>
          <a:xfrm>
            <a:off x="384048" y="3749683"/>
            <a:ext cx="8375904" cy="116955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rip+0x200b5a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(i.e.,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0x601020),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inside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got.plt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section.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target,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namely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moment,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unknown.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Therefore,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instead,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actually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(i.e.,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0x4004c6: push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0x1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intended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going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lookup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23959E7-893C-DB43-99B2-9DFA6AE43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083"/>
          <a:stretch/>
        </p:blipFill>
        <p:spPr>
          <a:xfrm>
            <a:off x="5283238" y="1081666"/>
            <a:ext cx="2956138" cy="12394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5FB1E8-27BE-2740-A946-643946A0E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4" y="2680196"/>
            <a:ext cx="9144000" cy="973221"/>
          </a:xfrm>
          <a:prstGeom prst="rect">
            <a:avLst/>
          </a:prstGeom>
        </p:spPr>
      </p:pic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AF4BC0F8-3E21-9B49-B640-2D891D714A22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3771200" y="-92903"/>
            <a:ext cx="576070" cy="540414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E56373B-5673-0E4E-BC11-E9596007F4A1}"/>
              </a:ext>
            </a:extLst>
          </p:cNvPr>
          <p:cNvSpPr/>
          <p:nvPr/>
        </p:nvSpPr>
        <p:spPr>
          <a:xfrm>
            <a:off x="1177046" y="1440727"/>
            <a:ext cx="3500832" cy="21347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60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384048" y="224266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Happens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7: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err="1"/>
              <a:t>printf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Sub-Step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printf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E5A5F-43B9-124D-9B22-E46B4383C3ED}"/>
              </a:ext>
            </a:extLst>
          </p:cNvPr>
          <p:cNvSpPr txBox="1"/>
          <p:nvPr/>
        </p:nvSpPr>
        <p:spPr>
          <a:xfrm>
            <a:off x="1066387" y="991991"/>
            <a:ext cx="787452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0x4004c0: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jmp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QWORD PTR [rip+0x200b5a]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0x4004c6: push  0x1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0x4004cb: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jmp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0x4004a0</a:t>
            </a:r>
          </a:p>
          <a:p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51A05DA-6485-D348-8893-F0C93DA32A1A}"/>
              </a:ext>
            </a:extLst>
          </p:cNvPr>
          <p:cNvSpPr/>
          <p:nvPr/>
        </p:nvSpPr>
        <p:spPr>
          <a:xfrm>
            <a:off x="857611" y="991991"/>
            <a:ext cx="155448" cy="11695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CCD60-5464-784E-B234-D667B416C8C1}"/>
              </a:ext>
            </a:extLst>
          </p:cNvPr>
          <p:cNvSpPr txBox="1"/>
          <p:nvPr/>
        </p:nvSpPr>
        <p:spPr>
          <a:xfrm>
            <a:off x="107803" y="1315156"/>
            <a:ext cx="749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PLT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printf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63F93D-AF76-D44F-8ABA-4D7879C7F830}"/>
              </a:ext>
            </a:extLst>
          </p:cNvPr>
          <p:cNvSpPr/>
          <p:nvPr/>
        </p:nvSpPr>
        <p:spPr>
          <a:xfrm>
            <a:off x="244963" y="4282417"/>
            <a:ext cx="8695944" cy="75382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stack,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(what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going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jumping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jmp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0x4004a0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section.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6ED738-6129-864B-8A98-6DAF46B25417}"/>
              </a:ext>
            </a:extLst>
          </p:cNvPr>
          <p:cNvSpPr/>
          <p:nvPr/>
        </p:nvSpPr>
        <p:spPr>
          <a:xfrm>
            <a:off x="1138545" y="1470026"/>
            <a:ext cx="3500832" cy="46232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685F0B-43A3-6E41-AD8D-D02662444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5" y="2161542"/>
            <a:ext cx="9144000" cy="9732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09CBEB-2D2D-2A46-903E-02759D420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48" y="3315714"/>
            <a:ext cx="9144000" cy="835795"/>
          </a:xfrm>
          <a:prstGeom prst="rect">
            <a:avLst/>
          </a:prstGeom>
        </p:spPr>
      </p:pic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3718FA6C-80CD-C94C-9965-0744C4D213EB}"/>
              </a:ext>
            </a:extLst>
          </p:cNvPr>
          <p:cNvCxnSpPr/>
          <p:nvPr/>
        </p:nvCxnSpPr>
        <p:spPr>
          <a:xfrm rot="10800000" flipV="1">
            <a:off x="1568919" y="2974205"/>
            <a:ext cx="4427621" cy="462013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133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384048" y="224266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Happens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7: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err="1"/>
              <a:t>printf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Sub-Step</a:t>
            </a:r>
            <a:r>
              <a:rPr lang="zh-CN" altLang="en-US" dirty="0"/>
              <a:t> </a:t>
            </a:r>
            <a:r>
              <a:rPr lang="en-US" altLang="zh-CN" dirty="0"/>
              <a:t>3:</a:t>
            </a:r>
            <a:r>
              <a:rPr lang="zh-CN" altLang="en-US" dirty="0"/>
              <a:t> </a:t>
            </a:r>
            <a:r>
              <a:rPr lang="en-US" altLang="zh-CN" dirty="0"/>
              <a:t>Jump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lookup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E5A5F-43B9-124D-9B22-E46B4383C3ED}"/>
              </a:ext>
            </a:extLst>
          </p:cNvPr>
          <p:cNvSpPr txBox="1"/>
          <p:nvPr/>
        </p:nvSpPr>
        <p:spPr>
          <a:xfrm>
            <a:off x="1104888" y="1186821"/>
            <a:ext cx="787452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0x4004a0: push   QWORD PTR [rip+0x200b62]        # 0x601008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0x4004a6: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QWORD PTR [rip+0x200b64]        # 0x601010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0x4004ac: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DWORD PTR [rax+0x0]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51A05DA-6485-D348-8893-F0C93DA32A1A}"/>
              </a:ext>
            </a:extLst>
          </p:cNvPr>
          <p:cNvSpPr/>
          <p:nvPr/>
        </p:nvSpPr>
        <p:spPr>
          <a:xfrm>
            <a:off x="896112" y="1186821"/>
            <a:ext cx="155448" cy="11695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CCD60-5464-784E-B234-D667B416C8C1}"/>
              </a:ext>
            </a:extLst>
          </p:cNvPr>
          <p:cNvSpPr txBox="1"/>
          <p:nvPr/>
        </p:nvSpPr>
        <p:spPr>
          <a:xfrm>
            <a:off x="146304" y="1509986"/>
            <a:ext cx="749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Begin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PLT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63F93D-AF76-D44F-8ABA-4D7879C7F830}"/>
              </a:ext>
            </a:extLst>
          </p:cNvPr>
          <p:cNvSpPr/>
          <p:nvPr/>
        </p:nvSpPr>
        <p:spPr>
          <a:xfrm>
            <a:off x="603504" y="2461527"/>
            <a:ext cx="8375904" cy="252195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pushes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0x601008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stack.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skip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(too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low-level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now).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0x601010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0x00007ffff7dec6d0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.text in /lib64/ld-linux-x86-64.so.2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such,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linker,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complicated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look-up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function.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got.plt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section.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called,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look-up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needed!!!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971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384048" y="224266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Happens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7: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r>
              <a:rPr lang="en-US" altLang="zh-CN" dirty="0" err="1"/>
              <a:t>printf</a:t>
            </a:r>
            <a:r>
              <a:rPr lang="en-US" altLang="zh-CN" dirty="0"/>
              <a:t>”</a:t>
            </a:r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63F93D-AF76-D44F-8ABA-4D7879C7F830}"/>
              </a:ext>
            </a:extLst>
          </p:cNvPr>
          <p:cNvSpPr/>
          <p:nvPr/>
        </p:nvSpPr>
        <p:spPr>
          <a:xfrm>
            <a:off x="649224" y="1473975"/>
            <a:ext cx="8375904" cy="252195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("Enter number 1: ");</a:t>
            </a:r>
          </a:p>
          <a:p>
            <a:pPr algn="ctr"/>
            <a:endParaRPr lang="en-US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79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Runtime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700E7-6AE6-1244-A870-22381D2123D4}"/>
              </a:ext>
            </a:extLst>
          </p:cNvPr>
          <p:cNvSpPr txBox="1"/>
          <p:nvPr/>
        </p:nvSpPr>
        <p:spPr>
          <a:xfrm>
            <a:off x="457200" y="1500732"/>
            <a:ext cx="8044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binary’s</a:t>
            </a:r>
            <a:r>
              <a:rPr lang="zh-CN" altLang="en-US" dirty="0"/>
              <a:t> </a:t>
            </a:r>
            <a:r>
              <a:rPr lang="en-US" altLang="zh-CN" dirty="0"/>
              <a:t>behaviors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  <a:r>
              <a:rPr lang="zh-CN" altLang="en-US" dirty="0"/>
              <a:t> </a:t>
            </a:r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motivations</a:t>
            </a:r>
            <a:r>
              <a:rPr lang="zh-CN" altLang="en-US" dirty="0"/>
              <a:t> </a:t>
            </a:r>
            <a:r>
              <a:rPr lang="en-US" altLang="zh-CN" dirty="0"/>
              <a:t>throughout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75526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Pre-built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700E7-6AE6-1244-A870-22381D2123D4}"/>
              </a:ext>
            </a:extLst>
          </p:cNvPr>
          <p:cNvSpPr txBox="1"/>
          <p:nvPr/>
        </p:nvSpPr>
        <p:spPr>
          <a:xfrm>
            <a:off x="509552" y="1535633"/>
            <a:ext cx="6589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JX</a:t>
            </a:r>
            <a:r>
              <a:rPr lang="zh-CN" altLang="en-US" dirty="0"/>
              <a:t> </a:t>
            </a:r>
            <a:r>
              <a:rPr lang="en-US" altLang="zh-CN" dirty="0"/>
              <a:t>built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binary,</a:t>
            </a:r>
            <a:r>
              <a:rPr lang="zh-CN" altLang="en-US" dirty="0"/>
              <a:t> </a:t>
            </a:r>
            <a:r>
              <a:rPr lang="en-US" altLang="zh-CN" dirty="0"/>
              <a:t>named</a:t>
            </a:r>
            <a:r>
              <a:rPr lang="zh-CN" altLang="en-US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crackme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lines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stripped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downloaded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https://drive.google.com/file/d/1P9vEPeT1NeNv0rrYShLdT4iIoZ397QiV/view?usp=sharing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upload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 err="1"/>
              <a:t>remnux</a:t>
            </a:r>
            <a:r>
              <a:rPr lang="zh-CN" altLang="en-US" dirty="0"/>
              <a:t> </a:t>
            </a:r>
            <a:r>
              <a:rPr lang="en-US" altLang="zh-CN" dirty="0"/>
              <a:t>Virtual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D02966-9359-ED41-A114-31E285A31169}"/>
              </a:ext>
            </a:extLst>
          </p:cNvPr>
          <p:cNvSpPr txBox="1"/>
          <p:nvPr/>
        </p:nvSpPr>
        <p:spPr>
          <a:xfrm>
            <a:off x="746876" y="3755322"/>
            <a:ext cx="680564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Now</a:t>
            </a:r>
            <a:r>
              <a:rPr lang="zh-CN" altLang="en-US" dirty="0"/>
              <a:t> </a:t>
            </a:r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Run-time</a:t>
            </a:r>
            <a:r>
              <a:rPr lang="zh-CN" altLang="en-US" dirty="0"/>
              <a:t> </a:t>
            </a:r>
            <a:r>
              <a:rPr lang="en-US" altLang="zh-CN" dirty="0"/>
              <a:t>Concurrently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3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C662B5-AD86-3945-90F3-D706170C8E4F}"/>
              </a:ext>
            </a:extLst>
          </p:cNvPr>
          <p:cNvSpPr txBox="1"/>
          <p:nvPr/>
        </p:nvSpPr>
        <p:spPr>
          <a:xfrm>
            <a:off x="565392" y="1158705"/>
            <a:ext cx="64077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zh-CN" altLang="en-US" dirty="0"/>
              <a:t> </a:t>
            </a:r>
            <a:r>
              <a:rPr lang="en-US" altLang="zh-CN" dirty="0"/>
              <a:t>debugger</a:t>
            </a:r>
            <a:r>
              <a:rPr lang="zh-CN" altLang="en-US" dirty="0"/>
              <a:t> </a:t>
            </a:r>
            <a:r>
              <a:rPr lang="en-US" altLang="zh-CN" dirty="0"/>
              <a:t>(the</a:t>
            </a:r>
            <a:r>
              <a:rPr lang="zh-CN" altLang="en-US" dirty="0"/>
              <a:t> </a:t>
            </a:r>
            <a:r>
              <a:rPr lang="en-US" altLang="zh-CN" dirty="0"/>
              <a:t>default</a:t>
            </a:r>
            <a:r>
              <a:rPr lang="zh-CN" altLang="en-US" dirty="0"/>
              <a:t> </a:t>
            </a:r>
            <a:r>
              <a:rPr lang="en-US" altLang="zh-CN" dirty="0"/>
              <a:t>debugger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course)</a:t>
            </a:r>
          </a:p>
          <a:p>
            <a:endParaRPr lang="en-US" dirty="0"/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(inside</a:t>
            </a:r>
            <a:r>
              <a:rPr lang="zh-CN" altLang="en-US" dirty="0"/>
              <a:t> </a:t>
            </a:r>
            <a:r>
              <a:rPr lang="en-US" altLang="zh-CN" dirty="0"/>
              <a:t>terminal):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$:</a:t>
            </a:r>
            <a:r>
              <a:rPr lang="zh-CN" altLang="en-US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/path/to/</a:t>
            </a:r>
            <a:r>
              <a:rPr lang="en-US" altLang="zh-CN" dirty="0" err="1">
                <a:solidFill>
                  <a:srgbClr val="FF0000"/>
                </a:solidFill>
              </a:rPr>
              <a:t>crackme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altLang="zh-CN" dirty="0"/>
              <a:t>Q: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happened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step?</a:t>
            </a:r>
            <a:r>
              <a:rPr lang="zh-CN" altLang="en-US" dirty="0"/>
              <a:t> </a:t>
            </a:r>
            <a:r>
              <a:rPr lang="en-US" altLang="zh-CN" dirty="0"/>
              <a:t>A:</a:t>
            </a:r>
            <a:r>
              <a:rPr lang="zh-CN" altLang="en-US" dirty="0"/>
              <a:t> </a:t>
            </a:r>
            <a:r>
              <a:rPr lang="en-US" altLang="zh-CN" dirty="0"/>
              <a:t>Nothing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53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C662B5-AD86-3945-90F3-D706170C8E4F}"/>
              </a:ext>
            </a:extLst>
          </p:cNvPr>
          <p:cNvSpPr txBox="1"/>
          <p:nvPr/>
        </p:nvSpPr>
        <p:spPr>
          <a:xfrm>
            <a:off x="565392" y="1158705"/>
            <a:ext cx="64077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stop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ever</a:t>
            </a:r>
            <a:r>
              <a:rPr lang="zh-CN" altLang="en-US" dirty="0"/>
              <a:t> </a:t>
            </a:r>
            <a:r>
              <a:rPr lang="en-US" altLang="zh-CN" dirty="0"/>
              <a:t>instruction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---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entry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point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our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binary;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yet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(inside</a:t>
            </a:r>
            <a:r>
              <a:rPr lang="zh-CN" altLang="en-US" dirty="0"/>
              <a:t> </a:t>
            </a:r>
            <a:r>
              <a:rPr lang="en-US" altLang="zh-CN" dirty="0" err="1"/>
              <a:t>gdb</a:t>
            </a:r>
            <a:r>
              <a:rPr lang="en-US" altLang="zh-CN" dirty="0"/>
              <a:t>):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starti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Q: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happened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step?</a:t>
            </a:r>
            <a:r>
              <a:rPr lang="zh-CN" altLang="en-US" dirty="0"/>
              <a:t> </a:t>
            </a:r>
            <a:r>
              <a:rPr lang="en-US" altLang="zh-CN" dirty="0"/>
              <a:t>A: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loading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7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Happens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5C6F02-1BA6-4D41-9C99-3DA2F93B7BE2}"/>
              </a:ext>
            </a:extLst>
          </p:cNvPr>
          <p:cNvSpPr txBox="1"/>
          <p:nvPr/>
        </p:nvSpPr>
        <p:spPr>
          <a:xfrm>
            <a:off x="201861" y="954390"/>
            <a:ext cx="5674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loading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--</a:t>
            </a:r>
            <a:r>
              <a:rPr lang="zh-CN" altLang="en-US" dirty="0"/>
              <a:t> </a:t>
            </a:r>
            <a:r>
              <a:rPr lang="en-US" altLang="zh-CN" dirty="0"/>
              <a:t>Loading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--</a:t>
            </a:r>
            <a:r>
              <a:rPr lang="zh-CN" altLang="en-US" dirty="0"/>
              <a:t> </a:t>
            </a:r>
            <a:r>
              <a:rPr lang="en-US" altLang="zh-CN" dirty="0"/>
              <a:t>Loading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dynamic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linker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(???)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3AAB46-ECEE-8443-898F-4CD11C153A4F}"/>
              </a:ext>
            </a:extLst>
          </p:cNvPr>
          <p:cNvSpPr txBox="1"/>
          <p:nvPr/>
        </p:nvSpPr>
        <p:spPr>
          <a:xfrm>
            <a:off x="457200" y="4835723"/>
            <a:ext cx="8411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step,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now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inside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OS;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switch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runtime</a:t>
            </a:r>
            <a:r>
              <a:rPr lang="zh-CN" altLang="en-US" dirty="0"/>
              <a:t> </a:t>
            </a:r>
            <a:r>
              <a:rPr lang="en-US" altLang="zh-CN" dirty="0"/>
              <a:t>mindset</a:t>
            </a:r>
            <a:endParaRPr lang="en-US" dirty="0"/>
          </a:p>
        </p:txBody>
      </p:sp>
      <p:pic>
        <p:nvPicPr>
          <p:cNvPr id="1028" name="Picture 4" descr="Do memory mapping segment and heap grow until they meet each other? - Unix  &amp; Linux Stack Exchange">
            <a:extLst>
              <a:ext uri="{FF2B5EF4-FFF2-40B4-BE49-F238E27FC236}">
                <a16:creationId xmlns:a16="http://schemas.microsoft.com/office/drawing/2014/main" id="{E406D8ED-C65E-6246-B426-9E1D61B00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5" t="9422" r="22098" b="7022"/>
          <a:stretch/>
        </p:blipFill>
        <p:spPr bwMode="auto">
          <a:xfrm>
            <a:off x="4764025" y="1201606"/>
            <a:ext cx="2156118" cy="31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2185D3-3361-5949-8824-F6796A20D0A5}"/>
              </a:ext>
            </a:extLst>
          </p:cNvPr>
          <p:cNvSpPr txBox="1"/>
          <p:nvPr/>
        </p:nvSpPr>
        <p:spPr>
          <a:xfrm>
            <a:off x="4778753" y="4482696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Runtime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3D29F9-5A90-844B-8E13-404609CCF4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20" t="16211" r="59320" b="3857"/>
          <a:stretch/>
        </p:blipFill>
        <p:spPr>
          <a:xfrm>
            <a:off x="1607286" y="1736966"/>
            <a:ext cx="2006653" cy="26806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147286-43D9-694D-BD92-1845E47BC77B}"/>
              </a:ext>
            </a:extLst>
          </p:cNvPr>
          <p:cNvSpPr txBox="1"/>
          <p:nvPr/>
        </p:nvSpPr>
        <p:spPr>
          <a:xfrm>
            <a:off x="2464647" y="2974798"/>
            <a:ext cx="1149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8FC650-CBDE-3742-B8E4-4EB0259D9A2D}"/>
              </a:ext>
            </a:extLst>
          </p:cNvPr>
          <p:cNvSpPr txBox="1"/>
          <p:nvPr/>
        </p:nvSpPr>
        <p:spPr>
          <a:xfrm>
            <a:off x="2464647" y="3844959"/>
            <a:ext cx="1149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29847E-D082-754E-8CD8-716F99B3DCE7}"/>
              </a:ext>
            </a:extLst>
          </p:cNvPr>
          <p:cNvCxnSpPr>
            <a:cxnSpLocks/>
          </p:cNvCxnSpPr>
          <p:nvPr/>
        </p:nvCxnSpPr>
        <p:spPr>
          <a:xfrm flipV="1">
            <a:off x="3170583" y="3844959"/>
            <a:ext cx="1779104" cy="1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D43589-5D49-AC40-9DC5-DFAB71132EE7}"/>
              </a:ext>
            </a:extLst>
          </p:cNvPr>
          <p:cNvCxnSpPr/>
          <p:nvPr/>
        </p:nvCxnSpPr>
        <p:spPr>
          <a:xfrm>
            <a:off x="3190461" y="3205631"/>
            <a:ext cx="1759226" cy="85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347A88-4301-954A-9BB6-EB659A7C5A84}"/>
              </a:ext>
            </a:extLst>
          </p:cNvPr>
          <p:cNvSpPr txBox="1"/>
          <p:nvPr/>
        </p:nvSpPr>
        <p:spPr>
          <a:xfrm>
            <a:off x="3738050" y="3625658"/>
            <a:ext cx="66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load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BA3490-B2DB-E142-9EEE-F3D5F4A5BC9A}"/>
              </a:ext>
            </a:extLst>
          </p:cNvPr>
          <p:cNvSpPr txBox="1"/>
          <p:nvPr/>
        </p:nvSpPr>
        <p:spPr>
          <a:xfrm>
            <a:off x="2250852" y="4362601"/>
            <a:ext cx="12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crackme</a:t>
            </a:r>
            <a:endParaRPr lang="en-US" dirty="0"/>
          </a:p>
        </p:txBody>
      </p:sp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89B781-2AAF-8447-BA9F-ADD4C5543E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20" t="16211" r="59320" b="3857"/>
          <a:stretch/>
        </p:blipFill>
        <p:spPr>
          <a:xfrm>
            <a:off x="7066902" y="1111648"/>
            <a:ext cx="2006653" cy="26806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2DF7FE6-65A8-AA4B-BAEF-02CC4CEF215F}"/>
              </a:ext>
            </a:extLst>
          </p:cNvPr>
          <p:cNvSpPr txBox="1"/>
          <p:nvPr/>
        </p:nvSpPr>
        <p:spPr>
          <a:xfrm>
            <a:off x="7924263" y="2349480"/>
            <a:ext cx="1149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DC0EFF-F7AD-A946-B367-326993951729}"/>
              </a:ext>
            </a:extLst>
          </p:cNvPr>
          <p:cNvSpPr txBox="1"/>
          <p:nvPr/>
        </p:nvSpPr>
        <p:spPr>
          <a:xfrm>
            <a:off x="7924263" y="3219641"/>
            <a:ext cx="1149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DAE1A6-0B2E-6D40-9D10-5D944A0C7F24}"/>
              </a:ext>
            </a:extLst>
          </p:cNvPr>
          <p:cNvSpPr txBox="1"/>
          <p:nvPr/>
        </p:nvSpPr>
        <p:spPr>
          <a:xfrm>
            <a:off x="7710468" y="3737283"/>
            <a:ext cx="12920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/lib64/ld-linux-x86-64.so.2</a:t>
            </a:r>
          </a:p>
          <a:p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240D19-CDCA-934F-B45F-93927EAF0827}"/>
              </a:ext>
            </a:extLst>
          </p:cNvPr>
          <p:cNvCxnSpPr/>
          <p:nvPr/>
        </p:nvCxnSpPr>
        <p:spPr>
          <a:xfrm flipH="1" flipV="1">
            <a:off x="6042991" y="2349480"/>
            <a:ext cx="1749287" cy="1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3A9BD3-04A4-874E-924B-CE3575F2F943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6042991" y="2502624"/>
            <a:ext cx="1881272" cy="870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78FEFEA-CA76-C247-A2BF-D34761CABD6D}"/>
              </a:ext>
            </a:extLst>
          </p:cNvPr>
          <p:cNvSpPr txBox="1"/>
          <p:nvPr/>
        </p:nvSpPr>
        <p:spPr>
          <a:xfrm>
            <a:off x="6506479" y="2473376"/>
            <a:ext cx="66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6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3:</a:t>
            </a:r>
            <a:r>
              <a:rPr lang="zh-CN" altLang="en-US" dirty="0"/>
              <a:t> </a:t>
            </a:r>
            <a:r>
              <a:rPr lang="en-US" altLang="zh-CN" dirty="0"/>
              <a:t>Continue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Until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C662B5-AD86-3945-90F3-D706170C8E4F}"/>
              </a:ext>
            </a:extLst>
          </p:cNvPr>
          <p:cNvSpPr txBox="1"/>
          <p:nvPr/>
        </p:nvSpPr>
        <p:spPr>
          <a:xfrm>
            <a:off x="565392" y="1158705"/>
            <a:ext cx="640778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break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endParaRPr lang="en-US" dirty="0"/>
          </a:p>
          <a:p>
            <a:endParaRPr lang="en-US" dirty="0"/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(inside</a:t>
            </a:r>
            <a:r>
              <a:rPr lang="zh-CN" altLang="en-US" dirty="0"/>
              <a:t> </a:t>
            </a:r>
            <a:r>
              <a:rPr lang="en-US" altLang="zh-CN" dirty="0" err="1"/>
              <a:t>gdb</a:t>
            </a:r>
            <a:r>
              <a:rPr lang="en-US" altLang="zh-CN" dirty="0"/>
              <a:t>):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info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files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break</a:t>
            </a:r>
            <a:r>
              <a:rPr lang="zh-CN" altLang="en-US" dirty="0">
                <a:solidFill>
                  <a:srgbClr val="FF0000"/>
                </a:solidFill>
              </a:rPr>
              <a:t> *</a:t>
            </a:r>
            <a:r>
              <a:rPr lang="en-US" altLang="zh-CN" dirty="0">
                <a:solidFill>
                  <a:srgbClr val="FF0000"/>
                </a:solidFill>
              </a:rPr>
              <a:t>0xXXXXXXX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program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entry)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continue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Q: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happened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step?</a:t>
            </a:r>
            <a:r>
              <a:rPr lang="zh-CN" altLang="en-US" dirty="0"/>
              <a:t> </a:t>
            </a:r>
            <a:r>
              <a:rPr lang="en-US" altLang="zh-CN" dirty="0"/>
              <a:t>A: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loading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73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Happens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5C6F02-1BA6-4D41-9C99-3DA2F93B7BE2}"/>
              </a:ext>
            </a:extLst>
          </p:cNvPr>
          <p:cNvSpPr txBox="1"/>
          <p:nvPr/>
        </p:nvSpPr>
        <p:spPr>
          <a:xfrm>
            <a:off x="457200" y="990764"/>
            <a:ext cx="5674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loading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--</a:t>
            </a:r>
            <a:r>
              <a:rPr lang="zh-CN" altLang="en-US" dirty="0"/>
              <a:t> </a:t>
            </a:r>
            <a:r>
              <a:rPr lang="en-US" altLang="zh-CN" dirty="0"/>
              <a:t>Loading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shared</a:t>
            </a:r>
            <a:r>
              <a:rPr lang="zh-CN" altLang="en-US" dirty="0"/>
              <a:t> </a:t>
            </a:r>
            <a:r>
              <a:rPr lang="en-US" altLang="zh-CN" dirty="0"/>
              <a:t>library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Switch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execution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program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entry</a:t>
            </a:r>
          </a:p>
        </p:txBody>
      </p:sp>
      <p:pic>
        <p:nvPicPr>
          <p:cNvPr id="1028" name="Picture 4" descr="Do memory mapping segment and heap grow until they meet each other? - Unix  &amp; Linux Stack Exchange">
            <a:extLst>
              <a:ext uri="{FF2B5EF4-FFF2-40B4-BE49-F238E27FC236}">
                <a16:creationId xmlns:a16="http://schemas.microsoft.com/office/drawing/2014/main" id="{E406D8ED-C65E-6246-B426-9E1D61B00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5" t="9422" r="22098" b="7022"/>
          <a:stretch/>
        </p:blipFill>
        <p:spPr bwMode="auto">
          <a:xfrm>
            <a:off x="4764025" y="1201606"/>
            <a:ext cx="2156118" cy="31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2185D3-3361-5949-8824-F6796A20D0A5}"/>
              </a:ext>
            </a:extLst>
          </p:cNvPr>
          <p:cNvSpPr txBox="1"/>
          <p:nvPr/>
        </p:nvSpPr>
        <p:spPr>
          <a:xfrm>
            <a:off x="4778753" y="4482696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Runtime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3D29F9-5A90-844B-8E13-404609CCF4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20" t="16211" r="59320" b="3857"/>
          <a:stretch/>
        </p:blipFill>
        <p:spPr>
          <a:xfrm>
            <a:off x="1607286" y="1736966"/>
            <a:ext cx="2006653" cy="26806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147286-43D9-694D-BD92-1845E47BC77B}"/>
              </a:ext>
            </a:extLst>
          </p:cNvPr>
          <p:cNvSpPr txBox="1"/>
          <p:nvPr/>
        </p:nvSpPr>
        <p:spPr>
          <a:xfrm>
            <a:off x="2464647" y="2974798"/>
            <a:ext cx="1149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8FC650-CBDE-3742-B8E4-4EB0259D9A2D}"/>
              </a:ext>
            </a:extLst>
          </p:cNvPr>
          <p:cNvSpPr txBox="1"/>
          <p:nvPr/>
        </p:nvSpPr>
        <p:spPr>
          <a:xfrm>
            <a:off x="2464647" y="3844959"/>
            <a:ext cx="1149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29847E-D082-754E-8CD8-716F99B3DCE7}"/>
              </a:ext>
            </a:extLst>
          </p:cNvPr>
          <p:cNvCxnSpPr>
            <a:cxnSpLocks/>
          </p:cNvCxnSpPr>
          <p:nvPr/>
        </p:nvCxnSpPr>
        <p:spPr>
          <a:xfrm flipV="1">
            <a:off x="3170583" y="3844959"/>
            <a:ext cx="1779104" cy="1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D43589-5D49-AC40-9DC5-DFAB71132EE7}"/>
              </a:ext>
            </a:extLst>
          </p:cNvPr>
          <p:cNvCxnSpPr/>
          <p:nvPr/>
        </p:nvCxnSpPr>
        <p:spPr>
          <a:xfrm>
            <a:off x="3190461" y="3205631"/>
            <a:ext cx="1759226" cy="85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347A88-4301-954A-9BB6-EB659A7C5A84}"/>
              </a:ext>
            </a:extLst>
          </p:cNvPr>
          <p:cNvSpPr txBox="1"/>
          <p:nvPr/>
        </p:nvSpPr>
        <p:spPr>
          <a:xfrm>
            <a:off x="3738050" y="3625658"/>
            <a:ext cx="66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load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BA3490-B2DB-E142-9EEE-F3D5F4A5BC9A}"/>
              </a:ext>
            </a:extLst>
          </p:cNvPr>
          <p:cNvSpPr txBox="1"/>
          <p:nvPr/>
        </p:nvSpPr>
        <p:spPr>
          <a:xfrm>
            <a:off x="1665636" y="4372037"/>
            <a:ext cx="2906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/lib/x86_64-linux-gnu/libc.so.6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83590"/>
      </p:ext>
    </p:extLst>
  </p:cSld>
  <p:clrMapOvr>
    <a:masterClrMapping/>
  </p:clrMapOvr>
</p:sld>
</file>

<file path=ppt/theme/theme1.xml><?xml version="1.0" encoding="utf-8"?>
<a:theme xmlns:a="http://schemas.openxmlformats.org/drawingml/2006/main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3148</TotalTime>
  <Words>1943</Words>
  <Application>Microsoft Macintosh PowerPoint</Application>
  <PresentationFormat>On-screen Show (16:9)</PresentationFormat>
  <Paragraphs>222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Times New Roman</vt:lpstr>
      <vt:lpstr>Roboto Light</vt:lpstr>
      <vt:lpstr>Arial</vt:lpstr>
      <vt:lpstr>Roboto</vt:lpstr>
      <vt:lpstr>Oswald</vt:lpstr>
      <vt:lpstr>Tahoma</vt:lpstr>
      <vt:lpstr>Consolas</vt:lpstr>
      <vt:lpstr>Slideashvili 2017.08b</vt:lpstr>
      <vt:lpstr>Slideashvili 2017.08b</vt:lpstr>
      <vt:lpstr>PowerPoint Presentation</vt:lpstr>
      <vt:lpstr>What is Runtime</vt:lpstr>
      <vt:lpstr>Why We Need to Know About Runtime</vt:lpstr>
      <vt:lpstr>Let’s Start with a Pre-built Binary</vt:lpstr>
      <vt:lpstr>Step 1: Start the Binary</vt:lpstr>
      <vt:lpstr>Step 2: Run the Binary </vt:lpstr>
      <vt:lpstr>What Happens in Step 2</vt:lpstr>
      <vt:lpstr>Step 3: Continue Running the Binary Until the Entry Point </vt:lpstr>
      <vt:lpstr>What Happens in Step 3</vt:lpstr>
      <vt:lpstr>Step 4: Continue Running the Binary Until the Main Function</vt:lpstr>
      <vt:lpstr>What Happens in Step 4</vt:lpstr>
      <vt:lpstr>Step 5: Let’s Read and Execute Through the Main Function (the first 2 instructions)</vt:lpstr>
      <vt:lpstr>What Happens in Step 5</vt:lpstr>
      <vt:lpstr>Extra point related to Step 5: the Stack</vt:lpstr>
      <vt:lpstr>Extra point related to Step 5: Why save RBP</vt:lpstr>
      <vt:lpstr>Step 6: Let’s Read and Execute Through More Instructions until a Child Function</vt:lpstr>
      <vt:lpstr>What Happens in Step 6 (instruction 1)</vt:lpstr>
      <vt:lpstr>What Happens in Step 6 (instruction 2-4)</vt:lpstr>
      <vt:lpstr>What Happens in Step 6 (instruction 5-6)</vt:lpstr>
      <vt:lpstr>Step 7: Let’s run through the call to printf</vt:lpstr>
      <vt:lpstr>What Happens in Step 7: where is printf</vt:lpstr>
      <vt:lpstr>What Happens in Step 7: how can the execution go to printf: Sub-Step 1: Jump to PLT of printf</vt:lpstr>
      <vt:lpstr>What Happens in Step 7: how can the execution go to printf: Sub-Step 2: Go back to the PLT of printf</vt:lpstr>
      <vt:lpstr>What Happens in Step 7: how can the execution go to printf: Sub-Step 3: Jump to the lookup process</vt:lpstr>
      <vt:lpstr>What Happens in Step 7: execution of “printf”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pwn.college: Reversing</dc:title>
  <cp:lastModifiedBy>Microsoft Office User</cp:lastModifiedBy>
  <cp:revision>279</cp:revision>
  <dcterms:modified xsi:type="dcterms:W3CDTF">2021-09-08T22:44:38Z</dcterms:modified>
</cp:coreProperties>
</file>