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24"/>
  </p:notesMasterIdLst>
  <p:sldIdLst>
    <p:sldId id="272" r:id="rId3"/>
    <p:sldId id="273" r:id="rId4"/>
    <p:sldId id="372" r:id="rId5"/>
    <p:sldId id="329" r:id="rId6"/>
    <p:sldId id="373" r:id="rId7"/>
    <p:sldId id="374" r:id="rId8"/>
    <p:sldId id="375" r:id="rId9"/>
    <p:sldId id="376" r:id="rId10"/>
    <p:sldId id="378" r:id="rId11"/>
    <p:sldId id="383" r:id="rId12"/>
    <p:sldId id="382" r:id="rId13"/>
    <p:sldId id="380" r:id="rId14"/>
    <p:sldId id="379" r:id="rId15"/>
    <p:sldId id="381" r:id="rId16"/>
    <p:sldId id="384" r:id="rId17"/>
    <p:sldId id="385" r:id="rId18"/>
    <p:sldId id="386" r:id="rId19"/>
    <p:sldId id="387" r:id="rId20"/>
    <p:sldId id="388" r:id="rId21"/>
    <p:sldId id="389" r:id="rId22"/>
    <p:sldId id="390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Oswald" pitchFamily="2" charset="77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Light" panose="020F0302020204030204" pitchFamily="34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2"/>
    <p:restoredTop sz="94679"/>
  </p:normalViewPr>
  <p:slideViewPr>
    <p:cSldViewPr snapToGrid="0">
      <p:cViewPr varScale="1">
        <p:scale>
          <a:sx n="195" d="100"/>
          <a:sy n="195" d="100"/>
        </p:scale>
        <p:origin x="184" y="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4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027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149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66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3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813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292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470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9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81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06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0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727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31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1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52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30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94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31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82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61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deas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2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deas">
  <p:cSld name="CUSTOM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2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3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ral Idea">
  <p:cSld name="CUSTOM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per Card">
  <p:cSld name="CUSTOM_2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 descr="KinM98rr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 b="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 b="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 b="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 b="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 b="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 b="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 b="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endar">
  <p:cSld name="CUSTOM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ller Source">
  <p:cSld name="TITLE_ONL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oi source">
  <p:cSld name="TITLE_ONLY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 Options">
  <p:cSld name="TITLE_AND_TWO_COLUMNS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Four_Boxes">
  <p:cSld name="Custom_Four_Boxe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4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w="22225" cap="flat" cmpd="sng">
            <a:solidFill>
              <a:srgbClr val="0F5E9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4" y="877599"/>
            <a:ext cx="5216937" cy="4265901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2651152"/>
            <a:ext cx="3828116" cy="9035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6" y="1294279"/>
            <a:ext cx="5000999" cy="12366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3673929"/>
            <a:ext cx="3845138" cy="942125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3429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814517"/>
            <a:ext cx="9144000" cy="328984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9156"/>
            <a:ext cx="9144000" cy="418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4762"/>
            <a:ext cx="2298700" cy="9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TWO_COLUMNS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2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3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itle">
  <p:cSld name="TITLE_ONLY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subTitle" idx="1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TWO_COLUMNS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ncy Section Title">
  <p:cSld name="CUSTOM">
    <p:bg>
      <p:bgPr>
        <a:solidFill>
          <a:srgbClr val="351C7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title" idx="2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title" idx="3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dea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title" idx="2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deas">
  <p:cSld name="CUSTOM_1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2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title" idx="3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ral Idea">
  <p:cSld name="CUSTOM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per Card">
  <p:cSld name="CUSTOM_2">
    <p:bg>
      <p:bgPr>
        <a:solidFill>
          <a:srgbClr val="EFEFE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9" descr="KinM98rr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>
            <a:spLocks noGrp="1"/>
          </p:cNvSpPr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/>
            </a:lvl9pPr>
          </a:lstStyle>
          <a:p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body" idx="1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endar">
  <p:cSld name="CUSTOM_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ller Source">
  <p:cSld name="TITLE_ONLY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oi source">
  <p:cSld name="TITLE_ONLY_2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 Options">
  <p:cSld name="TITLE_AND_TWO_COLUMNS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itle">
  <p:cSld name="TITLE_ONLY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ncy Section Title">
  <p:cSld name="CUSTOM">
    <p:bg>
      <p:bgPr>
        <a:solidFill>
          <a:srgbClr val="351C75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3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9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1/file.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Understanding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Reverse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6FB5E8-DC67-8E4D-98FE-76DB923342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i="0" dirty="0"/>
              <a:t>CS-577-A,</a:t>
            </a:r>
            <a:r>
              <a:rPr lang="zh-CN" altLang="en-US" i="0" dirty="0"/>
              <a:t> </a:t>
            </a:r>
            <a:r>
              <a:rPr lang="en-US" altLang="zh-CN" i="0" dirty="0"/>
              <a:t>Fall</a:t>
            </a:r>
            <a:r>
              <a:rPr lang="zh-CN" altLang="en-US" i="0" dirty="0"/>
              <a:t> </a:t>
            </a:r>
            <a:r>
              <a:rPr lang="en-US" altLang="zh-CN" i="0" dirty="0"/>
              <a:t>2021</a:t>
            </a:r>
          </a:p>
          <a:p>
            <a:r>
              <a:rPr lang="en-US" altLang="zh-CN" i="0" dirty="0"/>
              <a:t>Jun</a:t>
            </a:r>
            <a:r>
              <a:rPr lang="zh-CN" altLang="en-US" i="0" dirty="0"/>
              <a:t> </a:t>
            </a:r>
            <a:r>
              <a:rPr lang="en-US" altLang="zh-CN" i="0" dirty="0"/>
              <a:t>Xu</a:t>
            </a:r>
            <a:endParaRPr lang="en-US" i="0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71340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objdump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0" y="1063379"/>
            <a:ext cx="8446576" cy="142582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Go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first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.text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section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Decode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sequence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first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(x64)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x64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have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different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lengths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x64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uniquely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encoded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decoding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from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fixed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byte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can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only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produce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		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unique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instruction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or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an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invalid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instruction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no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ambiguity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during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decoding</a:t>
            </a:r>
          </a:p>
          <a:p>
            <a:pPr marL="285750" lvl="1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After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decoding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the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first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instruction,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go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to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the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next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instruction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and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repeat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this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process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until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the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end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F430D30-F4DF-EF46-9BAB-09DB4209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4013200" cy="1162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6F8739DB-77FE-CC47-92EC-A2D310B24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20" y="2618358"/>
            <a:ext cx="4043680" cy="1703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97E1CD-F408-2D4A-AA20-B89DB72E524B}"/>
              </a:ext>
            </a:extLst>
          </p:cNvPr>
          <p:cNvSpPr/>
          <p:nvPr/>
        </p:nvSpPr>
        <p:spPr>
          <a:xfrm>
            <a:off x="1046480" y="2844800"/>
            <a:ext cx="35560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70CCE-138A-7942-A5DC-F15DD6FC007C}"/>
              </a:ext>
            </a:extLst>
          </p:cNvPr>
          <p:cNvSpPr/>
          <p:nvPr/>
        </p:nvSpPr>
        <p:spPr>
          <a:xfrm>
            <a:off x="6736080" y="3027680"/>
            <a:ext cx="772160" cy="1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3ECF0-86B2-0D45-B2A8-3465B332FE19}"/>
              </a:ext>
            </a:extLst>
          </p:cNvPr>
          <p:cNvSpPr/>
          <p:nvPr/>
        </p:nvSpPr>
        <p:spPr>
          <a:xfrm>
            <a:off x="1442720" y="2844800"/>
            <a:ext cx="35560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872E6-E1B0-BF48-B547-963BAF16E985}"/>
              </a:ext>
            </a:extLst>
          </p:cNvPr>
          <p:cNvSpPr/>
          <p:nvPr/>
        </p:nvSpPr>
        <p:spPr>
          <a:xfrm>
            <a:off x="6766560" y="3149600"/>
            <a:ext cx="772160" cy="1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D2A816C-0E23-4C41-A7A8-A91C8E1D22D7}"/>
              </a:ext>
            </a:extLst>
          </p:cNvPr>
          <p:cNvCxnSpPr>
            <a:stCxn id="2" idx="0"/>
            <a:endCxn id="11" idx="0"/>
          </p:cNvCxnSpPr>
          <p:nvPr/>
        </p:nvCxnSpPr>
        <p:spPr>
          <a:xfrm rot="16200000" flipH="1">
            <a:off x="4081780" y="-12700"/>
            <a:ext cx="182880" cy="5897880"/>
          </a:xfrm>
          <a:prstGeom prst="curvedConnector3">
            <a:avLst>
              <a:gd name="adj1" fmla="val -12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A3323C0-799E-A047-9CBC-7494F70D09D2}"/>
              </a:ext>
            </a:extLst>
          </p:cNvPr>
          <p:cNvCxnSpPr>
            <a:stCxn id="12" idx="3"/>
          </p:cNvCxnSpPr>
          <p:nvPr/>
        </p:nvCxnSpPr>
        <p:spPr>
          <a:xfrm>
            <a:off x="1798320" y="2946400"/>
            <a:ext cx="4968240" cy="23075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6AA68FA5-49DE-5A42-9D7B-2BAC9CA5B5E5}"/>
              </a:ext>
            </a:extLst>
          </p:cNvPr>
          <p:cNvSpPr/>
          <p:nvPr/>
        </p:nvSpPr>
        <p:spPr>
          <a:xfrm>
            <a:off x="5140960" y="65547"/>
            <a:ext cx="3762816" cy="923789"/>
          </a:xfrm>
          <a:prstGeom prst="wedgeRoundRectCallout">
            <a:avLst>
              <a:gd name="adj1" fmla="val 2658"/>
              <a:gd name="adj2" fmla="val 65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Sweep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1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objdump</a:t>
            </a:r>
            <a:r>
              <a:rPr lang="zh-CN" altLang="en-US" dirty="0"/>
              <a:t> </a:t>
            </a:r>
            <a:r>
              <a:rPr lang="en-US" altLang="zh-CN" dirty="0"/>
              <a:t>(-d)”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0" y="1287969"/>
            <a:ext cx="8575040" cy="101073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approach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mistakes?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Yes,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certain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cases,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pieces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embedded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(between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different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instructions)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differ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thus,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also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instructions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fundamental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problem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disassembly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DDC52-BFE4-E443-BD98-446F8DDC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7400"/>
            <a:ext cx="7289800" cy="1816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146E7F-3755-D642-8B66-5F3368067C0B}"/>
              </a:ext>
            </a:extLst>
          </p:cNvPr>
          <p:cNvSpPr/>
          <p:nvPr/>
        </p:nvSpPr>
        <p:spPr>
          <a:xfrm>
            <a:off x="759460" y="4425949"/>
            <a:ext cx="314198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51161-E7E7-AB4D-AC15-C859283606F7}"/>
              </a:ext>
            </a:extLst>
          </p:cNvPr>
          <p:cNvSpPr/>
          <p:nvPr/>
        </p:nvSpPr>
        <p:spPr>
          <a:xfrm>
            <a:off x="4356100" y="4425949"/>
            <a:ext cx="314198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DDB15CB7-5D7F-FC4B-BEA5-8FA3EAE67829}"/>
              </a:ext>
            </a:extLst>
          </p:cNvPr>
          <p:cNvSpPr/>
          <p:nvPr/>
        </p:nvSpPr>
        <p:spPr>
          <a:xfrm>
            <a:off x="2089150" y="2844800"/>
            <a:ext cx="3624580" cy="1648900"/>
          </a:xfrm>
          <a:prstGeom prst="uturnArrow">
            <a:avLst>
              <a:gd name="adj1" fmla="val 7674"/>
              <a:gd name="adj2" fmla="val 6515"/>
              <a:gd name="adj3" fmla="val 24971"/>
              <a:gd name="adj4" fmla="val 43750"/>
              <a:gd name="adj5" fmla="val 10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064C4-7CCE-CD49-BFF3-E001C37B4C17}"/>
              </a:ext>
            </a:extLst>
          </p:cNvPr>
          <p:cNvSpPr txBox="1"/>
          <p:nvPr/>
        </p:nvSpPr>
        <p:spPr>
          <a:xfrm>
            <a:off x="2519680" y="2449611"/>
            <a:ext cx="27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3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objdump</a:t>
            </a:r>
            <a:r>
              <a:rPr lang="zh-CN" altLang="en-US" dirty="0"/>
              <a:t> </a:t>
            </a:r>
            <a:r>
              <a:rPr lang="en-US" altLang="zh-CN" dirty="0"/>
              <a:t>(-d)”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759460" y="1492429"/>
            <a:ext cx="7376160" cy="52813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What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happens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encounters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error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anymore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simply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skips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current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resumes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decoding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next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byte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DDC52-BFE4-E443-BD98-446F8DDC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7400"/>
            <a:ext cx="7289800" cy="1816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146E7F-3755-D642-8B66-5F3368067C0B}"/>
              </a:ext>
            </a:extLst>
          </p:cNvPr>
          <p:cNvSpPr/>
          <p:nvPr/>
        </p:nvSpPr>
        <p:spPr>
          <a:xfrm>
            <a:off x="759460" y="4425949"/>
            <a:ext cx="314198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51161-E7E7-AB4D-AC15-C859283606F7}"/>
              </a:ext>
            </a:extLst>
          </p:cNvPr>
          <p:cNvSpPr/>
          <p:nvPr/>
        </p:nvSpPr>
        <p:spPr>
          <a:xfrm>
            <a:off x="4356100" y="4425949"/>
            <a:ext cx="314198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DDB15CB7-5D7F-FC4B-BEA5-8FA3EAE67829}"/>
              </a:ext>
            </a:extLst>
          </p:cNvPr>
          <p:cNvSpPr/>
          <p:nvPr/>
        </p:nvSpPr>
        <p:spPr>
          <a:xfrm>
            <a:off x="2089150" y="2844800"/>
            <a:ext cx="3624580" cy="1648900"/>
          </a:xfrm>
          <a:prstGeom prst="uturnArrow">
            <a:avLst>
              <a:gd name="adj1" fmla="val 7674"/>
              <a:gd name="adj2" fmla="val 6515"/>
              <a:gd name="adj3" fmla="val 24971"/>
              <a:gd name="adj4" fmla="val 43750"/>
              <a:gd name="adj5" fmla="val 10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064C4-7CCE-CD49-BFF3-E001C37B4C17}"/>
              </a:ext>
            </a:extLst>
          </p:cNvPr>
          <p:cNvSpPr txBox="1"/>
          <p:nvPr/>
        </p:nvSpPr>
        <p:spPr>
          <a:xfrm>
            <a:off x="2519680" y="2449611"/>
            <a:ext cx="27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7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objdump</a:t>
            </a:r>
            <a:r>
              <a:rPr lang="zh-CN" altLang="en-US" dirty="0"/>
              <a:t> </a:t>
            </a:r>
            <a:r>
              <a:rPr lang="en-US" altLang="zh-CN" dirty="0"/>
              <a:t>(-d)”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0" y="1287969"/>
            <a:ext cx="7254240" cy="344445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en-US" altLang="zh-CN" dirty="0">
                <a:solidFill>
                  <a:schemeClr val="tx1"/>
                </a:solidFill>
              </a:rPr>
              <a:t>Besides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potential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errors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due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data-in-code,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problems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Functions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labeled,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intra-procedural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understanding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analysis</a:t>
            </a: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Control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flow,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namely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connection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between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different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recovered,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through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entire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program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lvl="2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labels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provided,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labels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101880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Ghidra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0" y="1287969"/>
            <a:ext cx="8473440" cy="344445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provides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magnitude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options.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going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cover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each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works;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going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talk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about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performs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”disassembly”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namely,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produces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outputs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window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code”</a:t>
            </a: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6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Ghidra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0" y="1287969"/>
            <a:ext cx="8473440" cy="193275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Does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same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approach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produce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code?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	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another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approach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recursive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disassembly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start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decoding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process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remaining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symbol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address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cases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symbols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exist,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start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entry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point.</a:t>
            </a:r>
          </a:p>
          <a:p>
            <a:pPr marL="285750" lvl="2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keeps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decoding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reaches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successor(s)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decoding,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directly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decoding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next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byte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7CC340B-B333-EA47-8D71-50C77784B1A5}"/>
              </a:ext>
            </a:extLst>
          </p:cNvPr>
          <p:cNvSpPr/>
          <p:nvPr/>
        </p:nvSpPr>
        <p:spPr>
          <a:xfrm>
            <a:off x="5284664" y="713780"/>
            <a:ext cx="3762816" cy="461894"/>
          </a:xfrm>
          <a:prstGeom prst="wedgeRoundRectCallout">
            <a:avLst>
              <a:gd name="adj1" fmla="val 2658"/>
              <a:gd name="adj2" fmla="val 1119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disassembly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3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Ghidra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0" y="942529"/>
            <a:ext cx="8473440" cy="97771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What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block?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sequential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have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single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entry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single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exit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Entry: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another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transfers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Exit: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transfers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another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</a:t>
            </a: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9DF65C31-78F3-9E42-BF08-1B99AC26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38" y="2106655"/>
            <a:ext cx="2503623" cy="19218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50D92E-724D-0C4A-B821-1E7712568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18" y="4123482"/>
            <a:ext cx="2835910" cy="44184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888011-09AA-8141-9BC6-795F1D3A7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176" y="2597691"/>
            <a:ext cx="2804079" cy="97771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BAED0F12-573F-EC40-AE6F-1FAA2E78077F}"/>
              </a:ext>
            </a:extLst>
          </p:cNvPr>
          <p:cNvSpPr/>
          <p:nvPr/>
        </p:nvSpPr>
        <p:spPr>
          <a:xfrm>
            <a:off x="1016000" y="2106655"/>
            <a:ext cx="182880" cy="2458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4451B-BC10-7840-8C57-E3ADB85D9A55}"/>
              </a:ext>
            </a:extLst>
          </p:cNvPr>
          <p:cNvSpPr txBox="1"/>
          <p:nvPr/>
        </p:nvSpPr>
        <p:spPr>
          <a:xfrm>
            <a:off x="152400" y="3067581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Sequential</a:t>
            </a:r>
            <a:r>
              <a:rPr lang="zh-CN" altLang="en-US" sz="1200" dirty="0"/>
              <a:t> </a:t>
            </a:r>
            <a:r>
              <a:rPr lang="en-US" altLang="zh-CN" sz="1200" dirty="0"/>
              <a:t>code</a:t>
            </a:r>
            <a:endParaRPr lang="en-US" sz="1200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04D9D6A-844F-414B-A22D-5D28B145702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 flipH="1" flipV="1">
            <a:off x="3859175" y="1281466"/>
            <a:ext cx="1430816" cy="4063266"/>
          </a:xfrm>
          <a:prstGeom prst="curvedConnector5">
            <a:avLst>
              <a:gd name="adj1" fmla="val 35149"/>
              <a:gd name="adj2" fmla="val 48151"/>
              <a:gd name="adj3" fmla="val 1159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1EB7C73-2DE6-7D42-AA7D-3AB2D2D5C28F}"/>
              </a:ext>
            </a:extLst>
          </p:cNvPr>
          <p:cNvSpPr/>
          <p:nvPr/>
        </p:nvSpPr>
        <p:spPr>
          <a:xfrm>
            <a:off x="3921760" y="2106655"/>
            <a:ext cx="345440" cy="1921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8A2039B-2297-E345-A88C-A96949C2C57C}"/>
              </a:ext>
            </a:extLst>
          </p:cNvPr>
          <p:cNvSpPr/>
          <p:nvPr/>
        </p:nvSpPr>
        <p:spPr>
          <a:xfrm>
            <a:off x="4178666" y="4123482"/>
            <a:ext cx="345440" cy="4418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6BA6653-9B33-2046-B2F2-F9A04F7AA9F9}"/>
              </a:ext>
            </a:extLst>
          </p:cNvPr>
          <p:cNvSpPr/>
          <p:nvPr/>
        </p:nvSpPr>
        <p:spPr>
          <a:xfrm>
            <a:off x="8128000" y="2601803"/>
            <a:ext cx="206106" cy="931556"/>
          </a:xfrm>
          <a:prstGeom prst="rightBrace">
            <a:avLst>
              <a:gd name="adj1" fmla="val 8333"/>
              <a:gd name="adj2" fmla="val 51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92B26-D959-4D45-ADCC-8080BCFC6131}"/>
              </a:ext>
            </a:extLst>
          </p:cNvPr>
          <p:cNvSpPr txBox="1"/>
          <p:nvPr/>
        </p:nvSpPr>
        <p:spPr>
          <a:xfrm>
            <a:off x="4074160" y="2804955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Basic</a:t>
            </a:r>
            <a:r>
              <a:rPr lang="zh-CN" altLang="en-US" sz="1200" dirty="0"/>
              <a:t> </a:t>
            </a:r>
            <a:r>
              <a:rPr lang="en-US" altLang="zh-CN" sz="1200" dirty="0"/>
              <a:t>Block</a:t>
            </a:r>
            <a:r>
              <a:rPr lang="zh-CN" altLang="en-US" sz="1200" dirty="0"/>
              <a:t> </a:t>
            </a:r>
            <a:r>
              <a:rPr lang="en-US" altLang="zh-CN" sz="1200" dirty="0"/>
              <a:t>1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C08DB-5592-D248-A457-C518B927E3C0}"/>
              </a:ext>
            </a:extLst>
          </p:cNvPr>
          <p:cNvSpPr txBox="1"/>
          <p:nvPr/>
        </p:nvSpPr>
        <p:spPr>
          <a:xfrm>
            <a:off x="4359460" y="4103660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Basic</a:t>
            </a:r>
            <a:r>
              <a:rPr lang="zh-CN" altLang="en-US" sz="1200" dirty="0"/>
              <a:t> </a:t>
            </a:r>
            <a:r>
              <a:rPr lang="en-US" altLang="zh-CN" sz="1200" dirty="0"/>
              <a:t>Block</a:t>
            </a:r>
            <a:r>
              <a:rPr lang="zh-CN" altLang="en-US" sz="1200" dirty="0"/>
              <a:t> </a:t>
            </a:r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3E6502-4D57-FB4B-8287-71BFEB91CA35}"/>
              </a:ext>
            </a:extLst>
          </p:cNvPr>
          <p:cNvSpPr txBox="1"/>
          <p:nvPr/>
        </p:nvSpPr>
        <p:spPr>
          <a:xfrm>
            <a:off x="8148320" y="2850069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Basic</a:t>
            </a:r>
            <a:r>
              <a:rPr lang="zh-CN" altLang="en-US" sz="1200" dirty="0"/>
              <a:t> </a:t>
            </a:r>
            <a:r>
              <a:rPr lang="en-US" altLang="zh-CN" sz="1200" dirty="0"/>
              <a:t>Block</a:t>
            </a:r>
            <a:r>
              <a:rPr lang="zh-CN" altLang="en-US" sz="1200" dirty="0"/>
              <a:t> </a:t>
            </a:r>
            <a:r>
              <a:rPr lang="en-US" altLang="zh-CN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968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Ghidra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0" y="942529"/>
            <a:ext cx="8473440" cy="97771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first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Then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either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9DF65C31-78F3-9E42-BF08-1B99AC26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38" y="2106655"/>
            <a:ext cx="2503623" cy="19218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50D92E-724D-0C4A-B821-1E7712568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18" y="4123482"/>
            <a:ext cx="2835910" cy="44184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888011-09AA-8141-9BC6-795F1D3A7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176" y="2597691"/>
            <a:ext cx="2804079" cy="97771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BAED0F12-573F-EC40-AE6F-1FAA2E78077F}"/>
              </a:ext>
            </a:extLst>
          </p:cNvPr>
          <p:cNvSpPr/>
          <p:nvPr/>
        </p:nvSpPr>
        <p:spPr>
          <a:xfrm>
            <a:off x="1016000" y="2106655"/>
            <a:ext cx="182880" cy="2458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4451B-BC10-7840-8C57-E3ADB85D9A55}"/>
              </a:ext>
            </a:extLst>
          </p:cNvPr>
          <p:cNvSpPr txBox="1"/>
          <p:nvPr/>
        </p:nvSpPr>
        <p:spPr>
          <a:xfrm>
            <a:off x="152400" y="3067581"/>
            <a:ext cx="10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Sequential</a:t>
            </a:r>
            <a:r>
              <a:rPr lang="zh-CN" altLang="en-US" sz="1200" dirty="0"/>
              <a:t> </a:t>
            </a:r>
            <a:r>
              <a:rPr lang="en-US" altLang="zh-CN" sz="1200" dirty="0"/>
              <a:t>code</a:t>
            </a:r>
            <a:endParaRPr lang="en-US" sz="1200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04D9D6A-844F-414B-A22D-5D28B145702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 flipH="1" flipV="1">
            <a:off x="3859175" y="1281466"/>
            <a:ext cx="1430816" cy="4063266"/>
          </a:xfrm>
          <a:prstGeom prst="curvedConnector5">
            <a:avLst>
              <a:gd name="adj1" fmla="val 35149"/>
              <a:gd name="adj2" fmla="val 48151"/>
              <a:gd name="adj3" fmla="val 1159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1EB7C73-2DE6-7D42-AA7D-3AB2D2D5C28F}"/>
              </a:ext>
            </a:extLst>
          </p:cNvPr>
          <p:cNvSpPr/>
          <p:nvPr/>
        </p:nvSpPr>
        <p:spPr>
          <a:xfrm>
            <a:off x="3921760" y="2106655"/>
            <a:ext cx="345440" cy="1921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8A2039B-2297-E345-A88C-A96949C2C57C}"/>
              </a:ext>
            </a:extLst>
          </p:cNvPr>
          <p:cNvSpPr/>
          <p:nvPr/>
        </p:nvSpPr>
        <p:spPr>
          <a:xfrm>
            <a:off x="4178666" y="4123482"/>
            <a:ext cx="345440" cy="4418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6BA6653-9B33-2046-B2F2-F9A04F7AA9F9}"/>
              </a:ext>
            </a:extLst>
          </p:cNvPr>
          <p:cNvSpPr/>
          <p:nvPr/>
        </p:nvSpPr>
        <p:spPr>
          <a:xfrm>
            <a:off x="8128000" y="2601803"/>
            <a:ext cx="206106" cy="931556"/>
          </a:xfrm>
          <a:prstGeom prst="rightBrace">
            <a:avLst>
              <a:gd name="adj1" fmla="val 8333"/>
              <a:gd name="adj2" fmla="val 51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92B26-D959-4D45-ADCC-8080BCFC6131}"/>
              </a:ext>
            </a:extLst>
          </p:cNvPr>
          <p:cNvSpPr txBox="1"/>
          <p:nvPr/>
        </p:nvSpPr>
        <p:spPr>
          <a:xfrm>
            <a:off x="4074160" y="2804955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Basic</a:t>
            </a:r>
            <a:r>
              <a:rPr lang="zh-CN" altLang="en-US" sz="1200" dirty="0"/>
              <a:t> </a:t>
            </a:r>
            <a:r>
              <a:rPr lang="en-US" altLang="zh-CN" sz="1200" dirty="0"/>
              <a:t>Block</a:t>
            </a:r>
            <a:r>
              <a:rPr lang="zh-CN" altLang="en-US" sz="1200" dirty="0"/>
              <a:t> </a:t>
            </a:r>
            <a:r>
              <a:rPr lang="en-US" altLang="zh-CN" sz="1200" dirty="0"/>
              <a:t>1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FC08DB-5592-D248-A457-C518B927E3C0}"/>
              </a:ext>
            </a:extLst>
          </p:cNvPr>
          <p:cNvSpPr txBox="1"/>
          <p:nvPr/>
        </p:nvSpPr>
        <p:spPr>
          <a:xfrm>
            <a:off x="4359460" y="4103660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Basic</a:t>
            </a:r>
            <a:r>
              <a:rPr lang="zh-CN" altLang="en-US" sz="1200" dirty="0"/>
              <a:t> </a:t>
            </a:r>
            <a:r>
              <a:rPr lang="en-US" altLang="zh-CN" sz="1200" dirty="0"/>
              <a:t>Block</a:t>
            </a:r>
            <a:r>
              <a:rPr lang="zh-CN" altLang="en-US" sz="1200" dirty="0"/>
              <a:t> </a:t>
            </a:r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3E6502-4D57-FB4B-8287-71BFEB91CA35}"/>
              </a:ext>
            </a:extLst>
          </p:cNvPr>
          <p:cNvSpPr txBox="1"/>
          <p:nvPr/>
        </p:nvSpPr>
        <p:spPr>
          <a:xfrm>
            <a:off x="8148320" y="2850069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Basic</a:t>
            </a:r>
            <a:r>
              <a:rPr lang="zh-CN" altLang="en-US" sz="1200" dirty="0"/>
              <a:t> </a:t>
            </a:r>
            <a:r>
              <a:rPr lang="en-US" altLang="zh-CN" sz="1200" dirty="0"/>
              <a:t>Block</a:t>
            </a:r>
            <a:r>
              <a:rPr lang="zh-CN" altLang="en-US" sz="1200" dirty="0"/>
              <a:t> </a:t>
            </a:r>
            <a:r>
              <a:rPr lang="en-US" altLang="zh-CN" sz="1200" dirty="0"/>
              <a:t>3</a:t>
            </a:r>
            <a:endParaRPr lang="en-US" sz="1200" dirty="0"/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06DA674E-5261-C440-890E-AC71562C9801}"/>
              </a:ext>
            </a:extLst>
          </p:cNvPr>
          <p:cNvSpPr/>
          <p:nvPr/>
        </p:nvSpPr>
        <p:spPr>
          <a:xfrm>
            <a:off x="4827464" y="443059"/>
            <a:ext cx="3762816" cy="461894"/>
          </a:xfrm>
          <a:prstGeom prst="wedgeRoundRectCallout">
            <a:avLst>
              <a:gd name="adj1" fmla="val 2658"/>
              <a:gd name="adj2" fmla="val 65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disassembly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2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Ghidra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558800" y="1318635"/>
            <a:ext cx="8473440" cy="32811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Why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mistakes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does?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9250FD-2D68-EF46-9E6B-B221B9DD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30120"/>
            <a:ext cx="7289800" cy="1816100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08D4E3F2-3ACF-A54B-8F80-CE807695F0A4}"/>
              </a:ext>
            </a:extLst>
          </p:cNvPr>
          <p:cNvSpPr/>
          <p:nvPr/>
        </p:nvSpPr>
        <p:spPr>
          <a:xfrm>
            <a:off x="4795520" y="3962162"/>
            <a:ext cx="2763520" cy="1097280"/>
          </a:xfrm>
          <a:prstGeom prst="wedgeRoundRectCallout">
            <a:avLst>
              <a:gd name="adj1" fmla="val -52818"/>
              <a:gd name="adj2" fmla="val -13935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No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control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flow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can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reach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this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part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of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code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…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no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decoding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here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6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Ghidra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269240" y="1032612"/>
            <a:ext cx="5720080" cy="157276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also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marks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boundaries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functions</a:t>
            </a:r>
          </a:p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Consider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target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every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start</a:t>
            </a:r>
          </a:p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start,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follow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control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flow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(without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considering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child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functions)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until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”ret”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non-returning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(i.e..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return,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e.g.,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exit)</a:t>
            </a:r>
          </a:p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All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between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start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“ret”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non-returning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considered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belonging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  <a:p>
            <a:pPr lvl="3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2C47A-6094-4F44-868C-A8D2071E9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" y="2667407"/>
            <a:ext cx="5537200" cy="1053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F2D8F5C-E4B7-C042-B2D2-F93E7B77A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520" y="3782776"/>
            <a:ext cx="5608320" cy="13960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E0113C7-BDF1-1E4B-91B4-98053C0DA81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26080" y="2783840"/>
            <a:ext cx="3276600" cy="9989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7A2238-0BD6-9E45-B041-17B0C3B703DF}"/>
              </a:ext>
            </a:extLst>
          </p:cNvPr>
          <p:cNvSpPr txBox="1"/>
          <p:nvPr/>
        </p:nvSpPr>
        <p:spPr>
          <a:xfrm>
            <a:off x="6202680" y="2966720"/>
            <a:ext cx="2555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Marked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1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Topics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FF085-8A5B-4443-8325-60C28C1A9590}"/>
              </a:ext>
            </a:extLst>
          </p:cNvPr>
          <p:cNvSpPr txBox="1"/>
          <p:nvPr/>
        </p:nvSpPr>
        <p:spPr>
          <a:xfrm>
            <a:off x="457199" y="1500732"/>
            <a:ext cx="6722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look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key</a:t>
            </a:r>
            <a:r>
              <a:rPr lang="zh-CN" altLang="en-US" sz="2000" dirty="0"/>
              <a:t> </a:t>
            </a:r>
            <a:r>
              <a:rPr lang="en-US" altLang="zh-CN" sz="2000" dirty="0"/>
              <a:t>tools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reverse</a:t>
            </a:r>
            <a:r>
              <a:rPr lang="zh-CN" altLang="en-US" sz="2000" dirty="0"/>
              <a:t> </a:t>
            </a:r>
            <a:r>
              <a:rPr lang="en-US" altLang="zh-CN" sz="2000" dirty="0"/>
              <a:t>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Instead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simply</a:t>
            </a:r>
            <a:r>
              <a:rPr lang="zh-CN" altLang="en-US" sz="2000" dirty="0"/>
              <a:t> </a:t>
            </a:r>
            <a:r>
              <a:rPr lang="en-US" altLang="zh-CN" sz="2000" dirty="0"/>
              <a:t>looking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them,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also</a:t>
            </a:r>
            <a:r>
              <a:rPr lang="zh-CN" altLang="en-US" sz="2000" dirty="0"/>
              <a:t> </a:t>
            </a:r>
            <a:r>
              <a:rPr lang="en-US" altLang="zh-CN" sz="2000" dirty="0"/>
              <a:t>look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internals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311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Ghidra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269240" y="1032612"/>
            <a:ext cx="8610600" cy="50154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/>
            <a:r>
              <a:rPr lang="en-US" altLang="zh-CN" dirty="0">
                <a:solidFill>
                  <a:schemeClr val="tx1"/>
                </a:solidFill>
              </a:rPr>
              <a:t>Does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mistakes?</a:t>
            </a:r>
          </a:p>
          <a:p>
            <a:pPr marL="285750" lvl="2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Yes,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fact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lot,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particular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handling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large-size,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highly-optimized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D74B9DA-C1C0-FA4B-B6AD-388FB4AAD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10"/>
          <a:stretch/>
        </p:blipFill>
        <p:spPr>
          <a:xfrm>
            <a:off x="4266474" y="1971040"/>
            <a:ext cx="4613366" cy="274320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C5896D1-C27F-E64A-8297-A8CA8CD6EEA2}"/>
              </a:ext>
            </a:extLst>
          </p:cNvPr>
          <p:cNvSpPr/>
          <p:nvPr/>
        </p:nvSpPr>
        <p:spPr>
          <a:xfrm>
            <a:off x="660400" y="1758950"/>
            <a:ext cx="2926080" cy="934720"/>
          </a:xfrm>
          <a:prstGeom prst="wedgeRoundRectCallout">
            <a:avLst>
              <a:gd name="adj1" fmla="val 141633"/>
              <a:gd name="adj2" fmla="val 815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function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that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does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not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return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B5B93E4-BBC0-8A42-B628-EC45A041BD69}"/>
              </a:ext>
            </a:extLst>
          </p:cNvPr>
          <p:cNvSpPr/>
          <p:nvPr/>
        </p:nvSpPr>
        <p:spPr>
          <a:xfrm>
            <a:off x="7975600" y="1758950"/>
            <a:ext cx="152400" cy="608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99B8D-7F0E-1D48-B362-D9E4F2654220}"/>
              </a:ext>
            </a:extLst>
          </p:cNvPr>
          <p:cNvSpPr txBox="1"/>
          <p:nvPr/>
        </p:nvSpPr>
        <p:spPr>
          <a:xfrm>
            <a:off x="8128000" y="1909226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E224EE7-13B6-294E-BC7C-53600DE08497}"/>
              </a:ext>
            </a:extLst>
          </p:cNvPr>
          <p:cNvSpPr/>
          <p:nvPr/>
        </p:nvSpPr>
        <p:spPr>
          <a:xfrm>
            <a:off x="7874000" y="3931920"/>
            <a:ext cx="254000" cy="798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BECA7-37C9-AC4D-9CB2-08F2216A7CCF}"/>
              </a:ext>
            </a:extLst>
          </p:cNvPr>
          <p:cNvSpPr txBox="1"/>
          <p:nvPr/>
        </p:nvSpPr>
        <p:spPr>
          <a:xfrm>
            <a:off x="8128000" y="4272061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67F51-82A4-2A4F-AF96-8A42845A27D6}"/>
              </a:ext>
            </a:extLst>
          </p:cNvPr>
          <p:cNvSpPr txBox="1"/>
          <p:nvPr/>
        </p:nvSpPr>
        <p:spPr>
          <a:xfrm>
            <a:off x="777603" y="3324539"/>
            <a:ext cx="314887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Ghidra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wrongly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include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from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676D6-DF13-3749-A28E-2A2BA070A6B5}"/>
              </a:ext>
            </a:extLst>
          </p:cNvPr>
          <p:cNvSpPr txBox="1"/>
          <p:nvPr/>
        </p:nvSpPr>
        <p:spPr>
          <a:xfrm>
            <a:off x="8280400" y="2061626"/>
            <a:ext cx="10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7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”GDB”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26FED-3BD7-4B49-AD1E-D950368B9D93}"/>
              </a:ext>
            </a:extLst>
          </p:cNvPr>
          <p:cNvSpPr txBox="1"/>
          <p:nvPr/>
        </p:nvSpPr>
        <p:spPr>
          <a:xfrm>
            <a:off x="1188720" y="1717040"/>
            <a:ext cx="700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9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internals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FF085-8A5B-4443-8325-60C28C1A9590}"/>
              </a:ext>
            </a:extLst>
          </p:cNvPr>
          <p:cNvSpPr txBox="1"/>
          <p:nvPr/>
        </p:nvSpPr>
        <p:spPr>
          <a:xfrm>
            <a:off x="457199" y="1500732"/>
            <a:ext cx="81120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Understand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tools</a:t>
            </a:r>
            <a:r>
              <a:rPr lang="zh-CN" altLang="en-US" sz="2000" dirty="0"/>
              <a:t> </a:t>
            </a:r>
            <a:r>
              <a:rPr lang="en-US" altLang="zh-CN" sz="2000" dirty="0"/>
              <a:t>work</a:t>
            </a:r>
            <a:r>
              <a:rPr lang="zh-CN" altLang="en-US" sz="2000" dirty="0"/>
              <a:t> </a:t>
            </a:r>
            <a:r>
              <a:rPr lang="en-US" altLang="zh-CN" sz="2000" dirty="0"/>
              <a:t>internally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----</a:t>
            </a:r>
            <a:r>
              <a:rPr lang="zh-CN" altLang="en-US" sz="2000" dirty="0"/>
              <a:t> </a:t>
            </a:r>
            <a:r>
              <a:rPr lang="en-US" altLang="zh-CN" sz="2000" dirty="0"/>
              <a:t>Help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truly</a:t>
            </a:r>
            <a:r>
              <a:rPr lang="zh-CN" altLang="en-US" sz="2000" dirty="0"/>
              <a:t> </a:t>
            </a:r>
            <a:r>
              <a:rPr lang="en-US" altLang="zh-CN" sz="2000" dirty="0"/>
              <a:t>understand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behaviors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outputs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tools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----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tools</a:t>
            </a:r>
            <a:r>
              <a:rPr lang="zh-CN" altLang="en-US" sz="2000" dirty="0"/>
              <a:t> </a:t>
            </a: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mistakes,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identify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fix</a:t>
            </a:r>
            <a:r>
              <a:rPr lang="zh-CN" altLang="en-US" sz="2000" dirty="0"/>
              <a:t> </a:t>
            </a:r>
            <a:r>
              <a:rPr lang="en-US" altLang="zh-CN" sz="2000" dirty="0"/>
              <a:t>them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----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able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customize,</a:t>
            </a:r>
            <a:r>
              <a:rPr lang="zh-CN" altLang="en-US" sz="2000" dirty="0"/>
              <a:t> </a:t>
            </a:r>
            <a:r>
              <a:rPr lang="en-US" altLang="zh-CN" sz="2000" dirty="0"/>
              <a:t>improve,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extend</a:t>
            </a:r>
            <a:r>
              <a:rPr lang="zh-CN" altLang="en-US" sz="2000" dirty="0"/>
              <a:t> </a:t>
            </a:r>
            <a:r>
              <a:rPr lang="en-US" altLang="zh-CN" sz="2000" dirty="0"/>
              <a:t>those</a:t>
            </a:r>
            <a:r>
              <a:rPr lang="zh-CN" altLang="en-US" sz="2000" dirty="0"/>
              <a:t> </a:t>
            </a:r>
            <a:r>
              <a:rPr lang="en-US" altLang="zh-CN" sz="2000" dirty="0"/>
              <a:t>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3047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Tools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688369" y="1063378"/>
            <a:ext cx="7998431" cy="37654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File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tx1"/>
                </a:solidFill>
              </a:rPr>
              <a:t>Readelf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GDB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6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”file”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9768" y="919000"/>
            <a:ext cx="8455631" cy="52479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Check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magic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number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target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magic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number: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group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bytes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begin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indicate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type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78A50417-973F-F846-82BC-49058355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3790"/>
            <a:ext cx="9144000" cy="1664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E3BEE-6B16-2040-9E69-15A7685B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8579"/>
            <a:ext cx="9144000" cy="203492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E508E7-DD7F-6244-AB71-D0AF71CEDC33}"/>
              </a:ext>
            </a:extLst>
          </p:cNvPr>
          <p:cNvSpPr/>
          <p:nvPr/>
        </p:nvSpPr>
        <p:spPr>
          <a:xfrm>
            <a:off x="3942347" y="3277531"/>
            <a:ext cx="4973052" cy="169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directly</a:t>
            </a:r>
            <a:r>
              <a:rPr lang="zh-CN" altLang="en-US" sz="2400" dirty="0"/>
              <a:t> </a:t>
            </a:r>
            <a:r>
              <a:rPr lang="en-US" altLang="zh-CN" sz="2400" dirty="0"/>
              <a:t>check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magic</a:t>
            </a:r>
            <a:r>
              <a:rPr lang="zh-CN" altLang="en-US" sz="2400" dirty="0"/>
              <a:t> </a:t>
            </a:r>
            <a:r>
              <a:rPr lang="en-US" altLang="zh-CN" sz="2400" dirty="0"/>
              <a:t>number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 err="1"/>
              <a:t>hexedit</a:t>
            </a:r>
            <a:r>
              <a:rPr lang="zh-CN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836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”file”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1" y="1287969"/>
            <a:ext cx="8446576" cy="344445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assuming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tells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“file”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works.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figure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how?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Solution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Look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available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documents: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e.g.,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3"/>
              </a:rPr>
              <a:t>https://man7.org/linux/man-pages/man1/file.1.html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cheaper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solution,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always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document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details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need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Solution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Look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expensive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solution,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first-hand,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all-sided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details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solution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“file”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Download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via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package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manager: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“apt-get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file“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problems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saying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must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…”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       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 /</a:t>
            </a:r>
            <a:r>
              <a:rPr lang="en-US" altLang="zh-CN" dirty="0" err="1">
                <a:solidFill>
                  <a:schemeClr val="tx1"/>
                </a:solidFill>
              </a:rPr>
              <a:t>etc</a:t>
            </a:r>
            <a:r>
              <a:rPr lang="en-US" altLang="zh-CN" dirty="0">
                <a:solidFill>
                  <a:schemeClr val="tx1"/>
                </a:solidFill>
              </a:rPr>
              <a:t>/apt/</a:t>
            </a:r>
            <a:r>
              <a:rPr lang="en-US" altLang="zh-CN" dirty="0" err="1">
                <a:solidFill>
                  <a:schemeClr val="tx1"/>
                </a:solidFill>
              </a:rPr>
              <a:t>sources.list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root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un-comment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statements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starting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“deb-</a:t>
            </a:r>
            <a:r>
              <a:rPr lang="en-US" altLang="zh-CN" dirty="0" err="1">
                <a:solidFill>
                  <a:schemeClr val="tx1"/>
                </a:solidFill>
              </a:rPr>
              <a:t>src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       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Run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altLang="zh-CN" dirty="0" err="1">
                <a:solidFill>
                  <a:schemeClr val="tx1"/>
                </a:solidFill>
              </a:rPr>
              <a:t>sudo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apt-get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update”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readelf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1" y="1287969"/>
            <a:ext cx="8446576" cy="344445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tx1"/>
                </a:solidFill>
              </a:rPr>
              <a:t>Readelf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provides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different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give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different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options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-h --file-header       Display the ELF file header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reading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-l --program-headers   Display the program headers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reading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program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headers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-S --section-headers   Display the sections' header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reading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headers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-s --</a:t>
            </a:r>
            <a:r>
              <a:rPr lang="en-US" altLang="zh-CN" dirty="0" err="1">
                <a:solidFill>
                  <a:schemeClr val="tx1"/>
                </a:solidFill>
              </a:rPr>
              <a:t>syms</a:t>
            </a:r>
            <a:r>
              <a:rPr lang="en-US" altLang="zh-CN" dirty="0">
                <a:solidFill>
                  <a:schemeClr val="tx1"/>
                </a:solidFill>
              </a:rPr>
              <a:t>              Display the symbol table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reading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“symbol”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There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many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options,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key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point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related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headers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sections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file.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2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readelf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0" y="1287969"/>
            <a:ext cx="8686799" cy="344445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assuming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tells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altLang="zh-CN" dirty="0" err="1">
                <a:solidFill>
                  <a:schemeClr val="tx1"/>
                </a:solidFill>
              </a:rPr>
              <a:t>readelf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works,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want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figure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reading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follow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“file”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running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“apt-get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readelf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work: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readelf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independent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project;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en-US" altLang="zh-CN" dirty="0" err="1">
                <a:solidFill>
                  <a:schemeClr val="tx1"/>
                </a:solidFill>
              </a:rPr>
              <a:t>binutils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project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download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en-US" altLang="zh-CN" dirty="0" err="1">
                <a:solidFill>
                  <a:schemeClr val="tx1"/>
                </a:solidFill>
              </a:rPr>
              <a:t>binutils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(try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”apt-get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binutils</a:t>
            </a:r>
            <a:r>
              <a:rPr lang="en-US" altLang="zh-CN" dirty="0">
                <a:solidFill>
                  <a:schemeClr val="tx1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52522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US" altLang="zh-CN" dirty="0" err="1"/>
              <a:t>objdump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457200" y="962849"/>
            <a:ext cx="8446576" cy="202419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also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provides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different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results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give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different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options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Many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options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overlap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Readelf’s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options,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internal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mechanism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also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related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headers,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segments,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focus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“-d”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Objdump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--- What it does?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--- It extract the “.text” section and ”disassemble” the machine code inside to assembly code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03A17BE-41D9-9840-8DB0-A00BDBF6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179"/>
            <a:ext cx="4988560" cy="11629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4A3131-B27D-8D4D-9D71-0832C76E90B3}"/>
              </a:ext>
            </a:extLst>
          </p:cNvPr>
          <p:cNvCxnSpPr>
            <a:cxnSpLocks/>
          </p:cNvCxnSpPr>
          <p:nvPr/>
        </p:nvCxnSpPr>
        <p:spPr>
          <a:xfrm>
            <a:off x="2214880" y="3860800"/>
            <a:ext cx="2465608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E3F67DE-D22A-3740-8371-3FCA5A6C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80" y="3431268"/>
            <a:ext cx="4043680" cy="1703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057372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1384</Words>
  <Application>Microsoft Macintosh PowerPoint</Application>
  <PresentationFormat>On-screen Show (16:9)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Oswald</vt:lpstr>
      <vt:lpstr>Arial</vt:lpstr>
      <vt:lpstr>Wingdings</vt:lpstr>
      <vt:lpstr>Consolas</vt:lpstr>
      <vt:lpstr>Tahoma</vt:lpstr>
      <vt:lpstr>Roboto Light</vt:lpstr>
      <vt:lpstr>Roboto</vt:lpstr>
      <vt:lpstr>Slideashvili 2017.08b</vt:lpstr>
      <vt:lpstr>Slideashvili 2017.08b</vt:lpstr>
      <vt:lpstr>PowerPoint Presentation</vt:lpstr>
      <vt:lpstr>Topics today</vt:lpstr>
      <vt:lpstr>Why we need to look at the internals of tools</vt:lpstr>
      <vt:lpstr>Tools we will look at </vt:lpstr>
      <vt:lpstr>How ”file” works</vt:lpstr>
      <vt:lpstr>How ”file” works</vt:lpstr>
      <vt:lpstr>How ”readelf” works</vt:lpstr>
      <vt:lpstr>How ”readelf” works</vt:lpstr>
      <vt:lpstr>How ”objdump” works</vt:lpstr>
      <vt:lpstr>How ”objdump” works</vt:lpstr>
      <vt:lpstr>How ”objdump (-d)” works</vt:lpstr>
      <vt:lpstr>How ”objdump (-d)” works</vt:lpstr>
      <vt:lpstr>How ”objdump (-d)” works</vt:lpstr>
      <vt:lpstr>How ”Ghidra” works</vt:lpstr>
      <vt:lpstr>How ”Ghidra” works</vt:lpstr>
      <vt:lpstr>How ”Ghidra” works</vt:lpstr>
      <vt:lpstr>How ”Ghidra” works</vt:lpstr>
      <vt:lpstr>How ”Ghidra” works</vt:lpstr>
      <vt:lpstr>How ”Ghidra” works</vt:lpstr>
      <vt:lpstr>How ”Ghidra” works</vt:lpstr>
      <vt:lpstr>How ”GDB”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pwn.college: Reversing</dc:title>
  <cp:lastModifiedBy>Jun Xu</cp:lastModifiedBy>
  <cp:revision>394</cp:revision>
  <dcterms:modified xsi:type="dcterms:W3CDTF">2021-09-22T22:07:07Z</dcterms:modified>
</cp:coreProperties>
</file>