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22"/>
  </p:notesMasterIdLst>
  <p:sldIdLst>
    <p:sldId id="272" r:id="rId3"/>
    <p:sldId id="273" r:id="rId4"/>
    <p:sldId id="329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Oswald" pitchFamily="2" charset="77"/>
      <p:regular r:id="rId27"/>
      <p:bold r:id="rId28"/>
      <p:italic r:id="rId29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Light" panose="020F0302020204030204" pitchFamily="34" charset="0"/>
      <p:regular r:id="rId34"/>
      <p:bold r:id="rId29"/>
      <p:italic r:id="rId35"/>
      <p:boldItalic r:id="rId29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0"/>
    <p:restoredTop sz="94679"/>
  </p:normalViewPr>
  <p:slideViewPr>
    <p:cSldViewPr snapToGrid="0">
      <p:cViewPr varScale="1">
        <p:scale>
          <a:sx n="173" d="100"/>
          <a:sy n="173" d="100"/>
        </p:scale>
        <p:origin x="184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NUL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4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005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61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215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887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306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126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502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641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006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74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0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52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20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22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6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216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62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cc3d062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cc3d062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94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deas">
  <p:cSld name="CUSTOM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2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deas">
  <p:cSld name="CUSTOM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2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3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ral Idea">
  <p:cSld name="CUSTOM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per Card">
  <p:cSld name="CUSTOM_2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7" descr="KinM98rr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 b="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 b="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 b="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 b="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 b="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 b="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 b="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endar">
  <p:cSld name="CUSTOM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ller Source">
  <p:cSld name="TITLE_ONL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oi source">
  <p:cSld name="TITLE_ONLY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 Options">
  <p:cSld name="TITLE_AND_TWO_COLUMNS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Four_Boxes">
  <p:cSld name="Custom_Four_Boxe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4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w="22225" cap="flat" cmpd="sng">
            <a:solidFill>
              <a:srgbClr val="0F5E9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4" y="877599"/>
            <a:ext cx="5216937" cy="4265901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2651152"/>
            <a:ext cx="3828116" cy="9035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6" y="1294279"/>
            <a:ext cx="5000999" cy="12366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3673929"/>
            <a:ext cx="3845138" cy="942125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3429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814517"/>
            <a:ext cx="9144000" cy="328984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9156"/>
            <a:ext cx="9144000" cy="418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4762"/>
            <a:ext cx="2298700" cy="9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AND_TWO_COLUMNS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2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3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itle">
  <p:cSld name="TITLE_ONLY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subTitle" idx="1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AND_TWO_COLUMNS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ncy Section Title">
  <p:cSld name="CUSTOM">
    <p:bg>
      <p:bgPr>
        <a:solidFill>
          <a:srgbClr val="351C7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title" idx="2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title" idx="3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dea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title" idx="2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deas">
  <p:cSld name="CUSTOM_1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>
            <a:spLocks noGrp="1"/>
          </p:cNvSpPr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2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title" idx="3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ral Idea">
  <p:cSld name="CUSTOM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per Card">
  <p:cSld name="CUSTOM_2">
    <p:bg>
      <p:bgPr>
        <a:solidFill>
          <a:srgbClr val="EFEFE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9" descr="KinM98rr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>
            <a:spLocks noGrp="1"/>
          </p:cNvSpPr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/>
            </a:lvl9pPr>
          </a:lstStyle>
          <a:p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body" idx="1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endar">
  <p:cSld name="CUSTOM_3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ller Source">
  <p:cSld name="TITLE_ONLY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oi source">
  <p:cSld name="TITLE_ONLY_2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 Options">
  <p:cSld name="TITLE_AND_TWO_COLUMNS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itle">
  <p:cSld name="TITLE_ONLY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ncy Section Title">
  <p:cSld name="CUSTOM">
    <p:bg>
      <p:bgPr>
        <a:solidFill>
          <a:srgbClr val="351C75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3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9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itrd.net/stuff/ghidra/GhidraDocs/GhidraClass/Advanced/improvingDisassemblyAndDecompilation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9vEPeT1NeNv0rrYShLdT4iIoZ397QiV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De-compilation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6FB5E8-DC67-8E4D-98FE-76DB923342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i="0" dirty="0"/>
              <a:t>CS-577-A,</a:t>
            </a:r>
            <a:r>
              <a:rPr lang="zh-CN" altLang="en-US" i="0" dirty="0"/>
              <a:t> </a:t>
            </a:r>
            <a:r>
              <a:rPr lang="en-US" altLang="zh-CN" i="0" dirty="0"/>
              <a:t>Fall</a:t>
            </a:r>
            <a:r>
              <a:rPr lang="zh-CN" altLang="en-US" i="0" dirty="0"/>
              <a:t> </a:t>
            </a:r>
            <a:r>
              <a:rPr lang="en-US" altLang="zh-CN" i="0" dirty="0"/>
              <a:t>2021</a:t>
            </a:r>
          </a:p>
          <a:p>
            <a:r>
              <a:rPr lang="en-US" altLang="zh-CN" i="0" dirty="0"/>
              <a:t>Jun</a:t>
            </a:r>
            <a:r>
              <a:rPr lang="zh-CN" altLang="en-US" i="0" dirty="0"/>
              <a:t> </a:t>
            </a:r>
            <a:r>
              <a:rPr lang="en-US" altLang="zh-CN" i="0" dirty="0"/>
              <a:t>Xu</a:t>
            </a:r>
            <a:endParaRPr lang="en-US" i="0" dirty="0"/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71340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De-compiled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V.S.</a:t>
            </a:r>
            <a:r>
              <a:rPr lang="zh-CN" altLang="en-US" dirty="0"/>
              <a:t> </a:t>
            </a:r>
            <a:r>
              <a:rPr lang="en-US" altLang="zh-CN" dirty="0"/>
              <a:t>assembly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endParaRPr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7DFD31E-C501-9341-9DA1-D8C410C67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38" y="1063378"/>
            <a:ext cx="2993070" cy="399276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BE0B2CE-C990-804F-A024-22CA88FF7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3760"/>
            <a:ext cx="5412984" cy="35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3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But,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de-compiled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code?</a:t>
            </a:r>
            <a:endParaRPr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8C9B854-F7F0-624D-B27D-B6861F92F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" y="1063378"/>
            <a:ext cx="4690705" cy="3763146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DE34C99-23DA-BA49-8B19-0F178A92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629" y="1063378"/>
            <a:ext cx="4713944" cy="33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9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Reverse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de-compiled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convenient,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efforts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4BAE9-B2E3-EA4D-8A88-2E6A4BA6C133}"/>
              </a:ext>
            </a:extLst>
          </p:cNvPr>
          <p:cNvSpPr/>
          <p:nvPr/>
        </p:nvSpPr>
        <p:spPr>
          <a:xfrm>
            <a:off x="688369" y="1063378"/>
            <a:ext cx="7998431" cy="37654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de-compiled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contains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many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pieces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de-compiled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carry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missing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information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comparison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original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Such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information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oftentimes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critical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reverse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engineering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de-compiled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contain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ERRORS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which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derive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either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disassembly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phase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de-compilation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phase.</a:t>
            </a:r>
          </a:p>
        </p:txBody>
      </p:sp>
    </p:spTree>
    <p:extLst>
      <p:ext uri="{BB962C8B-B14F-4D97-AF65-F5344CB8AC3E}">
        <p14:creationId xmlns:p14="http://schemas.microsoft.com/office/powerpoint/2010/main" val="315722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4"/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de-compiled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contain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many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bloat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pieces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90655F1-4686-0446-A70E-2D3359F2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" y="2059084"/>
            <a:ext cx="4690705" cy="3084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C2BA83-0434-CF4F-8DBF-841C6DA4A8BA}"/>
              </a:ext>
            </a:extLst>
          </p:cNvPr>
          <p:cNvSpPr txBox="1"/>
          <p:nvPr/>
        </p:nvSpPr>
        <p:spPr>
          <a:xfrm>
            <a:off x="457200" y="1407342"/>
            <a:ext cx="848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pieces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understanding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misleading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346CF-422B-CD42-9187-8BDEFFF44C2A}"/>
              </a:ext>
            </a:extLst>
          </p:cNvPr>
          <p:cNvSpPr/>
          <p:nvPr/>
        </p:nvSpPr>
        <p:spPr>
          <a:xfrm>
            <a:off x="18853" y="2450969"/>
            <a:ext cx="1357459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CEF6C-DAE7-A54E-B72B-F23159FABC2F}"/>
              </a:ext>
            </a:extLst>
          </p:cNvPr>
          <p:cNvSpPr/>
          <p:nvPr/>
        </p:nvSpPr>
        <p:spPr>
          <a:xfrm>
            <a:off x="95839" y="4271912"/>
            <a:ext cx="3637174" cy="554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8BBCF6-8F02-6F48-B6B6-E74E36C2C094}"/>
              </a:ext>
            </a:extLst>
          </p:cNvPr>
          <p:cNvCxnSpPr/>
          <p:nvPr/>
        </p:nvCxnSpPr>
        <p:spPr>
          <a:xfrm>
            <a:off x="1376312" y="2571750"/>
            <a:ext cx="3139125" cy="43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6BF7B2-CE58-9E4D-B41B-24A244FAE0E6}"/>
              </a:ext>
            </a:extLst>
          </p:cNvPr>
          <p:cNvCxnSpPr>
            <a:stCxn id="7" idx="3"/>
          </p:cNvCxnSpPr>
          <p:nvPr/>
        </p:nvCxnSpPr>
        <p:spPr>
          <a:xfrm flipV="1">
            <a:off x="3733013" y="3073138"/>
            <a:ext cx="791851" cy="147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1D659F-2465-B64A-9093-50F9266BD69C}"/>
              </a:ext>
            </a:extLst>
          </p:cNvPr>
          <p:cNvSpPr txBox="1"/>
          <p:nvPr/>
        </p:nvSpPr>
        <p:spPr>
          <a:xfrm>
            <a:off x="4345754" y="2876829"/>
            <a:ext cx="21398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canary</a:t>
            </a:r>
            <a:r>
              <a:rPr lang="zh-CN" altLang="en-US" dirty="0"/>
              <a:t> </a:t>
            </a:r>
            <a:r>
              <a:rPr lang="en-US" altLang="zh-CN" dirty="0"/>
              <a:t>check;</a:t>
            </a:r>
          </a:p>
          <a:p>
            <a:pPr algn="ctr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DAD373C-51CB-4849-9167-2953EB3EEB80}"/>
              </a:ext>
            </a:extLst>
          </p:cNvPr>
          <p:cNvSpPr/>
          <p:nvPr/>
        </p:nvSpPr>
        <p:spPr>
          <a:xfrm>
            <a:off x="2399121" y="2020198"/>
            <a:ext cx="2328421" cy="512666"/>
          </a:xfrm>
          <a:prstGeom prst="wedgeRoundRectCallout">
            <a:avLst>
              <a:gd name="adj1" fmla="val -95448"/>
              <a:gd name="adj2" fmla="val 459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un-initialized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2081F0D-00E7-BC49-879D-2559C33A0421}"/>
              </a:ext>
            </a:extLst>
          </p:cNvPr>
          <p:cNvSpPr/>
          <p:nvPr/>
        </p:nvSpPr>
        <p:spPr>
          <a:xfrm>
            <a:off x="6533649" y="2532864"/>
            <a:ext cx="2587658" cy="13350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recognize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eliminate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during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reverse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engineering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7D679-4D30-9742-9BFE-F85706C9D6CC}"/>
              </a:ext>
            </a:extLst>
          </p:cNvPr>
          <p:cNvSpPr/>
          <p:nvPr/>
        </p:nvSpPr>
        <p:spPr>
          <a:xfrm>
            <a:off x="22693" y="3046037"/>
            <a:ext cx="1357459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D43532-9C07-644C-A777-BFF6B06AF08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380152" y="3073138"/>
            <a:ext cx="3135285" cy="7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7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4"/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de-compiled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still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carry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missing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comparison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original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source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code.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Such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oftentimes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critical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reverse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engineering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F53996D-9A10-8D4D-8518-B09D00AB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5" y="1333220"/>
            <a:ext cx="5222450" cy="34340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2A4A40-6A9F-5248-9B6A-7257980D31B3}"/>
              </a:ext>
            </a:extLst>
          </p:cNvPr>
          <p:cNvSpPr/>
          <p:nvPr/>
        </p:nvSpPr>
        <p:spPr>
          <a:xfrm>
            <a:off x="1536569" y="3026004"/>
            <a:ext cx="876693" cy="188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928D0-3415-EC4D-8464-2DF76A70E4B2}"/>
              </a:ext>
            </a:extLst>
          </p:cNvPr>
          <p:cNvCxnSpPr/>
          <p:nvPr/>
        </p:nvCxnSpPr>
        <p:spPr>
          <a:xfrm flipV="1">
            <a:off x="2413262" y="1998482"/>
            <a:ext cx="2366128" cy="110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0E79940-3F42-2841-85F3-42D56B80F91B}"/>
              </a:ext>
            </a:extLst>
          </p:cNvPr>
          <p:cNvSpPr/>
          <p:nvPr/>
        </p:nvSpPr>
        <p:spPr>
          <a:xfrm>
            <a:off x="4642702" y="1159496"/>
            <a:ext cx="4364610" cy="223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should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format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“%x”,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have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”&amp;DAT_00400725”.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format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critical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understanding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happens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library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call.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figure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format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behind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3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4"/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de-compiled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still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carry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missing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comparison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original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source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code.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Such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oftentimes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critical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reverse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engineering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(cont.)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F53996D-9A10-8D4D-8518-B09D00AB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5" y="1333220"/>
            <a:ext cx="5222450" cy="34340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2A4A40-6A9F-5248-9B6A-7257980D31B3}"/>
              </a:ext>
            </a:extLst>
          </p:cNvPr>
          <p:cNvSpPr/>
          <p:nvPr/>
        </p:nvSpPr>
        <p:spPr>
          <a:xfrm>
            <a:off x="1536569" y="3026004"/>
            <a:ext cx="876693" cy="188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928D0-3415-EC4D-8464-2DF76A70E4B2}"/>
              </a:ext>
            </a:extLst>
          </p:cNvPr>
          <p:cNvCxnSpPr>
            <a:cxnSpLocks/>
          </p:cNvCxnSpPr>
          <p:nvPr/>
        </p:nvCxnSpPr>
        <p:spPr>
          <a:xfrm flipV="1">
            <a:off x="2413262" y="2045616"/>
            <a:ext cx="716437" cy="105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D2ECAA-ED87-F24F-B5ED-51E56D6A24B8}"/>
              </a:ext>
            </a:extLst>
          </p:cNvPr>
          <p:cNvSpPr/>
          <p:nvPr/>
        </p:nvSpPr>
        <p:spPr>
          <a:xfrm>
            <a:off x="2978871" y="1775773"/>
            <a:ext cx="2196446" cy="434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Double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2AE6150-353A-FE47-8A84-86B98ECD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904" y="2330505"/>
            <a:ext cx="3349264" cy="10250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61AD8E-A346-A140-B4B7-C97374C100F7}"/>
              </a:ext>
            </a:extLst>
          </p:cNvPr>
          <p:cNvCxnSpPr>
            <a:cxnSpLocks/>
          </p:cNvCxnSpPr>
          <p:nvPr/>
        </p:nvCxnSpPr>
        <p:spPr>
          <a:xfrm>
            <a:off x="4888584" y="1993052"/>
            <a:ext cx="1125719" cy="6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3C0E99-2CD5-C548-A7D1-A66A58C71766}"/>
              </a:ext>
            </a:extLst>
          </p:cNvPr>
          <p:cNvCxnSpPr>
            <a:cxnSpLocks/>
          </p:cNvCxnSpPr>
          <p:nvPr/>
        </p:nvCxnSpPr>
        <p:spPr>
          <a:xfrm flipH="1">
            <a:off x="6182415" y="3214540"/>
            <a:ext cx="464857" cy="79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1F494F-FC41-3742-B433-10A97B2F5A83}"/>
              </a:ext>
            </a:extLst>
          </p:cNvPr>
          <p:cNvSpPr/>
          <p:nvPr/>
        </p:nvSpPr>
        <p:spPr>
          <a:xfrm>
            <a:off x="4876803" y="3976231"/>
            <a:ext cx="3899552" cy="70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format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“%d”,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course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requires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strings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‘\0’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basically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324348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4"/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de-compiled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still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carry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missing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comparison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original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source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code.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Such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oftentimes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critical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reverse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engineering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(cont.)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F53996D-9A10-8D4D-8518-B09D00AB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5" y="1333220"/>
            <a:ext cx="5222450" cy="34340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2A4A40-6A9F-5248-9B6A-7257980D31B3}"/>
              </a:ext>
            </a:extLst>
          </p:cNvPr>
          <p:cNvSpPr/>
          <p:nvPr/>
        </p:nvSpPr>
        <p:spPr>
          <a:xfrm>
            <a:off x="1536569" y="3026004"/>
            <a:ext cx="876693" cy="188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928D0-3415-EC4D-8464-2DF76A70E4B2}"/>
              </a:ext>
            </a:extLst>
          </p:cNvPr>
          <p:cNvCxnSpPr>
            <a:cxnSpLocks/>
          </p:cNvCxnSpPr>
          <p:nvPr/>
        </p:nvCxnSpPr>
        <p:spPr>
          <a:xfrm flipV="1">
            <a:off x="2413262" y="2045616"/>
            <a:ext cx="716437" cy="105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D2ECAA-ED87-F24F-B5ED-51E56D6A24B8}"/>
              </a:ext>
            </a:extLst>
          </p:cNvPr>
          <p:cNvSpPr/>
          <p:nvPr/>
        </p:nvSpPr>
        <p:spPr>
          <a:xfrm>
            <a:off x="2978871" y="1775773"/>
            <a:ext cx="2196446" cy="434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Double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2AE6150-353A-FE47-8A84-86B98ECD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091" y="2093718"/>
            <a:ext cx="3349264" cy="10250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61AD8E-A346-A140-B4B7-C97374C100F7}"/>
              </a:ext>
            </a:extLst>
          </p:cNvPr>
          <p:cNvCxnSpPr>
            <a:cxnSpLocks/>
          </p:cNvCxnSpPr>
          <p:nvPr/>
        </p:nvCxnSpPr>
        <p:spPr>
          <a:xfrm>
            <a:off x="4888584" y="1993052"/>
            <a:ext cx="852341" cy="39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1F494F-FC41-3742-B433-10A97B2F5A83}"/>
              </a:ext>
            </a:extLst>
          </p:cNvPr>
          <p:cNvSpPr/>
          <p:nvPr/>
        </p:nvSpPr>
        <p:spPr>
          <a:xfrm>
            <a:off x="5357570" y="1063378"/>
            <a:ext cx="3899552" cy="70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change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representation?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8FA77-17CE-D345-8A9D-828C9F9FC7A4}"/>
              </a:ext>
            </a:extLst>
          </p:cNvPr>
          <p:cNvSpPr/>
          <p:nvPr/>
        </p:nvSpPr>
        <p:spPr>
          <a:xfrm>
            <a:off x="5740924" y="3173465"/>
            <a:ext cx="3305861" cy="809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Right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“Data”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icon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“string”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323A3B-88C5-4F41-9670-797377D5F7B3}"/>
              </a:ext>
            </a:extLst>
          </p:cNvPr>
          <p:cNvCxnSpPr>
            <a:cxnSpLocks/>
          </p:cNvCxnSpPr>
          <p:nvPr/>
        </p:nvCxnSpPr>
        <p:spPr>
          <a:xfrm flipH="1">
            <a:off x="6382340" y="2388978"/>
            <a:ext cx="925006" cy="105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75ECEF92-3E77-C649-983C-62538171D4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548" b="40515"/>
          <a:stretch/>
        </p:blipFill>
        <p:spPr>
          <a:xfrm>
            <a:off x="5838138" y="4711447"/>
            <a:ext cx="3305861" cy="420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F0F3E3DB-E48F-7D40-BCB6-CBC3B7A010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736" y="4305903"/>
            <a:ext cx="2863915" cy="542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87C43D-A131-BE43-B659-7507D0BA94F3}"/>
              </a:ext>
            </a:extLst>
          </p:cNvPr>
          <p:cNvCxnSpPr>
            <a:cxnSpLocks/>
          </p:cNvCxnSpPr>
          <p:nvPr/>
        </p:nvCxnSpPr>
        <p:spPr>
          <a:xfrm flipH="1">
            <a:off x="5679977" y="3684241"/>
            <a:ext cx="925006" cy="105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5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4"/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de-compiled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still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carry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missing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comparison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original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source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code.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Such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oftentimes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critical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reverse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engineering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(cont.)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F53996D-9A10-8D4D-8518-B09D00AB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5" y="1333220"/>
            <a:ext cx="5222450" cy="34340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2A4A40-6A9F-5248-9B6A-7257980D31B3}"/>
              </a:ext>
            </a:extLst>
          </p:cNvPr>
          <p:cNvSpPr/>
          <p:nvPr/>
        </p:nvSpPr>
        <p:spPr>
          <a:xfrm>
            <a:off x="1536569" y="3026004"/>
            <a:ext cx="876693" cy="188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928D0-3415-EC4D-8464-2DF76A70E4B2}"/>
              </a:ext>
            </a:extLst>
          </p:cNvPr>
          <p:cNvCxnSpPr>
            <a:cxnSpLocks/>
          </p:cNvCxnSpPr>
          <p:nvPr/>
        </p:nvCxnSpPr>
        <p:spPr>
          <a:xfrm flipV="1">
            <a:off x="2413262" y="2045616"/>
            <a:ext cx="716437" cy="105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D2ECAA-ED87-F24F-B5ED-51E56D6A24B8}"/>
              </a:ext>
            </a:extLst>
          </p:cNvPr>
          <p:cNvSpPr/>
          <p:nvPr/>
        </p:nvSpPr>
        <p:spPr>
          <a:xfrm>
            <a:off x="2988298" y="1247872"/>
            <a:ext cx="5698502" cy="1323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represents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common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problem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de-compiled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de-compiler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accurately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recover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types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Why: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because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types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during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compilation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85991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4"/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de-compiled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still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carry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missing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comparison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original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source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code.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Such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oftentimes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critical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reverse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engineering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(cont.)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F53996D-9A10-8D4D-8518-B09D00AB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5" y="1333220"/>
            <a:ext cx="5222450" cy="3434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409EFA-E675-7A4E-B6E3-FCDF9155A57E}"/>
              </a:ext>
            </a:extLst>
          </p:cNvPr>
          <p:cNvSpPr/>
          <p:nvPr/>
        </p:nvSpPr>
        <p:spPr>
          <a:xfrm>
            <a:off x="1084083" y="1238445"/>
            <a:ext cx="1376313" cy="434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0F91D5-5A04-4446-B753-1D77DF8D9610}"/>
              </a:ext>
            </a:extLst>
          </p:cNvPr>
          <p:cNvCxnSpPr>
            <a:cxnSpLocks/>
          </p:cNvCxnSpPr>
          <p:nvPr/>
        </p:nvCxnSpPr>
        <p:spPr>
          <a:xfrm flipV="1">
            <a:off x="2460396" y="1432874"/>
            <a:ext cx="1583703" cy="6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13D2E-00FE-4C4A-9574-13F739823FAD}"/>
              </a:ext>
            </a:extLst>
          </p:cNvPr>
          <p:cNvSpPr/>
          <p:nvPr/>
        </p:nvSpPr>
        <p:spPr>
          <a:xfrm>
            <a:off x="4044099" y="1215594"/>
            <a:ext cx="3770722" cy="434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name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missing,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even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“main”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4B431-99FD-9B42-824A-F612F706A6EA}"/>
              </a:ext>
            </a:extLst>
          </p:cNvPr>
          <p:cNvSpPr/>
          <p:nvPr/>
        </p:nvSpPr>
        <p:spPr>
          <a:xfrm>
            <a:off x="4411745" y="1788695"/>
            <a:ext cx="4364610" cy="809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Right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“rename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icon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Type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name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want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(like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“name”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case)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D4255C-9674-E64D-BEDF-74C8CA6CDF1D}"/>
              </a:ext>
            </a:extLst>
          </p:cNvPr>
          <p:cNvCxnSpPr>
            <a:cxnSpLocks/>
          </p:cNvCxnSpPr>
          <p:nvPr/>
        </p:nvCxnSpPr>
        <p:spPr>
          <a:xfrm>
            <a:off x="2460396" y="1541513"/>
            <a:ext cx="2177592" cy="75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156264-5555-ED4F-8D0F-A4CE50B8E689}"/>
              </a:ext>
            </a:extLst>
          </p:cNvPr>
          <p:cNvSpPr/>
          <p:nvPr/>
        </p:nvSpPr>
        <p:spPr>
          <a:xfrm>
            <a:off x="4755825" y="2824143"/>
            <a:ext cx="4190212" cy="1057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case,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renaming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seemly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brings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less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benefit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since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”main”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called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anywhere.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called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many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places,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making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name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intuitive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extremely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helpful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C4D921-6B48-2243-AD80-B906002E898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594050" y="2598032"/>
            <a:ext cx="0" cy="4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39BD69B-4220-B14B-B800-BCDF024C0D1B}"/>
              </a:ext>
            </a:extLst>
          </p:cNvPr>
          <p:cNvSpPr/>
          <p:nvPr/>
        </p:nvSpPr>
        <p:spPr>
          <a:xfrm>
            <a:off x="1772239" y="4334163"/>
            <a:ext cx="6136850" cy="809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instance,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name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“FUN_004005c7”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“addition”,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probably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already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semantic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even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did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look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internals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C2F917-8613-EF4D-9E67-EF6E83346979}"/>
              </a:ext>
            </a:extLst>
          </p:cNvPr>
          <p:cNvSpPr/>
          <p:nvPr/>
        </p:nvSpPr>
        <p:spPr>
          <a:xfrm>
            <a:off x="1077013" y="3470498"/>
            <a:ext cx="1376313" cy="236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608E00-21A7-5B49-AB7A-CFB7D44AAD23}"/>
              </a:ext>
            </a:extLst>
          </p:cNvPr>
          <p:cNvCxnSpPr>
            <a:cxnSpLocks/>
          </p:cNvCxnSpPr>
          <p:nvPr/>
        </p:nvCxnSpPr>
        <p:spPr>
          <a:xfrm flipH="1">
            <a:off x="1866507" y="3629321"/>
            <a:ext cx="75415" cy="9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A1FA543-072D-EF43-9F6E-938DA9168C4C}"/>
              </a:ext>
            </a:extLst>
          </p:cNvPr>
          <p:cNvCxnSpPr>
            <a:cxnSpLocks/>
            <a:stCxn id="16" idx="3"/>
            <a:endCxn id="20" idx="3"/>
          </p:cNvCxnSpPr>
          <p:nvPr/>
        </p:nvCxnSpPr>
        <p:spPr>
          <a:xfrm flipH="1">
            <a:off x="7909089" y="3353042"/>
            <a:ext cx="1036948" cy="1385790"/>
          </a:xfrm>
          <a:prstGeom prst="bentConnector3">
            <a:avLst>
              <a:gd name="adj1" fmla="val -22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1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4"/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de-compiled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still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carry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missing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comparison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original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source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code.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Such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information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oftentimes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critical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reverse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engineering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(cont.)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9E3E2-FA1B-504B-9029-B2F9FDBADE82}"/>
              </a:ext>
            </a:extLst>
          </p:cNvPr>
          <p:cNvSpPr/>
          <p:nvPr/>
        </p:nvSpPr>
        <p:spPr>
          <a:xfrm>
            <a:off x="735290" y="2167081"/>
            <a:ext cx="6136850" cy="809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systematic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summarization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available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hlinkClick r:id="rId3"/>
              </a:rPr>
              <a:t>https://initrd.net/stuff/ghidra/GhidraDocs/GhidraClass/Advanced/improvingDisassemblyAndDecompilation.pdf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9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Topics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FF085-8A5B-4443-8325-60C28C1A9590}"/>
              </a:ext>
            </a:extLst>
          </p:cNvPr>
          <p:cNvSpPr txBox="1"/>
          <p:nvPr/>
        </p:nvSpPr>
        <p:spPr>
          <a:xfrm>
            <a:off x="457199" y="1500732"/>
            <a:ext cx="6722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Recap</a:t>
            </a:r>
            <a:r>
              <a:rPr lang="zh-CN" altLang="en-US" sz="2000" dirty="0"/>
              <a:t> </a:t>
            </a: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studied</a:t>
            </a:r>
            <a:r>
              <a:rPr lang="zh-CN" altLang="en-US" sz="2000" dirty="0"/>
              <a:t> </a:t>
            </a:r>
            <a:r>
              <a:rPr lang="en-US" altLang="zh-CN" sz="2000" dirty="0"/>
              <a:t>thus</a:t>
            </a:r>
            <a:r>
              <a:rPr lang="zh-CN" altLang="en-US" sz="2000" dirty="0"/>
              <a:t> </a:t>
            </a:r>
            <a:r>
              <a:rPr lang="en-US" altLang="zh-CN" sz="2000" dirty="0"/>
              <a:t>far</a:t>
            </a:r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Talk</a:t>
            </a:r>
            <a:r>
              <a:rPr lang="zh-CN" altLang="en-US" sz="2000" dirty="0"/>
              <a:t> </a:t>
            </a:r>
            <a:r>
              <a:rPr lang="en-US" altLang="zh-CN" sz="2000" dirty="0"/>
              <a:t>about</a:t>
            </a:r>
            <a:r>
              <a:rPr lang="zh-CN" altLang="en-US" sz="2000" dirty="0"/>
              <a:t> </a:t>
            </a:r>
            <a:r>
              <a:rPr lang="en-US" altLang="zh-CN" sz="2000" dirty="0"/>
              <a:t>de-compilation: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last</a:t>
            </a:r>
            <a:r>
              <a:rPr lang="zh-CN" altLang="en-US" sz="2000" dirty="0"/>
              <a:t> </a:t>
            </a:r>
            <a:r>
              <a:rPr lang="en-US" altLang="zh-CN" sz="2000" dirty="0"/>
              <a:t>piece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skill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reverse</a:t>
            </a:r>
            <a:r>
              <a:rPr lang="zh-CN" altLang="en-US" sz="2000" dirty="0"/>
              <a:t> </a:t>
            </a:r>
            <a:r>
              <a:rPr lang="en-US" altLang="zh-CN" sz="2000" dirty="0"/>
              <a:t>engineering</a:t>
            </a:r>
            <a:r>
              <a:rPr lang="zh-CN" altLang="en-US" sz="2000" dirty="0"/>
              <a:t> </a:t>
            </a:r>
            <a:r>
              <a:rPr lang="en-US" altLang="zh-CN" sz="2000" dirty="0"/>
              <a:t>independently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311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688369" y="1063378"/>
            <a:ext cx="7998431" cy="37654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Internals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files</a:t>
            </a: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Structure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</a:t>
            </a: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functionality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each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segment</a:t>
            </a: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knowledge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about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helps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reverse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engineering</a:t>
            </a: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want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something,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simply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knowing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tools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help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4"/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e.g.,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want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entry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point,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6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688369" y="1063378"/>
            <a:ext cx="7998431" cy="37654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extract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</a:p>
          <a:p>
            <a:pPr lvl="5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Format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structure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instructions</a:t>
            </a:r>
          </a:p>
          <a:p>
            <a:pPr lvl="5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Semantics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lvl="5"/>
            <a:endParaRPr lang="en-US" altLang="zh-CN" dirty="0">
              <a:solidFill>
                <a:schemeClr val="tx1"/>
              </a:solidFill>
            </a:endParaRPr>
          </a:p>
          <a:p>
            <a:pPr lvl="5"/>
            <a:r>
              <a:rPr lang="zh-CN" altLang="en-US" dirty="0">
                <a:solidFill>
                  <a:schemeClr val="tx1"/>
                </a:solidFill>
              </a:rPr>
              <a:t>  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knowledge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about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helps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reverse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engineering</a:t>
            </a: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want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understand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functionality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behaviors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926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688369" y="1063378"/>
            <a:ext cx="7998431" cy="37654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Run-time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gets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executed</a:t>
            </a: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interacts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operating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systems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(such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library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functions)</a:t>
            </a: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  <a:p>
            <a:pPr lvl="5"/>
            <a:r>
              <a:rPr lang="zh-CN" altLang="en-US" dirty="0">
                <a:solidFill>
                  <a:schemeClr val="tx1"/>
                </a:solidFill>
              </a:rPr>
              <a:t>  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knowledge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about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run-time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helps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reverse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engineering</a:t>
            </a: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want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dynamically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trace/modify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parts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execution,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know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able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understand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”true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behaviors”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many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special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pieces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8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688369" y="1063378"/>
            <a:ext cx="7998431" cy="37654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Many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important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reverse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engineering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tools</a:t>
            </a: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file: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check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type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whether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whether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PIE;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whether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stripped,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etc.</a:t>
            </a: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objdump</a:t>
            </a:r>
            <a:r>
              <a:rPr lang="en-US" altLang="zh-CN" i="1" dirty="0">
                <a:solidFill>
                  <a:srgbClr val="FF0000"/>
                </a:solidFill>
              </a:rPr>
              <a:t>: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dump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i="1" dirty="0">
                <a:solidFill>
                  <a:schemeClr val="tx1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Ghidra</a:t>
            </a:r>
            <a:r>
              <a:rPr lang="en-US" altLang="zh-CN" i="1" dirty="0">
                <a:solidFill>
                  <a:srgbClr val="FF0000"/>
                </a:solidFill>
              </a:rPr>
              <a:t>: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analyze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present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source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talked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about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yet)</a:t>
            </a: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GDB: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dynamic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trace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execution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understand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behaviors</a:t>
            </a:r>
          </a:p>
        </p:txBody>
      </p:sp>
    </p:spTree>
    <p:extLst>
      <p:ext uri="{BB962C8B-B14F-4D97-AF65-F5344CB8AC3E}">
        <p14:creationId xmlns:p14="http://schemas.microsoft.com/office/powerpoint/2010/main" val="417462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guys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already do</a:t>
            </a:r>
            <a:r>
              <a:rPr lang="zh-CN" altLang="en-US" dirty="0"/>
              <a:t> </a:t>
            </a:r>
            <a:r>
              <a:rPr lang="en-US" altLang="zh-CN" dirty="0"/>
              <a:t>reverse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yourself 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688369" y="1063378"/>
            <a:ext cx="7998431" cy="37654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However,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now,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reserve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engineering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understand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behaviors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looking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(statically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dynamically).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workload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just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high.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process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easier?</a:t>
            </a:r>
          </a:p>
          <a:p>
            <a:pPr marL="285750" lvl="4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lvl="5"/>
            <a:r>
              <a:rPr lang="en-US" altLang="zh-CN" sz="1800" dirty="0">
                <a:solidFill>
                  <a:srgbClr val="FF0000"/>
                </a:solidFill>
              </a:rPr>
              <a:t>Yes,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we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can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lift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the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assembly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code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to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more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higher-level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representations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like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pseudo-C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code.</a:t>
            </a:r>
          </a:p>
          <a:p>
            <a:pPr marL="285750" lvl="4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3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de-compilers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688369" y="1063378"/>
            <a:ext cx="7998431" cy="37654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Virtual-Machine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based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de-compilation: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McSEMA</a:t>
            </a:r>
            <a:endParaRPr lang="en-US" altLang="zh-CN" dirty="0">
              <a:solidFill>
                <a:schemeClr val="tx1"/>
              </a:solidFill>
            </a:endParaRP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higher-level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representations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LLVM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simulation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effect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each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really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help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reverse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engineering,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since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understanding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equivalent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semantics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  <a:p>
            <a:pPr marL="285750" lvl="4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Inference-based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de-compilation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IDA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Ninja,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Ghidra</a:t>
            </a:r>
            <a:endParaRPr lang="en-US" altLang="zh-CN" dirty="0">
              <a:solidFill>
                <a:srgbClr val="FF0000"/>
              </a:solidFill>
            </a:endParaRP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Infer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original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produce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Very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helpful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reverse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engineering</a:t>
            </a:r>
          </a:p>
          <a:p>
            <a:pPr lvl="4"/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strips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away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low-level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architecture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dependent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details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lvl="4"/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presents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logic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easier-to-understand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abstract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representation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(C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code)</a:t>
            </a:r>
          </a:p>
        </p:txBody>
      </p:sp>
    </p:spTree>
    <p:extLst>
      <p:ext uri="{BB962C8B-B14F-4D97-AF65-F5344CB8AC3E}">
        <p14:creationId xmlns:p14="http://schemas.microsoft.com/office/powerpoint/2010/main" val="132167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De-compilation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A5DC-6BCF-5D43-B11B-51A97D572779}"/>
              </a:ext>
            </a:extLst>
          </p:cNvPr>
          <p:cNvSpPr/>
          <p:nvPr/>
        </p:nvSpPr>
        <p:spPr>
          <a:xfrm>
            <a:off x="688369" y="1063378"/>
            <a:ext cx="7998431" cy="376547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/>
            <a:r>
              <a:rPr lang="en-US" altLang="zh-CN" dirty="0">
                <a:solidFill>
                  <a:schemeClr val="tx1"/>
                </a:solidFill>
              </a:rPr>
              <a:t>Let’s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reverse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engineer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last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lecture: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hlinkClick r:id="rId3"/>
              </a:rPr>
              <a:t>https://drive.google.com/file/d/1P9vEPeT1NeNv0rrYShLdT4iIoZ397QiV/view?usp=sharing</a:t>
            </a:r>
            <a:endParaRPr lang="en-US" altLang="zh-CN" dirty="0"/>
          </a:p>
          <a:p>
            <a:pPr lvl="4"/>
            <a:endParaRPr lang="en-US" altLang="zh-CN" dirty="0"/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but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let’s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with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de-compilation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time.</a:t>
            </a:r>
            <a:endParaRPr lang="en-US" altLang="zh-CN" dirty="0"/>
          </a:p>
          <a:p>
            <a:pPr lvl="4"/>
            <a:endParaRPr lang="en-US" altLang="zh-CN" dirty="0"/>
          </a:p>
          <a:p>
            <a:pPr lvl="4"/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Run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terminal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start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Ghidra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Open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project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(if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have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Import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file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our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(if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have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Right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ELF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binary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run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default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tool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Pick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window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de-compiled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right-side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window</a:t>
            </a:r>
          </a:p>
          <a:p>
            <a:pPr lvl="5"/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---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Let’s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run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“main”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function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example.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again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find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”main”.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lvl="5"/>
            <a:r>
              <a:rPr lang="en-US" altLang="zh-CN" dirty="0">
                <a:solidFill>
                  <a:schemeClr val="tx1"/>
                </a:solidFill>
              </a:rPr>
              <a:t>If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accidentally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closed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source-code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window,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automatically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pop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up.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will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click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icon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tool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bar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top:</a:t>
            </a:r>
          </a:p>
          <a:p>
            <a:pPr lvl="5"/>
            <a:endParaRPr lang="en-US" altLang="zh-CN" dirty="0">
              <a:solidFill>
                <a:schemeClr val="tx1"/>
              </a:solidFill>
            </a:endParaRPr>
          </a:p>
          <a:p>
            <a:pPr lvl="5"/>
            <a:endParaRPr lang="en-US" altLang="zh-CN" dirty="0">
              <a:solidFill>
                <a:schemeClr val="tx1"/>
              </a:solidFill>
            </a:endParaRP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  <a:p>
            <a:pPr lvl="4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F53C4-5666-DF4F-8079-5DEEC5A19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86075"/>
            <a:ext cx="9144000" cy="55144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ABB6C5C-7A48-D34D-859A-3078C68259D0}"/>
              </a:ext>
            </a:extLst>
          </p:cNvPr>
          <p:cNvSpPr/>
          <p:nvPr/>
        </p:nvSpPr>
        <p:spPr>
          <a:xfrm>
            <a:off x="6693031" y="4526278"/>
            <a:ext cx="273377" cy="41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3768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1279</Words>
  <Application>Microsoft Macintosh PowerPoint</Application>
  <PresentationFormat>On-screen Show (16:9)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Oswald</vt:lpstr>
      <vt:lpstr>Arial</vt:lpstr>
      <vt:lpstr>Wingdings</vt:lpstr>
      <vt:lpstr>Consolas</vt:lpstr>
      <vt:lpstr>Tahoma</vt:lpstr>
      <vt:lpstr>Roboto Light</vt:lpstr>
      <vt:lpstr>Roboto</vt:lpstr>
      <vt:lpstr>Slideashvili 2017.08b</vt:lpstr>
      <vt:lpstr>Slideashvili 2017.08b</vt:lpstr>
      <vt:lpstr>PowerPoint Presentation</vt:lpstr>
      <vt:lpstr>Topics Today</vt:lpstr>
      <vt:lpstr>What we have studied so far</vt:lpstr>
      <vt:lpstr>What we have studied so far</vt:lpstr>
      <vt:lpstr>What we have studied so far</vt:lpstr>
      <vt:lpstr>What we have studied so far</vt:lpstr>
      <vt:lpstr>So, you guys can already do reverse engineering by yourself </vt:lpstr>
      <vt:lpstr>There are two types of de-compilers</vt:lpstr>
      <vt:lpstr>Our First Example of De-compilation</vt:lpstr>
      <vt:lpstr>De-compiled source code V.S. assembly code </vt:lpstr>
      <vt:lpstr>But, the de-compiled C code is not as easy as the original source code?</vt:lpstr>
      <vt:lpstr>Reverse engineering with de-compiled code is very convenient, but still needs many efforts</vt:lpstr>
      <vt:lpstr>The de-compiled code can contain many bloat code pieces </vt:lpstr>
      <vt:lpstr>The de-compiled code can still carry missing information in comparison to the original source code. Such information is oftentimes critical to reverse engineering </vt:lpstr>
      <vt:lpstr>The de-compiled code can still carry missing information in comparison to the original source code. Such information is oftentimes critical to reverse engineering (cont.) </vt:lpstr>
      <vt:lpstr>The de-compiled code can still carry missing information in comparison to the original source code. Such information is oftentimes critical to reverse engineering (cont.) </vt:lpstr>
      <vt:lpstr>The de-compiled code can still carry missing information in comparison to the original source code. Such information is oftentimes critical to reverse engineering (cont.) </vt:lpstr>
      <vt:lpstr>The de-compiled code can still carry missing information in comparison to the original source code. Such information is oftentimes critical to reverse engineering (cont.) </vt:lpstr>
      <vt:lpstr>The de-compiled code can still carry missing information in comparison to the original source code. Such information is oftentimes critical to reverse engineering (cont.)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pwn.college: Reversing</dc:title>
  <cp:lastModifiedBy>Jun Xu</cp:lastModifiedBy>
  <cp:revision>329</cp:revision>
  <dcterms:modified xsi:type="dcterms:W3CDTF">2021-09-29T21:54:31Z</dcterms:modified>
</cp:coreProperties>
</file>