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6"/>
  </p:notesMasterIdLst>
  <p:sldIdLst>
    <p:sldId id="256" r:id="rId3"/>
    <p:sldId id="293" r:id="rId4"/>
    <p:sldId id="316" r:id="rId5"/>
    <p:sldId id="317" r:id="rId6"/>
    <p:sldId id="318" r:id="rId7"/>
    <p:sldId id="322" r:id="rId8"/>
    <p:sldId id="319" r:id="rId9"/>
    <p:sldId id="321" r:id="rId10"/>
    <p:sldId id="323" r:id="rId11"/>
    <p:sldId id="324" r:id="rId12"/>
    <p:sldId id="325" r:id="rId13"/>
    <p:sldId id="327" r:id="rId14"/>
    <p:sldId id="328" r:id="rId15"/>
    <p:sldId id="330" r:id="rId16"/>
    <p:sldId id="331" r:id="rId17"/>
    <p:sldId id="329" r:id="rId18"/>
    <p:sldId id="332" r:id="rId19"/>
    <p:sldId id="333" r:id="rId20"/>
    <p:sldId id="334" r:id="rId21"/>
    <p:sldId id="335" r:id="rId22"/>
    <p:sldId id="336" r:id="rId23"/>
    <p:sldId id="337" r:id="rId24"/>
    <p:sldId id="338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Oswald" pitchFamily="2" charset="77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Light" panose="020F0302020204030204" pitchFamily="3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EA843-3A0F-47B0-8D56-01B989E065C3}">
  <a:tblStyle styleId="{BD8EA843-3A0F-47B0-8D56-01B989E06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694"/>
  </p:normalViewPr>
  <p:slideViewPr>
    <p:cSldViewPr snapToGrid="0">
      <p:cViewPr varScale="1">
        <p:scale>
          <a:sx n="161" d="100"/>
          <a:sy n="161" d="100"/>
        </p:scale>
        <p:origin x="73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2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49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640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03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77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21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95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13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13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9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3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83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37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41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5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7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6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2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21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2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6bab7d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6bab7d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67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9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3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3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3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3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1" name="Google Shape;121;p3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3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3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3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3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3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3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3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45" name="Google Shape;145;p3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46" name="Google Shape;146;p3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3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3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Four_Boxes">
  <p:cSld name="Custom_Four_Boxe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>
            <a:spLocks noGrp="1"/>
          </p:cNvSpPr>
          <p:nvPr>
            <p:ph type="ftr" idx="11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2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3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4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cxnSp>
        <p:nvCxnSpPr>
          <p:cNvPr id="156" name="Google Shape;156;p34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>
            <a:spLocks noGrp="1"/>
          </p:cNvSpPr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Analyze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Exploit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Errors</a:t>
            </a:r>
            <a:endParaRPr sz="3600" dirty="0"/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CS-577-A, </a:t>
            </a:r>
            <a:r>
              <a:rPr lang="en" sz="1600"/>
              <a:t>Fall 2021</a:t>
            </a: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Jun Xu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2F5F87-E8E6-D247-A0A1-119009F1C4C4}"/>
              </a:ext>
            </a:extLst>
          </p:cNvPr>
          <p:cNvCxnSpPr>
            <a:cxnSpLocks/>
          </p:cNvCxnSpPr>
          <p:nvPr/>
        </p:nvCxnSpPr>
        <p:spPr>
          <a:xfrm>
            <a:off x="5773271" y="887506"/>
            <a:ext cx="968477" cy="6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67DD6-B679-044E-8DFE-56A3915719EA}"/>
              </a:ext>
            </a:extLst>
          </p:cNvPr>
          <p:cNvSpPr/>
          <p:nvPr/>
        </p:nvSpPr>
        <p:spPr>
          <a:xfrm>
            <a:off x="5397060" y="575310"/>
            <a:ext cx="779622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endParaRPr lang="en-U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78FDA5-3FF3-8D4D-90FE-7CB9C43B0B31}"/>
              </a:ext>
            </a:extLst>
          </p:cNvPr>
          <p:cNvSpPr/>
          <p:nvPr/>
        </p:nvSpPr>
        <p:spPr>
          <a:xfrm>
            <a:off x="4843095" y="1348618"/>
            <a:ext cx="1232517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0x6c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F11173-12D5-3049-B550-458C3C0C3E71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>
            <a:off x="5459354" y="1660814"/>
            <a:ext cx="1282394" cy="11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6A77F157-D9C8-7349-8B7A-06F0DDC8ABA4}"/>
              </a:ext>
            </a:extLst>
          </p:cNvPr>
          <p:cNvSpPr/>
          <p:nvPr/>
        </p:nvSpPr>
        <p:spPr>
          <a:xfrm>
            <a:off x="5255854" y="4239222"/>
            <a:ext cx="2062459" cy="738664"/>
          </a:xfrm>
          <a:prstGeom prst="wedgeRoundRectCallout">
            <a:avLst>
              <a:gd name="adj1" fmla="val 39765"/>
              <a:gd name="adj2" fmla="val -1534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Address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55903647-F74C-874F-84FB-F347E7FA328B}"/>
              </a:ext>
            </a:extLst>
          </p:cNvPr>
          <p:cNvSpPr/>
          <p:nvPr/>
        </p:nvSpPr>
        <p:spPr>
          <a:xfrm>
            <a:off x="128606" y="2718083"/>
            <a:ext cx="5082989" cy="1315259"/>
          </a:xfrm>
          <a:prstGeom prst="wedgeRoundRectCallout">
            <a:avLst>
              <a:gd name="adj1" fmla="val 84324"/>
              <a:gd name="adj2" fmla="val -74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Question</a:t>
            </a:r>
            <a:r>
              <a:rPr lang="zh-CN" altLang="en-US" sz="1600" dirty="0"/>
              <a:t> </a:t>
            </a:r>
            <a:r>
              <a:rPr lang="en-US" altLang="zh-CN" sz="1600" dirty="0"/>
              <a:t>2:</a:t>
            </a:r>
            <a:r>
              <a:rPr lang="zh-CN" altLang="en-US" sz="1600" dirty="0"/>
              <a:t> </a:t>
            </a:r>
            <a:r>
              <a:rPr lang="en-US" altLang="zh-CN" sz="1600" dirty="0"/>
              <a:t>how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transfer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execution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our</a:t>
            </a:r>
            <a:r>
              <a:rPr lang="zh-CN" altLang="en-US" sz="1600" dirty="0"/>
              <a:t> </a:t>
            </a:r>
            <a:r>
              <a:rPr lang="en-US" altLang="zh-CN" sz="1600" dirty="0"/>
              <a:t>“shell</a:t>
            </a:r>
            <a:r>
              <a:rPr lang="zh-CN" altLang="en-US" sz="1600" dirty="0"/>
              <a:t> </a:t>
            </a:r>
            <a:r>
              <a:rPr lang="en-US" altLang="zh-CN" sz="1600" dirty="0"/>
              <a:t>code”?</a:t>
            </a:r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Let’s</a:t>
            </a:r>
            <a:r>
              <a:rPr lang="zh-CN" altLang="en-US" sz="1600" dirty="0"/>
              <a:t> </a:t>
            </a:r>
            <a:r>
              <a:rPr lang="en-US" altLang="zh-CN" sz="1600" dirty="0"/>
              <a:t>overflow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return</a:t>
            </a:r>
            <a:r>
              <a:rPr lang="zh-CN" altLang="en-US" sz="1600" dirty="0"/>
              <a:t> </a:t>
            </a:r>
            <a:r>
              <a:rPr lang="en-US" altLang="zh-CN" sz="1600" dirty="0"/>
              <a:t>address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Foo,</a:t>
            </a:r>
            <a:r>
              <a:rPr lang="zh-CN" altLang="en-US" sz="1600" dirty="0"/>
              <a:t> </a:t>
            </a:r>
            <a:r>
              <a:rPr lang="en-US" altLang="zh-CN" sz="1600" dirty="0"/>
              <a:t>so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foo</a:t>
            </a:r>
            <a:r>
              <a:rPr lang="zh-CN" altLang="en-US" sz="1600" dirty="0"/>
              <a:t> </a:t>
            </a:r>
            <a:r>
              <a:rPr lang="en-US" altLang="zh-CN" sz="1600" dirty="0"/>
              <a:t>returns,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execution</a:t>
            </a:r>
            <a:r>
              <a:rPr lang="zh-CN" altLang="en-US" sz="1600" dirty="0"/>
              <a:t> </a:t>
            </a:r>
            <a:r>
              <a:rPr lang="en-US" altLang="zh-CN" sz="1600" dirty="0"/>
              <a:t>will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transferred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11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2F5F87-E8E6-D247-A0A1-119009F1C4C4}"/>
              </a:ext>
            </a:extLst>
          </p:cNvPr>
          <p:cNvCxnSpPr>
            <a:cxnSpLocks/>
          </p:cNvCxnSpPr>
          <p:nvPr/>
        </p:nvCxnSpPr>
        <p:spPr>
          <a:xfrm>
            <a:off x="5773271" y="887506"/>
            <a:ext cx="968477" cy="6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67DD6-B679-044E-8DFE-56A3915719EA}"/>
              </a:ext>
            </a:extLst>
          </p:cNvPr>
          <p:cNvSpPr/>
          <p:nvPr/>
        </p:nvSpPr>
        <p:spPr>
          <a:xfrm>
            <a:off x="5397060" y="575310"/>
            <a:ext cx="779622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endParaRPr lang="en-U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78FDA5-3FF3-8D4D-90FE-7CB9C43B0B31}"/>
              </a:ext>
            </a:extLst>
          </p:cNvPr>
          <p:cNvSpPr/>
          <p:nvPr/>
        </p:nvSpPr>
        <p:spPr>
          <a:xfrm>
            <a:off x="4843095" y="1348618"/>
            <a:ext cx="1232517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0x6c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F11173-12D5-3049-B550-458C3C0C3E71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>
            <a:off x="5459354" y="1660814"/>
            <a:ext cx="1282394" cy="11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6A77F157-D9C8-7349-8B7A-06F0DDC8ABA4}"/>
              </a:ext>
            </a:extLst>
          </p:cNvPr>
          <p:cNvSpPr/>
          <p:nvPr/>
        </p:nvSpPr>
        <p:spPr>
          <a:xfrm>
            <a:off x="5255854" y="4239222"/>
            <a:ext cx="2062459" cy="738664"/>
          </a:xfrm>
          <a:prstGeom prst="wedgeRoundRectCallout">
            <a:avLst>
              <a:gd name="adj1" fmla="val 39765"/>
              <a:gd name="adj2" fmla="val -1534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Address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7D1B6-CC7C-1649-B3AE-CC6F41FDA7FD}"/>
              </a:ext>
            </a:extLst>
          </p:cNvPr>
          <p:cNvSpPr txBox="1"/>
          <p:nvPr/>
        </p:nvSpPr>
        <p:spPr>
          <a:xfrm>
            <a:off x="0" y="1986107"/>
            <a:ext cx="432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think 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71779" y="2380977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1434478" y="2380978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2286062" y="2380977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3137879" y="2380977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4213134" y="2380977"/>
            <a:ext cx="192753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140 extra bytes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0726EE2-91D3-864D-9751-61863297B28C}"/>
              </a:ext>
            </a:extLst>
          </p:cNvPr>
          <p:cNvSpPr/>
          <p:nvPr/>
        </p:nvSpPr>
        <p:spPr>
          <a:xfrm rot="16200000">
            <a:off x="3033129" y="-146410"/>
            <a:ext cx="146190" cy="6068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64FE-2B42-F34F-84F6-9170C68067D3}"/>
              </a:ext>
            </a:extLst>
          </p:cNvPr>
          <p:cNvSpPr txBox="1"/>
          <p:nvPr/>
        </p:nvSpPr>
        <p:spPr>
          <a:xfrm>
            <a:off x="2384612" y="2961131"/>
            <a:ext cx="1828522" cy="31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most 256 bytes</a:t>
            </a:r>
          </a:p>
        </p:txBody>
      </p:sp>
    </p:spTree>
    <p:extLst>
      <p:ext uri="{BB962C8B-B14F-4D97-AF65-F5344CB8AC3E}">
        <p14:creationId xmlns:p14="http://schemas.microsoft.com/office/powerpoint/2010/main" val="356280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1537555" y="2389942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2900254" y="2389943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3751838" y="2389942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4603655" y="2389942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5678910" y="2389942"/>
            <a:ext cx="192753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140 extra bytes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0726EE2-91D3-864D-9751-61863297B28C}"/>
              </a:ext>
            </a:extLst>
          </p:cNvPr>
          <p:cNvSpPr/>
          <p:nvPr/>
        </p:nvSpPr>
        <p:spPr>
          <a:xfrm rot="16200000">
            <a:off x="4498905" y="-137445"/>
            <a:ext cx="146190" cy="6068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64FE-2B42-F34F-84F6-9170C68067D3}"/>
              </a:ext>
            </a:extLst>
          </p:cNvPr>
          <p:cNvSpPr txBox="1"/>
          <p:nvPr/>
        </p:nvSpPr>
        <p:spPr>
          <a:xfrm>
            <a:off x="3850388" y="2970096"/>
            <a:ext cx="266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input with at most 256 bytes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F40D547-1301-D746-B06E-B3E7EB7A110D}"/>
              </a:ext>
            </a:extLst>
          </p:cNvPr>
          <p:cNvSpPr/>
          <p:nvPr/>
        </p:nvSpPr>
        <p:spPr>
          <a:xfrm>
            <a:off x="125506" y="3415554"/>
            <a:ext cx="3245224" cy="647823"/>
          </a:xfrm>
          <a:prstGeom prst="wedgeRoundRectCallout">
            <a:avLst>
              <a:gd name="adj1" fmla="val 29164"/>
              <a:gd name="adj2" fmla="val -1587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Place 1 to put the shell code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DF612130-9F6C-3F44-B5F3-9726E624E0EA}"/>
              </a:ext>
            </a:extLst>
          </p:cNvPr>
          <p:cNvSpPr/>
          <p:nvPr/>
        </p:nvSpPr>
        <p:spPr>
          <a:xfrm>
            <a:off x="4796118" y="3440330"/>
            <a:ext cx="3245224" cy="647823"/>
          </a:xfrm>
          <a:prstGeom prst="wedgeRoundRectCallout">
            <a:avLst>
              <a:gd name="adj1" fmla="val 13971"/>
              <a:gd name="adj2" fmla="val -1643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Place 2 to place the shell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66EEC-30C6-944D-84D0-8EC857C27482}"/>
              </a:ext>
            </a:extLst>
          </p:cNvPr>
          <p:cNvSpPr txBox="1"/>
          <p:nvPr/>
        </p:nvSpPr>
        <p:spPr>
          <a:xfrm>
            <a:off x="1927412" y="4238174"/>
            <a:ext cx="4805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one to use depends on the side of your shell code; in fact, you can even insert two pieces of shell code which are internally connected.</a:t>
            </a:r>
          </a:p>
        </p:txBody>
      </p:sp>
    </p:spTree>
    <p:extLst>
      <p:ext uri="{BB962C8B-B14F-4D97-AF65-F5344CB8AC3E}">
        <p14:creationId xmlns:p14="http://schemas.microsoft.com/office/powerpoint/2010/main" val="19796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1331367" y="2031354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2694066" y="2031355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3545650" y="2031354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4397467" y="2031354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5472722" y="2031354"/>
            <a:ext cx="192753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140 extra bytes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F21D-72FE-C540-847A-BF29402C3B12}"/>
              </a:ext>
            </a:extLst>
          </p:cNvPr>
          <p:cNvSpPr txBox="1"/>
          <p:nvPr/>
        </p:nvSpPr>
        <p:spPr>
          <a:xfrm>
            <a:off x="3195917" y="967975"/>
            <a:ext cx="408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let’s prepare the input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DA5FB46-6D7D-4C4A-90CD-CAB0ACE8227B}"/>
              </a:ext>
            </a:extLst>
          </p:cNvPr>
          <p:cNvSpPr/>
          <p:nvPr/>
        </p:nvSpPr>
        <p:spPr>
          <a:xfrm>
            <a:off x="125506" y="3110752"/>
            <a:ext cx="1461247" cy="1228165"/>
          </a:xfrm>
          <a:prstGeom prst="wedgeRoundRectCallout">
            <a:avLst>
              <a:gd name="adj1" fmla="val 44960"/>
              <a:gd name="adj2" fmla="val -11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put some random bytes here; but need to avoid ’\0’ 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0EA749BF-7259-294F-93E3-125148F50065}"/>
              </a:ext>
            </a:extLst>
          </p:cNvPr>
          <p:cNvSpPr/>
          <p:nvPr/>
        </p:nvSpPr>
        <p:spPr>
          <a:xfrm>
            <a:off x="1586753" y="3110752"/>
            <a:ext cx="1461247" cy="1228165"/>
          </a:xfrm>
          <a:prstGeom prst="wedgeRoundRectCallout">
            <a:avLst>
              <a:gd name="adj1" fmla="val 44960"/>
              <a:gd name="adj2" fmla="val -11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put some random bytes here; but need to avoid ’\0’ 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D1C091A-6D91-5441-A76A-CEFE6614F089}"/>
              </a:ext>
            </a:extLst>
          </p:cNvPr>
          <p:cNvSpPr/>
          <p:nvPr/>
        </p:nvSpPr>
        <p:spPr>
          <a:xfrm>
            <a:off x="2935987" y="3117475"/>
            <a:ext cx="1461247" cy="1228165"/>
          </a:xfrm>
          <a:prstGeom prst="wedgeRoundRectCallout">
            <a:avLst>
              <a:gd name="adj1" fmla="val 44960"/>
              <a:gd name="adj2" fmla="val -11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put some random bytes here; but need to avoid ’\0’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A6D4E9-3467-BB49-9186-82CD162502D9}"/>
              </a:ext>
            </a:extLst>
          </p:cNvPr>
          <p:cNvSpPr/>
          <p:nvPr/>
        </p:nvSpPr>
        <p:spPr>
          <a:xfrm>
            <a:off x="4509247" y="3547782"/>
            <a:ext cx="1461247" cy="1228165"/>
          </a:xfrm>
          <a:prstGeom prst="wedgeRoundRectCallout">
            <a:avLst>
              <a:gd name="adj1" fmla="val -45837"/>
              <a:gd name="adj2" fmla="val -1534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put the ADDRESS of our shell code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52722822-81F3-E143-9B51-E29368280CFE}"/>
              </a:ext>
            </a:extLst>
          </p:cNvPr>
          <p:cNvSpPr/>
          <p:nvPr/>
        </p:nvSpPr>
        <p:spPr>
          <a:xfrm>
            <a:off x="6481405" y="3547782"/>
            <a:ext cx="1461247" cy="1228165"/>
          </a:xfrm>
          <a:prstGeom prst="wedgeRoundRectCallout">
            <a:avLst>
              <a:gd name="adj1" fmla="val -45837"/>
              <a:gd name="adj2" fmla="val -1534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put our shell code here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8853F-9708-3844-9460-C6DAE60E108C}"/>
              </a:ext>
            </a:extLst>
          </p:cNvPr>
          <p:cNvSpPr/>
          <p:nvPr/>
        </p:nvSpPr>
        <p:spPr>
          <a:xfrm rot="5400000">
            <a:off x="1885023" y="1151006"/>
            <a:ext cx="255386" cy="1335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019B-3ED6-9A46-8E49-8E6B055AC879}"/>
              </a:ext>
            </a:extLst>
          </p:cNvPr>
          <p:cNvSpPr txBox="1"/>
          <p:nvPr/>
        </p:nvSpPr>
        <p:spPr>
          <a:xfrm>
            <a:off x="1497105" y="1406686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Bytes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F96C3B7-F6AA-A24B-ACF2-BCBD9310F717}"/>
              </a:ext>
            </a:extLst>
          </p:cNvPr>
          <p:cNvSpPr/>
          <p:nvPr/>
        </p:nvSpPr>
        <p:spPr>
          <a:xfrm rot="5400000">
            <a:off x="2985478" y="1386504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058F9-923C-A34D-80C5-7BD1968823BD}"/>
              </a:ext>
            </a:extLst>
          </p:cNvPr>
          <p:cNvSpPr txBox="1"/>
          <p:nvPr/>
        </p:nvSpPr>
        <p:spPr>
          <a:xfrm>
            <a:off x="2606565" y="1406686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BAE1E4E-C8C1-064F-89BC-3BE5CAA1966D}"/>
              </a:ext>
            </a:extLst>
          </p:cNvPr>
          <p:cNvSpPr/>
          <p:nvPr/>
        </p:nvSpPr>
        <p:spPr>
          <a:xfrm rot="5400000">
            <a:off x="3859886" y="1386504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821ED-EBE9-1F49-AF86-E9955E74F886}"/>
              </a:ext>
            </a:extLst>
          </p:cNvPr>
          <p:cNvSpPr txBox="1"/>
          <p:nvPr/>
        </p:nvSpPr>
        <p:spPr>
          <a:xfrm>
            <a:off x="3480973" y="1406686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6420FA2-C5C0-D744-AAAA-FAE1FB134FD6}"/>
              </a:ext>
            </a:extLst>
          </p:cNvPr>
          <p:cNvSpPr/>
          <p:nvPr/>
        </p:nvSpPr>
        <p:spPr>
          <a:xfrm rot="5400000">
            <a:off x="4823422" y="1297375"/>
            <a:ext cx="255386" cy="1043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FA2C9-5FBE-0649-8A04-3AB4CBCC2AF9}"/>
              </a:ext>
            </a:extLst>
          </p:cNvPr>
          <p:cNvSpPr txBox="1"/>
          <p:nvPr/>
        </p:nvSpPr>
        <p:spPr>
          <a:xfrm>
            <a:off x="4572000" y="1406686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BD38F32-9850-E444-9C5D-6B2F1E73E107}"/>
              </a:ext>
            </a:extLst>
          </p:cNvPr>
          <p:cNvSpPr/>
          <p:nvPr/>
        </p:nvSpPr>
        <p:spPr>
          <a:xfrm rot="5400000">
            <a:off x="6310156" y="856573"/>
            <a:ext cx="255386" cy="1924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1CC660-802E-7F45-AF2D-BC3E047419C3}"/>
              </a:ext>
            </a:extLst>
          </p:cNvPr>
          <p:cNvSpPr txBox="1"/>
          <p:nvPr/>
        </p:nvSpPr>
        <p:spPr>
          <a:xfrm>
            <a:off x="5969397" y="1406686"/>
            <a:ext cx="131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needed</a:t>
            </a:r>
          </a:p>
        </p:txBody>
      </p:sp>
    </p:spTree>
    <p:extLst>
      <p:ext uri="{BB962C8B-B14F-4D97-AF65-F5344CB8AC3E}">
        <p14:creationId xmlns:p14="http://schemas.microsoft.com/office/powerpoint/2010/main" val="294821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1331367" y="2031354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2694066" y="2031355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3545650" y="2031354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4397467" y="2031354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5472722" y="2031354"/>
            <a:ext cx="192753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140 extra bytes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F21D-72FE-C540-847A-BF29402C3B12}"/>
              </a:ext>
            </a:extLst>
          </p:cNvPr>
          <p:cNvSpPr txBox="1"/>
          <p:nvPr/>
        </p:nvSpPr>
        <p:spPr>
          <a:xfrm>
            <a:off x="3312352" y="611863"/>
            <a:ext cx="408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do a test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8853F-9708-3844-9460-C6DAE60E108C}"/>
              </a:ext>
            </a:extLst>
          </p:cNvPr>
          <p:cNvSpPr/>
          <p:nvPr/>
        </p:nvSpPr>
        <p:spPr>
          <a:xfrm rot="5400000">
            <a:off x="1885023" y="1151006"/>
            <a:ext cx="255386" cy="1335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019B-3ED6-9A46-8E49-8E6B055AC879}"/>
              </a:ext>
            </a:extLst>
          </p:cNvPr>
          <p:cNvSpPr txBox="1"/>
          <p:nvPr/>
        </p:nvSpPr>
        <p:spPr>
          <a:xfrm>
            <a:off x="1497105" y="1406686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Bytes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F96C3B7-F6AA-A24B-ACF2-BCBD9310F717}"/>
              </a:ext>
            </a:extLst>
          </p:cNvPr>
          <p:cNvSpPr/>
          <p:nvPr/>
        </p:nvSpPr>
        <p:spPr>
          <a:xfrm rot="5400000">
            <a:off x="2985478" y="1386504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058F9-923C-A34D-80C5-7BD1968823BD}"/>
              </a:ext>
            </a:extLst>
          </p:cNvPr>
          <p:cNvSpPr txBox="1"/>
          <p:nvPr/>
        </p:nvSpPr>
        <p:spPr>
          <a:xfrm>
            <a:off x="2606565" y="1406686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BAE1E4E-C8C1-064F-89BC-3BE5CAA1966D}"/>
              </a:ext>
            </a:extLst>
          </p:cNvPr>
          <p:cNvSpPr/>
          <p:nvPr/>
        </p:nvSpPr>
        <p:spPr>
          <a:xfrm rot="5400000">
            <a:off x="3859886" y="1386504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821ED-EBE9-1F49-AF86-E9955E74F886}"/>
              </a:ext>
            </a:extLst>
          </p:cNvPr>
          <p:cNvSpPr txBox="1"/>
          <p:nvPr/>
        </p:nvSpPr>
        <p:spPr>
          <a:xfrm>
            <a:off x="3480973" y="1406686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6420FA2-C5C0-D744-AAAA-FAE1FB134FD6}"/>
              </a:ext>
            </a:extLst>
          </p:cNvPr>
          <p:cNvSpPr/>
          <p:nvPr/>
        </p:nvSpPr>
        <p:spPr>
          <a:xfrm rot="5400000">
            <a:off x="4823422" y="1297375"/>
            <a:ext cx="255386" cy="1043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FA2C9-5FBE-0649-8A04-3AB4CBCC2AF9}"/>
              </a:ext>
            </a:extLst>
          </p:cNvPr>
          <p:cNvSpPr txBox="1"/>
          <p:nvPr/>
        </p:nvSpPr>
        <p:spPr>
          <a:xfrm>
            <a:off x="4572000" y="1406686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BD38F32-9850-E444-9C5D-6B2F1E73E107}"/>
              </a:ext>
            </a:extLst>
          </p:cNvPr>
          <p:cNvSpPr/>
          <p:nvPr/>
        </p:nvSpPr>
        <p:spPr>
          <a:xfrm rot="5400000">
            <a:off x="6310156" y="856573"/>
            <a:ext cx="255386" cy="1924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1CC660-802E-7F45-AF2D-BC3E047419C3}"/>
              </a:ext>
            </a:extLst>
          </p:cNvPr>
          <p:cNvSpPr txBox="1"/>
          <p:nvPr/>
        </p:nvSpPr>
        <p:spPr>
          <a:xfrm>
            <a:off x="5969397" y="1406686"/>
            <a:ext cx="131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needed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A5E5E-5FBA-F842-8A29-08B9D80A891E}"/>
              </a:ext>
            </a:extLst>
          </p:cNvPr>
          <p:cNvSpPr txBox="1"/>
          <p:nvPr/>
        </p:nvSpPr>
        <p:spPr>
          <a:xfrm>
            <a:off x="1534064" y="1138177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“A” * 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ED9B5-DFA0-5645-A0AC-AEA4917E67D9}"/>
              </a:ext>
            </a:extLst>
          </p:cNvPr>
          <p:cNvSpPr txBox="1"/>
          <p:nvPr/>
        </p:nvSpPr>
        <p:spPr>
          <a:xfrm>
            <a:off x="2659241" y="1132014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F712A-F0EC-F44E-A678-0D868CC5B58D}"/>
              </a:ext>
            </a:extLst>
          </p:cNvPr>
          <p:cNvSpPr txBox="1"/>
          <p:nvPr/>
        </p:nvSpPr>
        <p:spPr>
          <a:xfrm>
            <a:off x="3455501" y="1132014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F4671-3945-4542-BCC6-590453A465DA}"/>
              </a:ext>
            </a:extLst>
          </p:cNvPr>
          <p:cNvSpPr txBox="1"/>
          <p:nvPr/>
        </p:nvSpPr>
        <p:spPr>
          <a:xfrm>
            <a:off x="4190954" y="1115462"/>
            <a:ext cx="16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“\x78\x56\x34\x12”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6ABAF-5BE1-7349-8CEF-AA9F95AC47B4}"/>
              </a:ext>
            </a:extLst>
          </p:cNvPr>
          <p:cNvSpPr txBox="1"/>
          <p:nvPr/>
        </p:nvSpPr>
        <p:spPr>
          <a:xfrm>
            <a:off x="5739424" y="1115462"/>
            <a:ext cx="16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“AAAAAAAAA”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6F26A-9DBD-0D4A-A1FD-432819E2771A}"/>
              </a:ext>
            </a:extLst>
          </p:cNvPr>
          <p:cNvSpPr txBox="1"/>
          <p:nvPr/>
        </p:nvSpPr>
        <p:spPr>
          <a:xfrm>
            <a:off x="2232212" y="2976282"/>
            <a:ext cx="5351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if we can overwrite the return address to be 0x12345678</a:t>
            </a:r>
          </a:p>
          <a:p>
            <a:endParaRPr lang="en-US" dirty="0"/>
          </a:p>
          <a:p>
            <a:r>
              <a:rPr lang="en-US" dirty="0"/>
              <a:t>Please see the demo</a:t>
            </a:r>
          </a:p>
        </p:txBody>
      </p:sp>
    </p:spTree>
    <p:extLst>
      <p:ext uri="{BB962C8B-B14F-4D97-AF65-F5344CB8AC3E}">
        <p14:creationId xmlns:p14="http://schemas.microsoft.com/office/powerpoint/2010/main" val="31464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48AE2-BFB6-F14A-8D34-5CD34BD23AD2}"/>
              </a:ext>
            </a:extLst>
          </p:cNvPr>
          <p:cNvSpPr txBox="1"/>
          <p:nvPr/>
        </p:nvSpPr>
        <p:spPr>
          <a:xfrm>
            <a:off x="484094" y="1175110"/>
            <a:ext cx="40879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continue our exploit generation</a:t>
            </a:r>
          </a:p>
          <a:p>
            <a:endParaRPr lang="en-US" dirty="0"/>
          </a:p>
          <a:p>
            <a:r>
              <a:rPr lang="en-US" dirty="0"/>
              <a:t>First question, how do we decide the address of our shell code?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modern computers, this is nearly impossible because the location of stack changes every time we re-start the program</a:t>
            </a:r>
          </a:p>
          <a:p>
            <a:endParaRPr lang="en-US" dirty="0"/>
          </a:p>
          <a:p>
            <a:r>
              <a:rPr lang="en-US" dirty="0"/>
              <a:t>For the goal of demonstration, let’s disable the randomization mechanism so that the stack will keep at the same location. </a:t>
            </a:r>
          </a:p>
          <a:p>
            <a:endParaRPr lang="en-US" dirty="0"/>
          </a:p>
          <a:p>
            <a:r>
              <a:rPr lang="en-US" dirty="0"/>
              <a:t>Let’s GDB the program to see the address of our shellcode</a:t>
            </a:r>
          </a:p>
          <a:p>
            <a:endParaRPr lang="en-US" dirty="0"/>
          </a:p>
          <a:p>
            <a:r>
              <a:rPr lang="en-US" dirty="0"/>
              <a:t>See the demo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F0D75-AB3B-D042-8A9E-FAB463DA8638}"/>
              </a:ext>
            </a:extLst>
          </p:cNvPr>
          <p:cNvCxnSpPr>
            <a:cxnSpLocks/>
          </p:cNvCxnSpPr>
          <p:nvPr/>
        </p:nvCxnSpPr>
        <p:spPr>
          <a:xfrm flipV="1">
            <a:off x="4332305" y="632496"/>
            <a:ext cx="2409443" cy="119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3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48AE2-BFB6-F14A-8D34-5CD34BD23AD2}"/>
              </a:ext>
            </a:extLst>
          </p:cNvPr>
          <p:cNvSpPr txBox="1"/>
          <p:nvPr/>
        </p:nvSpPr>
        <p:spPr>
          <a:xfrm>
            <a:off x="457200" y="1800272"/>
            <a:ext cx="4087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GDB</a:t>
            </a:r>
            <a:r>
              <a:rPr lang="zh-CN" altLang="en-US" dirty="0"/>
              <a:t> </a:t>
            </a:r>
            <a:r>
              <a:rPr lang="en-US" altLang="zh-CN" dirty="0"/>
              <a:t>identical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execution?</a:t>
            </a:r>
            <a:endParaRPr lang="en-HK" altLang="zh-CN" dirty="0"/>
          </a:p>
          <a:p>
            <a:endParaRPr lang="en-HK" altLang="zh-CN" dirty="0"/>
          </a:p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</a:p>
          <a:p>
            <a:endParaRPr lang="en-US" dirty="0"/>
          </a:p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F0D75-AB3B-D042-8A9E-FAB463DA8638}"/>
              </a:ext>
            </a:extLst>
          </p:cNvPr>
          <p:cNvCxnSpPr>
            <a:cxnSpLocks/>
          </p:cNvCxnSpPr>
          <p:nvPr/>
        </p:nvCxnSpPr>
        <p:spPr>
          <a:xfrm flipV="1">
            <a:off x="4419600" y="632496"/>
            <a:ext cx="2322148" cy="1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6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48AE2-BFB6-F14A-8D34-5CD34BD23AD2}"/>
              </a:ext>
            </a:extLst>
          </p:cNvPr>
          <p:cNvSpPr txBox="1"/>
          <p:nvPr/>
        </p:nvSpPr>
        <p:spPr>
          <a:xfrm>
            <a:off x="457200" y="1800272"/>
            <a:ext cx="4087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GDB</a:t>
            </a:r>
            <a:r>
              <a:rPr lang="zh-CN" altLang="en-US" dirty="0"/>
              <a:t> </a:t>
            </a:r>
            <a:r>
              <a:rPr lang="en-US" altLang="zh-CN" dirty="0"/>
              <a:t>differs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execution.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report…</a:t>
            </a:r>
          </a:p>
          <a:p>
            <a:endParaRPr lang="en-US" altLang="zh-CN" dirty="0"/>
          </a:p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7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1400650" y="2721636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2763349" y="2721637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3614933" y="2721636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4466750" y="2721636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5542005" y="2721636"/>
            <a:ext cx="192753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140 extra bytes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F21D-72FE-C540-847A-BF29402C3B12}"/>
              </a:ext>
            </a:extLst>
          </p:cNvPr>
          <p:cNvSpPr txBox="1"/>
          <p:nvPr/>
        </p:nvSpPr>
        <p:spPr>
          <a:xfrm>
            <a:off x="2081999" y="1516125"/>
            <a:ext cx="49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8853F-9708-3844-9460-C6DAE60E108C}"/>
              </a:ext>
            </a:extLst>
          </p:cNvPr>
          <p:cNvSpPr/>
          <p:nvPr/>
        </p:nvSpPr>
        <p:spPr>
          <a:xfrm rot="5400000">
            <a:off x="1954306" y="1841288"/>
            <a:ext cx="255386" cy="1335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019B-3ED6-9A46-8E49-8E6B055AC879}"/>
              </a:ext>
            </a:extLst>
          </p:cNvPr>
          <p:cNvSpPr txBox="1"/>
          <p:nvPr/>
        </p:nvSpPr>
        <p:spPr>
          <a:xfrm>
            <a:off x="1566388" y="2096968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Bytes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F96C3B7-F6AA-A24B-ACF2-BCBD9310F717}"/>
              </a:ext>
            </a:extLst>
          </p:cNvPr>
          <p:cNvSpPr/>
          <p:nvPr/>
        </p:nvSpPr>
        <p:spPr>
          <a:xfrm rot="5400000">
            <a:off x="3054761" y="2076786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058F9-923C-A34D-80C5-7BD1968823BD}"/>
              </a:ext>
            </a:extLst>
          </p:cNvPr>
          <p:cNvSpPr txBox="1"/>
          <p:nvPr/>
        </p:nvSpPr>
        <p:spPr>
          <a:xfrm>
            <a:off x="2675848" y="2096968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BAE1E4E-C8C1-064F-89BC-3BE5CAA1966D}"/>
              </a:ext>
            </a:extLst>
          </p:cNvPr>
          <p:cNvSpPr/>
          <p:nvPr/>
        </p:nvSpPr>
        <p:spPr>
          <a:xfrm rot="5400000">
            <a:off x="3929169" y="2076786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821ED-EBE9-1F49-AF86-E9955E74F886}"/>
              </a:ext>
            </a:extLst>
          </p:cNvPr>
          <p:cNvSpPr txBox="1"/>
          <p:nvPr/>
        </p:nvSpPr>
        <p:spPr>
          <a:xfrm>
            <a:off x="3550256" y="2096968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6420FA2-C5C0-D744-AAAA-FAE1FB134FD6}"/>
              </a:ext>
            </a:extLst>
          </p:cNvPr>
          <p:cNvSpPr/>
          <p:nvPr/>
        </p:nvSpPr>
        <p:spPr>
          <a:xfrm rot="5400000">
            <a:off x="4892705" y="1987657"/>
            <a:ext cx="255386" cy="1043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FA2C9-5FBE-0649-8A04-3AB4CBCC2AF9}"/>
              </a:ext>
            </a:extLst>
          </p:cNvPr>
          <p:cNvSpPr txBox="1"/>
          <p:nvPr/>
        </p:nvSpPr>
        <p:spPr>
          <a:xfrm>
            <a:off x="4641283" y="2096968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BD38F32-9850-E444-9C5D-6B2F1E73E107}"/>
              </a:ext>
            </a:extLst>
          </p:cNvPr>
          <p:cNvSpPr/>
          <p:nvPr/>
        </p:nvSpPr>
        <p:spPr>
          <a:xfrm rot="5400000">
            <a:off x="6379439" y="1546855"/>
            <a:ext cx="255386" cy="1924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1CC660-802E-7F45-AF2D-BC3E047419C3}"/>
              </a:ext>
            </a:extLst>
          </p:cNvPr>
          <p:cNvSpPr txBox="1"/>
          <p:nvPr/>
        </p:nvSpPr>
        <p:spPr>
          <a:xfrm>
            <a:off x="6038680" y="2096968"/>
            <a:ext cx="131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needed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A5E5E-5FBA-F842-8A29-08B9D80A891E}"/>
              </a:ext>
            </a:extLst>
          </p:cNvPr>
          <p:cNvSpPr txBox="1"/>
          <p:nvPr/>
        </p:nvSpPr>
        <p:spPr>
          <a:xfrm>
            <a:off x="1603347" y="1828459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“A” * 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ED9B5-DFA0-5645-A0AC-AEA4917E67D9}"/>
              </a:ext>
            </a:extLst>
          </p:cNvPr>
          <p:cNvSpPr txBox="1"/>
          <p:nvPr/>
        </p:nvSpPr>
        <p:spPr>
          <a:xfrm>
            <a:off x="2728524" y="1822296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F712A-F0EC-F44E-A678-0D868CC5B58D}"/>
              </a:ext>
            </a:extLst>
          </p:cNvPr>
          <p:cNvSpPr txBox="1"/>
          <p:nvPr/>
        </p:nvSpPr>
        <p:spPr>
          <a:xfrm>
            <a:off x="3524784" y="1822296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F4671-3945-4542-BCC6-590453A465DA}"/>
              </a:ext>
            </a:extLst>
          </p:cNvPr>
          <p:cNvSpPr txBox="1"/>
          <p:nvPr/>
        </p:nvSpPr>
        <p:spPr>
          <a:xfrm>
            <a:off x="4260236" y="1805744"/>
            <a:ext cx="192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6ABAF-5BE1-7349-8CEF-AA9F95AC47B4}"/>
              </a:ext>
            </a:extLst>
          </p:cNvPr>
          <p:cNvSpPr txBox="1"/>
          <p:nvPr/>
        </p:nvSpPr>
        <p:spPr>
          <a:xfrm>
            <a:off x="6018385" y="1822296"/>
            <a:ext cx="16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06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1328933" y="2094107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2691632" y="2094108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3543216" y="2094107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4395033" y="2094107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5470288" y="2094107"/>
            <a:ext cx="192753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140 extra bytes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F21D-72FE-C540-847A-BF29402C3B12}"/>
              </a:ext>
            </a:extLst>
          </p:cNvPr>
          <p:cNvSpPr txBox="1"/>
          <p:nvPr/>
        </p:nvSpPr>
        <p:spPr>
          <a:xfrm>
            <a:off x="1698518" y="2850868"/>
            <a:ext cx="49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how?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8853F-9708-3844-9460-C6DAE60E108C}"/>
              </a:ext>
            </a:extLst>
          </p:cNvPr>
          <p:cNvSpPr/>
          <p:nvPr/>
        </p:nvSpPr>
        <p:spPr>
          <a:xfrm rot="5400000">
            <a:off x="1882589" y="1213759"/>
            <a:ext cx="255386" cy="1335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019B-3ED6-9A46-8E49-8E6B055AC879}"/>
              </a:ext>
            </a:extLst>
          </p:cNvPr>
          <p:cNvSpPr txBox="1"/>
          <p:nvPr/>
        </p:nvSpPr>
        <p:spPr>
          <a:xfrm>
            <a:off x="1494671" y="1469439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Bytes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F96C3B7-F6AA-A24B-ACF2-BCBD9310F717}"/>
              </a:ext>
            </a:extLst>
          </p:cNvPr>
          <p:cNvSpPr/>
          <p:nvPr/>
        </p:nvSpPr>
        <p:spPr>
          <a:xfrm rot="5400000">
            <a:off x="2983044" y="1449257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058F9-923C-A34D-80C5-7BD1968823BD}"/>
              </a:ext>
            </a:extLst>
          </p:cNvPr>
          <p:cNvSpPr txBox="1"/>
          <p:nvPr/>
        </p:nvSpPr>
        <p:spPr>
          <a:xfrm>
            <a:off x="2604131" y="1469439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BAE1E4E-C8C1-064F-89BC-3BE5CAA1966D}"/>
              </a:ext>
            </a:extLst>
          </p:cNvPr>
          <p:cNvSpPr/>
          <p:nvPr/>
        </p:nvSpPr>
        <p:spPr>
          <a:xfrm rot="5400000">
            <a:off x="3857452" y="1449257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821ED-EBE9-1F49-AF86-E9955E74F886}"/>
              </a:ext>
            </a:extLst>
          </p:cNvPr>
          <p:cNvSpPr txBox="1"/>
          <p:nvPr/>
        </p:nvSpPr>
        <p:spPr>
          <a:xfrm>
            <a:off x="3478539" y="1469439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6420FA2-C5C0-D744-AAAA-FAE1FB134FD6}"/>
              </a:ext>
            </a:extLst>
          </p:cNvPr>
          <p:cNvSpPr/>
          <p:nvPr/>
        </p:nvSpPr>
        <p:spPr>
          <a:xfrm rot="5400000">
            <a:off x="4820988" y="1360128"/>
            <a:ext cx="255386" cy="1043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FA2C9-5FBE-0649-8A04-3AB4CBCC2AF9}"/>
              </a:ext>
            </a:extLst>
          </p:cNvPr>
          <p:cNvSpPr txBox="1"/>
          <p:nvPr/>
        </p:nvSpPr>
        <p:spPr>
          <a:xfrm>
            <a:off x="4569566" y="1469439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BD38F32-9850-E444-9C5D-6B2F1E73E107}"/>
              </a:ext>
            </a:extLst>
          </p:cNvPr>
          <p:cNvSpPr/>
          <p:nvPr/>
        </p:nvSpPr>
        <p:spPr>
          <a:xfrm rot="5400000">
            <a:off x="6307722" y="919326"/>
            <a:ext cx="255386" cy="1924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1CC660-802E-7F45-AF2D-BC3E047419C3}"/>
              </a:ext>
            </a:extLst>
          </p:cNvPr>
          <p:cNvSpPr txBox="1"/>
          <p:nvPr/>
        </p:nvSpPr>
        <p:spPr>
          <a:xfrm>
            <a:off x="5966963" y="1469439"/>
            <a:ext cx="131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needed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A5E5E-5FBA-F842-8A29-08B9D80A891E}"/>
              </a:ext>
            </a:extLst>
          </p:cNvPr>
          <p:cNvSpPr txBox="1"/>
          <p:nvPr/>
        </p:nvSpPr>
        <p:spPr>
          <a:xfrm>
            <a:off x="1531630" y="1200930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“A” * 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ED9B5-DFA0-5645-A0AC-AEA4917E67D9}"/>
              </a:ext>
            </a:extLst>
          </p:cNvPr>
          <p:cNvSpPr txBox="1"/>
          <p:nvPr/>
        </p:nvSpPr>
        <p:spPr>
          <a:xfrm>
            <a:off x="2656807" y="1194767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F712A-F0EC-F44E-A678-0D868CC5B58D}"/>
              </a:ext>
            </a:extLst>
          </p:cNvPr>
          <p:cNvSpPr txBox="1"/>
          <p:nvPr/>
        </p:nvSpPr>
        <p:spPr>
          <a:xfrm>
            <a:off x="3453067" y="1194767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F4671-3945-4542-BCC6-590453A465DA}"/>
              </a:ext>
            </a:extLst>
          </p:cNvPr>
          <p:cNvSpPr txBox="1"/>
          <p:nvPr/>
        </p:nvSpPr>
        <p:spPr>
          <a:xfrm>
            <a:off x="4188519" y="1178215"/>
            <a:ext cx="192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6ABAF-5BE1-7349-8CEF-AA9F95AC47B4}"/>
              </a:ext>
            </a:extLst>
          </p:cNvPr>
          <p:cNvSpPr txBox="1"/>
          <p:nvPr/>
        </p:nvSpPr>
        <p:spPr>
          <a:xfrm>
            <a:off x="5946668" y="1194767"/>
            <a:ext cx="16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Topics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next?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use-after-free,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patch!!!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non-benign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prohibited!!!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</a:p>
          <a:p>
            <a:pPr marL="139700" indent="0">
              <a:buNone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course,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  <a:endParaRPr lang="en-HK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4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06E35-3E40-7F47-B8B7-8AA8404C47D6}"/>
              </a:ext>
            </a:extLst>
          </p:cNvPr>
          <p:cNvSpPr txBox="1"/>
          <p:nvPr/>
        </p:nvSpPr>
        <p:spPr>
          <a:xfrm>
            <a:off x="1156447" y="1326776"/>
            <a:ext cx="6831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dirty="0"/>
          </a:p>
          <a:p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3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06E35-3E40-7F47-B8B7-8AA8404C47D6}"/>
              </a:ext>
            </a:extLst>
          </p:cNvPr>
          <p:cNvSpPr txBox="1"/>
          <p:nvPr/>
        </p:nvSpPr>
        <p:spPr>
          <a:xfrm>
            <a:off x="1156447" y="1326776"/>
            <a:ext cx="6831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r>
              <a:rPr lang="zh-CN" altLang="en-US" dirty="0"/>
              <a:t> </a:t>
            </a:r>
            <a:endParaRPr lang="en-HK" altLang="zh-CN" dirty="0"/>
          </a:p>
          <a:p>
            <a:endParaRPr lang="en-HK" dirty="0"/>
          </a:p>
          <a:p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purposes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Assemble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5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06E35-3E40-7F47-B8B7-8AA8404C47D6}"/>
              </a:ext>
            </a:extLst>
          </p:cNvPr>
          <p:cNvSpPr txBox="1"/>
          <p:nvPr/>
        </p:nvSpPr>
        <p:spPr>
          <a:xfrm>
            <a:off x="1156447" y="1326776"/>
            <a:ext cx="6831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terminate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0)</a:t>
            </a:r>
          </a:p>
          <a:p>
            <a:endParaRPr lang="en-US" dirty="0"/>
          </a:p>
          <a:p>
            <a:endParaRPr lang="en-US" dirty="0"/>
          </a:p>
          <a:p>
            <a:r>
              <a:rPr lang="en-HK" dirty="0" err="1">
                <a:solidFill>
                  <a:srgbClr val="FF0000"/>
                </a:solidFill>
              </a:rPr>
              <a:t>xor</a:t>
            </a:r>
            <a:r>
              <a:rPr lang="en-HK" dirty="0">
                <a:solidFill>
                  <a:srgbClr val="FF0000"/>
                </a:solidFill>
              </a:rPr>
              <a:t>    </a:t>
            </a:r>
            <a:r>
              <a:rPr lang="en-HK" dirty="0" err="1">
                <a:solidFill>
                  <a:srgbClr val="FF0000"/>
                </a:solidFill>
              </a:rPr>
              <a:t>eax,eax</a:t>
            </a:r>
            <a:br>
              <a:rPr lang="en-HK" dirty="0">
                <a:solidFill>
                  <a:srgbClr val="FF0000"/>
                </a:solidFill>
              </a:rPr>
            </a:br>
            <a:r>
              <a:rPr lang="en-HK" dirty="0">
                <a:solidFill>
                  <a:srgbClr val="FF0000"/>
                </a:solidFill>
              </a:rPr>
              <a:t>mov    bl,0x1</a:t>
            </a:r>
            <a:br>
              <a:rPr lang="en-HK" dirty="0">
                <a:solidFill>
                  <a:srgbClr val="FF0000"/>
                </a:solidFill>
              </a:rPr>
            </a:br>
            <a:r>
              <a:rPr lang="en-HK" dirty="0">
                <a:solidFill>
                  <a:srgbClr val="FF0000"/>
                </a:solidFill>
              </a:rPr>
              <a:t>mov    al,0x1</a:t>
            </a:r>
            <a:br>
              <a:rPr lang="en-HK" dirty="0">
                <a:solidFill>
                  <a:srgbClr val="FF0000"/>
                </a:solidFill>
              </a:rPr>
            </a:br>
            <a:r>
              <a:rPr lang="en-HK" dirty="0">
                <a:solidFill>
                  <a:srgbClr val="FF0000"/>
                </a:solidFill>
              </a:rPr>
              <a:t>int    0x80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40073-1112-3A4A-B294-04EC0FC85CCD}"/>
              </a:ext>
            </a:extLst>
          </p:cNvPr>
          <p:cNvSpPr/>
          <p:nvPr/>
        </p:nvSpPr>
        <p:spPr>
          <a:xfrm>
            <a:off x="5585012" y="2142565"/>
            <a:ext cx="2868706" cy="95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\x31\xc0\xb3\x01\xb0\x01\</a:t>
            </a:r>
            <a:r>
              <a:rPr lang="en-US" dirty="0" err="1"/>
              <a:t>xcd</a:t>
            </a:r>
            <a:r>
              <a:rPr lang="en-US" dirty="0"/>
              <a:t>\x80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C8BBB-367E-5C48-AF84-3FB5A65B5DE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11506" y="2622177"/>
            <a:ext cx="3173506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D0E0CE-9214-ED48-8CCF-98B119DD7524}"/>
              </a:ext>
            </a:extLst>
          </p:cNvPr>
          <p:cNvSpPr txBox="1"/>
          <p:nvPr/>
        </p:nvSpPr>
        <p:spPr>
          <a:xfrm>
            <a:off x="3316941" y="2309918"/>
            <a:ext cx="226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Assemble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18D3-361A-E74E-A427-930D55220E7C}"/>
              </a:ext>
            </a:extLst>
          </p:cNvPr>
          <p:cNvSpPr txBox="1"/>
          <p:nvPr/>
        </p:nvSpPr>
        <p:spPr>
          <a:xfrm>
            <a:off x="5907741" y="3236259"/>
            <a:ext cx="306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Bingo!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74ED1-258F-FF45-BF24-5A848B6392B2}"/>
              </a:ext>
            </a:extLst>
          </p:cNvPr>
          <p:cNvSpPr/>
          <p:nvPr/>
        </p:nvSpPr>
        <p:spPr>
          <a:xfrm>
            <a:off x="1328933" y="2094107"/>
            <a:ext cx="1362698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0x68 bytes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30E4E-769B-A24B-9FAE-5A4C8B3D70E7}"/>
              </a:ext>
            </a:extLst>
          </p:cNvPr>
          <p:cNvSpPr/>
          <p:nvPr/>
        </p:nvSpPr>
        <p:spPr>
          <a:xfrm>
            <a:off x="2691632" y="2094108"/>
            <a:ext cx="851583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ebx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F81A5E-C081-D248-AC87-4B32136CF6DC}"/>
              </a:ext>
            </a:extLst>
          </p:cNvPr>
          <p:cNvSpPr/>
          <p:nvPr/>
        </p:nvSpPr>
        <p:spPr>
          <a:xfrm>
            <a:off x="3543216" y="2094107"/>
            <a:ext cx="851584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96DA-E8A9-DC47-B455-51F15C3A79D8}"/>
              </a:ext>
            </a:extLst>
          </p:cNvPr>
          <p:cNvSpPr/>
          <p:nvPr/>
        </p:nvSpPr>
        <p:spPr>
          <a:xfrm>
            <a:off x="4395033" y="2094107"/>
            <a:ext cx="1075719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BB06A7-D2B3-CE49-BC60-AE7C55A58B4D}"/>
              </a:ext>
            </a:extLst>
          </p:cNvPr>
          <p:cNvSpPr/>
          <p:nvPr/>
        </p:nvSpPr>
        <p:spPr>
          <a:xfrm>
            <a:off x="5470288" y="2094107"/>
            <a:ext cx="3091006" cy="34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\x31\xc0\xb3\x01\xb0\x01\</a:t>
            </a:r>
            <a:r>
              <a:rPr lang="en-US" dirty="0" err="1"/>
              <a:t>xcd</a:t>
            </a:r>
            <a:r>
              <a:rPr lang="en-US" dirty="0"/>
              <a:t>\x80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F21D-72FE-C540-847A-BF29402C3B12}"/>
              </a:ext>
            </a:extLst>
          </p:cNvPr>
          <p:cNvSpPr txBox="1"/>
          <p:nvPr/>
        </p:nvSpPr>
        <p:spPr>
          <a:xfrm>
            <a:off x="3791730" y="2826296"/>
            <a:ext cx="2806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wrap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endParaRPr lang="en-US" dirty="0"/>
          </a:p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8853F-9708-3844-9460-C6DAE60E108C}"/>
              </a:ext>
            </a:extLst>
          </p:cNvPr>
          <p:cNvSpPr/>
          <p:nvPr/>
        </p:nvSpPr>
        <p:spPr>
          <a:xfrm rot="5400000">
            <a:off x="1882589" y="1213759"/>
            <a:ext cx="255386" cy="1335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019B-3ED6-9A46-8E49-8E6B055AC879}"/>
              </a:ext>
            </a:extLst>
          </p:cNvPr>
          <p:cNvSpPr txBox="1"/>
          <p:nvPr/>
        </p:nvSpPr>
        <p:spPr>
          <a:xfrm>
            <a:off x="1494671" y="1469439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Bytes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F96C3B7-F6AA-A24B-ACF2-BCBD9310F717}"/>
              </a:ext>
            </a:extLst>
          </p:cNvPr>
          <p:cNvSpPr/>
          <p:nvPr/>
        </p:nvSpPr>
        <p:spPr>
          <a:xfrm rot="5400000">
            <a:off x="2983044" y="1449257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058F9-923C-A34D-80C5-7BD1968823BD}"/>
              </a:ext>
            </a:extLst>
          </p:cNvPr>
          <p:cNvSpPr txBox="1"/>
          <p:nvPr/>
        </p:nvSpPr>
        <p:spPr>
          <a:xfrm>
            <a:off x="2604131" y="1469439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BAE1E4E-C8C1-064F-89BC-3BE5CAA1966D}"/>
              </a:ext>
            </a:extLst>
          </p:cNvPr>
          <p:cNvSpPr/>
          <p:nvPr/>
        </p:nvSpPr>
        <p:spPr>
          <a:xfrm rot="5400000">
            <a:off x="3857452" y="1449257"/>
            <a:ext cx="255386" cy="864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821ED-EBE9-1F49-AF86-E9955E74F886}"/>
              </a:ext>
            </a:extLst>
          </p:cNvPr>
          <p:cNvSpPr txBox="1"/>
          <p:nvPr/>
        </p:nvSpPr>
        <p:spPr>
          <a:xfrm>
            <a:off x="3478539" y="1469439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6420FA2-C5C0-D744-AAAA-FAE1FB134FD6}"/>
              </a:ext>
            </a:extLst>
          </p:cNvPr>
          <p:cNvSpPr/>
          <p:nvPr/>
        </p:nvSpPr>
        <p:spPr>
          <a:xfrm rot="5400000">
            <a:off x="4820988" y="1360128"/>
            <a:ext cx="255386" cy="1043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FA2C9-5FBE-0649-8A04-3AB4CBCC2AF9}"/>
              </a:ext>
            </a:extLst>
          </p:cNvPr>
          <p:cNvSpPr txBox="1"/>
          <p:nvPr/>
        </p:nvSpPr>
        <p:spPr>
          <a:xfrm>
            <a:off x="4569566" y="1469439"/>
            <a:ext cx="106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BD38F32-9850-E444-9C5D-6B2F1E73E107}"/>
              </a:ext>
            </a:extLst>
          </p:cNvPr>
          <p:cNvSpPr/>
          <p:nvPr/>
        </p:nvSpPr>
        <p:spPr>
          <a:xfrm rot="5400000">
            <a:off x="6889457" y="337591"/>
            <a:ext cx="255386" cy="3088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1CC660-802E-7F45-AF2D-BC3E047419C3}"/>
              </a:ext>
            </a:extLst>
          </p:cNvPr>
          <p:cNvSpPr txBox="1"/>
          <p:nvPr/>
        </p:nvSpPr>
        <p:spPr>
          <a:xfrm>
            <a:off x="6428363" y="1476274"/>
            <a:ext cx="244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needed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A5E5E-5FBA-F842-8A29-08B9D80A891E}"/>
              </a:ext>
            </a:extLst>
          </p:cNvPr>
          <p:cNvSpPr txBox="1"/>
          <p:nvPr/>
        </p:nvSpPr>
        <p:spPr>
          <a:xfrm>
            <a:off x="1531630" y="1200930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“A” * 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ED9B5-DFA0-5645-A0AC-AEA4917E67D9}"/>
              </a:ext>
            </a:extLst>
          </p:cNvPr>
          <p:cNvSpPr txBox="1"/>
          <p:nvPr/>
        </p:nvSpPr>
        <p:spPr>
          <a:xfrm>
            <a:off x="2656807" y="1194767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F712A-F0EC-F44E-A678-0D868CC5B58D}"/>
              </a:ext>
            </a:extLst>
          </p:cNvPr>
          <p:cNvSpPr txBox="1"/>
          <p:nvPr/>
        </p:nvSpPr>
        <p:spPr>
          <a:xfrm>
            <a:off x="3453067" y="1194767"/>
            <a:ext cx="88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“AAAA”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F4671-3945-4542-BCC6-590453A465DA}"/>
              </a:ext>
            </a:extLst>
          </p:cNvPr>
          <p:cNvSpPr txBox="1"/>
          <p:nvPr/>
        </p:nvSpPr>
        <p:spPr>
          <a:xfrm>
            <a:off x="4188519" y="1178215"/>
            <a:ext cx="192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altLang="zh-CN" dirty="0" err="1">
                <a:solidFill>
                  <a:srgbClr val="FF0000"/>
                </a:solidFill>
              </a:rPr>
              <a:t>addr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6ABAF-5BE1-7349-8CEF-AA9F95AC47B4}"/>
              </a:ext>
            </a:extLst>
          </p:cNvPr>
          <p:cNvSpPr txBox="1"/>
          <p:nvPr/>
        </p:nvSpPr>
        <p:spPr>
          <a:xfrm>
            <a:off x="6408069" y="1201602"/>
            <a:ext cx="16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85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exploit_me_1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-fuzz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77DF7BEE-608B-C44A-AB86-FB26AB8C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95" y="1874947"/>
            <a:ext cx="5216475" cy="3062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04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exploit_me_1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(proof-of-concept)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11430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11430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HK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cause;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grandparent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5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D99FC4C-F352-0D47-8741-BEEC4F26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3" y="1074245"/>
            <a:ext cx="4121333" cy="3367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59766-4AC3-1044-9BEE-154E2099A5A2}"/>
              </a:ext>
            </a:extLst>
          </p:cNvPr>
          <p:cNvSpPr txBox="1"/>
          <p:nvPr/>
        </p:nvSpPr>
        <p:spPr>
          <a:xfrm>
            <a:off x="1293221" y="4452691"/>
            <a:ext cx="2475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figured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8D67A36-1DF5-CA43-84EF-984025B3EC44}"/>
              </a:ext>
            </a:extLst>
          </p:cNvPr>
          <p:cNvSpPr/>
          <p:nvPr/>
        </p:nvSpPr>
        <p:spPr>
          <a:xfrm>
            <a:off x="5685609" y="3107327"/>
            <a:ext cx="2005148" cy="836023"/>
          </a:xfrm>
          <a:prstGeom prst="wedgeRoundRectCallout">
            <a:avLst>
              <a:gd name="adj1" fmla="val -149172"/>
              <a:gd name="adj2" fmla="val 15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“input”</a:t>
            </a:r>
            <a:endParaRPr lang="en-US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6B991D7-8B73-AA44-83F7-B55A4A017D08}"/>
              </a:ext>
            </a:extLst>
          </p:cNvPr>
          <p:cNvSpPr/>
          <p:nvPr/>
        </p:nvSpPr>
        <p:spPr>
          <a:xfrm>
            <a:off x="4962798" y="947057"/>
            <a:ext cx="2727959" cy="1133125"/>
          </a:xfrm>
          <a:prstGeom prst="wedgeRoundRectCallout">
            <a:avLst>
              <a:gd name="adj1" fmla="val -92157"/>
              <a:gd name="adj2" fmla="val 68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“input”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“buffer”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check;</a:t>
            </a:r>
          </a:p>
          <a:p>
            <a:pPr algn="ctr"/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“buffer”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endParaRPr lang="en-HK" altLang="zh-CN" dirty="0"/>
          </a:p>
          <a:p>
            <a:pPr algn="ctr"/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Stack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Overflow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Could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Happen!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6AE9FA8-1175-9F41-8326-3EF627FAA524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V="1">
            <a:off x="7690757" y="1513620"/>
            <a:ext cx="12700" cy="2011719"/>
          </a:xfrm>
          <a:prstGeom prst="curvedConnector3">
            <a:avLst>
              <a:gd name="adj1" fmla="val 33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D99FC4C-F352-0D47-8741-BEEC4F26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3627"/>
            <a:ext cx="4121333" cy="3367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8F924E-9133-AC4D-860A-D7D5BC5540F7}"/>
              </a:ext>
            </a:extLst>
          </p:cNvPr>
          <p:cNvSpPr/>
          <p:nvPr/>
        </p:nvSpPr>
        <p:spPr>
          <a:xfrm>
            <a:off x="4779818" y="401922"/>
            <a:ext cx="4023360" cy="1110995"/>
          </a:xfrm>
          <a:prstGeom prst="wedgeRoundRectCallout">
            <a:avLst>
              <a:gd name="adj1" fmla="val -76205"/>
              <a:gd name="adj2" fmla="val 804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exploit</a:t>
            </a:r>
            <a:r>
              <a:rPr lang="zh-CN" altLang="en-US" sz="1600" dirty="0"/>
              <a:t> </a:t>
            </a:r>
            <a:r>
              <a:rPr lang="en-US" altLang="zh-CN" sz="1600" dirty="0"/>
              <a:t>this</a:t>
            </a:r>
            <a:r>
              <a:rPr lang="zh-CN" altLang="en-US" sz="1600" dirty="0"/>
              <a:t> </a:t>
            </a:r>
            <a:r>
              <a:rPr lang="en-US" altLang="zh-CN" sz="1600" dirty="0"/>
              <a:t>stack</a:t>
            </a:r>
            <a:r>
              <a:rPr lang="zh-CN" altLang="en-US" sz="1600" dirty="0"/>
              <a:t> </a:t>
            </a:r>
            <a:r>
              <a:rPr lang="en-US" altLang="zh-CN" sz="1600" dirty="0"/>
              <a:t>overflow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behavior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execution??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BF5FD9-9BD7-9B4D-930E-F7118FEE0780}"/>
              </a:ext>
            </a:extLst>
          </p:cNvPr>
          <p:cNvSpPr/>
          <p:nvPr/>
        </p:nvSpPr>
        <p:spPr>
          <a:xfrm>
            <a:off x="4954385" y="1953491"/>
            <a:ext cx="3848793" cy="2635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800" dirty="0">
                <a:solidFill>
                  <a:srgbClr val="FF0000"/>
                </a:solidFill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first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idea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and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very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old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idea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---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Code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Injection: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We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inject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some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code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into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the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We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transfer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the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execution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to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the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injected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code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6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3735-60AA-DB4A-A64F-41F96CDB1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HK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547CF836-339B-544B-B878-86FBAE65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1" y="1101409"/>
            <a:ext cx="2782235" cy="2273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E9541C1-88BF-D946-A0BA-EB3F5277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191" y="618676"/>
            <a:ext cx="3101761" cy="30971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3E7B37-35EC-D34F-B066-09AABB1E1A32}"/>
              </a:ext>
            </a:extLst>
          </p:cNvPr>
          <p:cNvCxnSpPr>
            <a:cxnSpLocks/>
          </p:cNvCxnSpPr>
          <p:nvPr/>
        </p:nvCxnSpPr>
        <p:spPr>
          <a:xfrm>
            <a:off x="2797162" y="2167255"/>
            <a:ext cx="196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8989AC-7F64-3943-A51B-C19CD4398838}"/>
              </a:ext>
            </a:extLst>
          </p:cNvPr>
          <p:cNvSpPr txBox="1"/>
          <p:nvPr/>
        </p:nvSpPr>
        <p:spPr>
          <a:xfrm>
            <a:off x="2863422" y="1870633"/>
            <a:ext cx="182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foo</a:t>
            </a:r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09A6E0A-5C32-8741-B219-C45605264D92}"/>
              </a:ext>
            </a:extLst>
          </p:cNvPr>
          <p:cNvSpPr/>
          <p:nvPr/>
        </p:nvSpPr>
        <p:spPr>
          <a:xfrm>
            <a:off x="116971" y="3753865"/>
            <a:ext cx="5082989" cy="1315259"/>
          </a:xfrm>
          <a:prstGeom prst="wedgeRoundRectCallout">
            <a:avLst>
              <a:gd name="adj1" fmla="val 38645"/>
              <a:gd name="adj2" fmla="val -1581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Question</a:t>
            </a:r>
            <a:r>
              <a:rPr lang="zh-CN" altLang="en-US" sz="1600" dirty="0"/>
              <a:t> </a:t>
            </a:r>
            <a:r>
              <a:rPr lang="en-US" altLang="zh-CN" sz="1600" dirty="0"/>
              <a:t>1:</a:t>
            </a:r>
            <a:r>
              <a:rPr lang="zh-CN" altLang="en-US" sz="1600" dirty="0"/>
              <a:t> </a:t>
            </a:r>
            <a:r>
              <a:rPr lang="en-US" altLang="zh-CN" sz="1600" dirty="0"/>
              <a:t>where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inject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code,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“shell</a:t>
            </a:r>
            <a:r>
              <a:rPr lang="zh-CN" altLang="en-US" sz="1600" dirty="0"/>
              <a:t> </a:t>
            </a:r>
            <a:r>
              <a:rPr lang="en-US" altLang="zh-CN" sz="1600" dirty="0"/>
              <a:t>code”?</a:t>
            </a:r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Let’s</a:t>
            </a:r>
            <a:r>
              <a:rPr lang="zh-CN" altLang="en-US" sz="1600" dirty="0"/>
              <a:t> </a:t>
            </a:r>
            <a:r>
              <a:rPr lang="en-US" altLang="zh-CN" sz="1600" dirty="0"/>
              <a:t>look</a:t>
            </a:r>
            <a:r>
              <a:rPr lang="zh-CN" altLang="en-US" sz="1600" dirty="0"/>
              <a:t> </a:t>
            </a:r>
            <a:r>
              <a:rPr lang="en-US" altLang="zh-CN" sz="1600" dirty="0"/>
              <a:t>at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assembly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out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layout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memory</a:t>
            </a:r>
            <a:r>
              <a:rPr lang="zh-CN" altLang="en-US" sz="1600" dirty="0"/>
              <a:t> </a:t>
            </a:r>
            <a:r>
              <a:rPr lang="en-US" altLang="zh-CN" sz="1600" dirty="0"/>
              <a:t>at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execution</a:t>
            </a:r>
            <a:r>
              <a:rPr lang="zh-CN" altLang="en-US" sz="1600" dirty="0"/>
              <a:t> </a:t>
            </a:r>
            <a:r>
              <a:rPr lang="en-US" altLang="zh-CN" sz="1600" dirty="0"/>
              <a:t>time;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out</a:t>
            </a:r>
            <a:r>
              <a:rPr lang="zh-CN" altLang="en-US" sz="1600" dirty="0"/>
              <a:t> </a:t>
            </a:r>
            <a:r>
              <a:rPr lang="en-US" altLang="zh-CN" sz="1600" dirty="0"/>
              <a:t>where</a:t>
            </a:r>
            <a:r>
              <a:rPr lang="zh-CN" altLang="en-US" sz="1600" dirty="0"/>
              <a:t> </a:t>
            </a:r>
            <a:r>
              <a:rPr lang="en-US" altLang="zh-CN" sz="1600" dirty="0"/>
              <a:t>we</a:t>
            </a:r>
            <a:r>
              <a:rPr lang="zh-CN" altLang="en-US" sz="1600" dirty="0"/>
              <a:t>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inject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861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E9541C1-88BF-D946-A0BA-EB3F52774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92"/>
          <a:stretch/>
        </p:blipFill>
        <p:spPr>
          <a:xfrm>
            <a:off x="2160204" y="1125496"/>
            <a:ext cx="2985231" cy="37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0220F-AD78-ED4B-8AC9-CF4647943311}"/>
              </a:ext>
            </a:extLst>
          </p:cNvPr>
          <p:cNvSpPr/>
          <p:nvPr/>
        </p:nvSpPr>
        <p:spPr>
          <a:xfrm>
            <a:off x="49879" y="2645787"/>
            <a:ext cx="4719345" cy="21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2nd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argument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1E7088-814D-C748-B603-2A7EC14F0AE2}"/>
              </a:ext>
            </a:extLst>
          </p:cNvPr>
          <p:cNvSpPr/>
          <p:nvPr/>
        </p:nvSpPr>
        <p:spPr>
          <a:xfrm>
            <a:off x="49879" y="3063000"/>
            <a:ext cx="4719345" cy="21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1st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argument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2F5F87-E8E6-D247-A0A1-119009F1C4C4}"/>
              </a:ext>
            </a:extLst>
          </p:cNvPr>
          <p:cNvCxnSpPr>
            <a:cxnSpLocks/>
          </p:cNvCxnSpPr>
          <p:nvPr/>
        </p:nvCxnSpPr>
        <p:spPr>
          <a:xfrm>
            <a:off x="5773271" y="887506"/>
            <a:ext cx="968477" cy="6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67DD6-B679-044E-8DFE-56A3915719EA}"/>
              </a:ext>
            </a:extLst>
          </p:cNvPr>
          <p:cNvSpPr/>
          <p:nvPr/>
        </p:nvSpPr>
        <p:spPr>
          <a:xfrm>
            <a:off x="5397060" y="575310"/>
            <a:ext cx="779622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endParaRPr lang="en-U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78FDA5-3FF3-8D4D-90FE-7CB9C43B0B31}"/>
              </a:ext>
            </a:extLst>
          </p:cNvPr>
          <p:cNvSpPr/>
          <p:nvPr/>
        </p:nvSpPr>
        <p:spPr>
          <a:xfrm>
            <a:off x="4843095" y="1348618"/>
            <a:ext cx="1232517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0x6c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F11173-12D5-3049-B550-458C3C0C3E71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>
            <a:off x="5459354" y="1660814"/>
            <a:ext cx="1282394" cy="11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6A77F157-D9C8-7349-8B7A-06F0DDC8ABA4}"/>
              </a:ext>
            </a:extLst>
          </p:cNvPr>
          <p:cNvSpPr/>
          <p:nvPr/>
        </p:nvSpPr>
        <p:spPr>
          <a:xfrm>
            <a:off x="5255854" y="4239222"/>
            <a:ext cx="2062459" cy="738664"/>
          </a:xfrm>
          <a:prstGeom prst="wedgeRoundRectCallout">
            <a:avLst>
              <a:gd name="adj1" fmla="val 39765"/>
              <a:gd name="adj2" fmla="val -1534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Address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input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8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8804-E2CC-7344-A6D4-FC949E3611D8}"/>
              </a:ext>
            </a:extLst>
          </p:cNvPr>
          <p:cNvSpPr/>
          <p:nvPr/>
        </p:nvSpPr>
        <p:spPr>
          <a:xfrm>
            <a:off x="6741749" y="10663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1624-8A53-3A47-B242-447758537AE5}"/>
              </a:ext>
            </a:extLst>
          </p:cNvPr>
          <p:cNvSpPr txBox="1"/>
          <p:nvPr/>
        </p:nvSpPr>
        <p:spPr>
          <a:xfrm>
            <a:off x="6364741" y="205978"/>
            <a:ext cx="24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Stack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Frame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of</a:t>
            </a:r>
            <a:r>
              <a:rPr lang="zh-CN" altLang="en-US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Foo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EADA5-D456-1345-A91C-B7D9AE64E8C4}"/>
              </a:ext>
            </a:extLst>
          </p:cNvPr>
          <p:cNvSpPr/>
          <p:nvPr/>
        </p:nvSpPr>
        <p:spPr>
          <a:xfrm>
            <a:off x="6741749" y="1497186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Old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ebx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(4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bytes)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F69F6-C259-1C4E-BCA5-9C7602BA2386}"/>
              </a:ext>
            </a:extLst>
          </p:cNvPr>
          <p:cNvSpPr/>
          <p:nvPr/>
        </p:nvSpPr>
        <p:spPr>
          <a:xfrm>
            <a:off x="6741750" y="632494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EA02A-7416-0D4E-9DD3-C12A7248072B}"/>
              </a:ext>
            </a:extLst>
          </p:cNvPr>
          <p:cNvSpPr/>
          <p:nvPr/>
        </p:nvSpPr>
        <p:spPr>
          <a:xfrm>
            <a:off x="6741749" y="1928070"/>
            <a:ext cx="1584003" cy="1276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E7A3B-F65C-5647-A0AC-25E435D5E382}"/>
              </a:ext>
            </a:extLst>
          </p:cNvPr>
          <p:cNvSpPr/>
          <p:nvPr/>
        </p:nvSpPr>
        <p:spPr>
          <a:xfrm>
            <a:off x="6741749" y="3207901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[ebp+0x8]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EEF6E5-0B53-2F4F-8A54-B91FEB220222}"/>
              </a:ext>
            </a:extLst>
          </p:cNvPr>
          <p:cNvSpPr/>
          <p:nvPr/>
        </p:nvSpPr>
        <p:spPr>
          <a:xfrm>
            <a:off x="6741748" y="363878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ebp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0x6c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2F5F87-E8E6-D247-A0A1-119009F1C4C4}"/>
              </a:ext>
            </a:extLst>
          </p:cNvPr>
          <p:cNvCxnSpPr>
            <a:cxnSpLocks/>
          </p:cNvCxnSpPr>
          <p:nvPr/>
        </p:nvCxnSpPr>
        <p:spPr>
          <a:xfrm>
            <a:off x="5773271" y="887506"/>
            <a:ext cx="968477" cy="6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67DD6-B679-044E-8DFE-56A3915719EA}"/>
              </a:ext>
            </a:extLst>
          </p:cNvPr>
          <p:cNvSpPr/>
          <p:nvPr/>
        </p:nvSpPr>
        <p:spPr>
          <a:xfrm>
            <a:off x="5397060" y="575310"/>
            <a:ext cx="779622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endParaRPr lang="en-U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2B7DBB-E271-5641-B817-D2D7ACFBC026}"/>
              </a:ext>
            </a:extLst>
          </p:cNvPr>
          <p:cNvSpPr/>
          <p:nvPr/>
        </p:nvSpPr>
        <p:spPr>
          <a:xfrm>
            <a:off x="8386482" y="1928070"/>
            <a:ext cx="116541" cy="12769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4A6C3-F774-BE41-92F9-A6896C4B2170}"/>
              </a:ext>
            </a:extLst>
          </p:cNvPr>
          <p:cNvSpPr txBox="1"/>
          <p:nvPr/>
        </p:nvSpPr>
        <p:spPr>
          <a:xfrm>
            <a:off x="8404475" y="2128687"/>
            <a:ext cx="75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0x8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0x80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EC52C-4559-DC48-89D4-D56E3F119B29}"/>
              </a:ext>
            </a:extLst>
          </p:cNvPr>
          <p:cNvSpPr/>
          <p:nvPr/>
        </p:nvSpPr>
        <p:spPr>
          <a:xfrm>
            <a:off x="6741748" y="2775275"/>
            <a:ext cx="1584003" cy="430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47339AA-F0E7-654C-ABBE-B85C05BD2B1C}"/>
              </a:ext>
            </a:extLst>
          </p:cNvPr>
          <p:cNvSpPr/>
          <p:nvPr/>
        </p:nvSpPr>
        <p:spPr>
          <a:xfrm>
            <a:off x="6571129" y="1504716"/>
            <a:ext cx="170619" cy="127056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A16EE-A807-7F4C-B8B4-C00D0FEC21C3}"/>
              </a:ext>
            </a:extLst>
          </p:cNvPr>
          <p:cNvSpPr txBox="1"/>
          <p:nvPr/>
        </p:nvSpPr>
        <p:spPr>
          <a:xfrm>
            <a:off x="5960953" y="1701659"/>
            <a:ext cx="62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0x6c</a:t>
            </a:r>
          </a:p>
          <a:p>
            <a:pPr algn="ctr"/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BC391-1543-A943-BB8F-26A4537BEE74}"/>
              </a:ext>
            </a:extLst>
          </p:cNvPr>
          <p:cNvSpPr txBox="1"/>
          <p:nvPr/>
        </p:nvSpPr>
        <p:spPr>
          <a:xfrm>
            <a:off x="6540263" y="1963269"/>
            <a:ext cx="196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keep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HK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(0x68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bytes)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78FDA5-3FF3-8D4D-90FE-7CB9C43B0B31}"/>
              </a:ext>
            </a:extLst>
          </p:cNvPr>
          <p:cNvSpPr/>
          <p:nvPr/>
        </p:nvSpPr>
        <p:spPr>
          <a:xfrm>
            <a:off x="4843095" y="1348618"/>
            <a:ext cx="1232517" cy="31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0x6c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F11173-12D5-3049-B550-458C3C0C3E71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>
            <a:off x="5459354" y="1660814"/>
            <a:ext cx="1282394" cy="11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BBE16C0-6B31-5146-908F-1B7D346C6521}"/>
              </a:ext>
            </a:extLst>
          </p:cNvPr>
          <p:cNvSpPr/>
          <p:nvPr/>
        </p:nvSpPr>
        <p:spPr>
          <a:xfrm>
            <a:off x="6589056" y="3204978"/>
            <a:ext cx="67382" cy="86469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4E450-3D57-B94D-93A5-DD313A8A9414}"/>
              </a:ext>
            </a:extLst>
          </p:cNvPr>
          <p:cNvSpPr txBox="1"/>
          <p:nvPr/>
        </p:nvSpPr>
        <p:spPr>
          <a:xfrm>
            <a:off x="5186207" y="3375713"/>
            <a:ext cx="143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strcpy</a:t>
            </a:r>
            <a:endParaRPr lang="en-US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6A77F157-D9C8-7349-8B7A-06F0DDC8ABA4}"/>
              </a:ext>
            </a:extLst>
          </p:cNvPr>
          <p:cNvSpPr/>
          <p:nvPr/>
        </p:nvSpPr>
        <p:spPr>
          <a:xfrm>
            <a:off x="5255854" y="4239222"/>
            <a:ext cx="2062459" cy="738664"/>
          </a:xfrm>
          <a:prstGeom prst="wedgeRoundRectCallout">
            <a:avLst>
              <a:gd name="adj1" fmla="val 39765"/>
              <a:gd name="adj2" fmla="val -1534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Address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C200B9C5-A4F5-E245-9A97-1C021EA1343E}"/>
              </a:ext>
            </a:extLst>
          </p:cNvPr>
          <p:cNvSpPr/>
          <p:nvPr/>
        </p:nvSpPr>
        <p:spPr>
          <a:xfrm>
            <a:off x="363296" y="1192345"/>
            <a:ext cx="4303199" cy="2604085"/>
          </a:xfrm>
          <a:prstGeom prst="wedgeRoundRectCallout">
            <a:avLst>
              <a:gd name="adj1" fmla="val 100825"/>
              <a:gd name="adj2" fmla="val 1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”shell</a:t>
            </a:r>
            <a:r>
              <a:rPr lang="zh-CN" altLang="en-US" sz="2000" dirty="0"/>
              <a:t> </a:t>
            </a:r>
            <a:r>
              <a:rPr lang="en-US" altLang="zh-CN" sz="2000" dirty="0"/>
              <a:t>code”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inputs,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essentially</a:t>
            </a:r>
            <a:r>
              <a:rPr lang="zh-CN" altLang="en-US" sz="2000" dirty="0"/>
              <a:t> </a:t>
            </a:r>
            <a:r>
              <a:rPr lang="en-US" altLang="zh-CN" sz="2000" dirty="0"/>
              <a:t>copied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buffer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even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above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buffer.</a:t>
            </a:r>
          </a:p>
          <a:p>
            <a:pPr algn="ctr"/>
            <a:endParaRPr lang="en-US" sz="2000" dirty="0"/>
          </a:p>
          <a:p>
            <a:pPr algn="ctr"/>
            <a:r>
              <a:rPr lang="en-US" altLang="zh-CN" sz="2000" dirty="0"/>
              <a:t>Also,</a:t>
            </a:r>
            <a:r>
              <a:rPr lang="zh-CN" altLang="en-US" sz="2000" dirty="0"/>
              <a:t> </a:t>
            </a:r>
            <a:r>
              <a:rPr lang="en-US" altLang="zh-CN" sz="2000" dirty="0"/>
              <a:t>since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control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inputs,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infer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location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“shell</a:t>
            </a:r>
            <a:r>
              <a:rPr lang="zh-CN" altLang="en-US" sz="2000" dirty="0"/>
              <a:t> </a:t>
            </a:r>
            <a:r>
              <a:rPr lang="en-US" altLang="zh-CN" sz="2000" dirty="0"/>
              <a:t>code”.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126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1656</Words>
  <Application>Microsoft Macintosh PowerPoint</Application>
  <PresentationFormat>On-screen Show (16:9)</PresentationFormat>
  <Paragraphs>352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Times New Roman</vt:lpstr>
      <vt:lpstr>Roboto</vt:lpstr>
      <vt:lpstr>Roboto Light</vt:lpstr>
      <vt:lpstr>Arial</vt:lpstr>
      <vt:lpstr>Consolas</vt:lpstr>
      <vt:lpstr>Tahoma</vt:lpstr>
      <vt:lpstr>Oswald</vt:lpstr>
      <vt:lpstr>Simple Light</vt:lpstr>
      <vt:lpstr>Slideashvili 2017.08b</vt:lpstr>
      <vt:lpstr>Analyze and Exploit Memory Errors</vt:lpstr>
      <vt:lpstr>Topics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Errors</dc:title>
  <cp:lastModifiedBy>Microsoft Office User</cp:lastModifiedBy>
  <cp:revision>156</cp:revision>
  <dcterms:modified xsi:type="dcterms:W3CDTF">2021-10-06T19:20:03Z</dcterms:modified>
</cp:coreProperties>
</file>