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73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69" r:id="rId16"/>
    <p:sldId id="277" r:id="rId17"/>
    <p:sldId id="275" r:id="rId18"/>
    <p:sldId id="270" r:id="rId19"/>
    <p:sldId id="271" r:id="rId20"/>
    <p:sldId id="272" r:id="rId21"/>
    <p:sldId id="280" r:id="rId22"/>
    <p:sldId id="281" r:id="rId23"/>
    <p:sldId id="282" r:id="rId24"/>
    <p:sldId id="283" r:id="rId25"/>
    <p:sldId id="284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D55"/>
    <a:srgbClr val="E12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4" autoAdjust="0"/>
    <p:restoredTop sz="84351" autoAdjust="0"/>
  </p:normalViewPr>
  <p:slideViewPr>
    <p:cSldViewPr snapToGrid="0">
      <p:cViewPr varScale="1">
        <p:scale>
          <a:sx n="97" d="100"/>
          <a:sy n="97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61995-768F-47A5-AA18-698FBF704DDC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35EE8-EA8C-4039-9BDB-1F8FC95C4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9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Object Detection</a:t>
            </a:r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 에 </a:t>
            </a:r>
            <a:r>
              <a:rPr lang="en-US" altLang="ko-KR" dirty="0"/>
              <a:t>Label </a:t>
            </a:r>
            <a:r>
              <a:rPr lang="ko-KR" altLang="en-US" dirty="0"/>
              <a:t>을 붙여 클래스</a:t>
            </a:r>
            <a:r>
              <a:rPr lang="en-US" altLang="ko-KR" dirty="0"/>
              <a:t>(</a:t>
            </a:r>
            <a:r>
              <a:rPr lang="ko-KR" altLang="en-US" dirty="0"/>
              <a:t>그룹</a:t>
            </a:r>
            <a:r>
              <a:rPr lang="en-US" altLang="ko-KR" dirty="0"/>
              <a:t>)</a:t>
            </a:r>
            <a:r>
              <a:rPr lang="ko-KR" altLang="en-US" dirty="0"/>
              <a:t>를 나누는 기본적인 세팅 </a:t>
            </a:r>
            <a:r>
              <a:rPr lang="en-US" altLang="ko-KR" dirty="0"/>
              <a:t>-&gt; Training Set</a:t>
            </a:r>
          </a:p>
          <a:p>
            <a:endParaRPr lang="en-US" altLang="ko-KR" dirty="0"/>
          </a:p>
          <a:p>
            <a:r>
              <a:rPr lang="ko-KR" altLang="en-US" dirty="0"/>
              <a:t>새로운 데이터가 어느 클래스가 속할지 알아내는 것이 목적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1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Learning Rate </a:t>
            </a:r>
            <a:r>
              <a:rPr lang="ko-KR" altLang="en-US" dirty="0"/>
              <a:t>에 따라 </a:t>
            </a:r>
            <a:r>
              <a:rPr lang="en-US" altLang="ko-KR" dirty="0"/>
              <a:t>Cost </a:t>
            </a:r>
            <a:r>
              <a:rPr lang="ko-KR" altLang="en-US" dirty="0"/>
              <a:t>함수를 따라가는 간격이 달라짐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너무 크면 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/>
              <a:t>한 스텝에 </a:t>
            </a:r>
            <a:r>
              <a:rPr lang="en-US" altLang="ko-KR" baseline="0" dirty="0"/>
              <a:t>Cost </a:t>
            </a:r>
            <a:r>
              <a:rPr lang="ko-KR" altLang="en-US" baseline="0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너무 크게 건너뛰어 엉뚱한 값이 나올 수 있음</a:t>
            </a:r>
            <a:r>
              <a:rPr lang="en-US" altLang="ko-KR" dirty="0"/>
              <a:t>. (</a:t>
            </a:r>
            <a:r>
              <a:rPr lang="ko-KR" altLang="en-US" dirty="0"/>
              <a:t>과도하게 커지는 현상 </a:t>
            </a:r>
            <a:r>
              <a:rPr lang="en-US" altLang="ko-KR" dirty="0"/>
              <a:t>: Overshooting)</a:t>
            </a:r>
          </a:p>
          <a:p>
            <a:endParaRPr lang="en-US" altLang="ko-KR" dirty="0"/>
          </a:p>
          <a:p>
            <a:r>
              <a:rPr lang="ko-KR" altLang="en-US" dirty="0"/>
              <a:t>너무 작으면 </a:t>
            </a:r>
            <a:r>
              <a:rPr lang="en-US" altLang="ko-KR" dirty="0"/>
              <a:t>: </a:t>
            </a:r>
            <a:r>
              <a:rPr lang="ko-KR" altLang="en-US" dirty="0"/>
              <a:t>한 스텝이 너무 작기 때문에 시간이 너무 오래 걸림</a:t>
            </a:r>
            <a:r>
              <a:rPr lang="en-US" altLang="ko-KR" dirty="0"/>
              <a:t>, </a:t>
            </a:r>
            <a:r>
              <a:rPr lang="ko-KR" altLang="en-US" dirty="0"/>
              <a:t>실제 최소값이 아닌 한 부분의 최소값으로 수렴할 수 있음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92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Badly Conditioned </a:t>
            </a:r>
            <a:r>
              <a:rPr lang="ko-KR" altLang="en-US" dirty="0"/>
              <a:t>문제의 경우 </a:t>
            </a:r>
            <a:r>
              <a:rPr lang="en-US" altLang="ko-KR" dirty="0"/>
              <a:t>Optimizer </a:t>
            </a:r>
            <a:r>
              <a:rPr lang="ko-KR" altLang="en-US" dirty="0"/>
              <a:t>가 좋은 값을 찾기 위해 많은 탐색 시간이 소요됨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Well Conditioned </a:t>
            </a:r>
            <a:r>
              <a:rPr lang="ko-KR" altLang="en-US" dirty="0"/>
              <a:t>문제의 경우 </a:t>
            </a:r>
            <a:r>
              <a:rPr lang="en-US" altLang="ko-KR" dirty="0"/>
              <a:t>Optimizer </a:t>
            </a:r>
            <a:r>
              <a:rPr lang="ko-KR" altLang="en-US" dirty="0"/>
              <a:t>가 좋은 값을 찾기 더욱 쉬워진다</a:t>
            </a:r>
            <a:r>
              <a:rPr lang="en-US" altLang="ko-KR" dirty="0"/>
              <a:t>. (</a:t>
            </a:r>
            <a:r>
              <a:rPr lang="ko-KR" altLang="en-US" dirty="0"/>
              <a:t>평균 </a:t>
            </a:r>
            <a:r>
              <a:rPr lang="en-US" altLang="ko-KR" dirty="0"/>
              <a:t>0, </a:t>
            </a:r>
            <a:r>
              <a:rPr lang="ko-KR" altLang="en-US" dirty="0"/>
              <a:t>균일한 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40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일관성 없고 편차가 큰 값을 특정 범위로 일반화 시켜 계산이 편하도록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21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모델이 트레이닝 데이터에 너무 딱 맞는다면 </a:t>
            </a:r>
            <a:r>
              <a:rPr lang="en-US" altLang="ko-KR" dirty="0"/>
              <a:t>? -&gt; </a:t>
            </a:r>
            <a:r>
              <a:rPr lang="ko-KR" altLang="en-US" dirty="0"/>
              <a:t>실제 예측에서 오류를 만들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Regularization Term : </a:t>
            </a:r>
            <a:r>
              <a:rPr lang="ko-KR" altLang="en-US" dirty="0"/>
              <a:t>학습의 방향을 설정해줌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세가지 방법 사용</a:t>
            </a:r>
            <a:r>
              <a:rPr lang="en-US" altLang="ko-KR" dirty="0"/>
              <a:t> : </a:t>
            </a:r>
            <a:r>
              <a:rPr lang="ko-KR" altLang="en-US" dirty="0"/>
              <a:t>많은 학습데이터</a:t>
            </a:r>
            <a:r>
              <a:rPr lang="en-US" altLang="ko-KR" dirty="0"/>
              <a:t>, </a:t>
            </a:r>
            <a:r>
              <a:rPr lang="ko-KR" altLang="en-US" dirty="0"/>
              <a:t>요소 줄이기</a:t>
            </a:r>
            <a:r>
              <a:rPr lang="en-US" altLang="ko-KR" dirty="0"/>
              <a:t>,  </a:t>
            </a:r>
            <a:r>
              <a:rPr lang="ko-KR" altLang="en-US" dirty="0"/>
              <a:t>균일화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74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영향이 큼 </a:t>
            </a:r>
            <a:r>
              <a:rPr lang="en-US" altLang="ko-KR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61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손실 함수를 모든 데이터 셋에 대하여 일반화 하기 위해</a:t>
            </a:r>
            <a:r>
              <a:rPr lang="en-US" altLang="ko-KR" dirty="0"/>
              <a:t>, </a:t>
            </a:r>
            <a:r>
              <a:rPr lang="ko-KR" altLang="en-US" dirty="0"/>
              <a:t>모든 데이터 셋에 대한 손실함수의 평균을 이용함</a:t>
            </a:r>
            <a:r>
              <a:rPr lang="en-US" altLang="ko-KR" dirty="0"/>
              <a:t>.</a:t>
            </a:r>
            <a:r>
              <a:rPr lang="ko-KR" altLang="en-US" dirty="0"/>
              <a:t>짖</a:t>
            </a:r>
            <a:endParaRPr lang="en-US" altLang="ko-KR" dirty="0"/>
          </a:p>
          <a:p>
            <a:r>
              <a:rPr lang="ko-KR" altLang="en-US" dirty="0"/>
              <a:t>한 스텝마다 가중치</a:t>
            </a:r>
            <a:r>
              <a:rPr lang="en-US" altLang="ko-KR" dirty="0"/>
              <a:t>/</a:t>
            </a:r>
            <a:r>
              <a:rPr lang="ko-KR" altLang="en-US" dirty="0"/>
              <a:t>편향에서 손실 함수의 미분을 뺌</a:t>
            </a:r>
            <a:r>
              <a:rPr lang="en-US" altLang="ko-KR" dirty="0"/>
              <a:t>,</a:t>
            </a:r>
            <a:r>
              <a:rPr lang="ko-KR" altLang="en-US" dirty="0"/>
              <a:t> 반복하며 손실 함수가 최소화 되는 가중치</a:t>
            </a:r>
            <a:r>
              <a:rPr lang="en-US" altLang="ko-KR" dirty="0"/>
              <a:t>/</a:t>
            </a:r>
            <a:r>
              <a:rPr lang="ko-KR" altLang="en-US" dirty="0"/>
              <a:t>편향을 찾음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08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Problem 1 : </a:t>
            </a:r>
            <a:r>
              <a:rPr lang="ko-KR" altLang="en-US" dirty="0"/>
              <a:t>테스트셋에 대하여 성능을 측정하면 마치 </a:t>
            </a:r>
            <a:r>
              <a:rPr lang="ko-KR" altLang="en-US" dirty="0" err="1"/>
              <a:t>컨닝과</a:t>
            </a:r>
            <a:r>
              <a:rPr lang="ko-KR" altLang="en-US" dirty="0"/>
              <a:t> 다를 것이 없음</a:t>
            </a:r>
            <a:r>
              <a:rPr lang="en-US" altLang="ko-KR" dirty="0"/>
              <a:t>.  (</a:t>
            </a:r>
            <a:r>
              <a:rPr lang="ko-KR" altLang="en-US" dirty="0"/>
              <a:t>답 주고 문제풀기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Problem 2 : </a:t>
            </a:r>
            <a:r>
              <a:rPr lang="ko-KR" altLang="en-US" dirty="0"/>
              <a:t>교과서와 실전문제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Learning rate</a:t>
            </a:r>
            <a:r>
              <a:rPr lang="ko-KR" altLang="en-US" dirty="0"/>
              <a:t>와 </a:t>
            </a:r>
            <a:r>
              <a:rPr lang="en-US" altLang="ko-KR" dirty="0"/>
              <a:t>Regularization Strength</a:t>
            </a:r>
            <a:r>
              <a:rPr lang="ko-KR" altLang="en-US" dirty="0"/>
              <a:t>  을 적절히 설정하기 위한 </a:t>
            </a:r>
            <a:r>
              <a:rPr lang="en-US" altLang="ko-KR" dirty="0"/>
              <a:t>Validation </a:t>
            </a:r>
            <a:r>
              <a:rPr lang="ko-KR" altLang="en-US" dirty="0"/>
              <a:t>셋을 사용 </a:t>
            </a:r>
            <a:r>
              <a:rPr lang="en-US" altLang="ko-KR" dirty="0"/>
              <a:t>(</a:t>
            </a:r>
            <a:r>
              <a:rPr lang="ko-KR" altLang="en-US" dirty="0"/>
              <a:t>모의 시험</a:t>
            </a:r>
            <a:r>
              <a:rPr lang="en-US" altLang="ko-KR" dirty="0"/>
              <a:t>) </a:t>
            </a:r>
            <a:r>
              <a:rPr lang="ko-KR" altLang="en-US" dirty="0"/>
              <a:t>그 뒤 </a:t>
            </a:r>
            <a:r>
              <a:rPr lang="en-US" altLang="ko-KR" dirty="0"/>
              <a:t>Test set </a:t>
            </a:r>
            <a:r>
              <a:rPr lang="ko-KR" altLang="en-US" dirty="0"/>
              <a:t>으로 테스트 수행 </a:t>
            </a:r>
            <a:r>
              <a:rPr lang="en-US" altLang="ko-KR" dirty="0"/>
              <a:t>(</a:t>
            </a:r>
            <a:r>
              <a:rPr lang="ko-KR" altLang="en-US" dirty="0"/>
              <a:t>실제 시험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Hyperparameter</a:t>
            </a:r>
            <a:r>
              <a:rPr lang="en-US" altLang="ko-KR" baseline="0" dirty="0"/>
              <a:t> : </a:t>
            </a:r>
            <a:r>
              <a:rPr lang="ko-KR" altLang="en-US" baseline="0" dirty="0"/>
              <a:t>실험을 통해 결정하는 </a:t>
            </a:r>
            <a:r>
              <a:rPr lang="ko-KR" altLang="en-US" baseline="0" dirty="0" err="1"/>
              <a:t>초매개변수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03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Image </a:t>
            </a:r>
            <a:r>
              <a:rPr lang="en-US" altLang="ko-KR" smtClean="0"/>
              <a:t>ROI in</a:t>
            </a:r>
            <a:r>
              <a:rPr lang="en-US" altLang="ko-KR" baseline="0" smtClean="0"/>
              <a:t> CV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64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63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-</a:t>
            </a:r>
            <a:r>
              <a:rPr lang="ko-KR" altLang="en-US" dirty="0"/>
              <a:t>데이터 분포에 대한 가설 정의 </a:t>
            </a:r>
            <a:r>
              <a:rPr lang="en-US" altLang="ko-KR" dirty="0" err="1"/>
              <a:t>WX+b</a:t>
            </a:r>
            <a:r>
              <a:rPr lang="en-US" altLang="ko-KR" dirty="0"/>
              <a:t> = Y</a:t>
            </a:r>
          </a:p>
          <a:p>
            <a:r>
              <a:rPr lang="en-US" altLang="ko-KR" dirty="0"/>
              <a:t>   -</a:t>
            </a:r>
            <a:r>
              <a:rPr lang="ko-KR" altLang="en-US" dirty="0"/>
              <a:t>임의에 데이터 입력에 대한 예측 </a:t>
            </a:r>
            <a:r>
              <a:rPr lang="en-US" altLang="ko-KR" dirty="0"/>
              <a:t>Y </a:t>
            </a:r>
            <a:r>
              <a:rPr lang="ko-KR" altLang="en-US" dirty="0"/>
              <a:t>에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함수 적용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-One-Hot </a:t>
            </a:r>
            <a:r>
              <a:rPr lang="ko-KR" altLang="en-US" dirty="0"/>
              <a:t>인코딩 된 요소와의 근접도를 알기 위해 </a:t>
            </a:r>
            <a:r>
              <a:rPr lang="en-US" altLang="ko-KR" dirty="0"/>
              <a:t>Cross Entropy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Definiteness </a:t>
            </a:r>
            <a:r>
              <a:rPr lang="ko-KR" altLang="en-US" dirty="0"/>
              <a:t>를 </a:t>
            </a:r>
            <a:r>
              <a:rPr lang="en-US" altLang="ko-KR" dirty="0"/>
              <a:t>Well-Conditioned Problem </a:t>
            </a:r>
            <a:r>
              <a:rPr lang="ko-KR" altLang="en-US" dirty="0"/>
              <a:t>으로 만들어 쉽게 해결하기 위함</a:t>
            </a:r>
            <a:r>
              <a:rPr lang="en-US" altLang="ko-KR" dirty="0"/>
              <a:t>. </a:t>
            </a:r>
            <a:r>
              <a:rPr lang="ko-KR" altLang="en-US" dirty="0"/>
              <a:t>평균 </a:t>
            </a:r>
            <a:r>
              <a:rPr lang="en-US" altLang="ko-KR" dirty="0"/>
              <a:t>0, </a:t>
            </a:r>
            <a:r>
              <a:rPr lang="ko-KR" altLang="en-US" dirty="0"/>
              <a:t>균일 분산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모델이 훈련 데이터에 지나치게 맞춰져 있어 그 외 데이터를 분류하는데 지장이 있는 현상</a:t>
            </a:r>
            <a:r>
              <a:rPr lang="en-US" altLang="ko-KR" dirty="0"/>
              <a:t>. Dropout </a:t>
            </a:r>
            <a:r>
              <a:rPr lang="ko-KR" altLang="en-US" dirty="0"/>
              <a:t>을 사용하여 일부 뉴런을 사용하지 않도록 하여 </a:t>
            </a:r>
            <a:r>
              <a:rPr lang="en-US" altLang="ko-KR" dirty="0"/>
              <a:t>100% </a:t>
            </a:r>
            <a:r>
              <a:rPr lang="ko-KR" altLang="en-US" dirty="0"/>
              <a:t>학습 </a:t>
            </a:r>
            <a:r>
              <a:rPr lang="ko-KR" altLang="en-US" dirty="0" err="1"/>
              <a:t>되는것을</a:t>
            </a:r>
            <a:r>
              <a:rPr lang="ko-KR" altLang="en-US" dirty="0"/>
              <a:t> 방지한다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Cost(Loss)</a:t>
            </a:r>
            <a:r>
              <a:rPr lang="ko-KR" altLang="en-US" dirty="0"/>
              <a:t> 함수의 값을 </a:t>
            </a:r>
            <a:r>
              <a:rPr lang="ko-KR" altLang="en-US" dirty="0" err="1"/>
              <a:t>줄여나감</a:t>
            </a:r>
            <a:r>
              <a:rPr lang="ko-KR" altLang="en-US" dirty="0"/>
              <a:t> </a:t>
            </a:r>
            <a:r>
              <a:rPr lang="en-US" altLang="ko-KR" dirty="0"/>
              <a:t>-&gt;  </a:t>
            </a:r>
            <a:r>
              <a:rPr lang="ko-KR" altLang="en-US" dirty="0"/>
              <a:t>이는 곧 실제 데이터와 추측 데이터와의 거리를 </a:t>
            </a:r>
            <a:r>
              <a:rPr lang="ko-KR" altLang="en-US" dirty="0" err="1"/>
              <a:t>좁힌다는것을</a:t>
            </a:r>
            <a:r>
              <a:rPr lang="ko-KR" altLang="en-US" dirty="0"/>
              <a:t> 의미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이미 훈련된 데이터를 가지고 성능을 측정하는 것은 부정시험과 </a:t>
            </a:r>
            <a:r>
              <a:rPr lang="ko-KR" altLang="en-US" dirty="0" err="1"/>
              <a:t>다를것이</a:t>
            </a:r>
            <a:r>
              <a:rPr lang="ko-KR" altLang="en-US" dirty="0"/>
              <a:t> 없음</a:t>
            </a:r>
            <a:r>
              <a:rPr lang="en-US" altLang="ko-KR" dirty="0"/>
              <a:t>. </a:t>
            </a:r>
            <a:r>
              <a:rPr lang="ko-KR" altLang="en-US" dirty="0"/>
              <a:t>따라서 훈련</a:t>
            </a:r>
            <a:r>
              <a:rPr lang="en-US" altLang="ko-KR" dirty="0"/>
              <a:t>/</a:t>
            </a:r>
            <a:r>
              <a:rPr lang="ko-KR" altLang="en-US" dirty="0"/>
              <a:t>검증</a:t>
            </a:r>
            <a:r>
              <a:rPr lang="en-US" altLang="ko-KR" dirty="0"/>
              <a:t>/</a:t>
            </a:r>
            <a:r>
              <a:rPr lang="ko-KR" altLang="en-US" dirty="0"/>
              <a:t>시험 데이터로 나누어</a:t>
            </a:r>
            <a:r>
              <a:rPr lang="en-US" altLang="ko-KR" dirty="0"/>
              <a:t>, </a:t>
            </a:r>
            <a:r>
              <a:rPr lang="ko-KR" altLang="en-US" dirty="0"/>
              <a:t>훈련</a:t>
            </a:r>
            <a:r>
              <a:rPr lang="en-US" altLang="ko-KR" dirty="0"/>
              <a:t>/</a:t>
            </a:r>
            <a:r>
              <a:rPr lang="ko-KR" altLang="en-US" dirty="0"/>
              <a:t>검증 데이터로 우선 알맞은 </a:t>
            </a:r>
            <a:r>
              <a:rPr lang="en-US" altLang="ko-KR" dirty="0"/>
              <a:t>Hyperparameter </a:t>
            </a:r>
            <a:r>
              <a:rPr lang="ko-KR" altLang="en-US" dirty="0"/>
              <a:t>를 찾고 훈련</a:t>
            </a:r>
            <a:r>
              <a:rPr lang="en-US" altLang="ko-KR" dirty="0"/>
              <a:t>/</a:t>
            </a:r>
            <a:r>
              <a:rPr lang="ko-KR" altLang="en-US" dirty="0"/>
              <a:t>시험 데이터로 성능을 측정한다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6. Learning rate </a:t>
            </a:r>
            <a:r>
              <a:rPr lang="ko-KR" altLang="en-US" dirty="0"/>
              <a:t>가 지나치게 높아 경사 하강이 곡선을 건너 뛰다 </a:t>
            </a:r>
            <a:r>
              <a:rPr lang="en-US" altLang="ko-KR" dirty="0"/>
              <a:t>Cost </a:t>
            </a:r>
            <a:r>
              <a:rPr lang="ko-KR" altLang="en-US" dirty="0"/>
              <a:t>함수의 정상적 범위를 초과하는 값을 가지게 된다</a:t>
            </a:r>
            <a:r>
              <a:rPr lang="en-US" altLang="ko-KR" dirty="0"/>
              <a:t>. </a:t>
            </a:r>
            <a:r>
              <a:rPr lang="ko-KR" altLang="en-US" dirty="0"/>
              <a:t>해결하기 위해 </a:t>
            </a:r>
            <a:r>
              <a:rPr lang="en-US" altLang="ko-KR" dirty="0"/>
              <a:t>Learning rate </a:t>
            </a:r>
            <a:r>
              <a:rPr lang="ko-KR" altLang="en-US" dirty="0"/>
              <a:t>를 줄인다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어느 영벡터에서 특정 클래스를 의미하는 요소만 </a:t>
            </a:r>
            <a:r>
              <a:rPr lang="en-US" altLang="ko-KR" dirty="0"/>
              <a:t>1</a:t>
            </a:r>
            <a:r>
              <a:rPr lang="ko-KR" altLang="en-US" dirty="0"/>
              <a:t>로 만드는 인코딩 방법이다</a:t>
            </a:r>
            <a:r>
              <a:rPr lang="en-US" altLang="ko-KR" dirty="0"/>
              <a:t>. </a:t>
            </a:r>
            <a:r>
              <a:rPr lang="ko-KR" altLang="en-US" dirty="0"/>
              <a:t>각 클래스에 대한 확률</a:t>
            </a:r>
            <a:r>
              <a:rPr lang="en-US" altLang="ko-KR" dirty="0"/>
              <a:t>(</a:t>
            </a:r>
            <a:r>
              <a:rPr lang="ko-KR" altLang="en-US" dirty="0"/>
              <a:t>예측한 것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One-Hot </a:t>
            </a:r>
            <a:r>
              <a:rPr lang="ko-KR" altLang="en-US" dirty="0"/>
              <a:t>인코딩 벡터와의 거리를 비교하여 가장 가까운 것을 결정하게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7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Segmentation : in CV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4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로지스틱 분류기의 기본적인 형태는 </a:t>
            </a:r>
            <a:r>
              <a:rPr lang="en-US" altLang="ko-KR" dirty="0"/>
              <a:t>1</a:t>
            </a:r>
            <a:r>
              <a:rPr lang="ko-KR" altLang="en-US" dirty="0"/>
              <a:t>차 선형 함수 꼴</a:t>
            </a:r>
            <a:r>
              <a:rPr lang="en-US" altLang="ko-KR" dirty="0"/>
              <a:t>. (</a:t>
            </a:r>
            <a:r>
              <a:rPr lang="en-US" altLang="ko-KR" dirty="0" err="1"/>
              <a:t>WX+b</a:t>
            </a:r>
            <a:r>
              <a:rPr lang="en-US" altLang="ko-KR" dirty="0"/>
              <a:t> = y)</a:t>
            </a:r>
          </a:p>
          <a:p>
            <a:r>
              <a:rPr lang="ko-KR" altLang="en-US" dirty="0"/>
              <a:t>이 때 </a:t>
            </a:r>
            <a:r>
              <a:rPr lang="en-US" altLang="ko-KR" dirty="0"/>
              <a:t>X </a:t>
            </a:r>
            <a:r>
              <a:rPr lang="ko-KR" altLang="en-US" dirty="0"/>
              <a:t>는 입력</a:t>
            </a:r>
            <a:r>
              <a:rPr lang="en-US" altLang="ko-KR" dirty="0"/>
              <a:t>, W, b </a:t>
            </a:r>
            <a:r>
              <a:rPr lang="ko-KR" altLang="en-US" dirty="0"/>
              <a:t>는 가중치와 편향 </a:t>
            </a:r>
            <a:r>
              <a:rPr lang="en-US" altLang="ko-KR" dirty="0"/>
              <a:t>(</a:t>
            </a:r>
            <a:r>
              <a:rPr lang="ko-KR" altLang="en-US" dirty="0"/>
              <a:t>학습을 한다는 것은 적절한 가중치와 편향을 찾는 것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Y </a:t>
            </a:r>
            <a:r>
              <a:rPr lang="ko-KR" altLang="en-US" dirty="0"/>
              <a:t>는 예측 결과 </a:t>
            </a:r>
            <a:r>
              <a:rPr lang="en-US" altLang="ko-KR" dirty="0"/>
              <a:t>–&gt;</a:t>
            </a:r>
            <a:r>
              <a:rPr lang="ko-KR" altLang="en-US" dirty="0"/>
              <a:t> 이 결과 </a:t>
            </a:r>
            <a:r>
              <a:rPr lang="en-US" altLang="ko-KR" dirty="0"/>
              <a:t>(Logits) </a:t>
            </a:r>
            <a:r>
              <a:rPr lang="ko-KR" altLang="en-US" dirty="0"/>
              <a:t>를 확률로 변환 </a:t>
            </a:r>
            <a:r>
              <a:rPr lang="en-US" altLang="ko-KR" dirty="0"/>
              <a:t>(</a:t>
            </a:r>
            <a:r>
              <a:rPr lang="en-US" altLang="ko-KR" dirty="0" err="1"/>
              <a:t>Softmax</a:t>
            </a:r>
            <a:r>
              <a:rPr lang="en-US" altLang="ko-KR" dirty="0"/>
              <a:t> Function)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? : Logit</a:t>
            </a:r>
            <a:r>
              <a:rPr lang="ko-KR" altLang="en-US" dirty="0"/>
              <a:t>이 매우 </a:t>
            </a:r>
            <a:r>
              <a:rPr lang="ko-KR" altLang="en-US" dirty="0" err="1"/>
              <a:t>커질수도</a:t>
            </a:r>
            <a:r>
              <a:rPr lang="ko-KR" altLang="en-US" dirty="0"/>
              <a:t> 있으니 이를 </a:t>
            </a:r>
            <a:r>
              <a:rPr lang="en-US" altLang="ko-KR" dirty="0"/>
              <a:t>0~1 </a:t>
            </a:r>
            <a:r>
              <a:rPr lang="ko-KR" altLang="en-US" dirty="0"/>
              <a:t>사이의 간단한 값으로 변환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확률이 제일 높은 것으로 분류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클래스가 두개 </a:t>
            </a:r>
            <a:r>
              <a:rPr lang="en-US" altLang="ko-KR" dirty="0"/>
              <a:t>? : Logistic Classification</a:t>
            </a:r>
          </a:p>
          <a:p>
            <a:r>
              <a:rPr lang="ko-KR" altLang="en-US" dirty="0"/>
              <a:t>클래스가 여러 개 </a:t>
            </a:r>
            <a:r>
              <a:rPr lang="en-US" altLang="ko-KR" dirty="0"/>
              <a:t>? : </a:t>
            </a:r>
            <a:r>
              <a:rPr lang="en-US" altLang="ko-KR" dirty="0" err="1"/>
              <a:t>Softmax</a:t>
            </a:r>
            <a:r>
              <a:rPr lang="en-US" altLang="ko-KR" dirty="0"/>
              <a:t>/Multinomial Classification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27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클래스를 수로 나타내려면 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벡터에서 해당하는 클래스가 참의 값을 가지게 하면 됨</a:t>
            </a:r>
            <a:r>
              <a:rPr lang="en-US" altLang="ko-KR" dirty="0"/>
              <a:t>. (</a:t>
            </a:r>
            <a:r>
              <a:rPr lang="ko-KR" altLang="en-US" dirty="0"/>
              <a:t>제일 높은 확률을 갖는 클래스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클래스 </a:t>
            </a:r>
            <a:r>
              <a:rPr lang="en-US" altLang="ko-KR" dirty="0"/>
              <a:t>A ? -&gt; [ 1 0 0 0 0 ….. ] : </a:t>
            </a:r>
            <a:r>
              <a:rPr lang="ko-KR" altLang="en-US" dirty="0"/>
              <a:t>클래스 </a:t>
            </a:r>
            <a:r>
              <a:rPr lang="en-US" altLang="ko-KR" dirty="0"/>
              <a:t>A</a:t>
            </a:r>
            <a:r>
              <a:rPr lang="ko-KR" altLang="en-US" dirty="0"/>
              <a:t>에 해당하는 인덱스의 값만 참</a:t>
            </a:r>
            <a:r>
              <a:rPr lang="en-US" altLang="ko-KR" dirty="0"/>
              <a:t>, </a:t>
            </a:r>
            <a:r>
              <a:rPr lang="ko-KR" altLang="en-US" dirty="0"/>
              <a:t>나머지는 거짓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32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클래스가 두개의 참 값을 가지지 않도록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두가지 방법이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중 </a:t>
            </a:r>
            <a:r>
              <a:rPr lang="en-US" altLang="ko-KR" dirty="0"/>
              <a:t>Logit </a:t>
            </a:r>
            <a:r>
              <a:rPr lang="ko-KR" altLang="en-US" dirty="0"/>
              <a:t>이 가장 큰 클래스</a:t>
            </a:r>
            <a:r>
              <a:rPr lang="en-US" altLang="ko-KR" dirty="0"/>
              <a:t>(0.7</a:t>
            </a:r>
            <a:r>
              <a:rPr lang="ko-KR" altLang="en-US" dirty="0"/>
              <a:t>에 대응하는</a:t>
            </a:r>
            <a:r>
              <a:rPr lang="en-US" altLang="ko-KR" dirty="0"/>
              <a:t>) </a:t>
            </a:r>
            <a:r>
              <a:rPr lang="ko-KR" altLang="en-US" dirty="0"/>
              <a:t>를 찾으면 되므로 결과는 다음과 같다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660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정답과 예측간의 거리 </a:t>
            </a:r>
            <a:r>
              <a:rPr lang="en-US" altLang="ko-KR" dirty="0"/>
              <a:t>: Cross-Entropy</a:t>
            </a:r>
          </a:p>
          <a:p>
            <a:endParaRPr lang="en-US" altLang="ko-KR" dirty="0"/>
          </a:p>
          <a:p>
            <a:r>
              <a:rPr lang="en-US" altLang="ko-KR" dirty="0" err="1"/>
              <a:t>Softmax</a:t>
            </a:r>
            <a:r>
              <a:rPr lang="en-US" altLang="ko-KR" dirty="0"/>
              <a:t> will not be 0, </a:t>
            </a:r>
            <a:r>
              <a:rPr lang="ko-KR" altLang="en-US" dirty="0"/>
              <a:t>순서주의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 값이 작으면</a:t>
            </a:r>
            <a:r>
              <a:rPr lang="en-US" altLang="ko-KR" dirty="0"/>
              <a:t>(</a:t>
            </a:r>
            <a:r>
              <a:rPr lang="ko-KR" altLang="en-US" dirty="0"/>
              <a:t>가까우면</a:t>
            </a:r>
            <a:r>
              <a:rPr lang="en-US" altLang="ko-KR" dirty="0"/>
              <a:t>) </a:t>
            </a:r>
            <a:r>
              <a:rPr lang="ko-KR" altLang="en-US" dirty="0"/>
              <a:t>옳은 판단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S(y) </a:t>
            </a:r>
            <a:r>
              <a:rPr lang="ko-KR" altLang="en-US" dirty="0"/>
              <a:t>의 합은 </a:t>
            </a:r>
            <a:r>
              <a:rPr lang="en-US" altLang="ko-KR" dirty="0"/>
              <a:t>1</a:t>
            </a:r>
            <a:r>
              <a:rPr lang="ko-KR" altLang="en-US" dirty="0"/>
              <a:t>이고 각 인스턴스는 </a:t>
            </a:r>
            <a:r>
              <a:rPr lang="en-US" altLang="ko-KR" dirty="0"/>
              <a:t>0</a:t>
            </a:r>
            <a:r>
              <a:rPr lang="ko-KR" altLang="en-US" dirty="0"/>
              <a:t>보다 큰 값을 가지므로 </a:t>
            </a:r>
            <a:r>
              <a:rPr lang="en-US" altLang="ko-KR" dirty="0"/>
              <a:t>log(0) </a:t>
            </a:r>
            <a:r>
              <a:rPr lang="ko-KR" altLang="en-US" dirty="0"/>
              <a:t>에 대한 문제가 발생하지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85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위에서 다룬 일련의 과정들을 </a:t>
            </a:r>
            <a:r>
              <a:rPr lang="en-US" altLang="ko-KR" dirty="0"/>
              <a:t>Multinomial Logistic Classification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06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거리가 가까우면 비슷함</a:t>
            </a:r>
            <a:r>
              <a:rPr lang="en-US" altLang="ko-KR" dirty="0"/>
              <a:t>, </a:t>
            </a:r>
            <a:r>
              <a:rPr lang="ko-KR" altLang="en-US" dirty="0"/>
              <a:t>멀면 다름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Training Set </a:t>
            </a:r>
            <a:r>
              <a:rPr lang="ko-KR" altLang="en-US" dirty="0"/>
              <a:t>을 통해 </a:t>
            </a:r>
            <a:r>
              <a:rPr lang="en-US" altLang="ko-KR" dirty="0"/>
              <a:t>w, b</a:t>
            </a:r>
            <a:r>
              <a:rPr lang="ko-KR" altLang="en-US" dirty="0"/>
              <a:t>를 적절히 설정해야 하는데</a:t>
            </a:r>
            <a:r>
              <a:rPr lang="en-US" altLang="ko-KR" dirty="0"/>
              <a:t> </a:t>
            </a:r>
            <a:r>
              <a:rPr lang="ko-KR" altLang="en-US" dirty="0"/>
              <a:t>그 접근 과정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트레이닝 셋에 대한 평균 거리 </a:t>
            </a:r>
            <a:r>
              <a:rPr lang="en-US" altLang="ko-KR" dirty="0"/>
              <a:t>(Average Cross – Entropy)</a:t>
            </a:r>
            <a:r>
              <a:rPr lang="ko-KR" altLang="en-US" dirty="0"/>
              <a:t> </a:t>
            </a:r>
            <a:r>
              <a:rPr lang="en-US" altLang="ko-KR" dirty="0"/>
              <a:t>: Training Loss</a:t>
            </a:r>
          </a:p>
          <a:p>
            <a:endParaRPr lang="en-US" altLang="ko-KR" dirty="0"/>
          </a:p>
          <a:p>
            <a:r>
              <a:rPr lang="en-US" altLang="ko-KR" dirty="0"/>
              <a:t>Loss </a:t>
            </a:r>
            <a:r>
              <a:rPr lang="ko-KR" altLang="en-US" dirty="0"/>
              <a:t>가 적길 추구 </a:t>
            </a:r>
            <a:r>
              <a:rPr lang="en-US" altLang="ko-KR" dirty="0"/>
              <a:t>: </a:t>
            </a:r>
            <a:r>
              <a:rPr lang="ko-KR" altLang="en-US" dirty="0"/>
              <a:t>대부분의 데이터들이 바른 결과에 근접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64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우측과 같은 형태로 </a:t>
            </a:r>
            <a:r>
              <a:rPr lang="en-US" altLang="ko-KR" dirty="0"/>
              <a:t>W1, W2 </a:t>
            </a:r>
            <a:r>
              <a:rPr lang="ko-KR" altLang="en-US" dirty="0"/>
              <a:t>에 의해 손실이 좌우될 때 </a:t>
            </a:r>
            <a:r>
              <a:rPr lang="en-US" altLang="ko-KR" dirty="0"/>
              <a:t>Gradient Descent </a:t>
            </a:r>
            <a:r>
              <a:rPr lang="ko-KR" altLang="en-US" dirty="0"/>
              <a:t>방법을 이용하여 </a:t>
            </a:r>
            <a:r>
              <a:rPr lang="en-US" altLang="ko-KR" dirty="0"/>
              <a:t>Small Loss </a:t>
            </a:r>
            <a:r>
              <a:rPr lang="ko-KR" altLang="en-US" dirty="0"/>
              <a:t>에 가까워지는 </a:t>
            </a:r>
            <a:r>
              <a:rPr lang="en-US" altLang="ko-KR" dirty="0"/>
              <a:t>W1, W2 </a:t>
            </a:r>
            <a:r>
              <a:rPr lang="ko-KR" altLang="en-US" dirty="0"/>
              <a:t>를 구할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5EE8-EA8C-4039-9BDB-1F8FC95C4E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EFC9-1A28-4AEB-9FB4-1BAF0580EEC6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8436-7F36-461E-B96C-D8EDD2F6894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EFC9-1A28-4AEB-9FB4-1BAF0580EEC6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8436-7F36-461E-B96C-D8EDD2F68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14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EFC9-1A28-4AEB-9FB4-1BAF0580EEC6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8436-7F36-461E-B96C-D8EDD2F68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9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EFC9-1A28-4AEB-9FB4-1BAF0580EEC6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8436-7F36-461E-B96C-D8EDD2F68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1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EFC9-1A28-4AEB-9FB4-1BAF0580EEC6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8436-7F36-461E-B96C-D8EDD2F6894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3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EFC9-1A28-4AEB-9FB4-1BAF0580EEC6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8436-7F36-461E-B96C-D8EDD2F68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EFC9-1A28-4AEB-9FB4-1BAF0580EEC6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8436-7F36-461E-B96C-D8EDD2F68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8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EFC9-1A28-4AEB-9FB4-1BAF0580EEC6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8436-7F36-461E-B96C-D8EDD2F68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1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EFC9-1A28-4AEB-9FB4-1BAF0580EEC6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8436-7F36-461E-B96C-D8EDD2F68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7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EBEFC9-1A28-4AEB-9FB4-1BAF0580EEC6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5F8436-7F36-461E-B96C-D8EDD2F68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9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EFC9-1A28-4AEB-9FB4-1BAF0580EEC6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8436-7F36-461E-B96C-D8EDD2F68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4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EBEFC9-1A28-4AEB-9FB4-1BAF0580EEC6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5F8436-7F36-461E-B96C-D8EDD2F6894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9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AE481-5E13-45F8-8422-9266158ED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Logistic Classifier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44B61B-1039-4A8A-B7E5-62E97BA9D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ESE 201503120 </a:t>
            </a:r>
            <a:r>
              <a:rPr lang="ko-KR" altLang="en-US" dirty="0"/>
              <a:t>박준영</a:t>
            </a:r>
          </a:p>
        </p:txBody>
      </p:sp>
    </p:spTree>
    <p:extLst>
      <p:ext uri="{BB962C8B-B14F-4D97-AF65-F5344CB8AC3E}">
        <p14:creationId xmlns:p14="http://schemas.microsoft.com/office/powerpoint/2010/main" val="38327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19214-94DF-48C2-9B7B-0F0598E2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- Entropy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F727E-980A-48C9-8D92-5C3983E6D56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201168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The vector can be very large when there are a lot of classes.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How can we find the distance between vector </a:t>
            </a:r>
            <a:r>
              <a:rPr lang="en-US" altLang="ko-KR" dirty="0">
                <a:solidFill>
                  <a:srgbClr val="FFC000"/>
                </a:solidFill>
              </a:rPr>
              <a:t>S(Predict)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0070C0"/>
                </a:solidFill>
              </a:rPr>
              <a:t>L(Label)</a:t>
            </a:r>
            <a:r>
              <a:rPr lang="en-US" altLang="ko-KR" dirty="0"/>
              <a:t>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A504D2-7467-41AE-B035-A628C22BA6C1}"/>
                  </a:ext>
                </a:extLst>
              </p:cNvPr>
              <p:cNvSpPr txBox="1"/>
              <p:nvPr/>
            </p:nvSpPr>
            <p:spPr>
              <a:xfrm>
                <a:off x="5087326" y="4148253"/>
                <a:ext cx="2574679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A504D2-7467-41AE-B035-A628C22BA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326" y="4148253"/>
                <a:ext cx="2574679" cy="67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802805-5785-4DB9-B458-44C0F240636A}"/>
              </a:ext>
            </a:extLst>
          </p:cNvPr>
          <p:cNvSpPr txBox="1"/>
          <p:nvPr/>
        </p:nvSpPr>
        <p:spPr>
          <a:xfrm>
            <a:off x="3647661" y="3673541"/>
            <a:ext cx="50689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0.7</a:t>
            </a:r>
          </a:p>
          <a:p>
            <a:endParaRPr lang="en-US" altLang="ko-KR" dirty="0"/>
          </a:p>
          <a:p>
            <a:r>
              <a:rPr lang="en-US" altLang="ko-KR" dirty="0"/>
              <a:t>0.2</a:t>
            </a:r>
          </a:p>
          <a:p>
            <a:endParaRPr lang="en-US" altLang="ko-KR" dirty="0"/>
          </a:p>
          <a:p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49E87-3BE0-4B94-A84D-F6EBC113FE65}"/>
              </a:ext>
            </a:extLst>
          </p:cNvPr>
          <p:cNvSpPr txBox="1"/>
          <p:nvPr/>
        </p:nvSpPr>
        <p:spPr>
          <a:xfrm>
            <a:off x="8203096" y="3673541"/>
            <a:ext cx="50689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1.0</a:t>
            </a:r>
          </a:p>
          <a:p>
            <a:endParaRPr lang="en-US" altLang="ko-KR" dirty="0"/>
          </a:p>
          <a:p>
            <a:r>
              <a:rPr lang="en-US" altLang="ko-KR" dirty="0"/>
              <a:t>0.0</a:t>
            </a:r>
          </a:p>
          <a:p>
            <a:endParaRPr lang="en-US" altLang="ko-KR" dirty="0"/>
          </a:p>
          <a:p>
            <a:r>
              <a:rPr lang="en-US" altLang="ko-KR" dirty="0"/>
              <a:t>0.0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207E8-3D8F-4052-8210-BA43D30F3248}"/>
              </a:ext>
            </a:extLst>
          </p:cNvPr>
          <p:cNvSpPr txBox="1"/>
          <p:nvPr/>
        </p:nvSpPr>
        <p:spPr>
          <a:xfrm>
            <a:off x="3647661" y="3230457"/>
            <a:ext cx="90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S(y)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19471-3246-44D4-87F6-A8D6EEA0507B}"/>
              </a:ext>
            </a:extLst>
          </p:cNvPr>
          <p:cNvSpPr txBox="1"/>
          <p:nvPr/>
        </p:nvSpPr>
        <p:spPr>
          <a:xfrm>
            <a:off x="8257762" y="3230457"/>
            <a:ext cx="90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CE5F046-0D82-4AB6-B330-A99820B2AD73}"/>
              </a:ext>
            </a:extLst>
          </p:cNvPr>
          <p:cNvSpPr/>
          <p:nvPr/>
        </p:nvSpPr>
        <p:spPr>
          <a:xfrm>
            <a:off x="4234069" y="3425062"/>
            <a:ext cx="1294383" cy="864704"/>
          </a:xfrm>
          <a:custGeom>
            <a:avLst/>
            <a:gdLst>
              <a:gd name="connsiteX0" fmla="*/ 0 w 1294383"/>
              <a:gd name="connsiteY0" fmla="*/ 59635 h 864704"/>
              <a:gd name="connsiteX1" fmla="*/ 79513 w 1294383"/>
              <a:gd name="connsiteY1" fmla="*/ 29818 h 864704"/>
              <a:gd name="connsiteX2" fmla="*/ 198783 w 1294383"/>
              <a:gd name="connsiteY2" fmla="*/ 0 h 864704"/>
              <a:gd name="connsiteX3" fmla="*/ 427383 w 1294383"/>
              <a:gd name="connsiteY3" fmla="*/ 9939 h 864704"/>
              <a:gd name="connsiteX4" fmla="*/ 506896 w 1294383"/>
              <a:gd name="connsiteY4" fmla="*/ 29818 h 864704"/>
              <a:gd name="connsiteX5" fmla="*/ 566531 w 1294383"/>
              <a:gd name="connsiteY5" fmla="*/ 39757 h 864704"/>
              <a:gd name="connsiteX6" fmla="*/ 646044 w 1294383"/>
              <a:gd name="connsiteY6" fmla="*/ 79513 h 864704"/>
              <a:gd name="connsiteX7" fmla="*/ 675861 w 1294383"/>
              <a:gd name="connsiteY7" fmla="*/ 99391 h 864704"/>
              <a:gd name="connsiteX8" fmla="*/ 735496 w 1294383"/>
              <a:gd name="connsiteY8" fmla="*/ 178904 h 864704"/>
              <a:gd name="connsiteX9" fmla="*/ 854766 w 1294383"/>
              <a:gd name="connsiteY9" fmla="*/ 288235 h 864704"/>
              <a:gd name="connsiteX10" fmla="*/ 874644 w 1294383"/>
              <a:gd name="connsiteY10" fmla="*/ 318052 h 864704"/>
              <a:gd name="connsiteX11" fmla="*/ 904461 w 1294383"/>
              <a:gd name="connsiteY11" fmla="*/ 357809 h 864704"/>
              <a:gd name="connsiteX12" fmla="*/ 924340 w 1294383"/>
              <a:gd name="connsiteY12" fmla="*/ 377687 h 864704"/>
              <a:gd name="connsiteX13" fmla="*/ 974035 w 1294383"/>
              <a:gd name="connsiteY13" fmla="*/ 447261 h 864704"/>
              <a:gd name="connsiteX14" fmla="*/ 1023731 w 1294383"/>
              <a:gd name="connsiteY14" fmla="*/ 496957 h 864704"/>
              <a:gd name="connsiteX15" fmla="*/ 1063487 w 1294383"/>
              <a:gd name="connsiteY15" fmla="*/ 546652 h 864704"/>
              <a:gd name="connsiteX16" fmla="*/ 1073426 w 1294383"/>
              <a:gd name="connsiteY16" fmla="*/ 576470 h 864704"/>
              <a:gd name="connsiteX17" fmla="*/ 1093305 w 1294383"/>
              <a:gd name="connsiteY17" fmla="*/ 596348 h 864704"/>
              <a:gd name="connsiteX18" fmla="*/ 1133061 w 1294383"/>
              <a:gd name="connsiteY18" fmla="*/ 685800 h 864704"/>
              <a:gd name="connsiteX19" fmla="*/ 1162879 w 1294383"/>
              <a:gd name="connsiteY19" fmla="*/ 775252 h 864704"/>
              <a:gd name="connsiteX20" fmla="*/ 1172818 w 1294383"/>
              <a:gd name="connsiteY20" fmla="*/ 805070 h 864704"/>
              <a:gd name="connsiteX21" fmla="*/ 1182757 w 1294383"/>
              <a:gd name="connsiteY21" fmla="*/ 834887 h 864704"/>
              <a:gd name="connsiteX22" fmla="*/ 1123122 w 1294383"/>
              <a:gd name="connsiteY22" fmla="*/ 844826 h 864704"/>
              <a:gd name="connsiteX23" fmla="*/ 1103244 w 1294383"/>
              <a:gd name="connsiteY23" fmla="*/ 785191 h 864704"/>
              <a:gd name="connsiteX24" fmla="*/ 1292087 w 1294383"/>
              <a:gd name="connsiteY24" fmla="*/ 775252 h 864704"/>
              <a:gd name="connsiteX25" fmla="*/ 1272209 w 1294383"/>
              <a:gd name="connsiteY25" fmla="*/ 795131 h 864704"/>
              <a:gd name="connsiteX26" fmla="*/ 1212574 w 1294383"/>
              <a:gd name="connsiteY26" fmla="*/ 815009 h 864704"/>
              <a:gd name="connsiteX27" fmla="*/ 1182757 w 1294383"/>
              <a:gd name="connsiteY27" fmla="*/ 824948 h 864704"/>
              <a:gd name="connsiteX28" fmla="*/ 1152940 w 1294383"/>
              <a:gd name="connsiteY28" fmla="*/ 834887 h 864704"/>
              <a:gd name="connsiteX29" fmla="*/ 1123122 w 1294383"/>
              <a:gd name="connsiteY29" fmla="*/ 864704 h 86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94383" h="864704">
                <a:moveTo>
                  <a:pt x="0" y="59635"/>
                </a:moveTo>
                <a:cubicBezTo>
                  <a:pt x="117812" y="36073"/>
                  <a:pt x="-4242" y="67043"/>
                  <a:pt x="79513" y="29818"/>
                </a:cubicBezTo>
                <a:cubicBezTo>
                  <a:pt x="126767" y="8816"/>
                  <a:pt x="148774" y="8335"/>
                  <a:pt x="198783" y="0"/>
                </a:cubicBezTo>
                <a:cubicBezTo>
                  <a:pt x="274983" y="3313"/>
                  <a:pt x="351466" y="2592"/>
                  <a:pt x="427383" y="9939"/>
                </a:cubicBezTo>
                <a:cubicBezTo>
                  <a:pt x="454576" y="12571"/>
                  <a:pt x="480182" y="24094"/>
                  <a:pt x="506896" y="29818"/>
                </a:cubicBezTo>
                <a:cubicBezTo>
                  <a:pt x="526601" y="34041"/>
                  <a:pt x="546653" y="36444"/>
                  <a:pt x="566531" y="39757"/>
                </a:cubicBezTo>
                <a:cubicBezTo>
                  <a:pt x="593035" y="53009"/>
                  <a:pt x="621388" y="63076"/>
                  <a:pt x="646044" y="79513"/>
                </a:cubicBezTo>
                <a:cubicBezTo>
                  <a:pt x="655983" y="86139"/>
                  <a:pt x="667870" y="90512"/>
                  <a:pt x="675861" y="99391"/>
                </a:cubicBezTo>
                <a:cubicBezTo>
                  <a:pt x="698024" y="124017"/>
                  <a:pt x="709626" y="158207"/>
                  <a:pt x="735496" y="178904"/>
                </a:cubicBezTo>
                <a:cubicBezTo>
                  <a:pt x="771728" y="207890"/>
                  <a:pt x="830602" y="251989"/>
                  <a:pt x="854766" y="288235"/>
                </a:cubicBezTo>
                <a:cubicBezTo>
                  <a:pt x="861392" y="298174"/>
                  <a:pt x="867701" y="308332"/>
                  <a:pt x="874644" y="318052"/>
                </a:cubicBezTo>
                <a:cubicBezTo>
                  <a:pt x="884272" y="331532"/>
                  <a:pt x="893856" y="345083"/>
                  <a:pt x="904461" y="357809"/>
                </a:cubicBezTo>
                <a:cubicBezTo>
                  <a:pt x="910460" y="365008"/>
                  <a:pt x="918486" y="370370"/>
                  <a:pt x="924340" y="377687"/>
                </a:cubicBezTo>
                <a:cubicBezTo>
                  <a:pt x="967099" y="431134"/>
                  <a:pt x="918063" y="384292"/>
                  <a:pt x="974035" y="447261"/>
                </a:cubicBezTo>
                <a:cubicBezTo>
                  <a:pt x="989599" y="464771"/>
                  <a:pt x="1023731" y="496957"/>
                  <a:pt x="1023731" y="496957"/>
                </a:cubicBezTo>
                <a:cubicBezTo>
                  <a:pt x="1048714" y="571905"/>
                  <a:pt x="1012107" y="482426"/>
                  <a:pt x="1063487" y="546652"/>
                </a:cubicBezTo>
                <a:cubicBezTo>
                  <a:pt x="1070032" y="554833"/>
                  <a:pt x="1068036" y="567486"/>
                  <a:pt x="1073426" y="576470"/>
                </a:cubicBezTo>
                <a:cubicBezTo>
                  <a:pt x="1078247" y="584505"/>
                  <a:pt x="1086679" y="589722"/>
                  <a:pt x="1093305" y="596348"/>
                </a:cubicBezTo>
                <a:cubicBezTo>
                  <a:pt x="1116960" y="667315"/>
                  <a:pt x="1101560" y="638549"/>
                  <a:pt x="1133061" y="685800"/>
                </a:cubicBezTo>
                <a:lnTo>
                  <a:pt x="1162879" y="775252"/>
                </a:lnTo>
                <a:lnTo>
                  <a:pt x="1172818" y="805070"/>
                </a:lnTo>
                <a:lnTo>
                  <a:pt x="1182757" y="834887"/>
                </a:lnTo>
                <a:cubicBezTo>
                  <a:pt x="1168438" y="844433"/>
                  <a:pt x="1143033" y="872702"/>
                  <a:pt x="1123122" y="844826"/>
                </a:cubicBezTo>
                <a:cubicBezTo>
                  <a:pt x="1110943" y="827775"/>
                  <a:pt x="1103244" y="785191"/>
                  <a:pt x="1103244" y="785191"/>
                </a:cubicBezTo>
                <a:cubicBezTo>
                  <a:pt x="1170628" y="740268"/>
                  <a:pt x="1150594" y="744931"/>
                  <a:pt x="1292087" y="775252"/>
                </a:cubicBezTo>
                <a:cubicBezTo>
                  <a:pt x="1301250" y="777215"/>
                  <a:pt x="1280590" y="790940"/>
                  <a:pt x="1272209" y="795131"/>
                </a:cubicBezTo>
                <a:cubicBezTo>
                  <a:pt x="1253468" y="804502"/>
                  <a:pt x="1232452" y="808383"/>
                  <a:pt x="1212574" y="815009"/>
                </a:cubicBezTo>
                <a:lnTo>
                  <a:pt x="1182757" y="824948"/>
                </a:lnTo>
                <a:lnTo>
                  <a:pt x="1152940" y="834887"/>
                </a:lnTo>
                <a:lnTo>
                  <a:pt x="1123122" y="864704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293F334A-0749-44FA-8D24-8E812EBDAA46}"/>
              </a:ext>
            </a:extLst>
          </p:cNvPr>
          <p:cNvSpPr/>
          <p:nvPr/>
        </p:nvSpPr>
        <p:spPr>
          <a:xfrm>
            <a:off x="5615394" y="3388414"/>
            <a:ext cx="2615893" cy="910246"/>
          </a:xfrm>
          <a:custGeom>
            <a:avLst/>
            <a:gdLst>
              <a:gd name="connsiteX0" fmla="*/ 2615893 w 2615893"/>
              <a:gd name="connsiteY0" fmla="*/ 15724 h 910246"/>
              <a:gd name="connsiteX1" fmla="*/ 1661737 w 2615893"/>
              <a:gd name="connsiteY1" fmla="*/ 15724 h 910246"/>
              <a:gd name="connsiteX2" fmla="*/ 1423197 w 2615893"/>
              <a:gd name="connsiteY2" fmla="*/ 35603 h 910246"/>
              <a:gd name="connsiteX3" fmla="*/ 1224415 w 2615893"/>
              <a:gd name="connsiteY3" fmla="*/ 45542 h 910246"/>
              <a:gd name="connsiteX4" fmla="*/ 1154841 w 2615893"/>
              <a:gd name="connsiteY4" fmla="*/ 55481 h 910246"/>
              <a:gd name="connsiteX5" fmla="*/ 956058 w 2615893"/>
              <a:gd name="connsiteY5" fmla="*/ 75359 h 910246"/>
              <a:gd name="connsiteX6" fmla="*/ 846728 w 2615893"/>
              <a:gd name="connsiteY6" fmla="*/ 115116 h 910246"/>
              <a:gd name="connsiteX7" fmla="*/ 806971 w 2615893"/>
              <a:gd name="connsiteY7" fmla="*/ 125055 h 910246"/>
              <a:gd name="connsiteX8" fmla="*/ 727458 w 2615893"/>
              <a:gd name="connsiteY8" fmla="*/ 164811 h 910246"/>
              <a:gd name="connsiteX9" fmla="*/ 687702 w 2615893"/>
              <a:gd name="connsiteY9" fmla="*/ 184689 h 910246"/>
              <a:gd name="connsiteX10" fmla="*/ 608189 w 2615893"/>
              <a:gd name="connsiteY10" fmla="*/ 224446 h 910246"/>
              <a:gd name="connsiteX11" fmla="*/ 548554 w 2615893"/>
              <a:gd name="connsiteY11" fmla="*/ 254263 h 910246"/>
              <a:gd name="connsiteX12" fmla="*/ 518737 w 2615893"/>
              <a:gd name="connsiteY12" fmla="*/ 274142 h 910246"/>
              <a:gd name="connsiteX13" fmla="*/ 409406 w 2615893"/>
              <a:gd name="connsiteY13" fmla="*/ 323837 h 910246"/>
              <a:gd name="connsiteX14" fmla="*/ 379589 w 2615893"/>
              <a:gd name="connsiteY14" fmla="*/ 343716 h 910246"/>
              <a:gd name="connsiteX15" fmla="*/ 280197 w 2615893"/>
              <a:gd name="connsiteY15" fmla="*/ 403350 h 910246"/>
              <a:gd name="connsiteX16" fmla="*/ 230502 w 2615893"/>
              <a:gd name="connsiteY16" fmla="*/ 443107 h 910246"/>
              <a:gd name="connsiteX17" fmla="*/ 210624 w 2615893"/>
              <a:gd name="connsiteY17" fmla="*/ 472924 h 910246"/>
              <a:gd name="connsiteX18" fmla="*/ 200684 w 2615893"/>
              <a:gd name="connsiteY18" fmla="*/ 502742 h 910246"/>
              <a:gd name="connsiteX19" fmla="*/ 170867 w 2615893"/>
              <a:gd name="connsiteY19" fmla="*/ 522620 h 910246"/>
              <a:gd name="connsiteX20" fmla="*/ 141050 w 2615893"/>
              <a:gd name="connsiteY20" fmla="*/ 582255 h 910246"/>
              <a:gd name="connsiteX21" fmla="*/ 121171 w 2615893"/>
              <a:gd name="connsiteY21" fmla="*/ 641889 h 910246"/>
              <a:gd name="connsiteX22" fmla="*/ 111232 w 2615893"/>
              <a:gd name="connsiteY22" fmla="*/ 671707 h 910246"/>
              <a:gd name="connsiteX23" fmla="*/ 91354 w 2615893"/>
              <a:gd name="connsiteY23" fmla="*/ 701524 h 910246"/>
              <a:gd name="connsiteX24" fmla="*/ 51597 w 2615893"/>
              <a:gd name="connsiteY24" fmla="*/ 820794 h 910246"/>
              <a:gd name="connsiteX25" fmla="*/ 41658 w 2615893"/>
              <a:gd name="connsiteY25" fmla="*/ 850611 h 910246"/>
              <a:gd name="connsiteX26" fmla="*/ 31719 w 2615893"/>
              <a:gd name="connsiteY26" fmla="*/ 880429 h 910246"/>
              <a:gd name="connsiteX27" fmla="*/ 1902 w 2615893"/>
              <a:gd name="connsiteY27" fmla="*/ 870489 h 910246"/>
              <a:gd name="connsiteX28" fmla="*/ 11841 w 2615893"/>
              <a:gd name="connsiteY28" fmla="*/ 840672 h 910246"/>
              <a:gd name="connsiteX29" fmla="*/ 180806 w 2615893"/>
              <a:gd name="connsiteY29" fmla="*/ 850611 h 910246"/>
              <a:gd name="connsiteX30" fmla="*/ 91354 w 2615893"/>
              <a:gd name="connsiteY30" fmla="*/ 890368 h 910246"/>
              <a:gd name="connsiteX31" fmla="*/ 61537 w 2615893"/>
              <a:gd name="connsiteY31" fmla="*/ 900307 h 910246"/>
              <a:gd name="connsiteX32" fmla="*/ 31719 w 2615893"/>
              <a:gd name="connsiteY32" fmla="*/ 910246 h 91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615893" h="910246">
                <a:moveTo>
                  <a:pt x="2615893" y="15724"/>
                </a:moveTo>
                <a:cubicBezTo>
                  <a:pt x="2209717" y="-9662"/>
                  <a:pt x="2423147" y="-305"/>
                  <a:pt x="1661737" y="15724"/>
                </a:cubicBezTo>
                <a:cubicBezTo>
                  <a:pt x="1450202" y="20177"/>
                  <a:pt x="1581736" y="24669"/>
                  <a:pt x="1423197" y="35603"/>
                </a:cubicBezTo>
                <a:cubicBezTo>
                  <a:pt x="1357011" y="40168"/>
                  <a:pt x="1290676" y="42229"/>
                  <a:pt x="1224415" y="45542"/>
                </a:cubicBezTo>
                <a:cubicBezTo>
                  <a:pt x="1201224" y="48855"/>
                  <a:pt x="1178180" y="53452"/>
                  <a:pt x="1154841" y="55481"/>
                </a:cubicBezTo>
                <a:cubicBezTo>
                  <a:pt x="956282" y="72747"/>
                  <a:pt x="1054003" y="50873"/>
                  <a:pt x="956058" y="75359"/>
                </a:cubicBezTo>
                <a:cubicBezTo>
                  <a:pt x="903510" y="110391"/>
                  <a:pt x="937828" y="92341"/>
                  <a:pt x="846728" y="115116"/>
                </a:cubicBezTo>
                <a:lnTo>
                  <a:pt x="806971" y="125055"/>
                </a:lnTo>
                <a:lnTo>
                  <a:pt x="727458" y="164811"/>
                </a:lnTo>
                <a:cubicBezTo>
                  <a:pt x="714206" y="171437"/>
                  <a:pt x="699555" y="175799"/>
                  <a:pt x="687702" y="184689"/>
                </a:cubicBezTo>
                <a:cubicBezTo>
                  <a:pt x="637017" y="222703"/>
                  <a:pt x="664016" y="210489"/>
                  <a:pt x="608189" y="224446"/>
                </a:cubicBezTo>
                <a:cubicBezTo>
                  <a:pt x="522719" y="281424"/>
                  <a:pt x="630867" y="213105"/>
                  <a:pt x="548554" y="254263"/>
                </a:cubicBezTo>
                <a:cubicBezTo>
                  <a:pt x="537870" y="259605"/>
                  <a:pt x="529224" y="268422"/>
                  <a:pt x="518737" y="274142"/>
                </a:cubicBezTo>
                <a:cubicBezTo>
                  <a:pt x="448903" y="312234"/>
                  <a:pt x="460601" y="306773"/>
                  <a:pt x="409406" y="323837"/>
                </a:cubicBezTo>
                <a:cubicBezTo>
                  <a:pt x="399467" y="330463"/>
                  <a:pt x="389960" y="337789"/>
                  <a:pt x="379589" y="343716"/>
                </a:cubicBezTo>
                <a:cubicBezTo>
                  <a:pt x="342989" y="364630"/>
                  <a:pt x="312614" y="370932"/>
                  <a:pt x="280197" y="403350"/>
                </a:cubicBezTo>
                <a:cubicBezTo>
                  <a:pt x="251873" y="431676"/>
                  <a:pt x="268116" y="418031"/>
                  <a:pt x="230502" y="443107"/>
                </a:cubicBezTo>
                <a:cubicBezTo>
                  <a:pt x="223876" y="453046"/>
                  <a:pt x="215966" y="462240"/>
                  <a:pt x="210624" y="472924"/>
                </a:cubicBezTo>
                <a:cubicBezTo>
                  <a:pt x="205938" y="482295"/>
                  <a:pt x="207229" y="494561"/>
                  <a:pt x="200684" y="502742"/>
                </a:cubicBezTo>
                <a:cubicBezTo>
                  <a:pt x="193222" y="512070"/>
                  <a:pt x="180806" y="515994"/>
                  <a:pt x="170867" y="522620"/>
                </a:cubicBezTo>
                <a:cubicBezTo>
                  <a:pt x="134623" y="631351"/>
                  <a:pt x="192425" y="466664"/>
                  <a:pt x="141050" y="582255"/>
                </a:cubicBezTo>
                <a:cubicBezTo>
                  <a:pt x="132540" y="601402"/>
                  <a:pt x="127797" y="622011"/>
                  <a:pt x="121171" y="641889"/>
                </a:cubicBezTo>
                <a:cubicBezTo>
                  <a:pt x="117858" y="651828"/>
                  <a:pt x="117044" y="662990"/>
                  <a:pt x="111232" y="671707"/>
                </a:cubicBezTo>
                <a:lnTo>
                  <a:pt x="91354" y="701524"/>
                </a:lnTo>
                <a:lnTo>
                  <a:pt x="51597" y="820794"/>
                </a:lnTo>
                <a:lnTo>
                  <a:pt x="41658" y="850611"/>
                </a:lnTo>
                <a:lnTo>
                  <a:pt x="31719" y="880429"/>
                </a:lnTo>
                <a:cubicBezTo>
                  <a:pt x="21780" y="877116"/>
                  <a:pt x="6587" y="879860"/>
                  <a:pt x="1902" y="870489"/>
                </a:cubicBezTo>
                <a:cubicBezTo>
                  <a:pt x="-2783" y="861118"/>
                  <a:pt x="1428" y="841829"/>
                  <a:pt x="11841" y="840672"/>
                </a:cubicBezTo>
                <a:cubicBezTo>
                  <a:pt x="67915" y="834442"/>
                  <a:pt x="124484" y="847298"/>
                  <a:pt x="180806" y="850611"/>
                </a:cubicBezTo>
                <a:cubicBezTo>
                  <a:pt x="133555" y="882112"/>
                  <a:pt x="162320" y="866712"/>
                  <a:pt x="91354" y="890368"/>
                </a:cubicBezTo>
                <a:lnTo>
                  <a:pt x="61537" y="900307"/>
                </a:lnTo>
                <a:lnTo>
                  <a:pt x="31719" y="910246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F98B84-7FFF-4960-A65E-0392EFCFE990}"/>
              </a:ext>
            </a:extLst>
          </p:cNvPr>
          <p:cNvSpPr txBox="1"/>
          <p:nvPr/>
        </p:nvSpPr>
        <p:spPr>
          <a:xfrm>
            <a:off x="4461236" y="4958026"/>
            <a:ext cx="3081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※ D(S,L) </a:t>
            </a:r>
            <a:r>
              <a:rPr lang="ko-KR" altLang="en-US" sz="2000" dirty="0">
                <a:solidFill>
                  <a:srgbClr val="FF0000"/>
                </a:solidFill>
              </a:rPr>
              <a:t>≠ </a:t>
            </a:r>
            <a:r>
              <a:rPr lang="en-US" altLang="ko-KR" sz="2000" dirty="0">
                <a:solidFill>
                  <a:srgbClr val="FF0000"/>
                </a:solidFill>
              </a:rPr>
              <a:t>D(L,S)</a:t>
            </a: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Don’t worry to take log(0)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6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47BC0-790D-4461-974F-822D5B1D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Multinomial Logistic Classification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906126-5461-4D4E-9731-61826DE75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2968" y="2060864"/>
                <a:ext cx="5691146" cy="109624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6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6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6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sz="6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6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6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6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6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6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6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906126-5461-4D4E-9731-61826DE75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2968" y="2060864"/>
                <a:ext cx="5691146" cy="10962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3651947" y="4050865"/>
            <a:ext cx="806245" cy="1219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X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5121870" y="4060698"/>
            <a:ext cx="806245" cy="1219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W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6282814" y="4085302"/>
            <a:ext cx="717754" cy="1219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b</a:t>
            </a:r>
            <a:endParaRPr lang="ko-KR" altLang="en-US" sz="3600" dirty="0"/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>
            <a:off x="4458192" y="4660465"/>
            <a:ext cx="663678" cy="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</p:cNvCxnSpPr>
          <p:nvPr/>
        </p:nvCxnSpPr>
        <p:spPr>
          <a:xfrm flipV="1">
            <a:off x="7000568" y="4689962"/>
            <a:ext cx="511276" cy="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519650" y="4070529"/>
            <a:ext cx="806245" cy="1219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S(Y)</a:t>
            </a:r>
            <a:endParaRPr lang="ko-KR" altLang="en-US" sz="3600" dirty="0"/>
          </a:p>
        </p:txBody>
      </p:sp>
      <p:sp>
        <p:nvSpPr>
          <p:cNvPr id="14" name="직사각형 13"/>
          <p:cNvSpPr/>
          <p:nvPr/>
        </p:nvSpPr>
        <p:spPr>
          <a:xfrm>
            <a:off x="7521677" y="4080386"/>
            <a:ext cx="806245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Y</a:t>
            </a:r>
            <a:endParaRPr lang="ko-KR" altLang="en-US" sz="3600" dirty="0"/>
          </a:p>
        </p:txBody>
      </p:sp>
      <p:sp>
        <p:nvSpPr>
          <p:cNvPr id="15" name="직사각형 14"/>
          <p:cNvSpPr/>
          <p:nvPr/>
        </p:nvSpPr>
        <p:spPr>
          <a:xfrm>
            <a:off x="9517623" y="3254453"/>
            <a:ext cx="806245" cy="283169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0</a:t>
            </a:r>
          </a:p>
          <a:p>
            <a:pPr algn="ctr"/>
            <a:r>
              <a:rPr lang="en-US" altLang="ko-KR" sz="3600" u="sng" dirty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3600" dirty="0"/>
              <a:t>0</a:t>
            </a:r>
          </a:p>
          <a:p>
            <a:pPr algn="ctr"/>
            <a:r>
              <a:rPr lang="en-US" altLang="ko-KR" sz="3600" dirty="0"/>
              <a:t>0</a:t>
            </a:r>
          </a:p>
          <a:p>
            <a:pPr algn="ctr"/>
            <a:r>
              <a:rPr lang="en-US" altLang="ko-KR" sz="3600" dirty="0"/>
              <a:t>0</a:t>
            </a:r>
            <a:endParaRPr lang="ko-KR" altLang="en-US" sz="3600" dirty="0"/>
          </a:p>
        </p:txBody>
      </p:sp>
      <p:cxnSp>
        <p:nvCxnSpPr>
          <p:cNvPr id="17" name="직선 화살표 연결선 16"/>
          <p:cNvCxnSpPr>
            <a:stCxn id="12" idx="3"/>
            <a:endCxn id="15" idx="1"/>
          </p:cNvCxnSpPr>
          <p:nvPr/>
        </p:nvCxnSpPr>
        <p:spPr>
          <a:xfrm flipV="1">
            <a:off x="9325895" y="4670298"/>
            <a:ext cx="191728" cy="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40180" y="3799521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Dog 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10097728" y="4068383"/>
            <a:ext cx="442452" cy="100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3"/>
            <a:endCxn id="12" idx="1"/>
          </p:cNvCxnSpPr>
          <p:nvPr/>
        </p:nvCxnSpPr>
        <p:spPr>
          <a:xfrm flipV="1">
            <a:off x="8327922" y="4680129"/>
            <a:ext cx="191728" cy="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35172" y="4336002"/>
            <a:ext cx="24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24" name="그림 23" descr="개, 동물, 포유류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42170BBD-7253-4530-A102-473D13D94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38" y="3633922"/>
            <a:ext cx="1328930" cy="995974"/>
          </a:xfrm>
          <a:prstGeom prst="rect">
            <a:avLst/>
          </a:prstGeom>
        </p:spPr>
      </p:pic>
      <p:cxnSp>
        <p:nvCxnSpPr>
          <p:cNvPr id="26" name="직선 화살표 연결선 25"/>
          <p:cNvCxnSpPr>
            <a:stCxn id="24" idx="3"/>
            <a:endCxn id="5" idx="1"/>
          </p:cNvCxnSpPr>
          <p:nvPr/>
        </p:nvCxnSpPr>
        <p:spPr>
          <a:xfrm>
            <a:off x="2753968" y="4131909"/>
            <a:ext cx="897979" cy="52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6389" y="3172642"/>
            <a:ext cx="178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data (Image)</a:t>
            </a:r>
            <a:endParaRPr lang="ko-KR" altLang="en-US" dirty="0"/>
          </a:p>
        </p:txBody>
      </p:sp>
      <p:sp>
        <p:nvSpPr>
          <p:cNvPr id="29" name="덧셈 기호 28"/>
          <p:cNvSpPr/>
          <p:nvPr/>
        </p:nvSpPr>
        <p:spPr>
          <a:xfrm>
            <a:off x="5985019" y="4561512"/>
            <a:ext cx="240891" cy="2766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5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ED11A-40CC-4DB1-B0E4-72848390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Minimizing Cross Entropy</a:t>
            </a:r>
            <a:endParaRPr lang="ko-KR" altLang="en-US" dirty="0"/>
          </a:p>
        </p:txBody>
      </p:sp>
      <p:pic>
        <p:nvPicPr>
          <p:cNvPr id="5" name="내용 개체 틀 4" descr="체척계, 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AAD483FD-0077-45F7-89EE-33B0C5B76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56619"/>
            <a:ext cx="10058400" cy="1529622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2960D7-9C56-474C-89B8-7BA1B1BE891B}"/>
              </a:ext>
            </a:extLst>
          </p:cNvPr>
          <p:cNvSpPr/>
          <p:nvPr/>
        </p:nvSpPr>
        <p:spPr>
          <a:xfrm>
            <a:off x="1321904" y="3796748"/>
            <a:ext cx="655983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18D8BD-6BE2-40B6-AB07-A26110BAEED1}"/>
              </a:ext>
            </a:extLst>
          </p:cNvPr>
          <p:cNvSpPr/>
          <p:nvPr/>
        </p:nvSpPr>
        <p:spPr>
          <a:xfrm>
            <a:off x="3476330" y="3798358"/>
            <a:ext cx="655983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E49CC0-CCD8-4832-820C-551813E293D1}"/>
              </a:ext>
            </a:extLst>
          </p:cNvPr>
          <p:cNvSpPr/>
          <p:nvPr/>
        </p:nvSpPr>
        <p:spPr>
          <a:xfrm>
            <a:off x="10300252" y="3776550"/>
            <a:ext cx="655983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あ</a:t>
            </a:r>
            <a:endParaRPr lang="ko-KR" altLang="en-US" sz="2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7A0C47-28F4-4E55-B285-4D84A05B937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977887" y="4104861"/>
            <a:ext cx="1498443" cy="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3B6F02-676C-4B13-9726-17A8D1104694}"/>
              </a:ext>
            </a:extLst>
          </p:cNvPr>
          <p:cNvSpPr txBox="1"/>
          <p:nvPr/>
        </p:nvSpPr>
        <p:spPr>
          <a:xfrm>
            <a:off x="2084732" y="3732355"/>
            <a:ext cx="164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D(</a:t>
            </a:r>
            <a:r>
              <a:rPr lang="en-US" altLang="ko-KR" dirty="0" err="1"/>
              <a:t>A,a</a:t>
            </a:r>
            <a:r>
              <a:rPr lang="en-US" altLang="ko-KR" dirty="0"/>
              <a:t>) : Near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8EB55-DF96-4B01-90A6-0E52C5E6D300}"/>
              </a:ext>
            </a:extLst>
          </p:cNvPr>
          <p:cNvSpPr txBox="1"/>
          <p:nvPr/>
        </p:nvSpPr>
        <p:spPr>
          <a:xfrm>
            <a:off x="6772569" y="3705742"/>
            <a:ext cx="164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D(A,</a:t>
            </a:r>
            <a:r>
              <a:rPr lang="ko-KR" altLang="en-US" dirty="0" err="1"/>
              <a:t>あ</a:t>
            </a:r>
            <a:r>
              <a:rPr lang="en-US" altLang="ko-KR" dirty="0"/>
              <a:t>) : Far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6B05A1-B502-49DA-BBDF-386A217E38C4}"/>
              </a:ext>
            </a:extLst>
          </p:cNvPr>
          <p:cNvCxnSpPr>
            <a:stCxn id="7" idx="1"/>
            <a:endCxn id="8" idx="1"/>
          </p:cNvCxnSpPr>
          <p:nvPr/>
        </p:nvCxnSpPr>
        <p:spPr>
          <a:xfrm flipV="1">
            <a:off x="3476330" y="4084663"/>
            <a:ext cx="6823922" cy="21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EEA4A1-2944-4648-865D-7660E1B79404}"/>
                  </a:ext>
                </a:extLst>
              </p:cNvPr>
              <p:cNvSpPr txBox="1"/>
              <p:nvPr/>
            </p:nvSpPr>
            <p:spPr>
              <a:xfrm>
                <a:off x="4281282" y="2283860"/>
                <a:ext cx="2846228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EEA4A1-2944-4648-865D-7660E1B79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282" y="2283860"/>
                <a:ext cx="2846228" cy="672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7073CB1-50E0-41C2-8EF9-91C204C3B883}"/>
              </a:ext>
            </a:extLst>
          </p:cNvPr>
          <p:cNvSpPr txBox="1"/>
          <p:nvPr/>
        </p:nvSpPr>
        <p:spPr>
          <a:xfrm>
            <a:off x="4010968" y="1832345"/>
            <a:ext cx="450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Cross-Entropy for various training sets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1DE93CE-F525-4A29-8662-349CBC3010D3}"/>
              </a:ext>
            </a:extLst>
          </p:cNvPr>
          <p:cNvCxnSpPr/>
          <p:nvPr/>
        </p:nvCxnSpPr>
        <p:spPr>
          <a:xfrm>
            <a:off x="7285383" y="2564296"/>
            <a:ext cx="51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C90F8-F5F7-43A4-BABF-549AD0B462BD}"/>
              </a:ext>
            </a:extLst>
          </p:cNvPr>
          <p:cNvSpPr txBox="1"/>
          <p:nvPr/>
        </p:nvSpPr>
        <p:spPr>
          <a:xfrm>
            <a:off x="7881730" y="2385391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Goal : Minimize it 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60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7BD37-250A-4753-A6B5-D1ACA04F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optimization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B861E5B-F6B3-42AE-A345-DC4CC46FA291}"/>
              </a:ext>
            </a:extLst>
          </p:cNvPr>
          <p:cNvCxnSpPr/>
          <p:nvPr/>
        </p:nvCxnSpPr>
        <p:spPr>
          <a:xfrm>
            <a:off x="6917635" y="4732885"/>
            <a:ext cx="2365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B4DA143-730A-42C9-AF91-50EB032BCD09}"/>
              </a:ext>
            </a:extLst>
          </p:cNvPr>
          <p:cNvCxnSpPr/>
          <p:nvPr/>
        </p:nvCxnSpPr>
        <p:spPr>
          <a:xfrm flipV="1">
            <a:off x="7205869" y="2953781"/>
            <a:ext cx="0" cy="211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56B6023A-1A4E-478A-87EA-B4161AD34A87}"/>
              </a:ext>
            </a:extLst>
          </p:cNvPr>
          <p:cNvSpPr/>
          <p:nvPr/>
        </p:nvSpPr>
        <p:spPr>
          <a:xfrm>
            <a:off x="7593509" y="2953781"/>
            <a:ext cx="1212553" cy="1639942"/>
          </a:xfrm>
          <a:prstGeom prst="ellipse">
            <a:avLst/>
          </a:prstGeom>
          <a:noFill/>
          <a:ln>
            <a:solidFill>
              <a:srgbClr val="00B0F0"/>
            </a:solidFill>
          </a:ln>
          <a:scene3d>
            <a:camera prst="orthographicFront">
              <a:rot lat="0" lon="0" rev="9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D136F9-E52A-4C22-A3EB-BC2A746A70D0}"/>
              </a:ext>
            </a:extLst>
          </p:cNvPr>
          <p:cNvSpPr/>
          <p:nvPr/>
        </p:nvSpPr>
        <p:spPr>
          <a:xfrm>
            <a:off x="7696513" y="3202038"/>
            <a:ext cx="908551" cy="1250723"/>
          </a:xfrm>
          <a:prstGeom prst="ellipse">
            <a:avLst/>
          </a:prstGeom>
          <a:noFill/>
          <a:ln>
            <a:solidFill>
              <a:srgbClr val="FFC000"/>
            </a:solidFill>
          </a:ln>
          <a:scene3d>
            <a:camera prst="orthographicFront">
              <a:rot lat="0" lon="0" rev="9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FC7FB5-C7BA-4CEF-B4D4-718EE1C8114F}"/>
              </a:ext>
            </a:extLst>
          </p:cNvPr>
          <p:cNvSpPr/>
          <p:nvPr/>
        </p:nvSpPr>
        <p:spPr>
          <a:xfrm>
            <a:off x="7819066" y="3441524"/>
            <a:ext cx="575182" cy="880357"/>
          </a:xfrm>
          <a:prstGeom prst="ellipse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9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7E5892-97F3-43AA-AC21-36781FE2C167}"/>
              </a:ext>
            </a:extLst>
          </p:cNvPr>
          <p:cNvSpPr/>
          <p:nvPr/>
        </p:nvSpPr>
        <p:spPr>
          <a:xfrm>
            <a:off x="7922957" y="3597281"/>
            <a:ext cx="324904" cy="622532"/>
          </a:xfrm>
          <a:prstGeom prst="ellipse">
            <a:avLst/>
          </a:prstGeom>
          <a:noFill/>
          <a:scene3d>
            <a:camera prst="orthographicFront">
              <a:rot lat="0" lon="0" rev="9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내용 개체 틀 13">
                <a:extLst>
                  <a:ext uri="{FF2B5EF4-FFF2-40B4-BE49-F238E27FC236}">
                    <a16:creationId xmlns:a16="http://schemas.microsoft.com/office/drawing/2014/main" id="{226473DC-3BD3-4871-BFBC-441DC7D1B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0618" y="2490071"/>
                <a:ext cx="5124603" cy="2063115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US" altLang="ko-KR" sz="2400" dirty="0"/>
                  <a:t>Gradient Descent</a:t>
                </a:r>
              </a:p>
              <a:p>
                <a:pPr lvl="1"/>
                <a:endParaRPr lang="en-US" altLang="ko-KR" sz="2400" dirty="0"/>
              </a:p>
              <a:p>
                <a:pPr lvl="2"/>
                <a:r>
                  <a:rPr lang="en-US" altLang="ko-KR" sz="1800" dirty="0"/>
                  <a:t>The way to re-assign w1, w2 toward small loss.</a:t>
                </a:r>
              </a:p>
              <a:p>
                <a:pPr lvl="2"/>
                <a:endParaRPr lang="en-US" altLang="ko-KR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ko-KR" sz="18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: Learning rate </a:t>
                </a:r>
                <a:endParaRPr lang="ko-KR" altLang="en-US" sz="1800" dirty="0"/>
              </a:p>
              <a:p>
                <a:pPr lvl="2"/>
                <a:endParaRPr lang="ko-KR" altLang="en-US" sz="1800" dirty="0"/>
              </a:p>
            </p:txBody>
          </p:sp>
        </mc:Choice>
        <mc:Fallback xmlns="">
          <p:sp>
            <p:nvSpPr>
              <p:cNvPr id="14" name="내용 개체 틀 13">
                <a:extLst>
                  <a:ext uri="{FF2B5EF4-FFF2-40B4-BE49-F238E27FC236}">
                    <a16:creationId xmlns:a16="http://schemas.microsoft.com/office/drawing/2014/main" id="{226473DC-3BD3-4871-BFBC-441DC7D1B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618" y="2490071"/>
                <a:ext cx="5124603" cy="2063115"/>
              </a:xfrm>
              <a:blipFill>
                <a:blip r:embed="rId3"/>
                <a:stretch>
                  <a:fillRect t="-5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BAE2A46-07CF-492A-88F0-351C184DE1C4}"/>
              </a:ext>
            </a:extLst>
          </p:cNvPr>
          <p:cNvSpPr txBox="1"/>
          <p:nvPr/>
        </p:nvSpPr>
        <p:spPr>
          <a:xfrm>
            <a:off x="6728789" y="2929778"/>
            <a:ext cx="47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90AE2D-2DF4-4A33-92EE-CDC2FD067BDA}"/>
              </a:ext>
            </a:extLst>
          </p:cNvPr>
          <p:cNvSpPr txBox="1"/>
          <p:nvPr/>
        </p:nvSpPr>
        <p:spPr>
          <a:xfrm>
            <a:off x="8835886" y="4732885"/>
            <a:ext cx="47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BD97297-3968-435C-A7B0-FB9FB51564E4}"/>
              </a:ext>
            </a:extLst>
          </p:cNvPr>
          <p:cNvCxnSpPr>
            <a:cxnSpLocks/>
          </p:cNvCxnSpPr>
          <p:nvPr/>
        </p:nvCxnSpPr>
        <p:spPr>
          <a:xfrm flipH="1">
            <a:off x="8909068" y="3179016"/>
            <a:ext cx="1033852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A966E8-3152-4914-961F-187EB45DDCB8}"/>
              </a:ext>
            </a:extLst>
          </p:cNvPr>
          <p:cNvSpPr txBox="1"/>
          <p:nvPr/>
        </p:nvSpPr>
        <p:spPr>
          <a:xfrm>
            <a:off x="9312966" y="2555707"/>
            <a:ext cx="76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Large Loss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0D6C2-29EB-4623-8D21-1BDB5DF0AFB3}"/>
              </a:ext>
            </a:extLst>
          </p:cNvPr>
          <p:cNvSpPr txBox="1"/>
          <p:nvPr/>
        </p:nvSpPr>
        <p:spPr>
          <a:xfrm>
            <a:off x="9312966" y="3450586"/>
            <a:ext cx="76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Small Loss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2CC5B2A-233B-4059-8530-C3DB04B9C6E8}"/>
              </a:ext>
            </a:extLst>
          </p:cNvPr>
          <p:cNvCxnSpPr/>
          <p:nvPr/>
        </p:nvCxnSpPr>
        <p:spPr>
          <a:xfrm flipH="1">
            <a:off x="8230199" y="4030932"/>
            <a:ext cx="2105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907F4E06-212D-408F-B817-272FB7F78FB5}"/>
              </a:ext>
            </a:extLst>
          </p:cNvPr>
          <p:cNvSpPr/>
          <p:nvPr/>
        </p:nvSpPr>
        <p:spPr>
          <a:xfrm>
            <a:off x="8471056" y="3013158"/>
            <a:ext cx="65186" cy="9483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69A1BBA-8DF7-4FA1-81AD-97FE46F3D207}"/>
              </a:ext>
            </a:extLst>
          </p:cNvPr>
          <p:cNvCxnSpPr>
            <a:stCxn id="29" idx="3"/>
          </p:cNvCxnSpPr>
          <p:nvPr/>
        </p:nvCxnSpPr>
        <p:spPr>
          <a:xfrm rot="5400000" flipH="1">
            <a:off x="7976883" y="2590383"/>
            <a:ext cx="449794" cy="557645"/>
          </a:xfrm>
          <a:prstGeom prst="bentConnector4">
            <a:avLst>
              <a:gd name="adj1" fmla="val 100704"/>
              <a:gd name="adj2" fmla="val 50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C9CBF0-9339-4928-AFE2-A3C43217FDE1}"/>
              </a:ext>
            </a:extLst>
          </p:cNvPr>
          <p:cNvSpPr txBox="1"/>
          <p:nvPr/>
        </p:nvSpPr>
        <p:spPr>
          <a:xfrm>
            <a:off x="7142088" y="2490071"/>
            <a:ext cx="100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Initial W</a:t>
            </a:r>
            <a:endParaRPr lang="ko-KR" altLang="en-US" sz="14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7674B3B-1B2D-4BA5-B704-E0A62EC874B8}"/>
              </a:ext>
            </a:extLst>
          </p:cNvPr>
          <p:cNvCxnSpPr>
            <a:stCxn id="29" idx="4"/>
          </p:cNvCxnSpPr>
          <p:nvPr/>
        </p:nvCxnSpPr>
        <p:spPr>
          <a:xfrm>
            <a:off x="8503649" y="3107990"/>
            <a:ext cx="0" cy="1911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5C478E2-754C-4C35-9DEE-115516DD0065}"/>
              </a:ext>
            </a:extLst>
          </p:cNvPr>
          <p:cNvCxnSpPr/>
          <p:nvPr/>
        </p:nvCxnSpPr>
        <p:spPr>
          <a:xfrm flipH="1">
            <a:off x="8394248" y="3299110"/>
            <a:ext cx="109401" cy="1514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93E7E9A-EA4D-465A-948E-5A98EB1A4CBC}"/>
              </a:ext>
            </a:extLst>
          </p:cNvPr>
          <p:cNvCxnSpPr>
            <a:endCxn id="11" idx="7"/>
          </p:cNvCxnSpPr>
          <p:nvPr/>
        </p:nvCxnSpPr>
        <p:spPr>
          <a:xfrm flipH="1">
            <a:off x="8310015" y="3441524"/>
            <a:ext cx="81036" cy="1289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1DC250-2E06-4BCD-A1B2-BE49A9E91D95}"/>
              </a:ext>
            </a:extLst>
          </p:cNvPr>
          <p:cNvCxnSpPr>
            <a:cxnSpLocks/>
            <a:stCxn id="11" idx="7"/>
            <a:endCxn id="12" idx="7"/>
          </p:cNvCxnSpPr>
          <p:nvPr/>
        </p:nvCxnSpPr>
        <p:spPr>
          <a:xfrm flipH="1">
            <a:off x="8200280" y="3570449"/>
            <a:ext cx="109735" cy="1180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AAD295B-A80B-43FB-A34B-8CF9193A806A}"/>
              </a:ext>
            </a:extLst>
          </p:cNvPr>
          <p:cNvCxnSpPr>
            <a:stCxn id="12" idx="7"/>
          </p:cNvCxnSpPr>
          <p:nvPr/>
        </p:nvCxnSpPr>
        <p:spPr>
          <a:xfrm flipH="1">
            <a:off x="8079027" y="3688449"/>
            <a:ext cx="121253" cy="2200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245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6" t="17054" r="21047" b="12065"/>
          <a:stretch/>
        </p:blipFill>
        <p:spPr>
          <a:xfrm>
            <a:off x="3632959" y="3608380"/>
            <a:ext cx="2153264" cy="20254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4" t="13713" r="10792" b="16548"/>
          <a:stretch/>
        </p:blipFill>
        <p:spPr>
          <a:xfrm>
            <a:off x="8206697" y="3322143"/>
            <a:ext cx="3204876" cy="26454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738A32E-F4AC-4C54-BBFA-AB6BFC1D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rate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CEBA8B-4ADF-4DE2-A105-42B704071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259643"/>
            <a:ext cx="4937760" cy="3235224"/>
          </a:xfrm>
        </p:spPr>
        <p:txBody>
          <a:bodyPr/>
          <a:lstStyle/>
          <a:p>
            <a:pPr lvl="1"/>
            <a:r>
              <a:rPr lang="en-US" altLang="ko-KR" dirty="0"/>
              <a:t>Too Large</a:t>
            </a:r>
          </a:p>
          <a:p>
            <a:pPr lvl="2"/>
            <a:r>
              <a:rPr lang="en-US" altLang="ko-KR" dirty="0"/>
              <a:t>Causes ‘Overshooting’</a:t>
            </a:r>
          </a:p>
          <a:p>
            <a:pPr lvl="2"/>
            <a:r>
              <a:rPr lang="en-US" altLang="ko-KR" dirty="0"/>
              <a:t>Can be deviate from the range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7344B-BA5C-418B-B7FB-FAEB224EA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2259643"/>
            <a:ext cx="4937760" cy="3235224"/>
          </a:xfrm>
        </p:spPr>
        <p:txBody>
          <a:bodyPr/>
          <a:lstStyle/>
          <a:p>
            <a:pPr lvl="1"/>
            <a:r>
              <a:rPr lang="en-US" altLang="ko-KR" dirty="0"/>
              <a:t>Too Small</a:t>
            </a:r>
          </a:p>
          <a:p>
            <a:pPr lvl="2"/>
            <a:r>
              <a:rPr lang="en-US" altLang="ko-KR" dirty="0"/>
              <a:t>May take too long</a:t>
            </a:r>
          </a:p>
          <a:p>
            <a:pPr lvl="2"/>
            <a:r>
              <a:rPr lang="en-US" altLang="ko-KR" dirty="0"/>
              <a:t>Can stop at the </a:t>
            </a:r>
            <a:r>
              <a:rPr lang="en-US" altLang="ko-KR" dirty="0">
                <a:solidFill>
                  <a:srgbClr val="FF0000"/>
                </a:solidFill>
              </a:rPr>
              <a:t>Local minimum</a:t>
            </a:r>
          </a:p>
          <a:p>
            <a:pPr lvl="2"/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73B1884C-34E4-4A8F-A764-AD78575A2FC4}"/>
              </a:ext>
            </a:extLst>
          </p:cNvPr>
          <p:cNvSpPr txBox="1">
            <a:spLocks/>
          </p:cNvSpPr>
          <p:nvPr/>
        </p:nvSpPr>
        <p:spPr>
          <a:xfrm>
            <a:off x="1097279" y="1885417"/>
            <a:ext cx="10058400" cy="7484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The size of the step for each learning process</a:t>
            </a:r>
          </a:p>
          <a:p>
            <a:pPr lvl="2"/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508988" y="3457071"/>
            <a:ext cx="3591547" cy="2375622"/>
            <a:chOff x="2759558" y="3429000"/>
            <a:chExt cx="3591547" cy="2375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DAEC6D-5035-4AA9-9D43-4AFC2D04F840}"/>
                </a:ext>
              </a:extLst>
            </p:cNvPr>
            <p:cNvSpPr txBox="1"/>
            <p:nvPr/>
          </p:nvSpPr>
          <p:spPr>
            <a:xfrm>
              <a:off x="4383157" y="3738755"/>
              <a:ext cx="1967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Very huge step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759558" y="3429000"/>
              <a:ext cx="1623599" cy="2375622"/>
              <a:chOff x="2759558" y="3429000"/>
              <a:chExt cx="1623599" cy="2375622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3078F7F5-F900-45D8-AD34-C8E004DEE0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9558" y="3429000"/>
                <a:ext cx="1623599" cy="2324497"/>
              </a:xfrm>
              <a:prstGeom prst="rect">
                <a:avLst/>
              </a:prstGeom>
            </p:spPr>
          </p:pic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BB7A1574-D4B7-460F-8513-4BC9F6775F04}"/>
                  </a:ext>
                </a:extLst>
              </p:cNvPr>
              <p:cNvCxnSpPr/>
              <p:nvPr/>
            </p:nvCxnSpPr>
            <p:spPr>
              <a:xfrm flipH="1">
                <a:off x="3856383" y="3877254"/>
                <a:ext cx="526774" cy="487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F2B3896F-94B6-4A81-8C8E-7A0E9BAA9D18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 flipV="1">
                <a:off x="3627783" y="3796748"/>
                <a:ext cx="755374" cy="805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F370285-8DBA-412A-8331-4130E8C09515}"/>
                  </a:ext>
                </a:extLst>
              </p:cNvPr>
              <p:cNvSpPr/>
              <p:nvPr/>
            </p:nvSpPr>
            <p:spPr>
              <a:xfrm>
                <a:off x="2759558" y="5406887"/>
                <a:ext cx="1623599" cy="39773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6351105" y="3429000"/>
            <a:ext cx="3813729" cy="2543175"/>
            <a:chOff x="7586661" y="3429000"/>
            <a:chExt cx="3813729" cy="254317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B4C11B4-12E0-4582-BA7E-01CFE015D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661" y="3429000"/>
              <a:ext cx="2200275" cy="254317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ED3E68-D23E-431D-8EAC-C2F95E3A95E6}"/>
                </a:ext>
              </a:extLst>
            </p:cNvPr>
            <p:cNvSpPr txBox="1"/>
            <p:nvPr/>
          </p:nvSpPr>
          <p:spPr>
            <a:xfrm>
              <a:off x="9432442" y="3738754"/>
              <a:ext cx="1967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Almost fixed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AB49B22-5F1A-41AB-9E05-E715DF2B6EC8}"/>
                </a:ext>
              </a:extLst>
            </p:cNvPr>
            <p:cNvCxnSpPr/>
            <p:nvPr/>
          </p:nvCxnSpPr>
          <p:spPr>
            <a:xfrm flipH="1">
              <a:off x="8905668" y="3877253"/>
              <a:ext cx="526774" cy="48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075A137-B529-4067-A542-DA635AE752E3}"/>
                </a:ext>
              </a:extLst>
            </p:cNvPr>
            <p:cNvCxnSpPr>
              <a:stCxn id="19" idx="1"/>
            </p:cNvCxnSpPr>
            <p:nvPr/>
          </p:nvCxnSpPr>
          <p:spPr>
            <a:xfrm flipH="1" flipV="1">
              <a:off x="8677068" y="3796747"/>
              <a:ext cx="755374" cy="80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A5264EE-A199-4FD2-B651-A8B5E8510439}"/>
                </a:ext>
              </a:extLst>
            </p:cNvPr>
            <p:cNvSpPr/>
            <p:nvPr/>
          </p:nvSpPr>
          <p:spPr>
            <a:xfrm>
              <a:off x="7613166" y="5559287"/>
              <a:ext cx="1623599" cy="39773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9641786" y="3864077"/>
            <a:ext cx="859065" cy="1543665"/>
          </a:xfrm>
          <a:custGeom>
            <a:avLst/>
            <a:gdLst>
              <a:gd name="connsiteX0" fmla="*/ 934065 w 934065"/>
              <a:gd name="connsiteY0" fmla="*/ 0 h 1543665"/>
              <a:gd name="connsiteX1" fmla="*/ 865239 w 934065"/>
              <a:gd name="connsiteY1" fmla="*/ 39329 h 1543665"/>
              <a:gd name="connsiteX2" fmla="*/ 894736 w 934065"/>
              <a:gd name="connsiteY2" fmla="*/ 58994 h 1543665"/>
              <a:gd name="connsiteX3" fmla="*/ 865239 w 934065"/>
              <a:gd name="connsiteY3" fmla="*/ 68826 h 1543665"/>
              <a:gd name="connsiteX4" fmla="*/ 825910 w 934065"/>
              <a:gd name="connsiteY4" fmla="*/ 78658 h 1543665"/>
              <a:gd name="connsiteX5" fmla="*/ 816078 w 934065"/>
              <a:gd name="connsiteY5" fmla="*/ 108155 h 1543665"/>
              <a:gd name="connsiteX6" fmla="*/ 835742 w 934065"/>
              <a:gd name="connsiteY6" fmla="*/ 137652 h 1543665"/>
              <a:gd name="connsiteX7" fmla="*/ 806245 w 934065"/>
              <a:gd name="connsiteY7" fmla="*/ 147484 h 1543665"/>
              <a:gd name="connsiteX8" fmla="*/ 776748 w 934065"/>
              <a:gd name="connsiteY8" fmla="*/ 167149 h 1543665"/>
              <a:gd name="connsiteX9" fmla="*/ 766916 w 934065"/>
              <a:gd name="connsiteY9" fmla="*/ 196646 h 1543665"/>
              <a:gd name="connsiteX10" fmla="*/ 825910 w 934065"/>
              <a:gd name="connsiteY10" fmla="*/ 245807 h 1543665"/>
              <a:gd name="connsiteX11" fmla="*/ 747252 w 934065"/>
              <a:gd name="connsiteY11" fmla="*/ 314633 h 1543665"/>
              <a:gd name="connsiteX12" fmla="*/ 796413 w 934065"/>
              <a:gd name="connsiteY12" fmla="*/ 353962 h 1543665"/>
              <a:gd name="connsiteX13" fmla="*/ 766916 w 934065"/>
              <a:gd name="connsiteY13" fmla="*/ 373626 h 1543665"/>
              <a:gd name="connsiteX14" fmla="*/ 776748 w 934065"/>
              <a:gd name="connsiteY14" fmla="*/ 422788 h 1543665"/>
              <a:gd name="connsiteX15" fmla="*/ 747252 w 934065"/>
              <a:gd name="connsiteY15" fmla="*/ 432620 h 1543665"/>
              <a:gd name="connsiteX16" fmla="*/ 698090 w 934065"/>
              <a:gd name="connsiteY16" fmla="*/ 442452 h 1543665"/>
              <a:gd name="connsiteX17" fmla="*/ 668594 w 934065"/>
              <a:gd name="connsiteY17" fmla="*/ 501446 h 1543665"/>
              <a:gd name="connsiteX18" fmla="*/ 688258 w 934065"/>
              <a:gd name="connsiteY18" fmla="*/ 540775 h 1543665"/>
              <a:gd name="connsiteX19" fmla="*/ 717755 w 934065"/>
              <a:gd name="connsiteY19" fmla="*/ 550607 h 1543665"/>
              <a:gd name="connsiteX20" fmla="*/ 639097 w 934065"/>
              <a:gd name="connsiteY20" fmla="*/ 599768 h 1543665"/>
              <a:gd name="connsiteX21" fmla="*/ 629265 w 934065"/>
              <a:gd name="connsiteY21" fmla="*/ 629265 h 1543665"/>
              <a:gd name="connsiteX22" fmla="*/ 639097 w 934065"/>
              <a:gd name="connsiteY22" fmla="*/ 658762 h 1543665"/>
              <a:gd name="connsiteX23" fmla="*/ 639097 w 934065"/>
              <a:gd name="connsiteY23" fmla="*/ 688258 h 1543665"/>
              <a:gd name="connsiteX24" fmla="*/ 629265 w 934065"/>
              <a:gd name="connsiteY24" fmla="*/ 747252 h 1543665"/>
              <a:gd name="connsiteX25" fmla="*/ 658761 w 934065"/>
              <a:gd name="connsiteY25" fmla="*/ 757084 h 1543665"/>
              <a:gd name="connsiteX26" fmla="*/ 619432 w 934065"/>
              <a:gd name="connsiteY26" fmla="*/ 766917 h 1543665"/>
              <a:gd name="connsiteX27" fmla="*/ 599768 w 934065"/>
              <a:gd name="connsiteY27" fmla="*/ 835742 h 1543665"/>
              <a:gd name="connsiteX28" fmla="*/ 629265 w 934065"/>
              <a:gd name="connsiteY28" fmla="*/ 845575 h 1543665"/>
              <a:gd name="connsiteX29" fmla="*/ 619432 w 934065"/>
              <a:gd name="connsiteY29" fmla="*/ 924233 h 1543665"/>
              <a:gd name="connsiteX30" fmla="*/ 560439 w 934065"/>
              <a:gd name="connsiteY30" fmla="*/ 983226 h 1543665"/>
              <a:gd name="connsiteX31" fmla="*/ 530942 w 934065"/>
              <a:gd name="connsiteY31" fmla="*/ 1012723 h 1543665"/>
              <a:gd name="connsiteX32" fmla="*/ 521110 w 934065"/>
              <a:gd name="connsiteY32" fmla="*/ 1042220 h 1543665"/>
              <a:gd name="connsiteX33" fmla="*/ 580103 w 934065"/>
              <a:gd name="connsiteY33" fmla="*/ 1071717 h 1543665"/>
              <a:gd name="connsiteX34" fmla="*/ 550607 w 934065"/>
              <a:gd name="connsiteY34" fmla="*/ 1091381 h 1543665"/>
              <a:gd name="connsiteX35" fmla="*/ 521110 w 934065"/>
              <a:gd name="connsiteY35" fmla="*/ 1101213 h 1543665"/>
              <a:gd name="connsiteX36" fmla="*/ 501445 w 934065"/>
              <a:gd name="connsiteY36" fmla="*/ 1160207 h 1543665"/>
              <a:gd name="connsiteX37" fmla="*/ 491613 w 934065"/>
              <a:gd name="connsiteY37" fmla="*/ 1189704 h 1543665"/>
              <a:gd name="connsiteX38" fmla="*/ 462116 w 934065"/>
              <a:gd name="connsiteY38" fmla="*/ 1219200 h 1543665"/>
              <a:gd name="connsiteX39" fmla="*/ 452284 w 934065"/>
              <a:gd name="connsiteY39" fmla="*/ 1268362 h 1543665"/>
              <a:gd name="connsiteX40" fmla="*/ 412955 w 934065"/>
              <a:gd name="connsiteY40" fmla="*/ 1317523 h 1543665"/>
              <a:gd name="connsiteX41" fmla="*/ 403123 w 934065"/>
              <a:gd name="connsiteY41" fmla="*/ 1366684 h 1543665"/>
              <a:gd name="connsiteX42" fmla="*/ 363794 w 934065"/>
              <a:gd name="connsiteY42" fmla="*/ 1376517 h 1543665"/>
              <a:gd name="connsiteX43" fmla="*/ 353961 w 934065"/>
              <a:gd name="connsiteY43" fmla="*/ 1455175 h 1543665"/>
              <a:gd name="connsiteX44" fmla="*/ 324465 w 934065"/>
              <a:gd name="connsiteY44" fmla="*/ 1504336 h 1543665"/>
              <a:gd name="connsiteX45" fmla="*/ 216310 w 934065"/>
              <a:gd name="connsiteY45" fmla="*/ 1543665 h 1543665"/>
              <a:gd name="connsiteX46" fmla="*/ 157316 w 934065"/>
              <a:gd name="connsiteY46" fmla="*/ 1524000 h 1543665"/>
              <a:gd name="connsiteX47" fmla="*/ 117987 w 934065"/>
              <a:gd name="connsiteY47" fmla="*/ 1474839 h 1543665"/>
              <a:gd name="connsiteX48" fmla="*/ 88490 w 934065"/>
              <a:gd name="connsiteY48" fmla="*/ 1484671 h 1543665"/>
              <a:gd name="connsiteX49" fmla="*/ 58994 w 934065"/>
              <a:gd name="connsiteY49" fmla="*/ 1504336 h 1543665"/>
              <a:gd name="connsiteX50" fmla="*/ 49161 w 934065"/>
              <a:gd name="connsiteY50" fmla="*/ 1474839 h 1543665"/>
              <a:gd name="connsiteX51" fmla="*/ 0 w 934065"/>
              <a:gd name="connsiteY51" fmla="*/ 1474839 h 1543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34065" h="1543665">
                <a:moveTo>
                  <a:pt x="934065" y="0"/>
                </a:moveTo>
                <a:cubicBezTo>
                  <a:pt x="924468" y="1920"/>
                  <a:pt x="858005" y="3162"/>
                  <a:pt x="865239" y="39329"/>
                </a:cubicBezTo>
                <a:cubicBezTo>
                  <a:pt x="867557" y="50917"/>
                  <a:pt x="884904" y="52439"/>
                  <a:pt x="894736" y="58994"/>
                </a:cubicBezTo>
                <a:cubicBezTo>
                  <a:pt x="884904" y="62271"/>
                  <a:pt x="875204" y="65979"/>
                  <a:pt x="865239" y="68826"/>
                </a:cubicBezTo>
                <a:cubicBezTo>
                  <a:pt x="852246" y="72538"/>
                  <a:pt x="836462" y="70216"/>
                  <a:pt x="825910" y="78658"/>
                </a:cubicBezTo>
                <a:cubicBezTo>
                  <a:pt x="817817" y="85132"/>
                  <a:pt x="819355" y="98323"/>
                  <a:pt x="816078" y="108155"/>
                </a:cubicBezTo>
                <a:cubicBezTo>
                  <a:pt x="822633" y="117987"/>
                  <a:pt x="838608" y="126188"/>
                  <a:pt x="835742" y="137652"/>
                </a:cubicBezTo>
                <a:cubicBezTo>
                  <a:pt x="833228" y="147707"/>
                  <a:pt x="815515" y="142849"/>
                  <a:pt x="806245" y="147484"/>
                </a:cubicBezTo>
                <a:cubicBezTo>
                  <a:pt x="795676" y="152769"/>
                  <a:pt x="786580" y="160594"/>
                  <a:pt x="776748" y="167149"/>
                </a:cubicBezTo>
                <a:cubicBezTo>
                  <a:pt x="773471" y="176981"/>
                  <a:pt x="763638" y="186814"/>
                  <a:pt x="766916" y="196646"/>
                </a:cubicBezTo>
                <a:cubicBezTo>
                  <a:pt x="772323" y="212867"/>
                  <a:pt x="812418" y="236812"/>
                  <a:pt x="825910" y="245807"/>
                </a:cubicBezTo>
                <a:cubicBezTo>
                  <a:pt x="757084" y="291691"/>
                  <a:pt x="780025" y="265471"/>
                  <a:pt x="747252" y="314633"/>
                </a:cubicBezTo>
                <a:cubicBezTo>
                  <a:pt x="760795" y="319147"/>
                  <a:pt x="801972" y="326166"/>
                  <a:pt x="796413" y="353962"/>
                </a:cubicBezTo>
                <a:cubicBezTo>
                  <a:pt x="794096" y="365549"/>
                  <a:pt x="776748" y="367071"/>
                  <a:pt x="766916" y="373626"/>
                </a:cubicBezTo>
                <a:cubicBezTo>
                  <a:pt x="701369" y="471950"/>
                  <a:pt x="776748" y="337574"/>
                  <a:pt x="776748" y="422788"/>
                </a:cubicBezTo>
                <a:cubicBezTo>
                  <a:pt x="776748" y="433152"/>
                  <a:pt x="757306" y="430106"/>
                  <a:pt x="747252" y="432620"/>
                </a:cubicBezTo>
                <a:cubicBezTo>
                  <a:pt x="731039" y="436673"/>
                  <a:pt x="714477" y="439175"/>
                  <a:pt x="698090" y="442452"/>
                </a:cubicBezTo>
                <a:cubicBezTo>
                  <a:pt x="690878" y="453271"/>
                  <a:pt x="666200" y="484684"/>
                  <a:pt x="668594" y="501446"/>
                </a:cubicBezTo>
                <a:cubicBezTo>
                  <a:pt x="670667" y="515956"/>
                  <a:pt x="677894" y="530411"/>
                  <a:pt x="688258" y="540775"/>
                </a:cubicBezTo>
                <a:cubicBezTo>
                  <a:pt x="695587" y="548104"/>
                  <a:pt x="707923" y="547330"/>
                  <a:pt x="717755" y="550607"/>
                </a:cubicBezTo>
                <a:cubicBezTo>
                  <a:pt x="663949" y="568542"/>
                  <a:pt x="660910" y="556140"/>
                  <a:pt x="639097" y="599768"/>
                </a:cubicBezTo>
                <a:cubicBezTo>
                  <a:pt x="634462" y="609038"/>
                  <a:pt x="632542" y="619433"/>
                  <a:pt x="629265" y="629265"/>
                </a:cubicBezTo>
                <a:cubicBezTo>
                  <a:pt x="632542" y="639097"/>
                  <a:pt x="631768" y="651433"/>
                  <a:pt x="639097" y="658762"/>
                </a:cubicBezTo>
                <a:cubicBezTo>
                  <a:pt x="663521" y="683186"/>
                  <a:pt x="695784" y="650468"/>
                  <a:pt x="639097" y="688258"/>
                </a:cubicBezTo>
                <a:cubicBezTo>
                  <a:pt x="626060" y="707814"/>
                  <a:pt x="604840" y="722827"/>
                  <a:pt x="629265" y="747252"/>
                </a:cubicBezTo>
                <a:cubicBezTo>
                  <a:pt x="636593" y="754580"/>
                  <a:pt x="648929" y="753807"/>
                  <a:pt x="658761" y="757084"/>
                </a:cubicBezTo>
                <a:cubicBezTo>
                  <a:pt x="645651" y="760362"/>
                  <a:pt x="631165" y="760213"/>
                  <a:pt x="619432" y="766917"/>
                </a:cubicBezTo>
                <a:cubicBezTo>
                  <a:pt x="591706" y="782760"/>
                  <a:pt x="575557" y="805478"/>
                  <a:pt x="599768" y="835742"/>
                </a:cubicBezTo>
                <a:cubicBezTo>
                  <a:pt x="606242" y="843835"/>
                  <a:pt x="619433" y="842297"/>
                  <a:pt x="629265" y="845575"/>
                </a:cubicBezTo>
                <a:cubicBezTo>
                  <a:pt x="583381" y="914400"/>
                  <a:pt x="570272" y="891458"/>
                  <a:pt x="619432" y="924233"/>
                </a:cubicBezTo>
                <a:lnTo>
                  <a:pt x="560439" y="983226"/>
                </a:lnTo>
                <a:lnTo>
                  <a:pt x="530942" y="1012723"/>
                </a:lnTo>
                <a:cubicBezTo>
                  <a:pt x="527665" y="1022555"/>
                  <a:pt x="517261" y="1032597"/>
                  <a:pt x="521110" y="1042220"/>
                </a:cubicBezTo>
                <a:cubicBezTo>
                  <a:pt x="526974" y="1056880"/>
                  <a:pt x="567687" y="1067578"/>
                  <a:pt x="580103" y="1071717"/>
                </a:cubicBezTo>
                <a:cubicBezTo>
                  <a:pt x="570271" y="1078272"/>
                  <a:pt x="561176" y="1086097"/>
                  <a:pt x="550607" y="1091381"/>
                </a:cubicBezTo>
                <a:cubicBezTo>
                  <a:pt x="541337" y="1096016"/>
                  <a:pt x="527134" y="1092779"/>
                  <a:pt x="521110" y="1101213"/>
                </a:cubicBezTo>
                <a:cubicBezTo>
                  <a:pt x="509062" y="1118080"/>
                  <a:pt x="501445" y="1160207"/>
                  <a:pt x="501445" y="1160207"/>
                </a:cubicBezTo>
                <a:cubicBezTo>
                  <a:pt x="572437" y="1195702"/>
                  <a:pt x="536087" y="1167467"/>
                  <a:pt x="491613" y="1189704"/>
                </a:cubicBezTo>
                <a:cubicBezTo>
                  <a:pt x="479176" y="1195922"/>
                  <a:pt x="471948" y="1209368"/>
                  <a:pt x="462116" y="1219200"/>
                </a:cubicBezTo>
                <a:cubicBezTo>
                  <a:pt x="458839" y="1235587"/>
                  <a:pt x="460575" y="1253852"/>
                  <a:pt x="452284" y="1268362"/>
                </a:cubicBezTo>
                <a:cubicBezTo>
                  <a:pt x="402685" y="1355161"/>
                  <a:pt x="436591" y="1222976"/>
                  <a:pt x="412955" y="1317523"/>
                </a:cubicBezTo>
                <a:cubicBezTo>
                  <a:pt x="408902" y="1333736"/>
                  <a:pt x="413821" y="1353846"/>
                  <a:pt x="403123" y="1366684"/>
                </a:cubicBezTo>
                <a:cubicBezTo>
                  <a:pt x="394472" y="1377065"/>
                  <a:pt x="376904" y="1373239"/>
                  <a:pt x="363794" y="1376517"/>
                </a:cubicBezTo>
                <a:cubicBezTo>
                  <a:pt x="360516" y="1402736"/>
                  <a:pt x="367556" y="1432517"/>
                  <a:pt x="353961" y="1455175"/>
                </a:cubicBezTo>
                <a:cubicBezTo>
                  <a:pt x="317881" y="1515307"/>
                  <a:pt x="278905" y="1435997"/>
                  <a:pt x="324465" y="1504336"/>
                </a:cubicBezTo>
                <a:cubicBezTo>
                  <a:pt x="234343" y="1526866"/>
                  <a:pt x="268294" y="1509008"/>
                  <a:pt x="216310" y="1543665"/>
                </a:cubicBezTo>
                <a:cubicBezTo>
                  <a:pt x="196645" y="1537110"/>
                  <a:pt x="163871" y="1543665"/>
                  <a:pt x="157316" y="1524000"/>
                </a:cubicBezTo>
                <a:cubicBezTo>
                  <a:pt x="143747" y="1483293"/>
                  <a:pt x="156107" y="1500253"/>
                  <a:pt x="117987" y="1474839"/>
                </a:cubicBezTo>
                <a:cubicBezTo>
                  <a:pt x="108155" y="1478116"/>
                  <a:pt x="97760" y="1480036"/>
                  <a:pt x="88490" y="1484671"/>
                </a:cubicBezTo>
                <a:cubicBezTo>
                  <a:pt x="77921" y="1489956"/>
                  <a:pt x="70458" y="1507202"/>
                  <a:pt x="58994" y="1504336"/>
                </a:cubicBezTo>
                <a:cubicBezTo>
                  <a:pt x="48939" y="1501822"/>
                  <a:pt x="58431" y="1479474"/>
                  <a:pt x="49161" y="1474839"/>
                </a:cubicBezTo>
                <a:cubicBezTo>
                  <a:pt x="34504" y="1467511"/>
                  <a:pt x="16387" y="1474839"/>
                  <a:pt x="0" y="14748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9802761" y="4257368"/>
            <a:ext cx="39329" cy="94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45088" y="3738754"/>
            <a:ext cx="106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Local Minimum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9340645" y="5456903"/>
            <a:ext cx="934065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폭발 1 28"/>
          <p:cNvSpPr/>
          <p:nvPr/>
        </p:nvSpPr>
        <p:spPr>
          <a:xfrm>
            <a:off x="9385892" y="4950247"/>
            <a:ext cx="298627" cy="294968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9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8FBA1-6FF5-41E4-9BB7-5DC2AB18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Normalized Input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88308-E0F3-4F1D-8F82-0F42A10D9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27043" cy="378455"/>
          </a:xfrm>
        </p:spPr>
        <p:txBody>
          <a:bodyPr/>
          <a:lstStyle/>
          <a:p>
            <a:pPr lvl="1"/>
            <a:r>
              <a:rPr lang="en-US" altLang="ko-KR" dirty="0"/>
              <a:t>To make the problem ‘WELL CONDITIONED’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460B15C-1327-4C00-8188-B218F936CB22}"/>
              </a:ext>
            </a:extLst>
          </p:cNvPr>
          <p:cNvCxnSpPr/>
          <p:nvPr/>
        </p:nvCxnSpPr>
        <p:spPr>
          <a:xfrm>
            <a:off x="1029509" y="4672365"/>
            <a:ext cx="2365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52D680F-5829-40C5-8EF8-EF2DBDA998F4}"/>
              </a:ext>
            </a:extLst>
          </p:cNvPr>
          <p:cNvCxnSpPr/>
          <p:nvPr/>
        </p:nvCxnSpPr>
        <p:spPr>
          <a:xfrm flipV="1">
            <a:off x="1317743" y="2893261"/>
            <a:ext cx="0" cy="211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2BADAF94-A1EC-4FD3-B5F2-8822F13D6E0E}"/>
              </a:ext>
            </a:extLst>
          </p:cNvPr>
          <p:cNvSpPr/>
          <p:nvPr/>
        </p:nvSpPr>
        <p:spPr>
          <a:xfrm>
            <a:off x="1725436" y="2827463"/>
            <a:ext cx="2146683" cy="1193810"/>
          </a:xfrm>
          <a:prstGeom prst="ellipse">
            <a:avLst/>
          </a:prstGeom>
          <a:noFill/>
          <a:ln>
            <a:solidFill>
              <a:srgbClr val="00B0F0"/>
            </a:solidFill>
          </a:ln>
          <a:scene3d>
            <a:camera prst="orthographicFront">
              <a:rot lat="0" lon="0" rev="9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8EBCB30-3D71-4E99-9DCD-E3361FD75EC3}"/>
              </a:ext>
            </a:extLst>
          </p:cNvPr>
          <p:cNvSpPr/>
          <p:nvPr/>
        </p:nvSpPr>
        <p:spPr>
          <a:xfrm>
            <a:off x="2041739" y="2969836"/>
            <a:ext cx="1608483" cy="910475"/>
          </a:xfrm>
          <a:prstGeom prst="ellipse">
            <a:avLst/>
          </a:prstGeom>
          <a:noFill/>
          <a:ln>
            <a:solidFill>
              <a:srgbClr val="FFC000"/>
            </a:solidFill>
          </a:ln>
          <a:scene3d>
            <a:camera prst="orthographicFront">
              <a:rot lat="0" lon="0" rev="9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48AC143-8347-4D8B-A1FE-A5EBF05EFBFB}"/>
              </a:ext>
            </a:extLst>
          </p:cNvPr>
          <p:cNvSpPr/>
          <p:nvPr/>
        </p:nvSpPr>
        <p:spPr>
          <a:xfrm>
            <a:off x="2398196" y="3108568"/>
            <a:ext cx="1018292" cy="640864"/>
          </a:xfrm>
          <a:prstGeom prst="ellipse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9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4226368-D3A4-42B4-91E8-83E2A49D843C}"/>
              </a:ext>
            </a:extLst>
          </p:cNvPr>
          <p:cNvSpPr/>
          <p:nvPr/>
        </p:nvSpPr>
        <p:spPr>
          <a:xfrm>
            <a:off x="2677691" y="3194186"/>
            <a:ext cx="575204" cy="453177"/>
          </a:xfrm>
          <a:prstGeom prst="ellipse">
            <a:avLst/>
          </a:prstGeom>
          <a:noFill/>
          <a:scene3d>
            <a:camera prst="orthographicFront">
              <a:rot lat="0" lon="0" rev="9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9869D-9784-4B76-8DEA-0F4C0024AADC}"/>
              </a:ext>
            </a:extLst>
          </p:cNvPr>
          <p:cNvSpPr txBox="1"/>
          <p:nvPr/>
        </p:nvSpPr>
        <p:spPr>
          <a:xfrm>
            <a:off x="1317743" y="5159204"/>
            <a:ext cx="225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Badly Conditioned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1A2E1D-7E69-4165-8DE4-E1322E617AA4}"/>
              </a:ext>
            </a:extLst>
          </p:cNvPr>
          <p:cNvCxnSpPr>
            <a:cxnSpLocks/>
          </p:cNvCxnSpPr>
          <p:nvPr/>
        </p:nvCxnSpPr>
        <p:spPr>
          <a:xfrm>
            <a:off x="4472609" y="4098201"/>
            <a:ext cx="2557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77F6AED-A8A0-4A89-9BE5-FED2A593F468}"/>
              </a:ext>
            </a:extLst>
          </p:cNvPr>
          <p:cNvCxnSpPr>
            <a:cxnSpLocks/>
          </p:cNvCxnSpPr>
          <p:nvPr/>
        </p:nvCxnSpPr>
        <p:spPr>
          <a:xfrm flipV="1">
            <a:off x="5751444" y="2831513"/>
            <a:ext cx="0" cy="225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FCAC0B-C5DE-4401-8FE8-7901779CD371}"/>
              </a:ext>
            </a:extLst>
          </p:cNvPr>
          <p:cNvSpPr txBox="1"/>
          <p:nvPr/>
        </p:nvSpPr>
        <p:spPr>
          <a:xfrm>
            <a:off x="4864092" y="5163254"/>
            <a:ext cx="225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Well Conditioned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BC89E19-744F-48F1-A9D3-C50B96F1B456}"/>
              </a:ext>
            </a:extLst>
          </p:cNvPr>
          <p:cNvSpPr/>
          <p:nvPr/>
        </p:nvSpPr>
        <p:spPr>
          <a:xfrm>
            <a:off x="5509910" y="3856849"/>
            <a:ext cx="483068" cy="462853"/>
          </a:xfrm>
          <a:prstGeom prst="ellipse">
            <a:avLst/>
          </a:prstGeom>
          <a:noFill/>
          <a:ln>
            <a:solidFill>
              <a:srgbClr val="7030A0"/>
            </a:solidFill>
          </a:ln>
          <a:scene3d>
            <a:camera prst="orthographicFront">
              <a:rot lat="0" lon="0" rev="9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6ED60CF-C0B7-4704-9B6E-994E8D4785C3}"/>
              </a:ext>
            </a:extLst>
          </p:cNvPr>
          <p:cNvSpPr/>
          <p:nvPr/>
        </p:nvSpPr>
        <p:spPr>
          <a:xfrm>
            <a:off x="5327543" y="3677930"/>
            <a:ext cx="847800" cy="820689"/>
          </a:xfrm>
          <a:prstGeom prst="ellipse">
            <a:avLst/>
          </a:prstGeom>
          <a:noFill/>
          <a:ln>
            <a:solidFill>
              <a:srgbClr val="00B0F0"/>
            </a:solidFill>
          </a:ln>
          <a:scene3d>
            <a:camera prst="orthographicFront">
              <a:rot lat="0" lon="0" rev="9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6BEE4A8-23D7-46EA-8989-2C1DFAE73652}"/>
              </a:ext>
            </a:extLst>
          </p:cNvPr>
          <p:cNvSpPr/>
          <p:nvPr/>
        </p:nvSpPr>
        <p:spPr>
          <a:xfrm>
            <a:off x="5148320" y="3545483"/>
            <a:ext cx="1172949" cy="1130927"/>
          </a:xfrm>
          <a:prstGeom prst="ellipse">
            <a:avLst/>
          </a:prstGeom>
          <a:noFill/>
          <a:ln>
            <a:solidFill>
              <a:srgbClr val="00B050"/>
            </a:solidFill>
          </a:ln>
          <a:scene3d>
            <a:camera prst="orthographicFront">
              <a:rot lat="0" lon="0" rev="9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5AA7B-6687-4483-A2AF-5F241369E424}"/>
              </a:ext>
            </a:extLst>
          </p:cNvPr>
          <p:cNvSpPr txBox="1"/>
          <p:nvPr/>
        </p:nvSpPr>
        <p:spPr>
          <a:xfrm>
            <a:off x="6175343" y="2735473"/>
            <a:ext cx="15707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Zero Mean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Equal Variance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2B9AD50-BE30-465C-AC74-D55EED8F910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746043" y="3058639"/>
            <a:ext cx="559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35CEEB-624D-4368-AE38-4FDEF4058311}"/>
                  </a:ext>
                </a:extLst>
              </p:cNvPr>
              <p:cNvSpPr txBox="1"/>
              <p:nvPr/>
            </p:nvSpPr>
            <p:spPr>
              <a:xfrm>
                <a:off x="7891969" y="2223060"/>
                <a:ext cx="3085288" cy="227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Standardization</a:t>
                </a:r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: Input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 : Mean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 : Standard Deviation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35CEEB-624D-4368-AE38-4FDEF405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969" y="2223060"/>
                <a:ext cx="3085288" cy="2275559"/>
              </a:xfrm>
              <a:prstGeom prst="rect">
                <a:avLst/>
              </a:prstGeom>
              <a:blipFill>
                <a:blip r:embed="rId3"/>
                <a:stretch>
                  <a:fillRect t="-1609" b="-3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11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2CD98-509D-4DDD-954D-D6CEA5B1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Normalized Input</a:t>
            </a:r>
            <a:endParaRPr lang="ko-KR" altLang="en-US" dirty="0"/>
          </a:p>
        </p:txBody>
      </p:sp>
      <p:pic>
        <p:nvPicPr>
          <p:cNvPr id="5" name="내용 개체 틀 4" descr="벽이(가) 표시된 사진&#10;&#10;높은 신뢰도로 생성된 설명">
            <a:extLst>
              <a:ext uri="{FF2B5EF4-FFF2-40B4-BE49-F238E27FC236}">
                <a16:creationId xmlns:a16="http://schemas.microsoft.com/office/drawing/2014/main" id="{C87AB386-7D65-430C-BD58-F1F3AB067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08" y="3429000"/>
            <a:ext cx="3948802" cy="109983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DA8D4B-2E5B-4558-AF24-EF2591BDB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30" y="2132518"/>
            <a:ext cx="4819650" cy="1238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413CD8-BC65-4421-8303-0237293FE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005" y="4693370"/>
            <a:ext cx="4891211" cy="131980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1D147CB-62A2-46B5-B9D2-93B86C5E59AB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387010" y="2751643"/>
            <a:ext cx="949020" cy="122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28DD003-8CFB-437B-AABE-AE5F8C6B6A0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387010" y="3978918"/>
            <a:ext cx="952995" cy="137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실내이(가) 표시된 사진&#10;&#10;높은 신뢰도로 생성된 설명">
            <a:extLst>
              <a:ext uri="{FF2B5EF4-FFF2-40B4-BE49-F238E27FC236}">
                <a16:creationId xmlns:a16="http://schemas.microsoft.com/office/drawing/2014/main" id="{F84D5DCD-739F-470D-B27F-07A4AF25EDC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74" y="1896883"/>
            <a:ext cx="1828869" cy="1372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B5FBC5A-378F-40C0-8575-FBA9C38A7F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100000"/>
                    </a14:imgEffect>
                    <a14:imgEffect>
                      <a14:brightnessContrast contras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359" y="3541999"/>
            <a:ext cx="866992" cy="8950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885F59-FC64-4321-8F20-8C4DE6730115}"/>
              </a:ext>
            </a:extLst>
          </p:cNvPr>
          <p:cNvSpPr txBox="1"/>
          <p:nvPr/>
        </p:nvSpPr>
        <p:spPr>
          <a:xfrm>
            <a:off x="2498174" y="4688359"/>
            <a:ext cx="200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800 &lt; </a:t>
            </a:r>
            <a:r>
              <a:rPr lang="en-US" altLang="ko-KR" dirty="0" err="1"/>
              <a:t>xy</a:t>
            </a:r>
            <a:r>
              <a:rPr lang="en-US" altLang="ko-KR" dirty="0"/>
              <a:t> &lt; 1828100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F30A90-5D29-4B8E-B3E9-7970108E9023}"/>
              </a:ext>
            </a:extLst>
          </p:cNvPr>
          <p:cNvSpPr txBox="1"/>
          <p:nvPr/>
        </p:nvSpPr>
        <p:spPr>
          <a:xfrm rot="18378791">
            <a:off x="5105201" y="2963821"/>
            <a:ext cx="1464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Normalize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1C964B-7D60-44BA-8D0D-8701C4510553}"/>
              </a:ext>
            </a:extLst>
          </p:cNvPr>
          <p:cNvSpPr txBox="1"/>
          <p:nvPr/>
        </p:nvSpPr>
        <p:spPr>
          <a:xfrm rot="3245036">
            <a:off x="5179788" y="4703747"/>
            <a:ext cx="1464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Normalize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573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27A03-7D7A-4C5F-85B9-DB89B671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8BA50-EB75-412F-B06A-A8FE4D8F9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27050" cy="4023360"/>
          </a:xfrm>
        </p:spPr>
        <p:txBody>
          <a:bodyPr>
            <a:normAutofit/>
          </a:bodyPr>
          <a:lstStyle/>
          <a:p>
            <a:pPr lvl="1"/>
            <a:r>
              <a:rPr lang="en-US" altLang="ko-KR" sz="2400" dirty="0"/>
              <a:t>How</a:t>
            </a:r>
            <a:r>
              <a:rPr lang="ko-KR" altLang="en-US" sz="2400" dirty="0"/>
              <a:t> </a:t>
            </a:r>
            <a:r>
              <a:rPr lang="en-US" altLang="ko-KR" sz="2400" dirty="0"/>
              <a:t>can</a:t>
            </a:r>
            <a:r>
              <a:rPr lang="ko-KR" altLang="en-US" sz="2400" dirty="0"/>
              <a:t> </a:t>
            </a:r>
            <a:r>
              <a:rPr lang="en-US" altLang="ko-KR" sz="2400" dirty="0"/>
              <a:t>we</a:t>
            </a:r>
            <a:r>
              <a:rPr lang="ko-KR" altLang="en-US" sz="2400" dirty="0"/>
              <a:t> </a:t>
            </a:r>
            <a:r>
              <a:rPr lang="en-US" altLang="ko-KR" sz="2400" dirty="0"/>
              <a:t>decrease overfitting ?</a:t>
            </a:r>
          </a:p>
          <a:p>
            <a:pPr lvl="2"/>
            <a:endParaRPr lang="en-US" altLang="ko-KR" sz="1800" dirty="0"/>
          </a:p>
          <a:p>
            <a:pPr lvl="2"/>
            <a:r>
              <a:rPr lang="en-US" altLang="ko-KR" sz="2000" dirty="0"/>
              <a:t>More training data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Reduce the number of features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Regularization</a:t>
            </a:r>
            <a:endParaRPr lang="ko-KR" altLang="en-US" sz="20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9015D45-BF19-4D6B-B6DC-2C399EB4C298}"/>
              </a:ext>
            </a:extLst>
          </p:cNvPr>
          <p:cNvCxnSpPr>
            <a:cxnSpLocks/>
          </p:cNvCxnSpPr>
          <p:nvPr/>
        </p:nvCxnSpPr>
        <p:spPr>
          <a:xfrm flipV="1">
            <a:off x="3220278" y="2703445"/>
            <a:ext cx="3230218" cy="1431233"/>
          </a:xfrm>
          <a:prstGeom prst="bentConnector3">
            <a:avLst>
              <a:gd name="adj1" fmla="val 87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1301D600-6907-46D1-9F6F-1E9E444F1C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67672" y="2223422"/>
                <a:ext cx="4575313" cy="38295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1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84048" lvl="2" indent="0">
                  <a:buNone/>
                </a:pPr>
                <a:endParaRPr lang="en-US" altLang="ko-KR" sz="1800" dirty="0"/>
              </a:p>
              <a:p>
                <a:pPr lvl="2"/>
                <a:r>
                  <a:rPr lang="en-US" altLang="ko-KR" sz="1800" dirty="0"/>
                  <a:t>Large weight may bend the model.</a:t>
                </a:r>
              </a:p>
              <a:p>
                <a:pPr lvl="2"/>
                <a:endParaRPr lang="en-US" altLang="ko-KR" sz="1800" dirty="0"/>
              </a:p>
              <a:p>
                <a:pPr lvl="2"/>
                <a:r>
                  <a:rPr lang="en-US" altLang="ko-KR" sz="1800" dirty="0"/>
                  <a:t>How can we ‘straighten’ the bend ?</a:t>
                </a:r>
              </a:p>
              <a:p>
                <a:pPr marL="384048" lvl="2" indent="0">
                  <a:buNone/>
                </a:pPr>
                <a:endParaRPr lang="en-US" altLang="ko-KR" sz="1800" dirty="0"/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800" b="0" dirty="0"/>
              </a:p>
              <a:p>
                <a:pPr marL="384048" lvl="2" indent="0" algn="ctr">
                  <a:buNone/>
                </a:pPr>
                <a:endParaRPr lang="en-US" altLang="ko-KR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84048" lvl="2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ko-KR" sz="1800" b="0" dirty="0">
                    <a:ea typeface="Cambria Math" panose="02040503050406030204" pitchFamily="18" charset="0"/>
                  </a:rPr>
                  <a:t> : Regularization strength</a:t>
                </a:r>
                <a:endParaRPr lang="en-US" altLang="ko-KR" sz="1800" dirty="0">
                  <a:ea typeface="Cambria Math" panose="02040503050406030204" pitchFamily="18" charset="0"/>
                </a:endParaRPr>
              </a:p>
              <a:p>
                <a:pPr marL="384048" lvl="2" indent="0" algn="ctr">
                  <a:buNone/>
                </a:pPr>
                <a:endParaRPr lang="en-US" altLang="ko-KR" sz="1800" b="0" dirty="0">
                  <a:ea typeface="Cambria Math" panose="02040503050406030204" pitchFamily="18" charset="0"/>
                </a:endParaRPr>
              </a:p>
              <a:p>
                <a:pPr marL="384048" lvl="2" indent="0">
                  <a:buNone/>
                </a:pPr>
                <a:endParaRPr lang="en-US" altLang="ko-KR" sz="1800" dirty="0"/>
              </a:p>
              <a:p>
                <a:pPr marL="384048" lvl="2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1301D600-6907-46D1-9F6F-1E9E444F1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672" y="2223422"/>
                <a:ext cx="4575313" cy="38295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54DADB-4101-4E4A-8486-695690F6D202}"/>
              </a:ext>
            </a:extLst>
          </p:cNvPr>
          <p:cNvSpPr/>
          <p:nvPr/>
        </p:nvSpPr>
        <p:spPr>
          <a:xfrm>
            <a:off x="9799982" y="3756991"/>
            <a:ext cx="904461" cy="675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6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04E0B-2707-4539-A999-19D294A6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Initialization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2D161-DC83-4898-956E-FD63CBBE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What is good initial values for W and b ?</a:t>
            </a:r>
          </a:p>
          <a:p>
            <a:pPr marL="201168" lvl="1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/>
          <a:stretch/>
        </p:blipFill>
        <p:spPr>
          <a:xfrm>
            <a:off x="3875424" y="2582090"/>
            <a:ext cx="4502111" cy="2550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7535" y="3395748"/>
            <a:ext cx="121874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Randomly</a:t>
            </a:r>
          </a:p>
          <a:p>
            <a:r>
              <a:rPr lang="en-US" altLang="ko-KR" dirty="0"/>
              <a:t>Generated</a:t>
            </a:r>
          </a:p>
          <a:p>
            <a:r>
              <a:rPr lang="en-US" altLang="ko-KR" dirty="0"/>
              <a:t>Weights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 flipH="1">
            <a:off x="7846142" y="4319078"/>
            <a:ext cx="1140768" cy="34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126479" y="3857412"/>
            <a:ext cx="529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24311" y="3857412"/>
            <a:ext cx="3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σ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7279" y="2357028"/>
            <a:ext cx="620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Large σ : Distribution will have large peaks</a:t>
            </a:r>
          </a:p>
          <a:p>
            <a:r>
              <a:rPr lang="en-US" altLang="ko-KR" dirty="0"/>
              <a:t>Small σ : Distribution will be very uncertain (Better 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00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Optimizing the model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E8AB33-8961-4860-B719-ABB8AAB4EF9F}"/>
                  </a:ext>
                </a:extLst>
              </p:cNvPr>
              <p:cNvSpPr txBox="1"/>
              <p:nvPr/>
            </p:nvSpPr>
            <p:spPr>
              <a:xfrm>
                <a:off x="4165687" y="2762597"/>
                <a:ext cx="3854260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E8AB33-8961-4860-B719-ABB8AAB4E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87" y="2762597"/>
                <a:ext cx="3854260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F4728C0-49FB-42FB-A966-CC4B7B612FAF}"/>
              </a:ext>
            </a:extLst>
          </p:cNvPr>
          <p:cNvSpPr txBox="1"/>
          <p:nvPr/>
        </p:nvSpPr>
        <p:spPr>
          <a:xfrm>
            <a:off x="7737105" y="2130794"/>
            <a:ext cx="1858618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Normalized Input</a:t>
            </a:r>
            <a:endParaRPr lang="ko-KR" altLang="en-US" dirty="0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94069175-8FC4-4813-A903-DEF6ACCDBE8F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6737517" y="2315460"/>
            <a:ext cx="999589" cy="456028"/>
          </a:xfrm>
          <a:prstGeom prst="curvedConnector3">
            <a:avLst>
              <a:gd name="adj1" fmla="val 98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7B21AB-2713-4D22-9F40-F8564A70047E}"/>
              </a:ext>
            </a:extLst>
          </p:cNvPr>
          <p:cNvSpPr txBox="1"/>
          <p:nvPr/>
        </p:nvSpPr>
        <p:spPr>
          <a:xfrm rot="20969362">
            <a:off x="6717323" y="2006407"/>
            <a:ext cx="1311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Multiply !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8BF1AF-4E35-4BAB-8EBE-195B550218EB}"/>
                  </a:ext>
                </a:extLst>
              </p:cNvPr>
              <p:cNvSpPr txBox="1"/>
              <p:nvPr/>
            </p:nvSpPr>
            <p:spPr>
              <a:xfrm>
                <a:off x="4124767" y="3979227"/>
                <a:ext cx="392158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altLang="ko-KR" sz="28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8BF1AF-4E35-4BAB-8EBE-195B55021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767" y="3979227"/>
                <a:ext cx="3921586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18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C9B56-428B-45A6-AF1E-793EF522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 – Online Lectures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47D2870-C18C-41A2-B2B1-01304718B0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561214"/>
            <a:ext cx="4938712" cy="2592823"/>
          </a:xfr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A1572F7-5FB2-4FCF-9DC5-BC9908CE93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48488"/>
            <a:ext cx="4937125" cy="321827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955BB-AFE9-464D-A1E4-B71A0302414F}"/>
              </a:ext>
            </a:extLst>
          </p:cNvPr>
          <p:cNvSpPr txBox="1"/>
          <p:nvPr/>
        </p:nvSpPr>
        <p:spPr>
          <a:xfrm>
            <a:off x="2514601" y="5282096"/>
            <a:ext cx="210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이론 설명 참조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BD367-AD8D-4F6A-9AF1-07FDC32FA079}"/>
              </a:ext>
            </a:extLst>
          </p:cNvPr>
          <p:cNvSpPr txBox="1"/>
          <p:nvPr/>
        </p:nvSpPr>
        <p:spPr>
          <a:xfrm>
            <a:off x="7139238" y="5282096"/>
            <a:ext cx="309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구현 예제 참조</a:t>
            </a:r>
          </a:p>
        </p:txBody>
      </p:sp>
    </p:spTree>
    <p:extLst>
      <p:ext uri="{BB962C8B-B14F-4D97-AF65-F5344CB8AC3E}">
        <p14:creationId xmlns:p14="http://schemas.microsoft.com/office/powerpoint/2010/main" val="2661830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C8688-BC1F-4600-8D99-3C547F6A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Measuring Performance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C6433-0493-47CC-B0B8-FCCA87EF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2000" dirty="0"/>
              <a:t>How can we measure ‘fairly’ the performance of our classifier ?	</a:t>
            </a:r>
          </a:p>
          <a:p>
            <a:pPr lvl="1"/>
            <a:endParaRPr lang="en-US" altLang="ko-KR" sz="2000" dirty="0"/>
          </a:p>
          <a:p>
            <a:pPr lvl="2"/>
            <a:r>
              <a:rPr lang="en-US" altLang="ko-KR" sz="1800" dirty="0"/>
              <a:t>Using the ‘Training set’ …</a:t>
            </a:r>
          </a:p>
          <a:p>
            <a:pPr lvl="3"/>
            <a:r>
              <a:rPr lang="en-US" altLang="ko-KR" sz="1800" dirty="0"/>
              <a:t>Problem : It’s just cheating !</a:t>
            </a:r>
          </a:p>
          <a:p>
            <a:pPr lvl="2"/>
            <a:endParaRPr lang="en-US" altLang="ko-KR" sz="1800" dirty="0"/>
          </a:p>
          <a:p>
            <a:pPr lvl="2"/>
            <a:r>
              <a:rPr lang="en-US" altLang="ko-KR" sz="1800" dirty="0"/>
              <a:t>Divide into Training and Test set …</a:t>
            </a:r>
            <a:endParaRPr lang="en-US" altLang="ko-KR" dirty="0"/>
          </a:p>
          <a:p>
            <a:pPr lvl="3"/>
            <a:r>
              <a:rPr lang="en-US" altLang="ko-KR" sz="1800" dirty="0"/>
              <a:t>Problem : How can we tune our parameters without bleeding ?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400" dirty="0"/>
              <a:t>The simple way : Use </a:t>
            </a:r>
            <a:r>
              <a:rPr lang="en-US" altLang="ko-KR" sz="2400" dirty="0">
                <a:solidFill>
                  <a:srgbClr val="7030A0"/>
                </a:solidFill>
              </a:rPr>
              <a:t>Training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92D050"/>
                </a:solidFill>
              </a:rPr>
              <a:t>validation</a:t>
            </a:r>
            <a:r>
              <a:rPr lang="en-US" altLang="ko-KR" sz="2400" dirty="0"/>
              <a:t> and </a:t>
            </a:r>
            <a:r>
              <a:rPr lang="en-US" altLang="ko-KR" sz="2400" dirty="0">
                <a:solidFill>
                  <a:srgbClr val="FFC000"/>
                </a:solidFill>
              </a:rPr>
              <a:t>Test</a:t>
            </a:r>
            <a:r>
              <a:rPr lang="en-US" altLang="ko-KR" sz="2400" dirty="0"/>
              <a:t> sets !</a:t>
            </a:r>
          </a:p>
          <a:p>
            <a:pPr lvl="2"/>
            <a:r>
              <a:rPr lang="en-US" altLang="ko-KR" sz="1800" dirty="0"/>
              <a:t>Use training and validation set for setting </a:t>
            </a:r>
            <a:r>
              <a:rPr lang="en-US" altLang="ko-KR" sz="1800" u="sng" dirty="0">
                <a:solidFill>
                  <a:srgbClr val="FF0000"/>
                </a:solidFill>
              </a:rPr>
              <a:t>Learning Rate(α)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/>
              <a:t>and </a:t>
            </a:r>
            <a:r>
              <a:rPr lang="en-US" altLang="ko-KR" sz="1800" u="sng" dirty="0">
                <a:solidFill>
                  <a:srgbClr val="FF0000"/>
                </a:solidFill>
              </a:rPr>
              <a:t>Regularization Strength(λ)</a:t>
            </a:r>
          </a:p>
          <a:p>
            <a:pPr lvl="2"/>
            <a:r>
              <a:rPr lang="en-US" altLang="ko-KR" sz="1800" dirty="0"/>
              <a:t>Perform actual test with training and test set after tuning ‘α’ and ‘λ’</a:t>
            </a:r>
          </a:p>
          <a:p>
            <a:pPr marL="384048" lvl="2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6359CC-7801-4C5F-ACB9-8456D70F378C}"/>
              </a:ext>
            </a:extLst>
          </p:cNvPr>
          <p:cNvSpPr/>
          <p:nvPr/>
        </p:nvSpPr>
        <p:spPr>
          <a:xfrm>
            <a:off x="5068957" y="2435087"/>
            <a:ext cx="1550504" cy="82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TRAINING SET</a:t>
            </a:r>
          </a:p>
          <a:p>
            <a:pPr algn="ctr"/>
            <a:r>
              <a:rPr lang="en-US" altLang="ko-KR" dirty="0"/>
              <a:t>‘A’, ‘B’, ‘a’ …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E99CBC2-0BD4-47B0-9AFA-F77292CBFE7E}"/>
              </a:ext>
            </a:extLst>
          </p:cNvPr>
          <p:cNvSpPr/>
          <p:nvPr/>
        </p:nvSpPr>
        <p:spPr>
          <a:xfrm>
            <a:off x="5277679" y="2832652"/>
            <a:ext cx="268356" cy="31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3BD88086-56FD-49DF-9987-BDA70CC6B954}"/>
              </a:ext>
            </a:extLst>
          </p:cNvPr>
          <p:cNvCxnSpPr>
            <a:cxnSpLocks/>
            <a:stCxn id="6" idx="5"/>
          </p:cNvCxnSpPr>
          <p:nvPr/>
        </p:nvCxnSpPr>
        <p:spPr>
          <a:xfrm rot="5400000" flipH="1" flipV="1">
            <a:off x="6040089" y="2405486"/>
            <a:ext cx="165285" cy="1231995"/>
          </a:xfrm>
          <a:prstGeom prst="curvedConnector4">
            <a:avLst>
              <a:gd name="adj1" fmla="val -138307"/>
              <a:gd name="adj2" fmla="val 1492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E9D91EEA-2599-4516-BD05-5F477DEBC891}"/>
              </a:ext>
            </a:extLst>
          </p:cNvPr>
          <p:cNvSpPr/>
          <p:nvPr/>
        </p:nvSpPr>
        <p:spPr>
          <a:xfrm>
            <a:off x="7573617" y="2435087"/>
            <a:ext cx="1013792" cy="503754"/>
          </a:xfrm>
          <a:prstGeom prst="wedgeEllipseCallout">
            <a:avLst>
              <a:gd name="adj1" fmla="val -60577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Yeah ! I got it !</a:t>
            </a:r>
            <a:endParaRPr lang="ko-KR" altLang="en-US" sz="1200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7573617" y="2231924"/>
            <a:ext cx="1013792" cy="102811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573617" y="2222090"/>
            <a:ext cx="1013792" cy="10379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8DF776-A5BF-46E8-A63F-E7C2A8A3C52A}"/>
              </a:ext>
            </a:extLst>
          </p:cNvPr>
          <p:cNvSpPr/>
          <p:nvPr/>
        </p:nvSpPr>
        <p:spPr>
          <a:xfrm>
            <a:off x="5506734" y="4890052"/>
            <a:ext cx="4492031" cy="3677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45A860-16B7-4378-9AC8-61B4982909B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9998765" y="4678517"/>
            <a:ext cx="318051" cy="39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FA64D-BE64-4353-8A95-DF4AC682717F}"/>
              </a:ext>
            </a:extLst>
          </p:cNvPr>
          <p:cNvSpPr txBox="1"/>
          <p:nvPr/>
        </p:nvSpPr>
        <p:spPr>
          <a:xfrm>
            <a:off x="9372600" y="4186669"/>
            <a:ext cx="248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Hyperparameters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726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E6EA4-F784-49E1-B2E0-E8E4DE4D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Practical</a:t>
            </a:r>
            <a:r>
              <a:rPr lang="ko-KR" altLang="en-US" dirty="0"/>
              <a:t> </a:t>
            </a:r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D35AA-8A57-4E9F-86A2-32B89675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2000" dirty="0"/>
              <a:t>Simple species classifier</a:t>
            </a:r>
          </a:p>
          <a:p>
            <a:pPr lvl="2"/>
            <a:r>
              <a:rPr lang="en-US" altLang="ko-KR" sz="1600" dirty="0"/>
              <a:t>Input</a:t>
            </a:r>
            <a:r>
              <a:rPr lang="ko-KR" altLang="en-US" sz="1600" dirty="0"/>
              <a:t> </a:t>
            </a:r>
            <a:r>
              <a:rPr lang="en-US" altLang="ko-KR" sz="1600" dirty="0"/>
              <a:t>: Some parts of animal. [[Hair, Tail, Scale, Wing, Beak, Legs]] </a:t>
            </a:r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Output</a:t>
            </a:r>
            <a:r>
              <a:rPr lang="ko-KR" altLang="en-US" sz="1600" dirty="0"/>
              <a:t> </a:t>
            </a:r>
            <a:r>
              <a:rPr lang="en-US" altLang="ko-KR" sz="1600" dirty="0"/>
              <a:t>: The index for each species. {1:Mammals, 2:Reptiles, 3:Algae}</a:t>
            </a:r>
          </a:p>
          <a:p>
            <a:pPr marL="384048" lvl="2" indent="0">
              <a:buNone/>
            </a:pPr>
            <a:endParaRPr lang="en-US" altLang="ko-KR" sz="1600" dirty="0"/>
          </a:p>
          <a:p>
            <a:pPr marL="384048" lvl="2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※ Actually It’s using simple neural net !</a:t>
            </a:r>
          </a:p>
          <a:p>
            <a:pPr marL="384048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 descr="조류, 동물, 실외, 하늘이(가) 표시된 사진&#10;&#10;매우 높은 신뢰도로 생성된 설명">
            <a:extLst>
              <a:ext uri="{FF2B5EF4-FFF2-40B4-BE49-F238E27FC236}">
                <a16:creationId xmlns:a16="http://schemas.microsoft.com/office/drawing/2014/main" id="{BA74B796-950D-49BC-B747-944ECCC0E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74" y="3724966"/>
            <a:ext cx="3607904" cy="225250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B2D916C-7F73-4C0D-B475-420E58DD9DA5}"/>
              </a:ext>
            </a:extLst>
          </p:cNvPr>
          <p:cNvSpPr/>
          <p:nvPr/>
        </p:nvSpPr>
        <p:spPr>
          <a:xfrm>
            <a:off x="6541533" y="4455203"/>
            <a:ext cx="419877" cy="429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540EBE2-0EFF-43FF-A3FE-1246633D5768}"/>
              </a:ext>
            </a:extLst>
          </p:cNvPr>
          <p:cNvSpPr/>
          <p:nvPr/>
        </p:nvSpPr>
        <p:spPr>
          <a:xfrm>
            <a:off x="6293913" y="5161770"/>
            <a:ext cx="457558" cy="446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5F843E-4B67-4B00-B324-06217D76E76C}"/>
              </a:ext>
            </a:extLst>
          </p:cNvPr>
          <p:cNvSpPr/>
          <p:nvPr/>
        </p:nvSpPr>
        <p:spPr>
          <a:xfrm>
            <a:off x="4727153" y="3840861"/>
            <a:ext cx="1527110" cy="10144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FBF990-82B3-429E-B397-66EE5D17F4E1}"/>
              </a:ext>
            </a:extLst>
          </p:cNvPr>
          <p:cNvCxnSpPr>
            <a:cxnSpLocks/>
            <a:stCxn id="8" idx="7"/>
            <a:endCxn id="17" idx="1"/>
          </p:cNvCxnSpPr>
          <p:nvPr/>
        </p:nvCxnSpPr>
        <p:spPr>
          <a:xfrm>
            <a:off x="6030623" y="3989418"/>
            <a:ext cx="2262953" cy="69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E5FB7F2-DD25-4281-BE58-62ED1D2324F6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6961410" y="4242724"/>
            <a:ext cx="2054507" cy="4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0DFB33-CC4C-4FFB-B8EF-A36DC998EA79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V="1">
            <a:off x="6751471" y="4243960"/>
            <a:ext cx="3183096" cy="1140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B08381-F3A0-4B17-B750-11E95FCC5F2D}"/>
              </a:ext>
            </a:extLst>
          </p:cNvPr>
          <p:cNvSpPr txBox="1"/>
          <p:nvPr/>
        </p:nvSpPr>
        <p:spPr>
          <a:xfrm>
            <a:off x="8293576" y="3874628"/>
            <a:ext cx="328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날개</a:t>
            </a:r>
            <a:r>
              <a:rPr lang="en-US" altLang="ko-KR" dirty="0"/>
              <a:t> + </a:t>
            </a:r>
            <a:r>
              <a:rPr lang="ko-KR" altLang="en-US" dirty="0"/>
              <a:t>부리 </a:t>
            </a:r>
            <a:r>
              <a:rPr lang="en-US" altLang="ko-KR" dirty="0"/>
              <a:t>+ </a:t>
            </a:r>
            <a:r>
              <a:rPr lang="ko-KR" altLang="en-US" dirty="0"/>
              <a:t>다리 </a:t>
            </a:r>
            <a:r>
              <a:rPr lang="en-US" altLang="ko-KR" dirty="0"/>
              <a:t>=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2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4">
            <a:extLst>
              <a:ext uri="{FF2B5EF4-FFF2-40B4-BE49-F238E27FC236}">
                <a16:creationId xmlns:a16="http://schemas.microsoft.com/office/drawing/2014/main" id="{C2579DAE-C141-48DB-810E-C070C30081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02FD90C3-6350-4D5B-9738-6E94EDF30F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5BBA3EF-3163-4303-BF95-444F56528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05" y="469615"/>
            <a:ext cx="10024534" cy="538862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02304F68-F3E2-4217-A620-517500E6BDD4}"/>
              </a:ext>
            </a:extLst>
          </p:cNvPr>
          <p:cNvSpPr/>
          <p:nvPr/>
        </p:nvSpPr>
        <p:spPr>
          <a:xfrm>
            <a:off x="5466521" y="3349487"/>
            <a:ext cx="278296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90A5471-D5D8-4260-9843-34EF17A437E3}"/>
              </a:ext>
            </a:extLst>
          </p:cNvPr>
          <p:cNvSpPr/>
          <p:nvPr/>
        </p:nvSpPr>
        <p:spPr>
          <a:xfrm>
            <a:off x="5191538" y="3611217"/>
            <a:ext cx="278296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95088-0E8A-47FD-8FF6-548538739160}"/>
              </a:ext>
            </a:extLst>
          </p:cNvPr>
          <p:cNvSpPr txBox="1"/>
          <p:nvPr/>
        </p:nvSpPr>
        <p:spPr>
          <a:xfrm>
            <a:off x="6125984" y="3459654"/>
            <a:ext cx="213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 of features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E2C3E6-E233-4945-B385-F2D76B99CB38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5744817" y="3483665"/>
            <a:ext cx="381167" cy="160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C99B218-EAA4-4EFF-9D14-ABEA3922F9EC}"/>
              </a:ext>
            </a:extLst>
          </p:cNvPr>
          <p:cNvCxnSpPr>
            <a:stCxn id="34" idx="6"/>
            <a:endCxn id="6" idx="1"/>
          </p:cNvCxnSpPr>
          <p:nvPr/>
        </p:nvCxnSpPr>
        <p:spPr>
          <a:xfrm flipV="1">
            <a:off x="5469834" y="3644320"/>
            <a:ext cx="656150" cy="101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6A042E53-C2BA-430C-8642-A939B142DBF2}"/>
              </a:ext>
            </a:extLst>
          </p:cNvPr>
          <p:cNvSpPr/>
          <p:nvPr/>
        </p:nvSpPr>
        <p:spPr>
          <a:xfrm>
            <a:off x="6327912" y="5284304"/>
            <a:ext cx="278296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5C43442-16EC-4FDE-9F7C-E8FDD70861E4}"/>
              </a:ext>
            </a:extLst>
          </p:cNvPr>
          <p:cNvSpPr/>
          <p:nvPr/>
        </p:nvSpPr>
        <p:spPr>
          <a:xfrm>
            <a:off x="4913242" y="5552660"/>
            <a:ext cx="278296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2078C-2D1E-4531-A318-45D075CE8513}"/>
              </a:ext>
            </a:extLst>
          </p:cNvPr>
          <p:cNvSpPr txBox="1"/>
          <p:nvPr/>
        </p:nvSpPr>
        <p:spPr>
          <a:xfrm>
            <a:off x="7003940" y="4794811"/>
            <a:ext cx="213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 of classes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8CA52BC-3494-40DA-8113-91B612F69AC4}"/>
              </a:ext>
            </a:extLst>
          </p:cNvPr>
          <p:cNvCxnSpPr>
            <a:stCxn id="47" idx="6"/>
            <a:endCxn id="49" idx="1"/>
          </p:cNvCxnSpPr>
          <p:nvPr/>
        </p:nvCxnSpPr>
        <p:spPr>
          <a:xfrm flipV="1">
            <a:off x="5191538" y="4979477"/>
            <a:ext cx="1812402" cy="707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0E6DBCF-07E1-401C-BCF0-787FA23F6793}"/>
              </a:ext>
            </a:extLst>
          </p:cNvPr>
          <p:cNvCxnSpPr>
            <a:stCxn id="45" idx="7"/>
          </p:cNvCxnSpPr>
          <p:nvPr/>
        </p:nvCxnSpPr>
        <p:spPr>
          <a:xfrm flipV="1">
            <a:off x="6565452" y="4979477"/>
            <a:ext cx="435012" cy="344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7385B6F5-5B05-4594-A926-839C8D715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54" y="3153987"/>
            <a:ext cx="1950140" cy="1534079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A501C236-C2D7-40C6-B7C2-7C384BCE5EA0}"/>
              </a:ext>
            </a:extLst>
          </p:cNvPr>
          <p:cNvSpPr/>
          <p:nvPr/>
        </p:nvSpPr>
        <p:spPr>
          <a:xfrm>
            <a:off x="8080513" y="3120887"/>
            <a:ext cx="1272209" cy="1600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64CF5E-17C4-4482-9682-619E84402744}"/>
              </a:ext>
            </a:extLst>
          </p:cNvPr>
          <p:cNvSpPr txBox="1"/>
          <p:nvPr/>
        </p:nvSpPr>
        <p:spPr>
          <a:xfrm>
            <a:off x="8382167" y="2822713"/>
            <a:ext cx="1272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1"/>
                </a:solidFill>
              </a:rPr>
              <a:t>x_train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A2BC7B-7785-4992-958E-0E51FB9B9F5E}"/>
              </a:ext>
            </a:extLst>
          </p:cNvPr>
          <p:cNvSpPr/>
          <p:nvPr/>
        </p:nvSpPr>
        <p:spPr>
          <a:xfrm>
            <a:off x="9395792" y="3124200"/>
            <a:ext cx="602973" cy="1600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721BFB-9DC6-40F1-8E43-4B4BD42291C3}"/>
              </a:ext>
            </a:extLst>
          </p:cNvPr>
          <p:cNvSpPr txBox="1"/>
          <p:nvPr/>
        </p:nvSpPr>
        <p:spPr>
          <a:xfrm>
            <a:off x="9319925" y="2829660"/>
            <a:ext cx="1272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1"/>
                </a:solidFill>
              </a:rPr>
              <a:t>y_train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E189F4-5570-4BE2-AD04-83C9FB089D8D}"/>
              </a:ext>
            </a:extLst>
          </p:cNvPr>
          <p:cNvSpPr/>
          <p:nvPr/>
        </p:nvSpPr>
        <p:spPr>
          <a:xfrm>
            <a:off x="7951304" y="2902226"/>
            <a:ext cx="2135173" cy="1890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8A62FE-8FA8-49AB-A473-53F33D3B4F7C}"/>
              </a:ext>
            </a:extLst>
          </p:cNvPr>
          <p:cNvSpPr/>
          <p:nvPr/>
        </p:nvSpPr>
        <p:spPr>
          <a:xfrm>
            <a:off x="3975652" y="2663252"/>
            <a:ext cx="149086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8830C30-279A-4629-8A3C-45381698C982}"/>
              </a:ext>
            </a:extLst>
          </p:cNvPr>
          <p:cNvCxnSpPr>
            <a:endCxn id="41" idx="1"/>
          </p:cNvCxnSpPr>
          <p:nvPr/>
        </p:nvCxnSpPr>
        <p:spPr>
          <a:xfrm>
            <a:off x="5466521" y="2971029"/>
            <a:ext cx="2484783" cy="87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050890" y="5323604"/>
            <a:ext cx="1848465" cy="229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4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2579DAE-C141-48DB-810E-C070C30081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FD90C3-6350-4D5B-9738-6E94EDF30F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2338D6F-FD0B-40D4-B46E-B3BD346C8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4" y="293511"/>
            <a:ext cx="10182577" cy="572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84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2579DAE-C141-48DB-810E-C070C30081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FD90C3-6350-4D5B-9738-6E94EDF30F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B6D98C4-4B22-4F20-BD69-83E408D80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674046"/>
            <a:ext cx="10905066" cy="49890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22C862-798D-42AE-B32E-C4DD64676921}"/>
              </a:ext>
            </a:extLst>
          </p:cNvPr>
          <p:cNvSpPr/>
          <p:nvPr/>
        </p:nvSpPr>
        <p:spPr>
          <a:xfrm>
            <a:off x="7861852" y="4790661"/>
            <a:ext cx="2564296" cy="872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2ABB703-2B0E-4C3B-B4A2-F3973548E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5DA498-D9A2-4DA9-B9DA-B3776E08C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41FF56D7-D178-4734-B9F5-0D8E7EB5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950145"/>
            <a:ext cx="5451627" cy="46376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E6EAF3-8D00-4AA3-B9BA-585AE794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The cost is being decreased for each step.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Lack of training data causes low efficiency.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But It classifies well !</a:t>
            </a:r>
          </a:p>
        </p:txBody>
      </p:sp>
    </p:spTree>
    <p:extLst>
      <p:ext uri="{BB962C8B-B14F-4D97-AF65-F5344CB8AC3E}">
        <p14:creationId xmlns:p14="http://schemas.microsoft.com/office/powerpoint/2010/main" val="895477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34953-7269-4B17-B97F-B9FF3964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8EC34-D020-4748-8162-94DF98D0D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5065"/>
            <a:ext cx="10058400" cy="4023360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ko-KR" dirty="0"/>
              <a:t>Multinomial Logistic Classification </a:t>
            </a:r>
            <a:r>
              <a:rPr lang="ko-KR" altLang="en-US" dirty="0"/>
              <a:t>의 전체적인 과정을 설명하라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Normalized Input </a:t>
            </a:r>
            <a:r>
              <a:rPr lang="ko-KR" altLang="en-US" dirty="0"/>
              <a:t>을 사용하는 이유는 </a:t>
            </a:r>
            <a:r>
              <a:rPr lang="en-US" altLang="ko-KR" dirty="0"/>
              <a:t>?, </a:t>
            </a:r>
            <a:r>
              <a:rPr lang="ko-KR" altLang="en-US" dirty="0"/>
              <a:t>이상적인 입력은 무엇인가 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Overfitting </a:t>
            </a:r>
            <a:r>
              <a:rPr lang="ko-KR" altLang="en-US" dirty="0"/>
              <a:t>이란 무엇인가</a:t>
            </a:r>
            <a:r>
              <a:rPr lang="en-US" altLang="ko-KR" dirty="0"/>
              <a:t> ? </a:t>
            </a:r>
            <a:r>
              <a:rPr lang="ko-KR" altLang="en-US" dirty="0"/>
              <a:t>왜 발생하는가 </a:t>
            </a:r>
            <a:r>
              <a:rPr lang="en-US" altLang="ko-KR" dirty="0"/>
              <a:t>? </a:t>
            </a:r>
            <a:r>
              <a:rPr lang="ko-KR" altLang="en-US" dirty="0"/>
              <a:t>어떻게 해결하는가 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어떤 데이터 셋에 대하여 모델을 최적화 한다는 것은 곧 어떤 의미인가 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성능 측정 시 트레이닝 셋만 사용할 때의 문제점과 이에 대한 개선방안을 제시하라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Overshooting </a:t>
            </a:r>
            <a:r>
              <a:rPr lang="ko-KR" altLang="en-US" dirty="0"/>
              <a:t>은 왜 발생하는가 </a:t>
            </a:r>
            <a:r>
              <a:rPr lang="en-US" altLang="ko-KR" dirty="0"/>
              <a:t>? </a:t>
            </a:r>
            <a:r>
              <a:rPr lang="ko-KR" altLang="en-US" dirty="0"/>
              <a:t>이를 해결 하기 위한 방법은 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One-Hot Encoding </a:t>
            </a:r>
            <a:r>
              <a:rPr lang="ko-KR" altLang="en-US" dirty="0"/>
              <a:t>을 사용하는 이유를 </a:t>
            </a:r>
            <a:r>
              <a:rPr lang="en-US" altLang="ko-KR" dirty="0"/>
              <a:t>Cross Entropy </a:t>
            </a:r>
            <a:r>
              <a:rPr lang="ko-KR" altLang="en-US" dirty="0"/>
              <a:t>를 사용하는 이유와 함께 설명 하라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6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53541-6AAB-4D0F-BCD7-7B1B1C44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 – Books</a:t>
            </a:r>
            <a:endParaRPr lang="ko-KR" altLang="en-US" dirty="0"/>
          </a:p>
        </p:txBody>
      </p:sp>
      <p:pic>
        <p:nvPicPr>
          <p:cNvPr id="6" name="내용 개체 틀 5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144A464D-09F0-41D2-BF2E-DCE4AE9A77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84" y="2206759"/>
            <a:ext cx="3220315" cy="3223523"/>
          </a:xfrm>
        </p:spPr>
      </p:pic>
      <p:pic>
        <p:nvPicPr>
          <p:cNvPr id="8" name="내용 개체 틀 7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96358D9D-2E62-4FE5-8299-05C7E036B9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27" y="2507604"/>
            <a:ext cx="1798855" cy="262183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F70D49-6915-4843-A6A3-DBAE5D265EC1}"/>
              </a:ext>
            </a:extLst>
          </p:cNvPr>
          <p:cNvSpPr txBox="1"/>
          <p:nvPr/>
        </p:nvSpPr>
        <p:spPr>
          <a:xfrm>
            <a:off x="2214037" y="5504464"/>
            <a:ext cx="348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예제 참조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3E9F1-3212-44A7-B51D-94B61EDC4D59}"/>
              </a:ext>
            </a:extLst>
          </p:cNvPr>
          <p:cNvSpPr txBox="1"/>
          <p:nvPr/>
        </p:nvSpPr>
        <p:spPr>
          <a:xfrm>
            <a:off x="6927829" y="5504464"/>
            <a:ext cx="348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구현 예제 참조</a:t>
            </a:r>
          </a:p>
        </p:txBody>
      </p:sp>
    </p:spTree>
    <p:extLst>
      <p:ext uri="{BB962C8B-B14F-4D97-AF65-F5344CB8AC3E}">
        <p14:creationId xmlns:p14="http://schemas.microsoft.com/office/powerpoint/2010/main" val="247707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2FB93-82EA-458D-A6CF-7FF465C1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classification 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2DA6F34-31D4-4E28-A1B3-9B65C349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Classification (Marginally Prediction)</a:t>
            </a:r>
          </a:p>
          <a:p>
            <a:pPr lvl="2"/>
            <a:r>
              <a:rPr lang="en-US" altLang="ko-KR" dirty="0"/>
              <a:t>Central building block of Machine Learning</a:t>
            </a:r>
          </a:p>
          <a:p>
            <a:pPr marL="566928" lvl="3" indent="0">
              <a:buNone/>
            </a:pPr>
            <a:endParaRPr lang="en-US" altLang="ko-KR" dirty="0"/>
          </a:p>
        </p:txBody>
      </p:sp>
      <p:pic>
        <p:nvPicPr>
          <p:cNvPr id="7" name="그림 6" descr="개, 앉아있는, 실내, 동물이(가) 표시된 사진&#10;&#10;매우 높은 신뢰도로 생성된 설명">
            <a:extLst>
              <a:ext uri="{FF2B5EF4-FFF2-40B4-BE49-F238E27FC236}">
                <a16:creationId xmlns:a16="http://schemas.microsoft.com/office/drawing/2014/main" id="{96916900-70CE-4F5F-9043-26FB6BC3C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37" y="3013905"/>
            <a:ext cx="4631063" cy="1933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1B7736-2247-4D38-8B81-15037BEF8ABE}"/>
              </a:ext>
            </a:extLst>
          </p:cNvPr>
          <p:cNvSpPr txBox="1"/>
          <p:nvPr/>
        </p:nvSpPr>
        <p:spPr>
          <a:xfrm>
            <a:off x="2752594" y="5213540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Set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D1707E-E525-418E-8B62-517E9869184B}"/>
              </a:ext>
            </a:extLst>
          </p:cNvPr>
          <p:cNvSpPr/>
          <p:nvPr/>
        </p:nvSpPr>
        <p:spPr>
          <a:xfrm>
            <a:off x="1375317" y="3013905"/>
            <a:ext cx="1020417" cy="105902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AFAA3C-4759-4B49-9E60-F9D626D86274}"/>
              </a:ext>
            </a:extLst>
          </p:cNvPr>
          <p:cNvSpPr/>
          <p:nvPr/>
        </p:nvSpPr>
        <p:spPr>
          <a:xfrm>
            <a:off x="3072111" y="3008329"/>
            <a:ext cx="871714" cy="85636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DDC4A0-5A09-4264-B87B-8E4CC27C5817}"/>
              </a:ext>
            </a:extLst>
          </p:cNvPr>
          <p:cNvSpPr/>
          <p:nvPr/>
        </p:nvSpPr>
        <p:spPr>
          <a:xfrm>
            <a:off x="4702140" y="2973967"/>
            <a:ext cx="871714" cy="105902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9302D-8B91-4E36-A33F-5087C4062A67}"/>
              </a:ext>
            </a:extLst>
          </p:cNvPr>
          <p:cNvSpPr txBox="1"/>
          <p:nvPr/>
        </p:nvSpPr>
        <p:spPr>
          <a:xfrm>
            <a:off x="1257437" y="2638997"/>
            <a:ext cx="11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Dog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5AB196-1BF9-44C4-86CF-4C09B78EE53D}"/>
              </a:ext>
            </a:extLst>
          </p:cNvPr>
          <p:cNvSpPr txBox="1"/>
          <p:nvPr/>
        </p:nvSpPr>
        <p:spPr>
          <a:xfrm>
            <a:off x="2979788" y="2636209"/>
            <a:ext cx="11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Dog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90F9B4-1053-4AC7-BABD-BBB24978EDDE}"/>
              </a:ext>
            </a:extLst>
          </p:cNvPr>
          <p:cNvSpPr txBox="1"/>
          <p:nvPr/>
        </p:nvSpPr>
        <p:spPr>
          <a:xfrm>
            <a:off x="4634037" y="2602096"/>
            <a:ext cx="11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Dog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5715D0-93FA-4099-ACD2-CD3735545D60}"/>
              </a:ext>
            </a:extLst>
          </p:cNvPr>
          <p:cNvSpPr/>
          <p:nvPr/>
        </p:nvSpPr>
        <p:spPr>
          <a:xfrm>
            <a:off x="2457901" y="3743973"/>
            <a:ext cx="532888" cy="55198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319311-2295-4310-9EDC-195B4741408B}"/>
              </a:ext>
            </a:extLst>
          </p:cNvPr>
          <p:cNvSpPr/>
          <p:nvPr/>
        </p:nvSpPr>
        <p:spPr>
          <a:xfrm>
            <a:off x="4103411" y="3704748"/>
            <a:ext cx="532888" cy="55198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DCD2A0-2815-4668-955A-18935B53BA1B}"/>
              </a:ext>
            </a:extLst>
          </p:cNvPr>
          <p:cNvSpPr txBox="1"/>
          <p:nvPr/>
        </p:nvSpPr>
        <p:spPr>
          <a:xfrm>
            <a:off x="2432430" y="3345417"/>
            <a:ext cx="49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Cat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13D338-F8A2-477C-9642-3D7A66950409}"/>
              </a:ext>
            </a:extLst>
          </p:cNvPr>
          <p:cNvSpPr txBox="1"/>
          <p:nvPr/>
        </p:nvSpPr>
        <p:spPr>
          <a:xfrm>
            <a:off x="4087312" y="3338366"/>
            <a:ext cx="49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Cat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7" name="그림 26" descr="동물, 포유류, 고양이, 너구리이(가) 표시된 사진&#10;&#10;매우 높은 신뢰도로 생성된 설명">
            <a:extLst>
              <a:ext uri="{FF2B5EF4-FFF2-40B4-BE49-F238E27FC236}">
                <a16:creationId xmlns:a16="http://schemas.microsoft.com/office/drawing/2014/main" id="{730A0C6B-2C45-4B68-9622-86CF70ADC3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r="7435"/>
          <a:stretch/>
        </p:blipFill>
        <p:spPr>
          <a:xfrm>
            <a:off x="8007082" y="3214553"/>
            <a:ext cx="2656708" cy="1991617"/>
          </a:xfrm>
          <a:prstGeom prst="rect">
            <a:avLst/>
          </a:prstGeom>
        </p:spPr>
      </p:pic>
      <p:pic>
        <p:nvPicPr>
          <p:cNvPr id="23" name="그림 22" descr="개, 동물, 포유류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42170BBD-7253-4530-A102-473D13D94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14" y="2968196"/>
            <a:ext cx="2841530" cy="2129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5CE7A61-DA6A-4128-BC54-55B04AADD6B4}"/>
              </a:ext>
            </a:extLst>
          </p:cNvPr>
          <p:cNvSpPr txBox="1"/>
          <p:nvPr/>
        </p:nvSpPr>
        <p:spPr>
          <a:xfrm>
            <a:off x="8429298" y="5344153"/>
            <a:ext cx="94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Set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7DEEF-1A66-4839-BC94-6174DE58F192}"/>
              </a:ext>
            </a:extLst>
          </p:cNvPr>
          <p:cNvSpPr/>
          <p:nvPr/>
        </p:nvSpPr>
        <p:spPr>
          <a:xfrm>
            <a:off x="7902736" y="2839018"/>
            <a:ext cx="2062976" cy="1810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803E54-4858-483E-BF44-A504EFFB21E9}"/>
              </a:ext>
            </a:extLst>
          </p:cNvPr>
          <p:cNvSpPr txBox="1"/>
          <p:nvPr/>
        </p:nvSpPr>
        <p:spPr>
          <a:xfrm>
            <a:off x="8617480" y="2360011"/>
            <a:ext cx="11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???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89FCEB8-AD6D-4D3F-A4CD-941E73AC57CB}"/>
              </a:ext>
            </a:extLst>
          </p:cNvPr>
          <p:cNvCxnSpPr>
            <a:stCxn id="11" idx="3"/>
          </p:cNvCxnSpPr>
          <p:nvPr/>
        </p:nvCxnSpPr>
        <p:spPr>
          <a:xfrm flipV="1">
            <a:off x="5573854" y="3503481"/>
            <a:ext cx="432663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7ADE6B-D0A0-4F8E-81AD-8C1215EFD29E}"/>
              </a:ext>
            </a:extLst>
          </p:cNvPr>
          <p:cNvSpPr txBox="1"/>
          <p:nvPr/>
        </p:nvSpPr>
        <p:spPr>
          <a:xfrm>
            <a:off x="6006380" y="3318815"/>
            <a:ext cx="91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3593639-4DD8-45C3-8282-A82CB00D2941}"/>
              </a:ext>
            </a:extLst>
          </p:cNvPr>
          <p:cNvCxnSpPr>
            <a:endCxn id="17" idx="3"/>
          </p:cNvCxnSpPr>
          <p:nvPr/>
        </p:nvCxnSpPr>
        <p:spPr>
          <a:xfrm>
            <a:off x="5228768" y="2786762"/>
            <a:ext cx="5947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5FF2CDE-D07D-4762-B106-EFA6FFD58375}"/>
              </a:ext>
            </a:extLst>
          </p:cNvPr>
          <p:cNvSpPr txBox="1"/>
          <p:nvPr/>
        </p:nvSpPr>
        <p:spPr>
          <a:xfrm>
            <a:off x="5862918" y="2603605"/>
            <a:ext cx="91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63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3CC1F-78BE-4F51-B135-01074062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 : Classification for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6F06A-1486-4C4A-BEF8-B8CBB08C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How can we apply classifier for detection in this case? (Quiz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Lecture)</a:t>
            </a:r>
            <a:endParaRPr lang="ko-KR" altLang="en-US" dirty="0"/>
          </a:p>
        </p:txBody>
      </p:sp>
      <p:pic>
        <p:nvPicPr>
          <p:cNvPr id="5" name="그림 4" descr="실외, 대지, 사람, 도로이(가) 표시된 사진&#10;&#10;매우 높은 신뢰도로 생성된 설명">
            <a:extLst>
              <a:ext uri="{FF2B5EF4-FFF2-40B4-BE49-F238E27FC236}">
                <a16:creationId xmlns:a16="http://schemas.microsoft.com/office/drawing/2014/main" id="{7D827616-C9DA-43B1-8BAA-30CC751A4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16" y="2299252"/>
            <a:ext cx="2837208" cy="1745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9749E7-E254-43E5-BCC7-EB0A692AF75A}"/>
              </a:ext>
            </a:extLst>
          </p:cNvPr>
          <p:cNvSpPr txBox="1"/>
          <p:nvPr/>
        </p:nvSpPr>
        <p:spPr>
          <a:xfrm>
            <a:off x="5326048" y="2299252"/>
            <a:ext cx="513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avoid accident while driving : 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카메라에서 영상을 읽어 특정 영역에 존재하는 물체가 사람인지 아닌지를 판별한다</a:t>
            </a:r>
            <a:r>
              <a:rPr lang="en-US" altLang="ko-KR" dirty="0"/>
              <a:t>. </a:t>
            </a:r>
            <a:r>
              <a:rPr lang="ko-KR" altLang="en-US" dirty="0"/>
              <a:t>이 정보를 이용하여 차량을 적절히 제어한다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A0BE6-743F-4475-838D-A8E3392DF432}"/>
              </a:ext>
            </a:extLst>
          </p:cNvPr>
          <p:cNvSpPr txBox="1"/>
          <p:nvPr/>
        </p:nvSpPr>
        <p:spPr>
          <a:xfrm>
            <a:off x="5326048" y="4312917"/>
            <a:ext cx="5132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get appropriate search result : </a:t>
            </a:r>
          </a:p>
          <a:p>
            <a:endParaRPr lang="en-US" altLang="ko-KR" dirty="0"/>
          </a:p>
          <a:p>
            <a:r>
              <a:rPr lang="ko-KR" altLang="en-US" dirty="0"/>
              <a:t>  요청하고자 하는 문자열을 분리한 뒤 해당 문자열과 관련이 있는 웹사이트인지 판단하여 사용자에게 적절한 </a:t>
            </a:r>
            <a:r>
              <a:rPr lang="en-US" altLang="ko-KR" dirty="0"/>
              <a:t>Response 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09CA3D8-B9FF-4A40-9FAC-8AD01A285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82" y="4312916"/>
            <a:ext cx="3654586" cy="13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5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32E86-EE2B-4AB3-A0D4-5AF71C5C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Logistic Classifier 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7D3FD-A928-44A5-B4FD-A09467915BC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/>
            <a:r>
              <a:rPr lang="en-US" altLang="ko-KR" dirty="0"/>
              <a:t>Also called ‘Linear Classifier’</a:t>
            </a:r>
          </a:p>
          <a:p>
            <a:pPr lvl="1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BADF5B6-5BF1-4074-9C22-E4CDCEC4AFC1}"/>
                  </a:ext>
                </a:extLst>
              </p:cNvPr>
              <p:cNvSpPr/>
              <p:nvPr/>
            </p:nvSpPr>
            <p:spPr>
              <a:xfrm>
                <a:off x="2647784" y="3041735"/>
                <a:ext cx="461507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ko-KR" sz="2400" dirty="0"/>
                  <a:t> </a:t>
                </a:r>
              </a:p>
              <a:p>
                <a:pPr marL="201168" lvl="1" indent="0" algn="ctr">
                  <a:buNone/>
                </a:pPr>
                <a:endParaRPr lang="en-US" altLang="ko-KR" sz="2400" dirty="0"/>
              </a:p>
              <a:p>
                <a:pPr marL="201168" lvl="1" indent="0" algn="ctr">
                  <a:buNone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BADF5B6-5BF1-4074-9C22-E4CDCEC4A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84" y="3041735"/>
                <a:ext cx="461507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7D27645D-438F-470D-9A76-486186BB211D}"/>
              </a:ext>
            </a:extLst>
          </p:cNvPr>
          <p:cNvSpPr/>
          <p:nvPr/>
        </p:nvSpPr>
        <p:spPr>
          <a:xfrm>
            <a:off x="5953539" y="2873727"/>
            <a:ext cx="258417" cy="9243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8FB46-E5E0-401C-B94D-5144F4C25D1F}"/>
              </a:ext>
            </a:extLst>
          </p:cNvPr>
          <p:cNvSpPr txBox="1"/>
          <p:nvPr/>
        </p:nvSpPr>
        <p:spPr>
          <a:xfrm>
            <a:off x="6330066" y="2884676"/>
            <a:ext cx="506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2.0</a:t>
            </a:r>
          </a:p>
          <a:p>
            <a:r>
              <a:rPr lang="en-US" altLang="ko-KR" dirty="0"/>
              <a:t>1.0</a:t>
            </a:r>
          </a:p>
          <a:p>
            <a:r>
              <a:rPr lang="en-US" altLang="ko-KR" dirty="0"/>
              <a:t>0.1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F1C566-5B04-4608-B1B3-03EEFB9E633D}"/>
              </a:ext>
            </a:extLst>
          </p:cNvPr>
          <p:cNvCxnSpPr/>
          <p:nvPr/>
        </p:nvCxnSpPr>
        <p:spPr>
          <a:xfrm>
            <a:off x="6929559" y="3097191"/>
            <a:ext cx="544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FAF478-5C1D-401E-9BBE-F88B815FC107}"/>
              </a:ext>
            </a:extLst>
          </p:cNvPr>
          <p:cNvCxnSpPr/>
          <p:nvPr/>
        </p:nvCxnSpPr>
        <p:spPr>
          <a:xfrm>
            <a:off x="6929559" y="3378800"/>
            <a:ext cx="544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FB12E9-3479-4448-9B8C-194B044186FA}"/>
              </a:ext>
            </a:extLst>
          </p:cNvPr>
          <p:cNvCxnSpPr/>
          <p:nvPr/>
        </p:nvCxnSpPr>
        <p:spPr>
          <a:xfrm>
            <a:off x="6929559" y="3637218"/>
            <a:ext cx="544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87BA5E-0367-4161-9269-6C6D5F0A0AD4}"/>
              </a:ext>
            </a:extLst>
          </p:cNvPr>
          <p:cNvSpPr txBox="1"/>
          <p:nvPr/>
        </p:nvSpPr>
        <p:spPr>
          <a:xfrm>
            <a:off x="7627449" y="2884676"/>
            <a:ext cx="1311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 = 0.7</a:t>
            </a:r>
          </a:p>
          <a:p>
            <a:r>
              <a:rPr lang="en-US" altLang="ko-KR" dirty="0"/>
              <a:t>p = 0.2</a:t>
            </a:r>
          </a:p>
          <a:p>
            <a:r>
              <a:rPr lang="en-US" altLang="ko-KR" dirty="0"/>
              <a:t>p = 0.1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1D00F7-4BD5-4CBC-93FB-64ECB48590C5}"/>
              </a:ext>
            </a:extLst>
          </p:cNvPr>
          <p:cNvSpPr/>
          <p:nvPr/>
        </p:nvSpPr>
        <p:spPr>
          <a:xfrm>
            <a:off x="7676984" y="2922861"/>
            <a:ext cx="705678" cy="348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D56FB-F58D-4472-9981-E42435EFD1C5}"/>
              </a:ext>
            </a:extLst>
          </p:cNvPr>
          <p:cNvSpPr txBox="1"/>
          <p:nvPr/>
        </p:nvSpPr>
        <p:spPr>
          <a:xfrm>
            <a:off x="6929559" y="2672403"/>
            <a:ext cx="60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S(y)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C4284C-5F86-40AB-B9DF-4FB92BC92351}"/>
              </a:ext>
            </a:extLst>
          </p:cNvPr>
          <p:cNvSpPr txBox="1"/>
          <p:nvPr/>
        </p:nvSpPr>
        <p:spPr>
          <a:xfrm>
            <a:off x="7473561" y="2351996"/>
            <a:ext cx="12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Probability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4799E-D935-4B0B-89A3-0158F911AFE5}"/>
              </a:ext>
            </a:extLst>
          </p:cNvPr>
          <p:cNvSpPr txBox="1"/>
          <p:nvPr/>
        </p:nvSpPr>
        <p:spPr>
          <a:xfrm>
            <a:off x="6192072" y="2351996"/>
            <a:ext cx="73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Logits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2681E3-9867-4D6C-880A-ED4F12A181EA}"/>
              </a:ext>
            </a:extLst>
          </p:cNvPr>
          <p:cNvSpPr/>
          <p:nvPr/>
        </p:nvSpPr>
        <p:spPr>
          <a:xfrm>
            <a:off x="3282066" y="428266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01168" lvl="1" indent="0" algn="ctr">
              <a:buNone/>
            </a:pPr>
            <a:r>
              <a:rPr lang="en-US" altLang="ko-KR" sz="1600" dirty="0">
                <a:solidFill>
                  <a:srgbClr val="00B050"/>
                </a:solidFill>
              </a:rPr>
              <a:t>X</a:t>
            </a:r>
            <a:r>
              <a:rPr lang="en-US" altLang="ko-KR" sz="1600" dirty="0"/>
              <a:t> : The input</a:t>
            </a:r>
          </a:p>
          <a:p>
            <a:pPr marL="201168" lvl="1" indent="0" algn="ctr">
              <a:buNone/>
            </a:pPr>
            <a:r>
              <a:rPr lang="en-US" altLang="ko-KR" sz="1600" dirty="0">
                <a:solidFill>
                  <a:srgbClr val="7030A0"/>
                </a:solidFill>
              </a:rPr>
              <a:t>W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7030A0"/>
                </a:solidFill>
              </a:rPr>
              <a:t>b</a:t>
            </a:r>
            <a:r>
              <a:rPr lang="en-US" altLang="ko-KR" sz="1600" dirty="0"/>
              <a:t> :  To be trained ( By finding appropriate weight/bias )</a:t>
            </a:r>
          </a:p>
          <a:p>
            <a:pPr marL="201168" lvl="1" indent="0" algn="ctr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y</a:t>
            </a:r>
            <a:r>
              <a:rPr lang="en-US" altLang="ko-KR" sz="1600" dirty="0"/>
              <a:t> :  The prediction</a:t>
            </a:r>
          </a:p>
          <a:p>
            <a:pPr marL="201168" lvl="1" indent="0" algn="ctr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S(y)</a:t>
            </a:r>
            <a:r>
              <a:rPr lang="en-US" altLang="ko-KR" sz="1600" dirty="0"/>
              <a:t> : 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 function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9A4FBE-50CF-4538-8E4F-AACBD269E0E6}"/>
              </a:ext>
            </a:extLst>
          </p:cNvPr>
          <p:cNvSpPr txBox="1"/>
          <p:nvPr/>
        </p:nvSpPr>
        <p:spPr>
          <a:xfrm>
            <a:off x="8595525" y="2905106"/>
            <a:ext cx="95548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A</a:t>
            </a:r>
          </a:p>
          <a:p>
            <a:r>
              <a:rPr lang="en-US" altLang="ko-KR" dirty="0">
                <a:solidFill>
                  <a:schemeClr val="accent2"/>
                </a:solidFill>
                <a:latin typeface="Brush Script Std" panose="03060802040607070404" pitchFamily="66" charset="0"/>
              </a:rPr>
              <a:t>B</a:t>
            </a:r>
          </a:p>
          <a:p>
            <a:r>
              <a:rPr lang="en-US" altLang="ko-KR" dirty="0">
                <a:solidFill>
                  <a:srgbClr val="00B0F0"/>
                </a:solidFill>
                <a:latin typeface="Algerian" panose="04020705040A02060702" pitchFamily="82" charset="0"/>
              </a:rPr>
              <a:t>C</a:t>
            </a:r>
            <a:endParaRPr lang="ko-KR" altLang="en-US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F1CF693-F997-40CB-8129-71AC00C11F4F}"/>
              </a:ext>
            </a:extLst>
          </p:cNvPr>
          <p:cNvSpPr/>
          <p:nvPr/>
        </p:nvSpPr>
        <p:spPr>
          <a:xfrm>
            <a:off x="8619705" y="2978287"/>
            <a:ext cx="264714" cy="2493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0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34B97-A7E7-4628-80F8-147CDFC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ko-KR" altLang="en-US" dirty="0"/>
              <a:t> </a:t>
            </a:r>
            <a:r>
              <a:rPr lang="en-US" altLang="ko-KR" dirty="0"/>
              <a:t>Function 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EA2EF-12D0-4A21-ACDD-1E1611A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139" y="3674725"/>
            <a:ext cx="6777493" cy="2723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Q1 : What will be happened if multiply the value in constant ?</a:t>
            </a:r>
          </a:p>
          <a:p>
            <a:pPr marL="0" indent="0">
              <a:buNone/>
            </a:pPr>
            <a:r>
              <a:rPr lang="en-US" altLang="ko-KR" sz="1600" dirty="0"/>
              <a:t>A1 : Getting near one or zero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Q2 : What will be happened if divide the value in constant ?</a:t>
            </a:r>
          </a:p>
          <a:p>
            <a:pPr marL="0" indent="0">
              <a:buNone/>
            </a:pPr>
            <a:r>
              <a:rPr lang="en-US" altLang="ko-KR" sz="1600" dirty="0"/>
              <a:t>A2 : Getting near to uniform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B297C-638C-4ABD-80E8-9FBA734CE25B}"/>
                  </a:ext>
                </a:extLst>
              </p:cNvPr>
              <p:cNvSpPr txBox="1"/>
              <p:nvPr/>
            </p:nvSpPr>
            <p:spPr>
              <a:xfrm>
                <a:off x="2808354" y="2226366"/>
                <a:ext cx="2554248" cy="1019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B297C-638C-4ABD-80E8-9FBA734C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354" y="2226366"/>
                <a:ext cx="2554248" cy="1019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16F8B5C-1AB4-4463-B1AE-9332BE837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86" y="2016448"/>
            <a:ext cx="3727175" cy="33165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508BB4-638A-403F-A138-54A8591626DA}"/>
              </a:ext>
            </a:extLst>
          </p:cNvPr>
          <p:cNvSpPr txBox="1"/>
          <p:nvPr/>
        </p:nvSpPr>
        <p:spPr>
          <a:xfrm>
            <a:off x="8006632" y="5496192"/>
            <a:ext cx="335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Quiz 1 :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3DACD-4B09-42FE-A77A-83A1892BDF94}"/>
              </a:ext>
            </a:extLst>
          </p:cNvPr>
          <p:cNvSpPr txBox="1"/>
          <p:nvPr/>
        </p:nvSpPr>
        <p:spPr>
          <a:xfrm>
            <a:off x="994410" y="3378525"/>
            <a:ext cx="3359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from Quiz 2,3</a:t>
            </a:r>
            <a:endParaRPr lang="ko-KR" altLang="en-US" sz="1200" dirty="0"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E96DB-2576-4A19-B5AD-5D75258C8489}"/>
              </a:ext>
            </a:extLst>
          </p:cNvPr>
          <p:cNvSpPr/>
          <p:nvPr/>
        </p:nvSpPr>
        <p:spPr>
          <a:xfrm>
            <a:off x="7832035" y="2435087"/>
            <a:ext cx="2345635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00824-6B25-401F-A6D0-5FE78C74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‘One-Hot’ Encoding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A042A-B1D5-4888-B5D2-2A6D7B19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05147" cy="369300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The simple way to describe the class as a numerical value!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92262-962D-423D-A0F5-1913D810B714}"/>
              </a:ext>
            </a:extLst>
          </p:cNvPr>
          <p:cNvSpPr txBox="1"/>
          <p:nvPr/>
        </p:nvSpPr>
        <p:spPr>
          <a:xfrm>
            <a:off x="2733259" y="3529210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00B050"/>
                </a:solidFill>
              </a:rPr>
              <a:t>A</a:t>
            </a:r>
            <a:endParaRPr lang="ko-KR" altLang="en-US" sz="66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AA721-1891-4358-BCFD-E820A2499989}"/>
              </a:ext>
            </a:extLst>
          </p:cNvPr>
          <p:cNvSpPr txBox="1"/>
          <p:nvPr/>
        </p:nvSpPr>
        <p:spPr>
          <a:xfrm>
            <a:off x="4432852" y="3344544"/>
            <a:ext cx="1421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0.7</a:t>
            </a:r>
          </a:p>
          <a:p>
            <a:endParaRPr lang="en-US" altLang="ko-KR" dirty="0"/>
          </a:p>
          <a:p>
            <a:r>
              <a:rPr lang="en-US" altLang="ko-KR" dirty="0"/>
              <a:t>0.2</a:t>
            </a:r>
          </a:p>
          <a:p>
            <a:endParaRPr lang="en-US" altLang="ko-KR" dirty="0"/>
          </a:p>
          <a:p>
            <a:r>
              <a:rPr lang="en-US" altLang="ko-KR" dirty="0"/>
              <a:t>0.1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B982757-4179-4150-96A1-395062E3BD31}"/>
              </a:ext>
            </a:extLst>
          </p:cNvPr>
          <p:cNvCxnSpPr/>
          <p:nvPr/>
        </p:nvCxnSpPr>
        <p:spPr>
          <a:xfrm>
            <a:off x="3508513" y="4083208"/>
            <a:ext cx="576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A1E2F9-8951-4A8D-9A64-74EA92922F07}"/>
              </a:ext>
            </a:extLst>
          </p:cNvPr>
          <p:cNvSpPr txBox="1"/>
          <p:nvPr/>
        </p:nvSpPr>
        <p:spPr>
          <a:xfrm>
            <a:off x="4084982" y="2815727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Probability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14597-63D2-4C62-AFAC-DC9DB6474BDE}"/>
              </a:ext>
            </a:extLst>
          </p:cNvPr>
          <p:cNvSpPr txBox="1"/>
          <p:nvPr/>
        </p:nvSpPr>
        <p:spPr>
          <a:xfrm>
            <a:off x="6596271" y="3314893"/>
            <a:ext cx="1421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en-US" altLang="ko-KR" dirty="0"/>
              <a:t>0</a:t>
            </a:r>
          </a:p>
          <a:p>
            <a:endParaRPr lang="en-US" altLang="ko-KR" dirty="0"/>
          </a:p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AA247-AF7F-465F-95D7-0FFBA65891C0}"/>
              </a:ext>
            </a:extLst>
          </p:cNvPr>
          <p:cNvSpPr txBox="1"/>
          <p:nvPr/>
        </p:nvSpPr>
        <p:spPr>
          <a:xfrm>
            <a:off x="5913783" y="2837187"/>
            <a:ext cx="188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One-Hot Encoded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C8C2951-3B54-4D7D-8D64-0025514B4FFB}"/>
              </a:ext>
            </a:extLst>
          </p:cNvPr>
          <p:cNvSpPr/>
          <p:nvPr/>
        </p:nvSpPr>
        <p:spPr>
          <a:xfrm>
            <a:off x="4415110" y="3405491"/>
            <a:ext cx="494820" cy="2493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82143D-312B-4B14-9EF2-69D2F5BA7697}"/>
              </a:ext>
            </a:extLst>
          </p:cNvPr>
          <p:cNvSpPr/>
          <p:nvPr/>
        </p:nvSpPr>
        <p:spPr>
          <a:xfrm>
            <a:off x="6518155" y="3367735"/>
            <a:ext cx="494820" cy="2493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F845D-97F1-45F8-9D4A-9135678A1FFA}"/>
              </a:ext>
            </a:extLst>
          </p:cNvPr>
          <p:cNvSpPr txBox="1"/>
          <p:nvPr/>
        </p:nvSpPr>
        <p:spPr>
          <a:xfrm>
            <a:off x="8393925" y="3314893"/>
            <a:ext cx="95548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A</a:t>
            </a:r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  <a:latin typeface="Brush Script Std" panose="03060802040607070404" pitchFamily="66" charset="0"/>
              </a:rPr>
              <a:t>B</a:t>
            </a:r>
          </a:p>
          <a:p>
            <a:endParaRPr lang="en-US" altLang="ko-KR" dirty="0">
              <a:solidFill>
                <a:schemeClr val="accent2"/>
              </a:solidFill>
              <a:latin typeface="Brush Script Std" panose="03060802040607070404" pitchFamily="66" charset="0"/>
            </a:endParaRPr>
          </a:p>
          <a:p>
            <a:r>
              <a:rPr lang="en-US" altLang="ko-KR" dirty="0">
                <a:solidFill>
                  <a:srgbClr val="00B0F0"/>
                </a:solidFill>
                <a:latin typeface="Algerian" panose="04020705040A02060702" pitchFamily="82" charset="0"/>
              </a:rPr>
              <a:t>C</a:t>
            </a:r>
            <a:endParaRPr lang="ko-KR" altLang="en-US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5436549-09AD-43B4-B0F5-D40AD6D51F39}"/>
              </a:ext>
            </a:extLst>
          </p:cNvPr>
          <p:cNvSpPr/>
          <p:nvPr/>
        </p:nvSpPr>
        <p:spPr>
          <a:xfrm>
            <a:off x="8418105" y="3388074"/>
            <a:ext cx="264714" cy="2493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98FF3E3-3BEF-4371-83A3-0637A77D42E1}"/>
              </a:ext>
            </a:extLst>
          </p:cNvPr>
          <p:cNvCxnSpPr/>
          <p:nvPr/>
        </p:nvCxnSpPr>
        <p:spPr>
          <a:xfrm>
            <a:off x="7671352" y="3880369"/>
            <a:ext cx="261729" cy="248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25A9D7-403D-41A5-851C-E013164B6531}"/>
              </a:ext>
            </a:extLst>
          </p:cNvPr>
          <p:cNvCxnSpPr>
            <a:cxnSpLocks/>
          </p:cNvCxnSpPr>
          <p:nvPr/>
        </p:nvCxnSpPr>
        <p:spPr>
          <a:xfrm flipV="1">
            <a:off x="7671352" y="3880369"/>
            <a:ext cx="261729" cy="2484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ACE13E0-5144-4F90-BAFF-E065D28ABF39}"/>
              </a:ext>
            </a:extLst>
          </p:cNvPr>
          <p:cNvCxnSpPr/>
          <p:nvPr/>
        </p:nvCxnSpPr>
        <p:spPr>
          <a:xfrm>
            <a:off x="7671352" y="4419770"/>
            <a:ext cx="261729" cy="248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6AB0CA-5D10-4E50-8CEC-5B0B5AF01E98}"/>
              </a:ext>
            </a:extLst>
          </p:cNvPr>
          <p:cNvCxnSpPr>
            <a:cxnSpLocks/>
          </p:cNvCxnSpPr>
          <p:nvPr/>
        </p:nvCxnSpPr>
        <p:spPr>
          <a:xfrm flipV="1">
            <a:off x="7671352" y="4419770"/>
            <a:ext cx="261729" cy="2484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F5A206-77BC-448C-803C-F378B0A86BFC}"/>
              </a:ext>
            </a:extLst>
          </p:cNvPr>
          <p:cNvCxnSpPr/>
          <p:nvPr/>
        </p:nvCxnSpPr>
        <p:spPr>
          <a:xfrm>
            <a:off x="7335078" y="3478696"/>
            <a:ext cx="86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EA1C74-7F85-4168-9CD9-44AD8E9A4302}"/>
              </a:ext>
            </a:extLst>
          </p:cNvPr>
          <p:cNvCxnSpPr/>
          <p:nvPr/>
        </p:nvCxnSpPr>
        <p:spPr>
          <a:xfrm>
            <a:off x="7358269" y="4011353"/>
            <a:ext cx="86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7A576A-2CC3-4A10-B17D-4EDC1F9A974D}"/>
              </a:ext>
            </a:extLst>
          </p:cNvPr>
          <p:cNvCxnSpPr/>
          <p:nvPr/>
        </p:nvCxnSpPr>
        <p:spPr>
          <a:xfrm>
            <a:off x="7369865" y="4555435"/>
            <a:ext cx="86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6FD0C3D-C478-4559-A4BA-F96DE59A457C}"/>
              </a:ext>
            </a:extLst>
          </p:cNvPr>
          <p:cNvCxnSpPr/>
          <p:nvPr/>
        </p:nvCxnSpPr>
        <p:spPr>
          <a:xfrm>
            <a:off x="5327374" y="4083208"/>
            <a:ext cx="1003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6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AD4DE-82DD-4D89-9FD8-C85BBD94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 : One-Hot Encoding</a:t>
            </a:r>
            <a:endParaRPr lang="ko-KR" altLang="en-US" dirty="0"/>
          </a:p>
        </p:txBody>
      </p:sp>
      <p:pic>
        <p:nvPicPr>
          <p:cNvPr id="5" name="내용 개체 틀 4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A8909C97-CC7C-4685-91A6-6365036CC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54" y="2386545"/>
            <a:ext cx="4229959" cy="3391659"/>
          </a:xfrm>
        </p:spPr>
      </p:pic>
      <p:pic>
        <p:nvPicPr>
          <p:cNvPr id="6" name="내용 개체 틀 4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39720E34-52FE-4EAF-A7B3-5F9472258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21" y="2422729"/>
            <a:ext cx="4229959" cy="3391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D43D3C-CE9E-44C4-A93E-9E1A985D6245}"/>
              </a:ext>
            </a:extLst>
          </p:cNvPr>
          <p:cNvSpPr txBox="1"/>
          <p:nvPr/>
        </p:nvSpPr>
        <p:spPr>
          <a:xfrm>
            <a:off x="1361661" y="1888435"/>
            <a:ext cx="54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※ The zeros are omitted !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0E9B5-98BF-408C-9E5B-21462C8FF284}"/>
              </a:ext>
            </a:extLst>
          </p:cNvPr>
          <p:cNvSpPr txBox="1"/>
          <p:nvPr/>
        </p:nvSpPr>
        <p:spPr>
          <a:xfrm>
            <a:off x="2435087" y="2574234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Brush Script Std" panose="03060802040607070404" pitchFamily="66" charset="0"/>
              </a:rPr>
              <a:t>1</a:t>
            </a:r>
            <a:endParaRPr lang="ko-KR" altLang="en-US" sz="2400" b="1" dirty="0">
              <a:latin typeface="Brush Script Std" panose="030608020406070704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2C4FF-A5D2-4309-A873-C3B65F8DC1A6}"/>
              </a:ext>
            </a:extLst>
          </p:cNvPr>
          <p:cNvSpPr txBox="1"/>
          <p:nvPr/>
        </p:nvSpPr>
        <p:spPr>
          <a:xfrm>
            <a:off x="4326834" y="3824561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Brush Script Std" panose="03060802040607070404" pitchFamily="66" charset="0"/>
              </a:rPr>
              <a:t>1</a:t>
            </a:r>
            <a:endParaRPr lang="ko-KR" altLang="en-US" sz="2400" b="1" dirty="0">
              <a:latin typeface="Brush Script Std" panose="030608020406070704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725AD-8D40-4912-924C-4C5F519BE5E1}"/>
              </a:ext>
            </a:extLst>
          </p:cNvPr>
          <p:cNvSpPr txBox="1"/>
          <p:nvPr/>
        </p:nvSpPr>
        <p:spPr>
          <a:xfrm>
            <a:off x="7672210" y="3857951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Brush Script Std" panose="03060802040607070404" pitchFamily="66" charset="0"/>
              </a:rPr>
              <a:t>1</a:t>
            </a:r>
            <a:endParaRPr lang="ko-KR" altLang="en-US" sz="2400" b="1" dirty="0">
              <a:latin typeface="Brush Script Std" panose="030608020406070704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971A1C-6213-48D1-8A49-3C499E9FB732}"/>
              </a:ext>
            </a:extLst>
          </p:cNvPr>
          <p:cNvSpPr txBox="1"/>
          <p:nvPr/>
        </p:nvSpPr>
        <p:spPr>
          <a:xfrm>
            <a:off x="9508434" y="2643809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Brush Script Std" panose="03060802040607070404" pitchFamily="66" charset="0"/>
              </a:rPr>
              <a:t>1</a:t>
            </a:r>
            <a:endParaRPr lang="ko-KR" altLang="en-US" sz="2400" b="1" dirty="0">
              <a:latin typeface="Brush Script Std" panose="03060802040607070404" pitchFamily="66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B2FDDA-E975-4F9D-86FF-C5CA1FDD2177}"/>
              </a:ext>
            </a:extLst>
          </p:cNvPr>
          <p:cNvSpPr/>
          <p:nvPr/>
        </p:nvSpPr>
        <p:spPr>
          <a:xfrm>
            <a:off x="2355575" y="2422730"/>
            <a:ext cx="596348" cy="3163062"/>
          </a:xfrm>
          <a:prstGeom prst="rect">
            <a:avLst/>
          </a:prstGeom>
          <a:noFill/>
          <a:ln w="28575">
            <a:solidFill>
              <a:srgbClr val="E129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C69BFF-85BD-40F7-9F6B-43AFD3E1EC3A}"/>
              </a:ext>
            </a:extLst>
          </p:cNvPr>
          <p:cNvSpPr/>
          <p:nvPr/>
        </p:nvSpPr>
        <p:spPr>
          <a:xfrm>
            <a:off x="7585408" y="3766930"/>
            <a:ext cx="596348" cy="1950487"/>
          </a:xfrm>
          <a:prstGeom prst="rect">
            <a:avLst/>
          </a:prstGeom>
          <a:noFill/>
          <a:ln w="28575">
            <a:solidFill>
              <a:srgbClr val="278D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911A4-2A7E-4FAF-86B9-8F02EDEDB12B}"/>
              </a:ext>
            </a:extLst>
          </p:cNvPr>
          <p:cNvSpPr txBox="1"/>
          <p:nvPr/>
        </p:nvSpPr>
        <p:spPr>
          <a:xfrm>
            <a:off x="1888434" y="5124127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E12942"/>
                </a:solidFill>
                <a:latin typeface="Brush Script Std" panose="03060802040607070404" pitchFamily="66" charset="0"/>
              </a:rPr>
              <a:t>a</a:t>
            </a:r>
            <a:endParaRPr lang="ko-KR" altLang="en-US" sz="2400" b="1" dirty="0">
              <a:solidFill>
                <a:srgbClr val="E12942"/>
              </a:solidFill>
              <a:latin typeface="Brush Script Std" panose="030608020406070704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DCE7E-BDF8-4916-A092-722BADF1C16A}"/>
              </a:ext>
            </a:extLst>
          </p:cNvPr>
          <p:cNvSpPr txBox="1"/>
          <p:nvPr/>
        </p:nvSpPr>
        <p:spPr>
          <a:xfrm>
            <a:off x="7127944" y="5163882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78D55"/>
                </a:solidFill>
                <a:latin typeface="Brush Script Std" panose="03060802040607070404" pitchFamily="66" charset="0"/>
              </a:rPr>
              <a:t>c</a:t>
            </a:r>
            <a:endParaRPr lang="ko-KR" altLang="en-US" sz="2400" b="1" dirty="0">
              <a:solidFill>
                <a:srgbClr val="278D55"/>
              </a:solidFill>
              <a:latin typeface="Brush Script Std" panose="0306080204060707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2447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1619</TotalTime>
  <Words>1554</Words>
  <Application>Microsoft Office PowerPoint</Application>
  <PresentationFormat>와이드스크린</PresentationFormat>
  <Paragraphs>344</Paragraphs>
  <Slides>26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Brush Script Std</vt:lpstr>
      <vt:lpstr>맑은 고딕</vt:lpstr>
      <vt:lpstr>Algerian</vt:lpstr>
      <vt:lpstr>Arial</vt:lpstr>
      <vt:lpstr>Calibri</vt:lpstr>
      <vt:lpstr>Calibri Light</vt:lpstr>
      <vt:lpstr>Cambria Math</vt:lpstr>
      <vt:lpstr>추억</vt:lpstr>
      <vt:lpstr>Logistic Classifier</vt:lpstr>
      <vt:lpstr>References – Online Lectures</vt:lpstr>
      <vt:lpstr>References – Books</vt:lpstr>
      <vt:lpstr>What is classification ?</vt:lpstr>
      <vt:lpstr>Quiz : Classification for Detection</vt:lpstr>
      <vt:lpstr>What is Logistic Classifier ? </vt:lpstr>
      <vt:lpstr>Softmax Function ?</vt:lpstr>
      <vt:lpstr>‘One-Hot’ Encoding</vt:lpstr>
      <vt:lpstr>Quiz : One-Hot Encoding</vt:lpstr>
      <vt:lpstr>Cross - Entropy</vt:lpstr>
      <vt:lpstr>Multinomial Logistic Classification</vt:lpstr>
      <vt:lpstr>Minimizing Cross Entropy</vt:lpstr>
      <vt:lpstr>Approach to the optimization</vt:lpstr>
      <vt:lpstr>Learning rate</vt:lpstr>
      <vt:lpstr>Normalized Input</vt:lpstr>
      <vt:lpstr>Normalized Input</vt:lpstr>
      <vt:lpstr>Overfitting</vt:lpstr>
      <vt:lpstr>Weight Initialization</vt:lpstr>
      <vt:lpstr>Optimizing the model</vt:lpstr>
      <vt:lpstr>Measuring Performance</vt:lpstr>
      <vt:lpstr>Practical Application</vt:lpstr>
      <vt:lpstr>PowerPoint 프레젠테이션</vt:lpstr>
      <vt:lpstr>PowerPoint 프레젠테이션</vt:lpstr>
      <vt:lpstr>PowerPoint 프레젠테이션</vt:lpstr>
      <vt:lpstr>Result</vt:lpstr>
      <vt:lpstr>Self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Ryan Park</dc:creator>
  <cp:lastModifiedBy>ParkJun Young</cp:lastModifiedBy>
  <cp:revision>261</cp:revision>
  <dcterms:created xsi:type="dcterms:W3CDTF">2018-02-01T11:36:15Z</dcterms:created>
  <dcterms:modified xsi:type="dcterms:W3CDTF">2018-02-12T07:36:40Z</dcterms:modified>
</cp:coreProperties>
</file>