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72" r:id="rId3"/>
    <p:sldId id="257" r:id="rId4"/>
    <p:sldId id="265" r:id="rId5"/>
    <p:sldId id="259" r:id="rId6"/>
    <p:sldId id="263" r:id="rId7"/>
    <p:sldId id="266" r:id="rId8"/>
    <p:sldId id="262" r:id="rId9"/>
    <p:sldId id="260" r:id="rId10"/>
    <p:sldId id="261" r:id="rId11"/>
    <p:sldId id="283" r:id="rId12"/>
    <p:sldId id="267" r:id="rId13"/>
    <p:sldId id="264" r:id="rId14"/>
    <p:sldId id="273" r:id="rId15"/>
    <p:sldId id="274" r:id="rId16"/>
    <p:sldId id="275" r:id="rId17"/>
    <p:sldId id="276" r:id="rId18"/>
    <p:sldId id="277" r:id="rId19"/>
    <p:sldId id="281" r:id="rId20"/>
    <p:sldId id="278" r:id="rId21"/>
    <p:sldId id="279" r:id="rId22"/>
    <p:sldId id="280" r:id="rId23"/>
    <p:sldId id="284" r:id="rId24"/>
    <p:sldId id="285" r:id="rId25"/>
    <p:sldId id="28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7" autoAdjust="0"/>
    <p:restoredTop sz="74251" autoAdjust="0"/>
  </p:normalViewPr>
  <p:slideViewPr>
    <p:cSldViewPr snapToGrid="0">
      <p:cViewPr varScale="1">
        <p:scale>
          <a:sx n="85" d="100"/>
          <a:sy n="85" d="100"/>
        </p:scale>
        <p:origin x="16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9552E-C4A7-4E82-B958-7FED3F77DD97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B2900-5EE2-43BE-BFEB-FF62278E7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72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B2900-5EE2-43BE-BFEB-FF62278E7A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269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역전파 </a:t>
            </a:r>
            <a:r>
              <a:rPr lang="en-US" altLang="ko-KR" dirty="0"/>
              <a:t>:</a:t>
            </a:r>
            <a:r>
              <a:rPr lang="ko-KR" altLang="en-US" dirty="0"/>
              <a:t> 신호에 노드의 국소적 미분을 곱한 후 다음 노드로 전달 </a:t>
            </a:r>
            <a:r>
              <a:rPr lang="en-US" altLang="ko-KR" dirty="0"/>
              <a:t>(</a:t>
            </a:r>
            <a:r>
              <a:rPr lang="ko-KR" altLang="en-US" dirty="0"/>
              <a:t>거꾸로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더하기 노드의 역전파는 이전 신호를 그대로 전파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곱하기 노드의 역전파는 이전 신호에 반대편 신호를 곱한 신호를 전파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B2900-5EE2-43BE-BFEB-FF62278E7AA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763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여러가지 데이터 셋을 분할하여 각각의 분할된 데이터 셋에 대한 분류기를 만들어 훈련한 뒤 한번에 통합하여 결과를 얻는다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Combine classifiers 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B2900-5EE2-43BE-BFEB-FF62278E7AA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655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B2900-5EE2-43BE-BFEB-FF62278E7AA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066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Normalization </a:t>
            </a:r>
            <a:r>
              <a:rPr lang="ko-KR" altLang="en-US" dirty="0"/>
              <a:t>을 통해 각 </a:t>
            </a:r>
            <a:r>
              <a:rPr lang="en-US" altLang="ko-KR" dirty="0"/>
              <a:t>feature </a:t>
            </a:r>
            <a:r>
              <a:rPr lang="ko-KR" altLang="en-US" dirty="0"/>
              <a:t>요소 별 값을 다루기 편하게 만듦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B2900-5EE2-43BE-BFEB-FF62278E7AA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365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B2900-5EE2-43BE-BFEB-FF62278E7AA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05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B2900-5EE2-43BE-BFEB-FF62278E7AA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389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B2900-5EE2-43BE-BFEB-FF62278E7AA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612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텐서보드에서 확인할 수 있는 그래프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은닉층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개를 가지고 있음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B2900-5EE2-43BE-BFEB-FF62278E7AA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84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B2900-5EE2-43BE-BFEB-FF62278E7AA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524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가중치의 편향의 크기에 따라 연산 대상 </a:t>
            </a:r>
            <a:r>
              <a:rPr lang="en-US" altLang="ko-KR" dirty="0"/>
              <a:t>(</a:t>
            </a:r>
            <a:r>
              <a:rPr lang="ko-KR" altLang="en-US" dirty="0"/>
              <a:t>매개변수</a:t>
            </a:r>
            <a:r>
              <a:rPr lang="en-US" altLang="ko-KR" dirty="0"/>
              <a:t>)</a:t>
            </a:r>
            <a:r>
              <a:rPr lang="ko-KR" altLang="en-US" dirty="0"/>
              <a:t> 의 수가 달라짐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B2900-5EE2-43BE-BFEB-FF62278E7A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836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히든</a:t>
            </a:r>
            <a:r>
              <a:rPr lang="ko-KR" altLang="en-US" dirty="0"/>
              <a:t> 레이어 </a:t>
            </a:r>
            <a:r>
              <a:rPr lang="en-US" altLang="ko-KR" dirty="0"/>
              <a:t>: </a:t>
            </a:r>
            <a:r>
              <a:rPr lang="ko-KR" altLang="en-US" dirty="0"/>
              <a:t>입출력 단에서 볼 수 없는 숨겨진 레이어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B2900-5EE2-43BE-BFEB-FF62278E7A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14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ReLU</a:t>
            </a:r>
            <a:r>
              <a:rPr lang="en-US" altLang="ko-KR" baseline="0" dirty="0"/>
              <a:t> </a:t>
            </a:r>
            <a:r>
              <a:rPr lang="ko-KR" altLang="en-US" baseline="0" dirty="0"/>
              <a:t>의 미분은 </a:t>
            </a:r>
            <a:r>
              <a:rPr lang="en-US" altLang="ko-KR" baseline="0" dirty="0"/>
              <a:t>1.</a:t>
            </a:r>
          </a:p>
          <a:p>
            <a:endParaRPr lang="en-US" altLang="ko-KR" baseline="0" dirty="0"/>
          </a:p>
          <a:p>
            <a:r>
              <a:rPr lang="ko-KR" altLang="en-US" baseline="0" dirty="0" err="1"/>
              <a:t>시그모이드는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역전파</a:t>
            </a:r>
            <a:r>
              <a:rPr lang="ko-KR" altLang="en-US" baseline="0" dirty="0"/>
              <a:t> 과정에서 신호의 손실이 커질 수 있음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이를 방지하기 위해 등장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*</a:t>
            </a:r>
            <a:r>
              <a:rPr lang="ko-KR" altLang="en-US" baseline="0" dirty="0"/>
              <a:t> 작은 수를 곱하면 </a:t>
            </a:r>
            <a:r>
              <a:rPr lang="en-US" altLang="ko-KR" baseline="0" dirty="0"/>
              <a:t>0</a:t>
            </a:r>
            <a:r>
              <a:rPr lang="ko-KR" altLang="en-US" baseline="0" dirty="0"/>
              <a:t>에 가까워지게 되는데</a:t>
            </a:r>
            <a:r>
              <a:rPr lang="en-US" altLang="ko-KR" baseline="0" dirty="0"/>
              <a:t>,</a:t>
            </a:r>
            <a:r>
              <a:rPr lang="ko-KR" altLang="en-US" baseline="0" dirty="0"/>
              <a:t> 역전파 과정에서 지나치게 </a:t>
            </a:r>
            <a:r>
              <a:rPr lang="en-US" altLang="ko-KR" baseline="0" dirty="0"/>
              <a:t>0</a:t>
            </a:r>
            <a:r>
              <a:rPr lang="ko-KR" altLang="en-US" baseline="0" dirty="0"/>
              <a:t>에 가까워 질 수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B2900-5EE2-43BE-BFEB-FF62278E7A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84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외에도 다양한 활성화 함수가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B2900-5EE2-43BE-BFEB-FF62278E7A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003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초기값을 적절히 설정하여 효율적인 훈련이 이루어지도록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B2900-5EE2-43BE-BFEB-FF62278E7A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940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학습 방향을 설정</a:t>
            </a:r>
            <a:r>
              <a:rPr lang="en-US" altLang="ko-KR" dirty="0"/>
              <a:t>. W</a:t>
            </a:r>
            <a:r>
              <a:rPr lang="ko-KR" altLang="en-US" dirty="0"/>
              <a:t>가 지나치게 커지지 않도록 함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휘는 지점을 완화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B2900-5EE2-43BE-BFEB-FF62278E7A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48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훈련 시 일부 노드를 사용하지 않음으로 여분 표현이 가능하도록 만듦</a:t>
            </a:r>
            <a:r>
              <a:rPr lang="en-US" altLang="ko-KR" dirty="0"/>
              <a:t>. </a:t>
            </a:r>
            <a:r>
              <a:rPr lang="ko-KR" altLang="en-US" dirty="0"/>
              <a:t>이를 통해 </a:t>
            </a:r>
            <a:r>
              <a:rPr lang="en-US" altLang="ko-KR" dirty="0"/>
              <a:t>Overfitting </a:t>
            </a:r>
            <a:r>
              <a:rPr lang="ko-KR" altLang="en-US" dirty="0"/>
              <a:t>방지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테스트엔 모든 뉴런을 활성화하여 올바른 판단이 가능하도록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B2900-5EE2-43BE-BFEB-FF62278E7A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117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합성함수의 미분을 계산 그래프로 나타내면 다음과 같음</a:t>
            </a:r>
            <a:r>
              <a:rPr kumimoji="1" lang="en-US" altLang="ko-KR" dirty="0"/>
              <a:t>. </a:t>
            </a:r>
            <a:r>
              <a:rPr kumimoji="1" lang="ko-KR" altLang="en-US" dirty="0"/>
              <a:t>변화에 따라 노드가 연쇄적으로 영향을 받으므로 연쇄법칙이라 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그래프를 통해 각 노드에서 단순한 계산에 집중 가능</a:t>
            </a:r>
            <a:r>
              <a:rPr kumimoji="1" lang="en-US" altLang="ko-KR" dirty="0"/>
              <a:t>. </a:t>
            </a:r>
            <a:r>
              <a:rPr kumimoji="1" lang="ko-KR" altLang="en-US" dirty="0"/>
              <a:t>중간 계산 결과 모두 보존 가능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이를 이용하여 미분을 효율적으로 계산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B2900-5EE2-43BE-BFEB-FF62278E7A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31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1D91-AFB3-4BCC-91BA-964821E67A7F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1EF2-07C4-4891-BAC8-2C305B39BEB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17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1D91-AFB3-4BCC-91BA-964821E67A7F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1EF2-07C4-4891-BAC8-2C305B39B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2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1D91-AFB3-4BCC-91BA-964821E67A7F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1EF2-07C4-4891-BAC8-2C305B39B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65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1D91-AFB3-4BCC-91BA-964821E67A7F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1EF2-07C4-4891-BAC8-2C305B39B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1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1D91-AFB3-4BCC-91BA-964821E67A7F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1EF2-07C4-4891-BAC8-2C305B39BEB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95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1D91-AFB3-4BCC-91BA-964821E67A7F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1EF2-07C4-4891-BAC8-2C305B39B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3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1D91-AFB3-4BCC-91BA-964821E67A7F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1EF2-07C4-4891-BAC8-2C305B39B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35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1D91-AFB3-4BCC-91BA-964821E67A7F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1EF2-07C4-4891-BAC8-2C305B39B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11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1D91-AFB3-4BCC-91BA-964821E67A7F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1EF2-07C4-4891-BAC8-2C305B39B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5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4801D91-AFB3-4BCC-91BA-964821E67A7F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AD1EF2-07C4-4891-BAC8-2C305B39B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84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1D91-AFB3-4BCC-91BA-964821E67A7F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1EF2-07C4-4891-BAC8-2C305B39B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37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4801D91-AFB3-4BCC-91BA-964821E67A7F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AD1EF2-07C4-4891-BAC8-2C305B39BEB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65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Deep Neural Network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ESE 201503120 </a:t>
            </a:r>
            <a:r>
              <a:rPr lang="ko-KR" altLang="en-US" dirty="0"/>
              <a:t>박준영</a:t>
            </a:r>
          </a:p>
        </p:txBody>
      </p:sp>
    </p:spTree>
    <p:extLst>
      <p:ext uri="{BB962C8B-B14F-4D97-AF65-F5344CB8AC3E}">
        <p14:creationId xmlns:p14="http://schemas.microsoft.com/office/powerpoint/2010/main" val="4145022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Chain Rule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FDACB0-B5B8-4765-85E5-B72591B99D82}"/>
              </a:ext>
            </a:extLst>
          </p:cNvPr>
          <p:cNvSpPr/>
          <p:nvPr/>
        </p:nvSpPr>
        <p:spPr>
          <a:xfrm>
            <a:off x="2503170" y="3429000"/>
            <a:ext cx="868680" cy="86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93DB72-83B1-42C5-8743-A9F40D0511D8}"/>
              </a:ext>
            </a:extLst>
          </p:cNvPr>
          <p:cNvSpPr/>
          <p:nvPr/>
        </p:nvSpPr>
        <p:spPr>
          <a:xfrm>
            <a:off x="3615690" y="3429000"/>
            <a:ext cx="868680" cy="86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060B3A6-78A5-4449-845A-EFBB89DD9D1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371850" y="3863340"/>
            <a:ext cx="243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F6AC45-A9D4-462C-B991-FB1F29862548}"/>
              </a:ext>
            </a:extLst>
          </p:cNvPr>
          <p:cNvSpPr txBox="1"/>
          <p:nvPr/>
        </p:nvSpPr>
        <p:spPr>
          <a:xfrm>
            <a:off x="1916430" y="367867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04ED7-5603-41C6-BAA2-E376C505F19F}"/>
              </a:ext>
            </a:extLst>
          </p:cNvPr>
          <p:cNvSpPr txBox="1"/>
          <p:nvPr/>
        </p:nvSpPr>
        <p:spPr>
          <a:xfrm>
            <a:off x="4812030" y="367867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F364A10-B58E-4319-A10B-BCB5F959F70F}"/>
              </a:ext>
            </a:extLst>
          </p:cNvPr>
          <p:cNvCxnSpPr/>
          <p:nvPr/>
        </p:nvCxnSpPr>
        <p:spPr>
          <a:xfrm>
            <a:off x="2259330" y="3863340"/>
            <a:ext cx="434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D987307-A072-4304-9D6D-4655637C398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484370" y="386334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DA824A-D35E-4863-8048-327949A049C7}"/>
                  </a:ext>
                </a:extLst>
              </p:cNvPr>
              <p:cNvSpPr txBox="1"/>
              <p:nvPr/>
            </p:nvSpPr>
            <p:spPr>
              <a:xfrm>
                <a:off x="1695450" y="5006063"/>
                <a:ext cx="3558540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DA824A-D35E-4863-8048-327949A04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450" y="5006063"/>
                <a:ext cx="3558540" cy="374526"/>
              </a:xfrm>
              <a:prstGeom prst="rect">
                <a:avLst/>
              </a:prstGeom>
              <a:blipFill>
                <a:blip r:embed="rId3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BF6A37-6691-4106-B8A7-9DF81DB1F2E4}"/>
              </a:ext>
            </a:extLst>
          </p:cNvPr>
          <p:cNvSpPr/>
          <p:nvPr/>
        </p:nvSpPr>
        <p:spPr>
          <a:xfrm>
            <a:off x="6915150" y="3514936"/>
            <a:ext cx="777240" cy="78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DACED0-7685-4E59-924A-69A9FAB0A9BE}"/>
              </a:ext>
            </a:extLst>
          </p:cNvPr>
          <p:cNvSpPr txBox="1"/>
          <p:nvPr/>
        </p:nvSpPr>
        <p:spPr>
          <a:xfrm>
            <a:off x="6438900" y="374904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B6E10E-B308-496C-9943-B82E0F878DF7}"/>
              </a:ext>
            </a:extLst>
          </p:cNvPr>
          <p:cNvSpPr/>
          <p:nvPr/>
        </p:nvSpPr>
        <p:spPr>
          <a:xfrm>
            <a:off x="7951470" y="3509010"/>
            <a:ext cx="777240" cy="78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G’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37CF727-A408-498C-9742-8D495D731B2E}"/>
              </a:ext>
            </a:extLst>
          </p:cNvPr>
          <p:cNvSpPr/>
          <p:nvPr/>
        </p:nvSpPr>
        <p:spPr>
          <a:xfrm>
            <a:off x="9041130" y="3509010"/>
            <a:ext cx="777240" cy="798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7BD110-6CD2-43BE-9C6F-8C7768206DB5}"/>
                  </a:ext>
                </a:extLst>
              </p:cNvPr>
              <p:cNvSpPr txBox="1"/>
              <p:nvPr/>
            </p:nvSpPr>
            <p:spPr>
              <a:xfrm>
                <a:off x="6762750" y="4928134"/>
                <a:ext cx="3558540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7BD110-6CD2-43BE-9C6F-8C7768206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750" y="4928134"/>
                <a:ext cx="3558540" cy="404983"/>
              </a:xfrm>
              <a:prstGeom prst="rect">
                <a:avLst/>
              </a:prstGeom>
              <a:blipFill>
                <a:blip r:embed="rId4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46E99617-28E7-4AC5-ADDE-0E983BDD13E1}"/>
              </a:ext>
            </a:extLst>
          </p:cNvPr>
          <p:cNvSpPr/>
          <p:nvPr/>
        </p:nvSpPr>
        <p:spPr>
          <a:xfrm>
            <a:off x="9041130" y="2557966"/>
            <a:ext cx="777240" cy="78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F’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411879-EAE3-440B-A907-D2404A0AF173}"/>
              </a:ext>
            </a:extLst>
          </p:cNvPr>
          <p:cNvSpPr txBox="1"/>
          <p:nvPr/>
        </p:nvSpPr>
        <p:spPr>
          <a:xfrm>
            <a:off x="9296400" y="207600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46F47D-6E98-40B5-8BFE-F95049C15320}"/>
              </a:ext>
            </a:extLst>
          </p:cNvPr>
          <p:cNvSpPr txBox="1"/>
          <p:nvPr/>
        </p:nvSpPr>
        <p:spPr>
          <a:xfrm>
            <a:off x="10321290" y="371668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Y’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4AF9BA2-A48F-4D7C-A334-CB4274E25DAB}"/>
              </a:ext>
            </a:extLst>
          </p:cNvPr>
          <p:cNvCxnSpPr>
            <a:endCxn id="22" idx="0"/>
          </p:cNvCxnSpPr>
          <p:nvPr/>
        </p:nvCxnSpPr>
        <p:spPr>
          <a:xfrm>
            <a:off x="9429750" y="2449560"/>
            <a:ext cx="0" cy="108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E5C5EC7-0AA2-4D98-8338-AA7DAA815577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6781800" y="3933706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C808BC4-5BB3-4614-80D0-0838D6FADD7D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 flipV="1">
            <a:off x="7692390" y="3903345"/>
            <a:ext cx="259080" cy="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EC48B91-0109-438E-BA55-960C694BC740}"/>
              </a:ext>
            </a:extLst>
          </p:cNvPr>
          <p:cNvCxnSpPr>
            <a:stCxn id="19" idx="3"/>
            <a:endCxn id="20" idx="2"/>
          </p:cNvCxnSpPr>
          <p:nvPr/>
        </p:nvCxnSpPr>
        <p:spPr>
          <a:xfrm>
            <a:off x="8728710" y="3903345"/>
            <a:ext cx="312420" cy="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A7D092D-0953-4962-8B5B-9EF3C423D331}"/>
              </a:ext>
            </a:extLst>
          </p:cNvPr>
          <p:cNvCxnSpPr>
            <a:stCxn id="22" idx="2"/>
            <a:endCxn id="20" idx="0"/>
          </p:cNvCxnSpPr>
          <p:nvPr/>
        </p:nvCxnSpPr>
        <p:spPr>
          <a:xfrm>
            <a:off x="9429750" y="3346636"/>
            <a:ext cx="0" cy="16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9A2AC8A-DADA-4E70-9FE0-210B82148698}"/>
              </a:ext>
            </a:extLst>
          </p:cNvPr>
          <p:cNvCxnSpPr>
            <a:cxnSpLocks/>
            <a:stCxn id="20" idx="6"/>
            <a:endCxn id="25" idx="1"/>
          </p:cNvCxnSpPr>
          <p:nvPr/>
        </p:nvCxnSpPr>
        <p:spPr>
          <a:xfrm flipV="1">
            <a:off x="9818370" y="3901348"/>
            <a:ext cx="502920" cy="6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D0B09814-302A-3647-BADF-2AF742256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93397"/>
            <a:ext cx="7411100" cy="947342"/>
          </a:xfrm>
        </p:spPr>
        <p:txBody>
          <a:bodyPr/>
          <a:lstStyle/>
          <a:p>
            <a:pPr marL="201168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To make back propagation easier, We use operation graph like below.</a:t>
            </a:r>
          </a:p>
        </p:txBody>
      </p:sp>
    </p:spTree>
    <p:extLst>
      <p:ext uri="{BB962C8B-B14F-4D97-AF65-F5344CB8AC3E}">
        <p14:creationId xmlns:p14="http://schemas.microsoft.com/office/powerpoint/2010/main" val="70025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55B27-7D1D-4233-A882-ED6E9691A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 Propagation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1E68FDF-62AB-664F-ABED-AB3467569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Get derivatives using ‘Back Propagation’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91E6964-827F-4E74-83B4-619432D79D19}"/>
              </a:ext>
            </a:extLst>
          </p:cNvPr>
          <p:cNvSpPr/>
          <p:nvPr/>
        </p:nvSpPr>
        <p:spPr>
          <a:xfrm>
            <a:off x="4257670" y="3132715"/>
            <a:ext cx="65151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84DB4C9-4158-4B2D-A11C-6D492FB36195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3949060" y="3679057"/>
            <a:ext cx="404021" cy="36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64F87A-2862-4BC1-8ECB-E75F4F1BBA41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949060" y="2863415"/>
            <a:ext cx="404021" cy="36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2154916-C32B-45A5-A783-749F933842F4}"/>
              </a:ext>
            </a:extLst>
          </p:cNvPr>
          <p:cNvCxnSpPr>
            <a:stCxn id="3" idx="6"/>
          </p:cNvCxnSpPr>
          <p:nvPr/>
        </p:nvCxnSpPr>
        <p:spPr>
          <a:xfrm>
            <a:off x="4909180" y="3452755"/>
            <a:ext cx="388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627316-0C9A-4177-9DE5-A49F5D4D44D1}"/>
                  </a:ext>
                </a:extLst>
              </p:cNvPr>
              <p:cNvSpPr txBox="1"/>
              <p:nvPr/>
            </p:nvSpPr>
            <p:spPr>
              <a:xfrm>
                <a:off x="3943564" y="2532229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627316-0C9A-4177-9DE5-A49F5D4D4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564" y="2532229"/>
                <a:ext cx="183319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21CB2C-835B-457F-9A2C-A1E7C3695AA1}"/>
                  </a:ext>
                </a:extLst>
              </p:cNvPr>
              <p:cNvSpPr txBox="1"/>
              <p:nvPr/>
            </p:nvSpPr>
            <p:spPr>
              <a:xfrm>
                <a:off x="3918301" y="363429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21CB2C-835B-457F-9A2C-A1E7C3695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301" y="3634295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3333" r="-30000" b="-239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A70A92-66F0-4837-92BE-2596730474A9}"/>
                  </a:ext>
                </a:extLst>
              </p:cNvPr>
              <p:cNvSpPr txBox="1"/>
              <p:nvPr/>
            </p:nvSpPr>
            <p:spPr>
              <a:xfrm>
                <a:off x="5061830" y="3132715"/>
                <a:ext cx="1183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A70A92-66F0-4837-92BE-259673047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830" y="3132715"/>
                <a:ext cx="118307" cy="276999"/>
              </a:xfrm>
              <a:prstGeom prst="rect">
                <a:avLst/>
              </a:prstGeom>
              <a:blipFill>
                <a:blip r:embed="rId5"/>
                <a:stretch>
                  <a:fillRect l="-50000" r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41C579C-D730-4C75-A480-5A5BDE5BF535}"/>
                  </a:ext>
                </a:extLst>
              </p:cNvPr>
              <p:cNvSpPr txBox="1"/>
              <p:nvPr/>
            </p:nvSpPr>
            <p:spPr>
              <a:xfrm>
                <a:off x="2764494" y="4900073"/>
                <a:ext cx="2358140" cy="11280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41C579C-D730-4C75-A480-5A5BDE5BF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494" y="4900073"/>
                <a:ext cx="2358140" cy="11280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6F5CECF-8C0F-4EBF-9FFA-D4D346FE3837}"/>
              </a:ext>
            </a:extLst>
          </p:cNvPr>
          <p:cNvCxnSpPr/>
          <p:nvPr/>
        </p:nvCxnSpPr>
        <p:spPr>
          <a:xfrm flipH="1">
            <a:off x="4909180" y="3587235"/>
            <a:ext cx="388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5FDAF1-E182-4E21-8C3C-A31A7828079B}"/>
                  </a:ext>
                </a:extLst>
              </p:cNvPr>
              <p:cNvSpPr txBox="1"/>
              <p:nvPr/>
            </p:nvSpPr>
            <p:spPr>
              <a:xfrm>
                <a:off x="4908482" y="3651581"/>
                <a:ext cx="397958" cy="409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5FDAF1-E182-4E21-8C3C-A31A78280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482" y="3651581"/>
                <a:ext cx="397958" cy="409664"/>
              </a:xfrm>
              <a:prstGeom prst="rect">
                <a:avLst/>
              </a:prstGeom>
              <a:blipFill>
                <a:blip r:embed="rId7"/>
                <a:stretch>
                  <a:fillRect b="-149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35A8D7-E389-4B59-9315-57E8AF6DB7CF}"/>
                  </a:ext>
                </a:extLst>
              </p:cNvPr>
              <p:cNvSpPr txBox="1"/>
              <p:nvPr/>
            </p:nvSpPr>
            <p:spPr>
              <a:xfrm>
                <a:off x="3541937" y="3081947"/>
                <a:ext cx="469380" cy="409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35A8D7-E389-4B59-9315-57E8AF6DB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937" y="3081947"/>
                <a:ext cx="469380" cy="409664"/>
              </a:xfrm>
              <a:prstGeom prst="rect">
                <a:avLst/>
              </a:prstGeom>
              <a:blipFill>
                <a:blip r:embed="rId8"/>
                <a:stretch>
                  <a:fillRect l="-7895" t="-3030" r="-5263" b="-12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C08BC0-B529-4E85-9D0E-BF709290C7D0}"/>
                  </a:ext>
                </a:extLst>
              </p:cNvPr>
              <p:cNvSpPr txBox="1"/>
              <p:nvPr/>
            </p:nvSpPr>
            <p:spPr>
              <a:xfrm>
                <a:off x="3613359" y="4158995"/>
                <a:ext cx="397958" cy="4464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C08BC0-B529-4E85-9D0E-BF709290C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359" y="4158995"/>
                <a:ext cx="397958" cy="446469"/>
              </a:xfrm>
              <a:prstGeom prst="rect">
                <a:avLst/>
              </a:prstGeom>
              <a:blipFill>
                <a:blip r:embed="rId9"/>
                <a:stretch>
                  <a:fillRect l="-15625" t="-2703" r="-21875" b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E24127B-A32A-45FD-984C-99A5AEF25153}"/>
              </a:ext>
            </a:extLst>
          </p:cNvPr>
          <p:cNvCxnSpPr>
            <a:cxnSpLocks/>
          </p:cNvCxnSpPr>
          <p:nvPr/>
        </p:nvCxnSpPr>
        <p:spPr>
          <a:xfrm flipH="1" flipV="1">
            <a:off x="3869050" y="2959685"/>
            <a:ext cx="417195" cy="34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B8EBFA6-26AE-4920-8678-7839E0B188B4}"/>
              </a:ext>
            </a:extLst>
          </p:cNvPr>
          <p:cNvCxnSpPr>
            <a:cxnSpLocks/>
          </p:cNvCxnSpPr>
          <p:nvPr/>
        </p:nvCxnSpPr>
        <p:spPr>
          <a:xfrm flipH="1">
            <a:off x="4011318" y="3750311"/>
            <a:ext cx="434060" cy="38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4F9B1E34-DB3D-4511-9BA6-AAB89BB004D6}"/>
              </a:ext>
            </a:extLst>
          </p:cNvPr>
          <p:cNvSpPr/>
          <p:nvPr/>
        </p:nvSpPr>
        <p:spPr>
          <a:xfrm>
            <a:off x="8813831" y="3239015"/>
            <a:ext cx="65151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A8D31BA-99BE-42B1-BD5D-502C6B475F91}"/>
              </a:ext>
            </a:extLst>
          </p:cNvPr>
          <p:cNvCxnSpPr>
            <a:cxnSpLocks/>
            <a:endCxn id="43" idx="3"/>
          </p:cNvCxnSpPr>
          <p:nvPr/>
        </p:nvCxnSpPr>
        <p:spPr>
          <a:xfrm flipV="1">
            <a:off x="8505221" y="3785357"/>
            <a:ext cx="404021" cy="36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D0EDE53-DABD-43B4-9929-BEB1A671A200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8505221" y="2969715"/>
            <a:ext cx="404021" cy="36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3375E7D-05F3-46AD-B8BE-AAF0FDD53552}"/>
              </a:ext>
            </a:extLst>
          </p:cNvPr>
          <p:cNvCxnSpPr>
            <a:stCxn id="43" idx="6"/>
          </p:cNvCxnSpPr>
          <p:nvPr/>
        </p:nvCxnSpPr>
        <p:spPr>
          <a:xfrm>
            <a:off x="9465341" y="3559055"/>
            <a:ext cx="388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E98FE95-2E96-43C5-AB47-1D37E8FB1EFF}"/>
                  </a:ext>
                </a:extLst>
              </p:cNvPr>
              <p:cNvSpPr txBox="1"/>
              <p:nvPr/>
            </p:nvSpPr>
            <p:spPr>
              <a:xfrm>
                <a:off x="8499725" y="2638529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E98FE95-2E96-43C5-AB47-1D37E8FB1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725" y="2638529"/>
                <a:ext cx="183319" cy="276999"/>
              </a:xfrm>
              <a:prstGeom prst="rect">
                <a:avLst/>
              </a:prstGeom>
              <a:blipFill>
                <a:blip r:embed="rId10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9C6F4FE-E2AE-4E2F-8E45-3C2C967502A2}"/>
                  </a:ext>
                </a:extLst>
              </p:cNvPr>
              <p:cNvSpPr txBox="1"/>
              <p:nvPr/>
            </p:nvSpPr>
            <p:spPr>
              <a:xfrm>
                <a:off x="8474462" y="374059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9C6F4FE-E2AE-4E2F-8E45-3C2C96750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462" y="3740595"/>
                <a:ext cx="186718" cy="276999"/>
              </a:xfrm>
              <a:prstGeom prst="rect">
                <a:avLst/>
              </a:prstGeom>
              <a:blipFill>
                <a:blip r:embed="rId11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62700F8-3AB7-4268-B54C-00759D4EC772}"/>
                  </a:ext>
                </a:extLst>
              </p:cNvPr>
              <p:cNvSpPr txBox="1"/>
              <p:nvPr/>
            </p:nvSpPr>
            <p:spPr>
              <a:xfrm>
                <a:off x="9617991" y="3239015"/>
                <a:ext cx="1183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62700F8-3AB7-4268-B54C-00759D4EC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991" y="3239015"/>
                <a:ext cx="118307" cy="276999"/>
              </a:xfrm>
              <a:prstGeom prst="rect">
                <a:avLst/>
              </a:prstGeom>
              <a:blipFill>
                <a:blip r:embed="rId12"/>
                <a:stretch>
                  <a:fillRect l="-52632" r="-473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CF5C785-11F8-44C4-8B6B-630593B83768}"/>
                  </a:ext>
                </a:extLst>
              </p:cNvPr>
              <p:cNvSpPr txBox="1"/>
              <p:nvPr/>
            </p:nvSpPr>
            <p:spPr>
              <a:xfrm>
                <a:off x="7730172" y="4902839"/>
                <a:ext cx="2358140" cy="11280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CF5C785-11F8-44C4-8B6B-630593B83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172" y="4902839"/>
                <a:ext cx="2358140" cy="112800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0AF66D7-6CA3-4996-81CC-13F8A574C2C9}"/>
              </a:ext>
            </a:extLst>
          </p:cNvPr>
          <p:cNvCxnSpPr/>
          <p:nvPr/>
        </p:nvCxnSpPr>
        <p:spPr>
          <a:xfrm flipH="1">
            <a:off x="9465341" y="3693535"/>
            <a:ext cx="388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A7FDD44-BC46-4B57-B53A-165D2A6AC540}"/>
                  </a:ext>
                </a:extLst>
              </p:cNvPr>
              <p:cNvSpPr txBox="1"/>
              <p:nvPr/>
            </p:nvSpPr>
            <p:spPr>
              <a:xfrm>
                <a:off x="9464643" y="3757881"/>
                <a:ext cx="397958" cy="409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A7FDD44-BC46-4B57-B53A-165D2A6AC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643" y="3757881"/>
                <a:ext cx="397958" cy="409664"/>
              </a:xfrm>
              <a:prstGeom prst="rect">
                <a:avLst/>
              </a:prstGeom>
              <a:blipFill>
                <a:blip r:embed="rId7"/>
                <a:stretch>
                  <a:fillRect b="-13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FFFF0BB-1F19-4180-B9E7-74E2CCFEFE3A}"/>
                  </a:ext>
                </a:extLst>
              </p:cNvPr>
              <p:cNvSpPr txBox="1"/>
              <p:nvPr/>
            </p:nvSpPr>
            <p:spPr>
              <a:xfrm>
                <a:off x="8098098" y="3188247"/>
                <a:ext cx="397958" cy="409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FFFF0BB-1F19-4180-B9E7-74E2CCFEF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098" y="3188247"/>
                <a:ext cx="397958" cy="409664"/>
              </a:xfrm>
              <a:prstGeom prst="rect">
                <a:avLst/>
              </a:prstGeom>
              <a:blipFill>
                <a:blip r:embed="rId14"/>
                <a:stretch>
                  <a:fillRect l="-15625" t="-3030" r="-18750" b="-12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0867A27-0841-4B54-BC80-C630E353C734}"/>
                  </a:ext>
                </a:extLst>
              </p:cNvPr>
              <p:cNvSpPr txBox="1"/>
              <p:nvPr/>
            </p:nvSpPr>
            <p:spPr>
              <a:xfrm>
                <a:off x="8169520" y="4265295"/>
                <a:ext cx="397958" cy="4464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0867A27-0841-4B54-BC80-C630E353C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520" y="4265295"/>
                <a:ext cx="397958" cy="446469"/>
              </a:xfrm>
              <a:prstGeom prst="rect">
                <a:avLst/>
              </a:prstGeom>
              <a:blipFill>
                <a:blip r:embed="rId15"/>
                <a:stretch>
                  <a:fillRect l="-15152" t="-5714" r="-21212" b="-1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3BF4147-F1A7-434F-9C53-515EDC8986CA}"/>
              </a:ext>
            </a:extLst>
          </p:cNvPr>
          <p:cNvCxnSpPr>
            <a:cxnSpLocks/>
          </p:cNvCxnSpPr>
          <p:nvPr/>
        </p:nvCxnSpPr>
        <p:spPr>
          <a:xfrm flipH="1" flipV="1">
            <a:off x="8425211" y="3065985"/>
            <a:ext cx="417195" cy="34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13C08D4-B873-4C86-ABC2-10E922AC720C}"/>
              </a:ext>
            </a:extLst>
          </p:cNvPr>
          <p:cNvCxnSpPr>
            <a:cxnSpLocks/>
          </p:cNvCxnSpPr>
          <p:nvPr/>
        </p:nvCxnSpPr>
        <p:spPr>
          <a:xfrm flipH="1">
            <a:off x="8567479" y="3856611"/>
            <a:ext cx="434060" cy="38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B9B7B21-D659-48E2-A1D3-C776E3854EE6}"/>
                  </a:ext>
                </a:extLst>
              </p:cNvPr>
              <p:cNvSpPr txBox="1"/>
              <p:nvPr/>
            </p:nvSpPr>
            <p:spPr>
              <a:xfrm>
                <a:off x="7171627" y="3177571"/>
                <a:ext cx="709929" cy="409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B9B7B21-D659-48E2-A1D3-C776E3854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627" y="3177571"/>
                <a:ext cx="709929" cy="409664"/>
              </a:xfrm>
              <a:prstGeom prst="rect">
                <a:avLst/>
              </a:prstGeom>
              <a:blipFill>
                <a:blip r:embed="rId17"/>
                <a:stretch>
                  <a:fillRect b="-149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438DE3-478D-42C1-B88C-C6683059ECB0}"/>
                  </a:ext>
                </a:extLst>
              </p:cNvPr>
              <p:cNvSpPr txBox="1"/>
              <p:nvPr/>
            </p:nvSpPr>
            <p:spPr>
              <a:xfrm>
                <a:off x="7188167" y="4282825"/>
                <a:ext cx="709929" cy="409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438DE3-478D-42C1-B88C-C6683059E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167" y="4282825"/>
                <a:ext cx="709929" cy="409664"/>
              </a:xfrm>
              <a:prstGeom prst="rect">
                <a:avLst/>
              </a:prstGeom>
              <a:blipFill>
                <a:blip r:embed="rId18"/>
                <a:stretch>
                  <a:fillRect t="-1493" b="-13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직사각형 74">
            <a:extLst>
              <a:ext uri="{FF2B5EF4-FFF2-40B4-BE49-F238E27FC236}">
                <a16:creationId xmlns:a16="http://schemas.microsoft.com/office/drawing/2014/main" id="{5266273B-03EA-477D-994E-6DA2B8DA9E48}"/>
              </a:ext>
            </a:extLst>
          </p:cNvPr>
          <p:cNvSpPr/>
          <p:nvPr/>
        </p:nvSpPr>
        <p:spPr>
          <a:xfrm>
            <a:off x="8004759" y="3134575"/>
            <a:ext cx="606962" cy="517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7FCAAEA-3D38-4311-B2E3-8A55C9DF544C}"/>
              </a:ext>
            </a:extLst>
          </p:cNvPr>
          <p:cNvSpPr/>
          <p:nvPr/>
        </p:nvSpPr>
        <p:spPr>
          <a:xfrm>
            <a:off x="8064959" y="4238904"/>
            <a:ext cx="606962" cy="517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26373AC-2931-467F-B43A-932382416E28}"/>
              </a:ext>
            </a:extLst>
          </p:cNvPr>
          <p:cNvCxnSpPr>
            <a:stCxn id="75" idx="1"/>
            <a:endCxn id="69" idx="3"/>
          </p:cNvCxnSpPr>
          <p:nvPr/>
        </p:nvCxnSpPr>
        <p:spPr>
          <a:xfrm flipH="1" flipV="1">
            <a:off x="7881556" y="3382403"/>
            <a:ext cx="123203" cy="106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60126AE-1ADA-4164-A4CB-4F9D74A27819}"/>
              </a:ext>
            </a:extLst>
          </p:cNvPr>
          <p:cNvCxnSpPr>
            <a:cxnSpLocks/>
            <a:stCxn id="76" idx="1"/>
            <a:endCxn id="70" idx="3"/>
          </p:cNvCxnSpPr>
          <p:nvPr/>
        </p:nvCxnSpPr>
        <p:spPr>
          <a:xfrm flipH="1" flipV="1">
            <a:off x="7898096" y="4487657"/>
            <a:ext cx="166863" cy="9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80F35F7-2B2E-45CD-BEE9-D0263E2C1400}"/>
                  </a:ext>
                </a:extLst>
              </p:cNvPr>
              <p:cNvSpPr txBox="1"/>
              <p:nvPr/>
            </p:nvSpPr>
            <p:spPr>
              <a:xfrm>
                <a:off x="1644329" y="2265945"/>
                <a:ext cx="1752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For signal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…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80F35F7-2B2E-45CD-BEE9-D0263E2C1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329" y="2265945"/>
                <a:ext cx="1752186" cy="369332"/>
              </a:xfrm>
              <a:prstGeom prst="rect">
                <a:avLst/>
              </a:prstGeom>
              <a:blipFill>
                <a:blip r:embed="rId19"/>
                <a:stretch>
                  <a:fillRect l="-3136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692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Ensemble Learning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9" t="24264" r="14232" b="11259"/>
          <a:stretch/>
        </p:blipFill>
        <p:spPr>
          <a:xfrm>
            <a:off x="1352258" y="2118946"/>
            <a:ext cx="4986758" cy="3358661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2780" b="10869"/>
          <a:stretch/>
        </p:blipFill>
        <p:spPr>
          <a:xfrm>
            <a:off x="9255741" y="3054168"/>
            <a:ext cx="380628" cy="10736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522" y="3295947"/>
            <a:ext cx="436188" cy="72097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160" y="3369441"/>
            <a:ext cx="261970" cy="5769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521" y="3369441"/>
            <a:ext cx="261970" cy="5769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60" y="4285073"/>
            <a:ext cx="3335216" cy="166760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386" y="1881522"/>
            <a:ext cx="2583679" cy="834201"/>
          </a:xfrm>
          <a:prstGeom prst="rect">
            <a:avLst/>
          </a:prstGeom>
        </p:spPr>
      </p:pic>
      <p:cxnSp>
        <p:nvCxnSpPr>
          <p:cNvPr id="16" name="직선 화살표 연결선 15"/>
          <p:cNvCxnSpPr>
            <a:stCxn id="14" idx="2"/>
          </p:cNvCxnSpPr>
          <p:nvPr/>
        </p:nvCxnSpPr>
        <p:spPr>
          <a:xfrm flipH="1">
            <a:off x="8031208" y="2715723"/>
            <a:ext cx="583018" cy="391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4" idx="2"/>
          </p:cNvCxnSpPr>
          <p:nvPr/>
        </p:nvCxnSpPr>
        <p:spPr>
          <a:xfrm flipH="1">
            <a:off x="8367584" y="2715723"/>
            <a:ext cx="246642" cy="40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4" idx="2"/>
          </p:cNvCxnSpPr>
          <p:nvPr/>
        </p:nvCxnSpPr>
        <p:spPr>
          <a:xfrm>
            <a:off x="8614226" y="2715723"/>
            <a:ext cx="262467" cy="391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2"/>
          </p:cNvCxnSpPr>
          <p:nvPr/>
        </p:nvCxnSpPr>
        <p:spPr>
          <a:xfrm>
            <a:off x="8614226" y="2715723"/>
            <a:ext cx="704697" cy="23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0" idx="2"/>
          </p:cNvCxnSpPr>
          <p:nvPr/>
        </p:nvCxnSpPr>
        <p:spPr>
          <a:xfrm>
            <a:off x="7901145" y="3946393"/>
            <a:ext cx="619386" cy="33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1" idx="2"/>
          </p:cNvCxnSpPr>
          <p:nvPr/>
        </p:nvCxnSpPr>
        <p:spPr>
          <a:xfrm>
            <a:off x="8368506" y="3946393"/>
            <a:ext cx="245720" cy="33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13" idx="0"/>
          </p:cNvCxnSpPr>
          <p:nvPr/>
        </p:nvCxnSpPr>
        <p:spPr>
          <a:xfrm flipH="1">
            <a:off x="8721068" y="4016918"/>
            <a:ext cx="156548" cy="268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6" idx="2"/>
          </p:cNvCxnSpPr>
          <p:nvPr/>
        </p:nvCxnSpPr>
        <p:spPr>
          <a:xfrm flipH="1">
            <a:off x="8877616" y="4127780"/>
            <a:ext cx="568439" cy="157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912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Practical Use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2400" dirty="0"/>
              <a:t>Breast cancer diagnosis using ‘Deep Neural Network’</a:t>
            </a:r>
          </a:p>
          <a:p>
            <a:pPr lvl="2"/>
            <a:r>
              <a:rPr lang="en-US" altLang="ko-KR" sz="1800" dirty="0"/>
              <a:t>The example from the book ‘Machine Learning with R’</a:t>
            </a:r>
          </a:p>
          <a:p>
            <a:pPr lvl="2"/>
            <a:r>
              <a:rPr lang="en-US" altLang="ko-KR" sz="1800" dirty="0"/>
              <a:t>Using the dataset from ‘University of Wisconsin’</a:t>
            </a:r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1"/>
            <a:r>
              <a:rPr lang="en-US" altLang="ko-KR" sz="2200" dirty="0"/>
              <a:t>The dataset includes 32 features</a:t>
            </a:r>
          </a:p>
          <a:p>
            <a:pPr lvl="2"/>
            <a:r>
              <a:rPr lang="en-US" altLang="ko-KR" sz="1800" dirty="0"/>
              <a:t>Diagnosis, Radius, Perimeter, Area … and so on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231" y="4456363"/>
            <a:ext cx="5224498" cy="152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17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Import/Define Methods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587" y="1955252"/>
            <a:ext cx="5481385" cy="166507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196622" y="3838221"/>
                <a:ext cx="9959058" cy="2188919"/>
              </a:xfrm>
            </p:spPr>
            <p:txBody>
              <a:bodyPr/>
              <a:lstStyle/>
              <a:p>
                <a:pPr lvl="1"/>
                <a:r>
                  <a:rPr lang="en-US" altLang="ko-KR" dirty="0"/>
                  <a:t>Import packages for </a:t>
                </a:r>
                <a:r>
                  <a:rPr lang="en-US" altLang="ko-KR" dirty="0" err="1"/>
                  <a:t>NumPy</a:t>
                </a:r>
                <a:r>
                  <a:rPr lang="en-US" altLang="ko-KR" dirty="0"/>
                  <a:t> and TF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Define the method for normalization</a:t>
                </a:r>
              </a:p>
              <a:p>
                <a:pPr lvl="1"/>
                <a:endParaRPr lang="en-US" altLang="ko-KR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196622" y="3838221"/>
                <a:ext cx="9959058" cy="2188919"/>
              </a:xfrm>
              <a:blipFill>
                <a:blip r:embed="rId4"/>
                <a:stretch>
                  <a:fillRect t="-2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811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Import Dataset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120" y="2065868"/>
            <a:ext cx="5833086" cy="1501246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1" y="3895622"/>
            <a:ext cx="10058400" cy="2244407"/>
          </a:xfrm>
        </p:spPr>
        <p:txBody>
          <a:bodyPr/>
          <a:lstStyle/>
          <a:p>
            <a:pPr lvl="1"/>
            <a:r>
              <a:rPr lang="en-US" altLang="ko-KR" dirty="0"/>
              <a:t>Dataset from University of Wisconsin.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Exclude unused feature (ID).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Divide dataset for x and y.</a:t>
            </a:r>
          </a:p>
        </p:txBody>
      </p:sp>
    </p:spTree>
    <p:extLst>
      <p:ext uri="{BB962C8B-B14F-4D97-AF65-F5344CB8AC3E}">
        <p14:creationId xmlns:p14="http://schemas.microsoft.com/office/powerpoint/2010/main" val="3657359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One-Hot Encoding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14223"/>
            <a:ext cx="5547551" cy="2925763"/>
          </a:xfrm>
        </p:spPr>
      </p:pic>
      <p:sp>
        <p:nvSpPr>
          <p:cNvPr id="7" name="직사각형 6"/>
          <p:cNvSpPr/>
          <p:nvPr/>
        </p:nvSpPr>
        <p:spPr>
          <a:xfrm>
            <a:off x="7044267" y="3251200"/>
            <a:ext cx="1083733" cy="7563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</a:rPr>
              <a:t>‘M’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>
            <a:stCxn id="7" idx="3"/>
            <a:endCxn id="12" idx="1"/>
          </p:cNvCxnSpPr>
          <p:nvPr/>
        </p:nvCxnSpPr>
        <p:spPr>
          <a:xfrm flipV="1">
            <a:off x="8128000" y="2940756"/>
            <a:ext cx="1128889" cy="68862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3"/>
            <a:endCxn id="13" idx="1"/>
          </p:cNvCxnSpPr>
          <p:nvPr/>
        </p:nvCxnSpPr>
        <p:spPr>
          <a:xfrm>
            <a:off x="8128000" y="3629378"/>
            <a:ext cx="1128889" cy="86674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9256889" y="2630311"/>
            <a:ext cx="1370280" cy="6208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[1, 0]</a:t>
            </a:r>
            <a:endParaRPr lang="ko-KR" altLang="en-US" sz="3200" dirty="0"/>
          </a:p>
        </p:txBody>
      </p:sp>
      <p:sp>
        <p:nvSpPr>
          <p:cNvPr id="13" name="직사각형 12"/>
          <p:cNvSpPr/>
          <p:nvPr/>
        </p:nvSpPr>
        <p:spPr>
          <a:xfrm>
            <a:off x="9256889" y="4185679"/>
            <a:ext cx="1370280" cy="6208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[0, 1]</a:t>
            </a:r>
            <a:endParaRPr lang="ko-KR" alt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9310693" y="2230201"/>
            <a:ext cx="224648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Malignant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23582" y="3807501"/>
            <a:ext cx="224648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Benign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1029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Divide Dataset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143" y="2687667"/>
            <a:ext cx="4410337" cy="2253369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674" y="2745024"/>
            <a:ext cx="3207984" cy="2138656"/>
          </a:xfrm>
        </p:spPr>
      </p:pic>
      <p:cxnSp>
        <p:nvCxnSpPr>
          <p:cNvPr id="9" name="직선 연결선 8"/>
          <p:cNvCxnSpPr/>
          <p:nvPr/>
        </p:nvCxnSpPr>
        <p:spPr>
          <a:xfrm flipV="1">
            <a:off x="7360674" y="2745024"/>
            <a:ext cx="3207984" cy="213865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 flipV="1">
            <a:off x="7360675" y="2745024"/>
            <a:ext cx="3207983" cy="213865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051235" y="5000978"/>
            <a:ext cx="3104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No Cheating !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049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Neural Network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52978"/>
            <a:ext cx="5911814" cy="3639431"/>
          </a:xfrm>
        </p:spPr>
      </p:pic>
      <p:pic>
        <p:nvPicPr>
          <p:cNvPr id="7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401" y="1896669"/>
            <a:ext cx="3333621" cy="3752048"/>
          </a:xfrm>
        </p:spPr>
      </p:pic>
    </p:spTree>
    <p:extLst>
      <p:ext uri="{BB962C8B-B14F-4D97-AF65-F5344CB8AC3E}">
        <p14:creationId xmlns:p14="http://schemas.microsoft.com/office/powerpoint/2010/main" val="2319468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 Session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87" y="2630311"/>
            <a:ext cx="5816788" cy="2152304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74932" y="1845735"/>
            <a:ext cx="4566498" cy="4023360"/>
          </a:xfrm>
        </p:spPr>
        <p:txBody>
          <a:bodyPr>
            <a:normAutofit/>
          </a:bodyPr>
          <a:lstStyle/>
          <a:p>
            <a:pPr lvl="1"/>
            <a:r>
              <a:rPr lang="en-US" altLang="ko-KR" sz="2000" dirty="0"/>
              <a:t>Can control forced/unforced.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Restore previous trained weights.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Write log for </a:t>
            </a:r>
            <a:r>
              <a:rPr lang="en-US" altLang="ko-KR" sz="2000" dirty="0" err="1"/>
              <a:t>TensorBoard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2000" dirty="0"/>
          </a:p>
          <a:p>
            <a:pPr lvl="1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6514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956" y="1846263"/>
            <a:ext cx="4022725" cy="4022725"/>
          </a:xfrm>
        </p:spPr>
      </p:pic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5900702" y="2026358"/>
            <a:ext cx="4937760" cy="4023360"/>
          </a:xfrm>
        </p:spPr>
        <p:txBody>
          <a:bodyPr>
            <a:noAutofit/>
          </a:bodyPr>
          <a:lstStyle/>
          <a:p>
            <a:pPr lvl="1"/>
            <a:r>
              <a:rPr lang="en-US" altLang="ko-KR" sz="2000" dirty="0"/>
              <a:t>R</a:t>
            </a:r>
            <a:r>
              <a:rPr lang="ko-KR" altLang="en-US" sz="2000" dirty="0"/>
              <a:t>을 활용한 기계 학습 </a:t>
            </a:r>
            <a:r>
              <a:rPr lang="en-US" altLang="ko-KR" sz="2000" dirty="0"/>
              <a:t>– Brett Lantz </a:t>
            </a:r>
            <a:r>
              <a:rPr lang="ko-KR" altLang="en-US" sz="2000" dirty="0"/>
              <a:t>著</a:t>
            </a:r>
            <a:endParaRPr lang="en-US" altLang="ko-KR" sz="20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lvl="1"/>
            <a:r>
              <a:rPr lang="en-US" altLang="ko-KR" sz="2000" dirty="0"/>
              <a:t>2017-1</a:t>
            </a:r>
            <a:r>
              <a:rPr lang="ko-KR" altLang="en-US" sz="2000" dirty="0"/>
              <a:t>학기 </a:t>
            </a:r>
            <a:r>
              <a:rPr lang="en-US" altLang="ko-KR" sz="2000" dirty="0"/>
              <a:t>‘</a:t>
            </a:r>
            <a:r>
              <a:rPr lang="ko-KR" altLang="en-US" sz="2000" dirty="0"/>
              <a:t>현대사회와 빅데이터</a:t>
            </a:r>
            <a:r>
              <a:rPr lang="en-US" altLang="ko-KR" sz="2000" dirty="0"/>
              <a:t>‘ </a:t>
            </a:r>
            <a:r>
              <a:rPr lang="ko-KR" altLang="en-US" sz="2000" dirty="0"/>
              <a:t>교재</a:t>
            </a:r>
            <a:endParaRPr lang="en-US" altLang="ko-KR" sz="20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lvl="1"/>
            <a:r>
              <a:rPr lang="ko-KR" altLang="en-US" sz="2000" dirty="0"/>
              <a:t>데이터 전처리</a:t>
            </a:r>
            <a:r>
              <a:rPr lang="en-US" altLang="ko-KR" sz="2000" dirty="0"/>
              <a:t>/</a:t>
            </a:r>
            <a:r>
              <a:rPr lang="ko-KR" altLang="en-US" sz="2000" dirty="0"/>
              <a:t>표본 분석 과정 참조</a:t>
            </a:r>
            <a:endParaRPr lang="en-US" altLang="ko-KR" sz="20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32340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Neurons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355" y="1907822"/>
            <a:ext cx="8134249" cy="1569407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3862180"/>
            <a:ext cx="10058400" cy="2221403"/>
          </a:xfrm>
        </p:spPr>
        <p:txBody>
          <a:bodyPr>
            <a:normAutofit/>
          </a:bodyPr>
          <a:lstStyle/>
          <a:p>
            <a:pPr lvl="1"/>
            <a:r>
              <a:rPr lang="en-US" altLang="ko-KR" sz="2400" dirty="0"/>
              <a:t>10001 steps per a run.</a:t>
            </a:r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/>
              <a:t>Add summary for </a:t>
            </a:r>
            <a:r>
              <a:rPr lang="en-US" altLang="ko-KR" sz="2400" dirty="0" err="1"/>
              <a:t>Tensorboard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8518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Save Results and Get Accuracy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451" y="1879602"/>
            <a:ext cx="7588057" cy="1604151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3625995"/>
            <a:ext cx="10058400" cy="2243100"/>
          </a:xfrm>
        </p:spPr>
        <p:txBody>
          <a:bodyPr>
            <a:normAutofit/>
          </a:bodyPr>
          <a:lstStyle/>
          <a:p>
            <a:pPr lvl="1"/>
            <a:r>
              <a:rPr lang="en-US" altLang="ko-KR" sz="2400" dirty="0"/>
              <a:t>Save previous training data to keep current weight and bias</a:t>
            </a:r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/>
              <a:t>Each run trains 10001 times</a:t>
            </a:r>
          </a:p>
        </p:txBody>
      </p:sp>
    </p:spTree>
    <p:extLst>
      <p:ext uri="{BB962C8B-B14F-4D97-AF65-F5344CB8AC3E}">
        <p14:creationId xmlns:p14="http://schemas.microsoft.com/office/powerpoint/2010/main" val="991596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#1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429" y="2145946"/>
            <a:ext cx="4947251" cy="3408539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" y="2145946"/>
            <a:ext cx="3194288" cy="3408539"/>
          </a:xfrm>
        </p:spPr>
      </p:pic>
      <p:sp>
        <p:nvSpPr>
          <p:cNvPr id="7" name="직사각형 6"/>
          <p:cNvSpPr/>
          <p:nvPr/>
        </p:nvSpPr>
        <p:spPr>
          <a:xfrm>
            <a:off x="2044700" y="5294489"/>
            <a:ext cx="1229078" cy="2599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59971" y="5367867"/>
            <a:ext cx="1133122" cy="186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259972" y="3460044"/>
            <a:ext cx="4869744" cy="174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65616" y="5102578"/>
            <a:ext cx="2019300" cy="1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12111" y="5672951"/>
            <a:ext cx="165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&lt;1</a:t>
            </a:r>
            <a:r>
              <a:rPr lang="en-US" altLang="ko-KR" baseline="30000" dirty="0"/>
              <a:t>st</a:t>
            </a:r>
            <a:r>
              <a:rPr lang="en-US" altLang="ko-KR" dirty="0"/>
              <a:t> Attempt&gt;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55183" y="5667591"/>
            <a:ext cx="165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&lt;2</a:t>
            </a:r>
            <a:r>
              <a:rPr lang="en-US" altLang="ko-KR" baseline="30000" dirty="0"/>
              <a:t>nd</a:t>
            </a:r>
            <a:r>
              <a:rPr lang="en-US" altLang="ko-KR" dirty="0"/>
              <a:t>  Attempt&gt;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856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C1FFB-F21D-44CC-A4AC-DEC1DA84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Attempt more …</a:t>
            </a:r>
            <a:endParaRPr lang="ko-KR" altLang="en-US" dirty="0"/>
          </a:p>
        </p:txBody>
      </p:sp>
      <p:pic>
        <p:nvPicPr>
          <p:cNvPr id="6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0F164B2-0F7E-4280-AFA1-524A0FCC6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2124075"/>
            <a:ext cx="7658100" cy="26098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DA49446-E4A7-4D8B-B665-4425CDB267B8}"/>
              </a:ext>
            </a:extLst>
          </p:cNvPr>
          <p:cNvSpPr/>
          <p:nvPr/>
        </p:nvSpPr>
        <p:spPr>
          <a:xfrm>
            <a:off x="6663690" y="4206241"/>
            <a:ext cx="3169920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0A2ADD-6548-4859-BE4F-2033902DD123}"/>
              </a:ext>
            </a:extLst>
          </p:cNvPr>
          <p:cNvSpPr/>
          <p:nvPr/>
        </p:nvSpPr>
        <p:spPr>
          <a:xfrm>
            <a:off x="6755130" y="3246120"/>
            <a:ext cx="3169920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A039EE-86AE-488E-88B1-BE43E5252A8C}"/>
              </a:ext>
            </a:extLst>
          </p:cNvPr>
          <p:cNvSpPr/>
          <p:nvPr/>
        </p:nvSpPr>
        <p:spPr>
          <a:xfrm>
            <a:off x="6755130" y="2285999"/>
            <a:ext cx="3169920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AB27D65-097E-4CB6-BB64-099E9B01A1A0}"/>
              </a:ext>
            </a:extLst>
          </p:cNvPr>
          <p:cNvCxnSpPr>
            <a:stCxn id="7" idx="2"/>
          </p:cNvCxnSpPr>
          <p:nvPr/>
        </p:nvCxnSpPr>
        <p:spPr>
          <a:xfrm flipH="1">
            <a:off x="7246620" y="4389121"/>
            <a:ext cx="1002030" cy="8115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C1C3E8-FE34-4A69-91BB-80666FC2473E}"/>
              </a:ext>
            </a:extLst>
          </p:cNvPr>
          <p:cNvSpPr txBox="1"/>
          <p:nvPr/>
        </p:nvSpPr>
        <p:spPr>
          <a:xfrm>
            <a:off x="4707255" y="4986277"/>
            <a:ext cx="277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To use Xavier initializer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063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3B3F3-A00B-4DC9-8EC1-F1FDA354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#2</a:t>
            </a:r>
            <a:endParaRPr lang="ko-KR" altLang="en-US" dirty="0"/>
          </a:p>
        </p:txBody>
      </p:sp>
      <p:pic>
        <p:nvPicPr>
          <p:cNvPr id="6" name="내용 개체 틀 5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F2CDF81D-5C8F-41D4-BC22-483F20CD32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19" y="2043113"/>
            <a:ext cx="3733800" cy="3629025"/>
          </a:xfrm>
        </p:spPr>
      </p:pic>
      <p:pic>
        <p:nvPicPr>
          <p:cNvPr id="8" name="내용 개체 틀 7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32DD4BD2-7606-4A30-A75B-EB91A666F5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102" y="2043113"/>
            <a:ext cx="5262262" cy="356901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2D44E3-CDC8-4CAC-AA71-AC561AB3BAF3}"/>
              </a:ext>
            </a:extLst>
          </p:cNvPr>
          <p:cNvSpPr txBox="1"/>
          <p:nvPr/>
        </p:nvSpPr>
        <p:spPr>
          <a:xfrm>
            <a:off x="2567942" y="573321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96.27% -&gt; 97.01%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6C1C8-9E5D-490D-B5C5-F606C7B4AD56}"/>
              </a:ext>
            </a:extLst>
          </p:cNvPr>
          <p:cNvSpPr txBox="1"/>
          <p:nvPr/>
        </p:nvSpPr>
        <p:spPr>
          <a:xfrm>
            <a:off x="7415523" y="5713215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97.01% -&gt; 97.76%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787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6DA66-D618-4F2B-A6C3-1CF57A95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 Test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8D5F090-5825-4F98-ABE6-5A51451A7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25663"/>
          </a:xfrm>
        </p:spPr>
        <p:txBody>
          <a:bodyPr/>
          <a:lstStyle/>
          <a:p>
            <a:pPr lvl="1"/>
            <a:r>
              <a:rPr lang="ko-KR" altLang="en-US" dirty="0"/>
              <a:t>모델의 </a:t>
            </a:r>
            <a:r>
              <a:rPr lang="en-US" altLang="ko-KR" dirty="0"/>
              <a:t>Parameter </a:t>
            </a:r>
            <a:r>
              <a:rPr lang="ko-KR" altLang="en-US" dirty="0"/>
              <a:t>수는 어떻게 결정되는지 설명하라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ReLU</a:t>
            </a:r>
            <a:r>
              <a:rPr lang="ko-KR" altLang="en-US" dirty="0"/>
              <a:t> 함수의 개형과 그 미분의 결과는 어떻게 되는지 </a:t>
            </a:r>
            <a:r>
              <a:rPr lang="en-US" altLang="ko-KR" dirty="0"/>
              <a:t>Sigmoid </a:t>
            </a:r>
            <a:r>
              <a:rPr lang="ko-KR" altLang="en-US" dirty="0"/>
              <a:t>함수와 비교하여 설명하라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Weight Initialization </a:t>
            </a:r>
            <a:r>
              <a:rPr lang="ko-KR" altLang="en-US" dirty="0"/>
              <a:t>의 목적과 그 방법을 설명하라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L2 Regularization </a:t>
            </a:r>
            <a:r>
              <a:rPr lang="ko-KR" altLang="en-US" dirty="0"/>
              <a:t>의 목적과 그 원리를 설명하라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Dropout </a:t>
            </a:r>
            <a:r>
              <a:rPr lang="ko-KR" altLang="en-US" dirty="0"/>
              <a:t>은 왜 필요한가 </a:t>
            </a:r>
            <a:r>
              <a:rPr lang="en-US" altLang="ko-KR" dirty="0"/>
              <a:t>? </a:t>
            </a:r>
            <a:r>
              <a:rPr lang="ko-KR" altLang="en-US" dirty="0"/>
              <a:t>또 훈련</a:t>
            </a:r>
            <a:r>
              <a:rPr lang="en-US" altLang="ko-KR" dirty="0"/>
              <a:t>/</a:t>
            </a:r>
            <a:r>
              <a:rPr lang="ko-KR" altLang="en-US" dirty="0"/>
              <a:t>시험시에 어떻게 설정해야 적절한가 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NN </a:t>
            </a:r>
            <a:r>
              <a:rPr lang="ko-KR" altLang="en-US" dirty="0"/>
              <a:t>에 있어 </a:t>
            </a:r>
            <a:r>
              <a:rPr lang="en-US" altLang="ko-KR" dirty="0"/>
              <a:t>Back Propagation </a:t>
            </a:r>
            <a:r>
              <a:rPr lang="ko-KR" altLang="en-US" dirty="0"/>
              <a:t>이 왜 유리한가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Ensemble Learning </a:t>
            </a:r>
            <a:r>
              <a:rPr lang="ko-KR" altLang="en-US" dirty="0"/>
              <a:t>에 대하여 설명하라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596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Number of Parameters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From the last presentation …</a:t>
            </a:r>
          </a:p>
          <a:p>
            <a:r>
              <a:rPr lang="en-US" altLang="ko-KR" sz="2000" dirty="0"/>
              <a:t>How many parameters in this linear model ?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3496058" y="3538550"/>
            <a:ext cx="806245" cy="1219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X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4965981" y="3548383"/>
            <a:ext cx="806245" cy="1219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W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6126925" y="3572987"/>
            <a:ext cx="717754" cy="1219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b</a:t>
            </a:r>
            <a:endParaRPr lang="ko-KR" altLang="en-US" sz="3600" dirty="0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>
            <a:off x="4302303" y="4148150"/>
            <a:ext cx="663678" cy="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6" idx="3"/>
          </p:cNvCxnSpPr>
          <p:nvPr/>
        </p:nvCxnSpPr>
        <p:spPr>
          <a:xfrm flipV="1">
            <a:off x="6844679" y="4177647"/>
            <a:ext cx="511276" cy="4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363761" y="3558214"/>
            <a:ext cx="806245" cy="1219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S(Y)</a:t>
            </a:r>
            <a:endParaRPr lang="ko-KR" altLang="en-US" sz="3200" dirty="0"/>
          </a:p>
        </p:txBody>
      </p:sp>
      <p:sp>
        <p:nvSpPr>
          <p:cNvPr id="10" name="직사각형 9"/>
          <p:cNvSpPr/>
          <p:nvPr/>
        </p:nvSpPr>
        <p:spPr>
          <a:xfrm>
            <a:off x="7365788" y="3568071"/>
            <a:ext cx="806245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Y</a:t>
            </a:r>
            <a:endParaRPr lang="ko-KR" altLang="en-US" sz="3600" dirty="0"/>
          </a:p>
        </p:txBody>
      </p:sp>
      <p:sp>
        <p:nvSpPr>
          <p:cNvPr id="11" name="직사각형 10"/>
          <p:cNvSpPr/>
          <p:nvPr/>
        </p:nvSpPr>
        <p:spPr>
          <a:xfrm>
            <a:off x="9361734" y="2742138"/>
            <a:ext cx="806245" cy="283169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0</a:t>
            </a:r>
          </a:p>
          <a:p>
            <a:pPr algn="ctr"/>
            <a:r>
              <a:rPr lang="en-US" altLang="ko-KR" sz="3600" u="sng" dirty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ko-KR" sz="3600" dirty="0"/>
              <a:t>0</a:t>
            </a:r>
          </a:p>
          <a:p>
            <a:pPr algn="ctr"/>
            <a:r>
              <a:rPr lang="en-US" altLang="ko-KR" sz="3600" dirty="0"/>
              <a:t>0</a:t>
            </a:r>
          </a:p>
          <a:p>
            <a:pPr algn="ctr"/>
            <a:r>
              <a:rPr lang="en-US" altLang="ko-KR" sz="3600" dirty="0"/>
              <a:t>0</a:t>
            </a:r>
            <a:endParaRPr lang="ko-KR" altLang="en-US" sz="3600" dirty="0"/>
          </a:p>
        </p:txBody>
      </p:sp>
      <p:cxnSp>
        <p:nvCxnSpPr>
          <p:cNvPr id="12" name="직선 화살표 연결선 11"/>
          <p:cNvCxnSpPr>
            <a:stCxn id="9" idx="3"/>
            <a:endCxn id="11" idx="1"/>
          </p:cNvCxnSpPr>
          <p:nvPr/>
        </p:nvCxnSpPr>
        <p:spPr>
          <a:xfrm flipV="1">
            <a:off x="9170006" y="4157983"/>
            <a:ext cx="191728" cy="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402869" y="3383405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Dog 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9941839" y="3556068"/>
            <a:ext cx="442452" cy="1004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0" idx="3"/>
            <a:endCxn id="9" idx="1"/>
          </p:cNvCxnSpPr>
          <p:nvPr/>
        </p:nvCxnSpPr>
        <p:spPr>
          <a:xfrm flipV="1">
            <a:off x="8172033" y="4167814"/>
            <a:ext cx="191728" cy="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79283" y="3823687"/>
            <a:ext cx="24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17" name="그림 16" descr="개, 동물, 포유류, 앉아있는이(가) 표시된 사진&#10;&#10;매우 높은 신뢰도로 생성된 설명">
            <a:extLst>
              <a:ext uri="{FF2B5EF4-FFF2-40B4-BE49-F238E27FC236}">
                <a16:creationId xmlns:a16="http://schemas.microsoft.com/office/drawing/2014/main" id="{42170BBD-7253-4530-A102-473D13D946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149" y="3121607"/>
            <a:ext cx="1328930" cy="995974"/>
          </a:xfrm>
          <a:prstGeom prst="rect">
            <a:avLst/>
          </a:prstGeom>
        </p:spPr>
      </p:pic>
      <p:cxnSp>
        <p:nvCxnSpPr>
          <p:cNvPr id="18" name="직선 화살표 연결선 17"/>
          <p:cNvCxnSpPr>
            <a:stCxn id="17" idx="3"/>
            <a:endCxn id="4" idx="1"/>
          </p:cNvCxnSpPr>
          <p:nvPr/>
        </p:nvCxnSpPr>
        <p:spPr>
          <a:xfrm>
            <a:off x="2598079" y="3619594"/>
            <a:ext cx="897979" cy="52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40500" y="2660327"/>
            <a:ext cx="178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Test data (Image)</a:t>
            </a:r>
            <a:endParaRPr lang="ko-KR" altLang="en-US" sz="1600" dirty="0"/>
          </a:p>
        </p:txBody>
      </p:sp>
      <p:sp>
        <p:nvSpPr>
          <p:cNvPr id="20" name="덧셈 기호 19"/>
          <p:cNvSpPr/>
          <p:nvPr/>
        </p:nvSpPr>
        <p:spPr>
          <a:xfrm>
            <a:off x="5829130" y="4049197"/>
            <a:ext cx="240891" cy="27661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32439" y="4325811"/>
            <a:ext cx="220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[1024x768] image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265870" y="2202853"/>
            <a:ext cx="1216479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 Classes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656978" y="5898291"/>
                <a:ext cx="82171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𝐼𝑚𝑎𝑔𝑒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𝐶𝑙𝑎𝑠𝑠𝑒𝑠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𝐶𝑙𝑎𝑠𝑠𝑒𝑠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=3,932,165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978" y="5898291"/>
                <a:ext cx="8217131" cy="276999"/>
              </a:xfrm>
              <a:prstGeom prst="rect">
                <a:avLst/>
              </a:prstGeom>
              <a:blipFill>
                <a:blip r:embed="rId4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8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3119350" y="3214279"/>
            <a:ext cx="1151314" cy="1839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Deep &amp; Wide !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03121" y="3707476"/>
            <a:ext cx="731519" cy="63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275214" y="3724100"/>
            <a:ext cx="856211" cy="617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W2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7" idx="3"/>
            <a:endCxn id="15" idx="1"/>
          </p:cNvCxnSpPr>
          <p:nvPr/>
        </p:nvCxnSpPr>
        <p:spPr>
          <a:xfrm>
            <a:off x="2834640" y="4024745"/>
            <a:ext cx="440574" cy="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834640" y="3712325"/>
            <a:ext cx="440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834640" y="4342013"/>
            <a:ext cx="440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834640" y="3855719"/>
            <a:ext cx="440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834640" y="4181994"/>
            <a:ext cx="440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382886" y="3724100"/>
            <a:ext cx="820881" cy="617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W3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4150131" y="4024743"/>
            <a:ext cx="232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452611" y="3601366"/>
            <a:ext cx="750225" cy="868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cxnSpLocks/>
            <a:stCxn id="28" idx="3"/>
            <a:endCxn id="33" idx="1"/>
          </p:cNvCxnSpPr>
          <p:nvPr/>
        </p:nvCxnSpPr>
        <p:spPr>
          <a:xfrm>
            <a:off x="5203767" y="4033057"/>
            <a:ext cx="248844" cy="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53954" y="3390736"/>
            <a:ext cx="1126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[784, 256]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277831" y="3423862"/>
            <a:ext cx="1126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[256, 256]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407291" y="3423862"/>
            <a:ext cx="1126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[256, 10]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138054" y="2889342"/>
            <a:ext cx="1315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Hidden Layer</a:t>
            </a:r>
            <a:endParaRPr lang="ko-KR" altLang="en-US" sz="1400" dirty="0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4145973" y="3913909"/>
            <a:ext cx="232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4150131" y="3807227"/>
            <a:ext cx="232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4139740" y="4141813"/>
            <a:ext cx="232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7B6C516-D769-43A2-9059-31460AA31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612" y="1868213"/>
            <a:ext cx="5016541" cy="409139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3EB3E05-DF00-45A4-A551-F4AF7D33E904}"/>
              </a:ext>
            </a:extLst>
          </p:cNvPr>
          <p:cNvSpPr txBox="1"/>
          <p:nvPr/>
        </p:nvSpPr>
        <p:spPr>
          <a:xfrm>
            <a:off x="5602241" y="3301474"/>
            <a:ext cx="1126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[10]</a:t>
            </a:r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B886DB9-86E3-4C82-8898-BA8B1A7B88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4" t="64184" r="78665" b="5623"/>
          <a:stretch/>
        </p:blipFill>
        <p:spPr>
          <a:xfrm>
            <a:off x="626303" y="3489106"/>
            <a:ext cx="1072185" cy="107127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86F86A4-5D3A-4855-90CD-14EF818F3599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1698488" y="4024743"/>
            <a:ext cx="40463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4801726-AA0D-44BF-82F0-EC229DCF148A}"/>
              </a:ext>
            </a:extLst>
          </p:cNvPr>
          <p:cNvSpPr txBox="1"/>
          <p:nvPr/>
        </p:nvSpPr>
        <p:spPr>
          <a:xfrm>
            <a:off x="966355" y="3214279"/>
            <a:ext cx="76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FB1976-A77F-436D-B837-20314F0959B2}"/>
              </a:ext>
            </a:extLst>
          </p:cNvPr>
          <p:cNvSpPr txBox="1"/>
          <p:nvPr/>
        </p:nvSpPr>
        <p:spPr>
          <a:xfrm rot="16200000">
            <a:off x="110685" y="3729243"/>
            <a:ext cx="76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0BA97E-E3DE-4F79-8CE5-34F4A6532BC0}"/>
              </a:ext>
            </a:extLst>
          </p:cNvPr>
          <p:cNvSpPr txBox="1"/>
          <p:nvPr/>
        </p:nvSpPr>
        <p:spPr>
          <a:xfrm>
            <a:off x="999906" y="4643530"/>
            <a:ext cx="69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F871B1-36A5-451D-9C46-50A342295453}"/>
              </a:ext>
            </a:extLst>
          </p:cNvPr>
          <p:cNvSpPr txBox="1"/>
          <p:nvPr/>
        </p:nvSpPr>
        <p:spPr>
          <a:xfrm>
            <a:off x="5691526" y="4624219"/>
            <a:ext cx="69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474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Rectified Linear Units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5488158" cy="941428"/>
          </a:xfrm>
        </p:spPr>
        <p:txBody>
          <a:bodyPr/>
          <a:lstStyle/>
          <a:p>
            <a:pPr lvl="1"/>
            <a:r>
              <a:rPr lang="en-US" altLang="ko-KR" dirty="0"/>
              <a:t>Why not Sigmoid ?</a:t>
            </a:r>
          </a:p>
          <a:p>
            <a:pPr lvl="2"/>
            <a:r>
              <a:rPr lang="en-US" altLang="ko-KR" dirty="0"/>
              <a:t>Input signal may too near to 0 during back propagation.</a:t>
            </a:r>
          </a:p>
          <a:p>
            <a:pPr lvl="2"/>
            <a:r>
              <a:rPr lang="en-US" altLang="ko-KR" dirty="0"/>
              <a:t>We call it ‘Vanishing Gradient’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1685192" y="3362849"/>
                <a:ext cx="3475893" cy="13280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}=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192" y="3362849"/>
                <a:ext cx="3475893" cy="13280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293" y="2381602"/>
            <a:ext cx="3128584" cy="252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2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Also …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9" y="1846263"/>
            <a:ext cx="5163267" cy="4022725"/>
          </a:xfrm>
        </p:spPr>
      </p:pic>
    </p:spTree>
    <p:extLst>
      <p:ext uri="{BB962C8B-B14F-4D97-AF65-F5344CB8AC3E}">
        <p14:creationId xmlns:p14="http://schemas.microsoft.com/office/powerpoint/2010/main" val="294545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 Initialization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sz="2400" dirty="0"/>
          </a:p>
          <a:p>
            <a:pPr lvl="1"/>
            <a:r>
              <a:rPr lang="en-US" altLang="ko-KR" sz="2400" strike="sngStrike" dirty="0"/>
              <a:t>DBN (Deep Belief Networks )</a:t>
            </a:r>
          </a:p>
          <a:p>
            <a:pPr lvl="2"/>
            <a:r>
              <a:rPr lang="en-US" altLang="ko-KR" sz="1800" dirty="0"/>
              <a:t>Process RBM for training each 2 layers</a:t>
            </a:r>
          </a:p>
          <a:p>
            <a:pPr lvl="2"/>
            <a:r>
              <a:rPr lang="en-US" altLang="ko-KR" sz="1800" dirty="0"/>
              <a:t>After initialization -&gt; We just need fine tuning(Training).</a:t>
            </a:r>
          </a:p>
          <a:p>
            <a:pPr lvl="2"/>
            <a:endParaRPr lang="en-US" altLang="ko-KR" sz="1800" dirty="0"/>
          </a:p>
          <a:p>
            <a:pPr lvl="1"/>
            <a:r>
              <a:rPr lang="en-US" altLang="ko-KR" sz="2400" dirty="0"/>
              <a:t>Using Gaussian random number</a:t>
            </a:r>
          </a:p>
          <a:p>
            <a:pPr lvl="2"/>
            <a:r>
              <a:rPr lang="en-US" altLang="ko-KR" sz="1800" dirty="0"/>
              <a:t>Xavier (2010)</a:t>
            </a:r>
          </a:p>
          <a:p>
            <a:pPr lvl="3"/>
            <a:r>
              <a:rPr lang="en-US" altLang="ko-KR" sz="1800" dirty="0"/>
              <a:t>Divide Gaussian random number into number of inputs.</a:t>
            </a:r>
          </a:p>
          <a:p>
            <a:pPr lvl="2"/>
            <a:r>
              <a:rPr lang="en-US" altLang="ko-KR" sz="1800" dirty="0"/>
              <a:t>He (2015)</a:t>
            </a:r>
          </a:p>
          <a:p>
            <a:pPr lvl="3"/>
            <a:r>
              <a:rPr lang="en-US" altLang="ko-KR" sz="1800" dirty="0"/>
              <a:t>Divide the result of Xavier number into 2.</a:t>
            </a:r>
          </a:p>
        </p:txBody>
      </p:sp>
    </p:spTree>
    <p:extLst>
      <p:ext uri="{BB962C8B-B14F-4D97-AF65-F5344CB8AC3E}">
        <p14:creationId xmlns:p14="http://schemas.microsoft.com/office/powerpoint/2010/main" val="380141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223" y="2822329"/>
            <a:ext cx="5083988" cy="226643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L2 Regularization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1301D600-6907-46D1-9F6F-1E9E444F1C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2810" y="2040795"/>
                <a:ext cx="5118882" cy="382950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1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1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1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1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1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1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1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1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1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84048" lvl="2" indent="0">
                  <a:buNone/>
                </a:pPr>
                <a:endParaRPr lang="en-US" altLang="ko-KR" sz="1800" dirty="0"/>
              </a:p>
              <a:p>
                <a:pPr lvl="2"/>
                <a:r>
                  <a:rPr lang="en-US" altLang="ko-KR" sz="1800" dirty="0"/>
                  <a:t>Large weight may bend the model.</a:t>
                </a:r>
              </a:p>
              <a:p>
                <a:pPr lvl="2"/>
                <a:endParaRPr lang="en-US" altLang="ko-KR" sz="1800" dirty="0"/>
              </a:p>
              <a:p>
                <a:pPr lvl="2"/>
                <a:r>
                  <a:rPr lang="en-US" altLang="ko-KR" sz="1800" dirty="0"/>
                  <a:t>To avoid ‘Large Weight’, We use the term below</a:t>
                </a:r>
              </a:p>
              <a:p>
                <a:pPr marL="384048" lvl="2" indent="0">
                  <a:buNone/>
                </a:pPr>
                <a:endParaRPr lang="en-US" altLang="ko-KR" sz="1800" dirty="0"/>
              </a:p>
              <a:p>
                <a:pPr marL="38404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  <m:sSub>
                                    <m:sSub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ko-KR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1800" b="0" dirty="0"/>
              </a:p>
              <a:p>
                <a:pPr marL="384048" lvl="2" indent="0" algn="ctr">
                  <a:buNone/>
                </a:pPr>
                <a:endParaRPr lang="en-US" altLang="ko-KR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84048" lvl="2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r>
                      <a:rPr lang="ko-KR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ko-KR" sz="1800" b="0" dirty="0">
                    <a:ea typeface="Cambria Math" panose="02040503050406030204" pitchFamily="18" charset="0"/>
                  </a:rPr>
                  <a:t> : Regularization strength</a:t>
                </a:r>
                <a:endParaRPr lang="en-US" altLang="ko-KR" sz="1800" dirty="0">
                  <a:ea typeface="Cambria Math" panose="02040503050406030204" pitchFamily="18" charset="0"/>
                </a:endParaRPr>
              </a:p>
              <a:p>
                <a:pPr marL="384048" lvl="2" indent="0" algn="ctr">
                  <a:buNone/>
                </a:pPr>
                <a:endParaRPr lang="en-US" altLang="ko-KR" sz="1800" b="0" dirty="0">
                  <a:ea typeface="Cambria Math" panose="02040503050406030204" pitchFamily="18" charset="0"/>
                </a:endParaRPr>
              </a:p>
              <a:p>
                <a:pPr marL="384048" lvl="2" indent="0">
                  <a:buNone/>
                </a:pPr>
                <a:endParaRPr lang="en-US" altLang="ko-KR" sz="1800" dirty="0"/>
              </a:p>
              <a:p>
                <a:pPr marL="384048" lvl="2" indent="0">
                  <a:buNone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1301D600-6907-46D1-9F6F-1E9E444F1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10" y="2040795"/>
                <a:ext cx="5118882" cy="3829509"/>
              </a:xfrm>
              <a:prstGeom prst="rect">
                <a:avLst/>
              </a:prstGeom>
              <a:blipFill>
                <a:blip r:embed="rId4"/>
                <a:stretch>
                  <a:fillRect r="-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432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593397"/>
            <a:ext cx="6334298" cy="947342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Forces the network to have redundant representation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40"/>
          <a:stretch/>
        </p:blipFill>
        <p:spPr>
          <a:xfrm>
            <a:off x="2246166" y="2901450"/>
            <a:ext cx="2775586" cy="27235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00" t="-305" r="-3360" b="305"/>
          <a:stretch/>
        </p:blipFill>
        <p:spPr>
          <a:xfrm>
            <a:off x="6949657" y="2901450"/>
            <a:ext cx="2775586" cy="27235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85753" y="2532118"/>
            <a:ext cx="353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While Testing : No Dropout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49657" y="2532118"/>
            <a:ext cx="353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While Training : Apply Dropout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5061077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2062</TotalTime>
  <Words>802</Words>
  <Application>Microsoft Office PowerPoint</Application>
  <PresentationFormat>와이드스크린</PresentationFormat>
  <Paragraphs>230</Paragraphs>
  <Slides>25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Calibri</vt:lpstr>
      <vt:lpstr>Calibri Light</vt:lpstr>
      <vt:lpstr>Cambria Math</vt:lpstr>
      <vt:lpstr>추억</vt:lpstr>
      <vt:lpstr>Deep Neural Network</vt:lpstr>
      <vt:lpstr>Reference</vt:lpstr>
      <vt:lpstr>Number of Parameters</vt:lpstr>
      <vt:lpstr>Go Deep &amp; Wide !</vt:lpstr>
      <vt:lpstr>Rectified Linear Units</vt:lpstr>
      <vt:lpstr>Also …</vt:lpstr>
      <vt:lpstr>Weight Initialization</vt:lpstr>
      <vt:lpstr>L2 Regularization</vt:lpstr>
      <vt:lpstr>Dropout</vt:lpstr>
      <vt:lpstr>Chain Rule</vt:lpstr>
      <vt:lpstr>Back Propagation</vt:lpstr>
      <vt:lpstr>Ensemble Learning</vt:lpstr>
      <vt:lpstr>Practical Use</vt:lpstr>
      <vt:lpstr>Import/Define Methods</vt:lpstr>
      <vt:lpstr>Import Dataset</vt:lpstr>
      <vt:lpstr>One-Hot Encoding</vt:lpstr>
      <vt:lpstr>Divide Dataset</vt:lpstr>
      <vt:lpstr>Design Neural Network</vt:lpstr>
      <vt:lpstr>Build Session</vt:lpstr>
      <vt:lpstr>Training Neurons</vt:lpstr>
      <vt:lpstr>Save Results and Get Accuracy</vt:lpstr>
      <vt:lpstr>Result #1</vt:lpstr>
      <vt:lpstr>Attempt more …</vt:lpstr>
      <vt:lpstr>Result #2</vt:lpstr>
      <vt:lpstr>Self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Neural Network</dc:title>
  <dc:creator>ParkJun Young</dc:creator>
  <cp:lastModifiedBy>ParkJun Young</cp:lastModifiedBy>
  <cp:revision>239</cp:revision>
  <dcterms:created xsi:type="dcterms:W3CDTF">2018-02-06T05:44:35Z</dcterms:created>
  <dcterms:modified xsi:type="dcterms:W3CDTF">2018-02-19T05:44:53Z</dcterms:modified>
</cp:coreProperties>
</file>