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4" r:id="rId4"/>
    <p:sldId id="262" r:id="rId5"/>
    <p:sldId id="265" r:id="rId6"/>
    <p:sldId id="266" r:id="rId7"/>
    <p:sldId id="272" r:id="rId8"/>
    <p:sldId id="268" r:id="rId9"/>
    <p:sldId id="271" r:id="rId10"/>
    <p:sldId id="259" r:id="rId11"/>
    <p:sldId id="269" r:id="rId12"/>
    <p:sldId id="273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4084" autoAdjust="0"/>
  </p:normalViewPr>
  <p:slideViewPr>
    <p:cSldViewPr snapToGrid="0">
      <p:cViewPr varScale="1">
        <p:scale>
          <a:sx n="97" d="100"/>
          <a:sy n="97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18-02-22T04:46:16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12185 8677 0,'-17'14'62,"0"-14"-46,17 14-16,-34 1 31,34 13-15,-17-13 0,-17 13-1,17 1 1,0-1-1,-17 1 1,17 0 0,17-15-1,-17 0-15,17 1 16,0 13-16,-17-13 16,0-1-1,0 29 16,0-14-15,17-15 0,0 15-1,-17-1 1,17 1 0,-17 0-16,17-15 15,0 0 1,0 1-16,0 13 15,0-14-15,0 1 16,0 13 0,0 1-1,0 0 1,0 14 0,0-15-1,0 15 1,0-28-16,0-1 15,0 15 1,0-15-16,0 0 31,0 1-31,17 13 16,-17-13-16,0 13 16,17 44-1,17-15 1,-17 15-1,-17-29 1,17 0 0,-17-15-1,17 15 1,-17-14 0,0 14-1,0-29-15,0 15 31,0 0-31,0-15 16,0 0 0,0 15-16,17-15 15,-17 29-15,0-28 16,17 13 0,-17 1-1,17 14 1,-17 0-1,0-29 1,17 29 0,-17-14-1,17-1 1,-17 15 0,0-28-16,17-1 15,-17 15-15,0-15 16,17 0-1,-17 29 1,0-14 15,17 0-15,0-1 0,-17 15-1,0-14 1,17-15-1,-17 0-15,17 1 16,-17 13-16,0-13 16,0-1-1,0 0-15,17 29 16,0-14-16,0-15 16,-17 29-1,17-28-15,-17-1 31,34 15-15</inkml:trace>
  <inkml:trace contextRef="#ctx0" brushRef="#br0" timeOffset="1283.8758">10671 9364 0,'0'0'0,"17"0"15,17 0 1,0 0 0,34 0-1,-17 0 1,-34 14-16,17-14 16,-17 0-16,17 0 15,17 0 1,0 0-1,-34 0-15,0 0 16,0 0-16,0 0 78</inkml:trace>
  <inkml:trace contextRef="#ctx0" brushRef="#br0" timeOffset="1914.9574">10654 9378 0,'0'29'0,"0"-15"16,0 29-16,0-14 16,17 0-16,0 42 15,-17-13 1,34 56-1,-17-14 1,0-28 15,0-15-15,17 1 0,-17-15-1,-17-29 1,17 0-16,-17 15 15,0-15 1,17-14-16,-17 29 16,0-15 31</inkml:trace>
  <inkml:trace contextRef="#ctx0" brushRef="#br0" timeOffset="2715.145">10773 9794 0,'17'0'0,"0"0"15,17 0 1,-17 0 0,0 14-16,0-14 15,0 0 16,0 0-15,0 0 0,0 0-1,34 0 1,-34 0 0,17 0 15,-17 0-16,0 0 1,0 0 0,0 0 62,0 0-63</inkml:trace>
  <inkml:trace contextRef="#ctx0" brushRef="#br0" timeOffset="6930.6282">12559 11527 0,'17'0'32,"0"0"-32,0 14 15,0 1 16,0-1-31,17-14 16,-34 14-16,17-14 16,0 0-16,0 15 15,17-1-15,-17 0 16,0-14-16,68 29 16,-68-15-1,17 1-15,0-1 16,0 0-1,0-14 1,0 15 0,0-15-1,0 14 1,-17 0 0,17-14-1,0 15 1,-17-15-16,17 0 15,-17 14 1,0-14-16,34 14 31,-16-14-15,-1 0 0,-17 0-1,17 0 1,0 0-1,-17 0 1,17 0 0,-17 15 31,0-15-32,0 0 16</inkml:trace>
  <inkml:trace contextRef="#ctx0" brushRef="#br0" timeOffset="7683.8179">13886 11670 0,'17'0'0,"0"0"16,0 0-16,17 0 15,-17 0 1,51 0 0,-17 0-1,17 0 1,-17 0-16,-17 0 16,-17 0-16,0 0 15,0 0-15,0 0 16,0 0-1</inkml:trace>
  <inkml:trace contextRef="#ctx0" brushRef="#br0" timeOffset="8384.0193">13971 11728 0,'0'0'0,"0"14"16,0 0-16,17 1 16,-17-1-1,0 15-15,17-1 16,-17 1-1,0-15-15,0 1 16,0 13-16,0 1 16,0-15-1,0 0-15,0 15 16,0-15 0,0 1-1,0-1 1,0 15-1,0-15 1,17 0 15,-17 1-15,0-1 15,0 0 0,0 1-15,0-1-16,0 0 16,0 1-1</inkml:trace>
  <inkml:trace contextRef="#ctx0" brushRef="#br0" timeOffset="9031.4774">14022 12000 0,'17'0'0,"0"0"16,0 0 31,0 0-32,0 0 1,17 0-16,-17 0 16,17-15-1,-17 15 1,0 0-16,17 0 16,-17 0-16,0 0 15,0-14-15,17 0 31,0 14-15,0 0 0,-17 0-1</inkml:trace>
  <inkml:trace contextRef="#ctx0" brushRef="#br0" timeOffset="10868.7628">14872 11828 0,'0'0'0,"17"0"16,0 0-1,0 0 1,17 0 0,-17 0 15,17 0-16,-17 0 1,0 0-16,18 0 16,16 0-1,-34 0 1,17-14 0,-17 14-1,17 0 1,0-15-1,-17 15 1,0-14 15,0 14-31,0 0 16,0-14 0,0 14-1,0 0-15,0-15 16,0 15-1,0 0-15,17-14 16,-17 0-16,0 14 16,17-15-1,0 1 1,0 0 0,0-1-1,0 1 16,-17 0-15,0 14 0,0 0-1,-17-15-15,17 15 16,0 0 0,17-14-1,-34 0 1,17 14-1,0-15 1,0 15 0,0 0-1,-17-14 1,34 14 0,-34-14-1,17-1 1,0 15-1,0-14 1,0 14 15,0 0-15,17-14 15,-34-1-15,17 15-1,0 0 32,0-14-31</inkml:trace>
  <inkml:trace contextRef="#ctx0" brushRef="#br0" timeOffset="16999.8744">20214 9493 0,'17'0'62,"17"0"-62,-17 0 16,-17 14 15,34 1-15,0-1 0,-17 0-16,17 1 15,-17 13-15,0-28 16,0 29-16,-17-15 15,51 29 1,-17 15 0,-34-15-1,17-15 1,0 44 0,0-15-1,17 0 16,-34 1-15,17-15 0,-17 0-16,17-15 15,0 15-15,-17-28 16,0 13-16,0 1 16,17-15-16,0 1 15,-17 13-15,0 29 16,0-42-16,0-1 15,17 86 1,17-57 0,-34 15-1,17-1 1,0 0 0,-17 15-1,0-43-15,17-1 16,-17 15-16,0-29 15,0 29-15,0-14 16,17 14-16,-17 0 31,0-29-31,0 44 16,0 13 0,0 1-1,17 0 1,-17-15-1,0 29 1,0-29 0,0 15-1,0-58-15,0 29 16,0-29-16,0 29 16,0-28-16,0 13 15,0 15-15,0-14 16,0-15-1,0 72 1,0-57 0,0 28-1,0 0 1,0 1 0,0-1-1,0-14 1,0 14-1,0-28-15,0-15 16,0 15-16,0 14 16,0-15-16,0 15 15,-17-28-15,0 56 16,17 1 0,0-29-1,-34 29 1,34-29-1,-17 14 1,17 15 15,-34-15-15,34 0 0,-17 0-1,17-14 1,0-14-16,-17-15 15,17 15-15,0 0 16,0-1-16,-34 1 16,17 14-1,0 14 1,0-14 0,17 14-1,-17-28 16,0 14-15,-17 0 0,34-14-1,-17-15-15,17 0 16,-17 29 0,0-28-1,17-1-15,-17 15 16,17-15-1,-17 0 1,0 15 0,17-15-1,-17 1 1,0 13 0,17-13-1,-17 13 1,0-28-1,0 15 1,17-1-16,0 15 31,-17-29-15,0 14 0,0 0 15,17 0-16,-17 1 1,17-1 31,-17-14-31,0 0 46,17 14-46,-17-14 15</inkml:trace>
  <inkml:trace contextRef="#ctx0" brushRef="#br0" timeOffset="18431.3233">20826 11484 0,'34'0'47,"-17"0"-31,0 0 15,0 0-15,17 0-1,17 0 1,0 0 0,68 0-1,-17 0 1,-51 0-16,17 0 15,-17 0-15,-17 0 16,17 0-16,-34 0 16,0 0-1,0 0 1,0 0 0,0 0-1,0 0 1,0 0-1,0 0 32,0 0-31,0 0 0,0 0-1,0 0 1,0 0-1,0 0 1,0 0 0,0 14 31,0-14 15</inkml:trace>
  <inkml:trace contextRef="#ctx0" brushRef="#br0" timeOffset="20246.7204">22136 11699 0,'0'-14'110,"0"-1"-95,0-28-15,0 15 16,0-15-16,0-29 15,0 29-15,17 14 16,-17-42-16,0 28 16,17 0-16,0-43 15,0 57-15,-17-14 16,17-28 0,0 13-1,-17 44 16,0 0-15,0-1 0,17 15 62,0 0-63,34 43 1,-17 0 0,0 29-1,0 0 1,17 28 0,-34-28-1,0-44-15,0 15 16,0 29-16,-17-44 15,17 15-15,0 0 16,-17-14-16,17 14 31,-17-14-31,17 28 16,0-14 0,0-29-1,-17 1 1,0-1-1,0 0 1,17-14 78,-17-43-63,0 15-15,0-15-16,0 14 15,34-43 1,-17 1 0,17-1-1,-17 15 1,17 0-1,-17 14 1,-17 14-16,0-14 16,17 29-16,0-1 15,-17-13-15,0 13 16,17 1-16,-17-15 0,17 1 16,-17-15-1,34 14 1,-34 15-1,17-1 1</inkml:trace>
  <inkml:trace contextRef="#ctx0" brushRef="#br0" timeOffset="21831.0105">20077 8361 0,'0'-14'78,"17"0"-62,0-1-16,0-13 15,0 13 1,18 1-16,-1-14 16,0 28-16,0-29 15,17 0 1,-17 15 0,-17 14-1,51 0 16,-34 0-15,0 0 0,0 0-1,-17 0-15,0 0 16,0 0 0,0 14-16,0-14 15,0 0-15,0 15 0,17-1 16,0-14-1,-17 14 1,17-14 0,-17 15-1,17 27 1,0 1 0,-17-14-1,0-29 1,-17 14-16,17-14 62,-17 15-62,0-1 32</inkml:trace>
  <inkml:trace contextRef="#ctx0" brushRef="#br0" timeOffset="24546.0717">20520 8104 0,'0'-29'109,"0"15"-109,0-29 31,0-15-15,0-28 0,17 58-16,-17-15 15,0 0-15,0 0 16,0 14-16,0 15 16,0 0-16,0-1 15,34 15 157,17 0-141,-34 0-31,17 0 16,68 0 0,-17 0-1,0 0 1,17 0-1,-34 15 1,34-1 0,-17 0-1,-34-14 1,-34 15 0,0-15-16,0 0 31,0 0-16,0 0 1,17 0 0,0 0-1,-17 14 1,0-14 15,0 0-15,0 0-1,0 0-15,0 14 16,0-14 0,0 0-1,0 14-15,0-14 16,0 0 15,0 0-15,0 0-1,-34 0 142,-17 0-142,34-14-15,-34 14 16,0-14 0,17 0-1,0 14 16,-17-15-15,17 15 0,0-14-1,0 0 17,0 14-17,0-15 1,0 1-1,17 0 1,-17-1 0,0-13-1,17 13 1,-17-13 0,17 13-1,0 1 16,0 28 157,0 1-188,0 13 16,0-13-16,0-1 15,0 15-15,0-1 31,0-13-31,0 28 16,0-29-16,0 0 0,0 15 16,0 14-1,0-15 1,0 15 0,0 0-1,0-28 1,0-1-1,17-14 173,-17-14-188,34-1 16,0 1-1,-17 0 1,-17-1-16,17 15 15,-17-14-15,17 14 16,0 0-16,-17-14 16,34-1-16,-17 1 15,0 14 1,17-29 0,-34 15-1,17 14 16,0 0 16,17-14 16</inkml:trace>
  <inkml:trace contextRef="#ctx0" brushRef="#br0" timeOffset="25968.4221">22323 7488 0,'-17'0'110,"0"0"-110,0 0 15,-34 14 1,17-14 15,0 29-15,34-15 0,-17 15-1,0-15 1,17 0-1,0 15 1,0-15 0,17-14-1,0 29 1,0-15 0,17 1-1,-17 13 16,0-14-15,0 15 0,34 14-1,-34-29 1,0 1 0,-17-1-16,17 0 15,-17 1 1,17-1-1,-17 0 1,0 1 0,0-1-1,0 0 1,-34 1 0,17-1-1,-17 0 1,-34-14-1,17 0 1,17 0-16,0 0 31,0 0-31,17 0 16,-34 0 0,34 0-1,0 0 1,0 0 15,0-14 125</inkml:trace>
  <inkml:trace contextRef="#ctx0" brushRef="#br0" timeOffset="26799.9748">22459 7731 0,'17'-14'62,"0"14"-31,17-14-15,0 14 0,0 0-1,0-15 1,0 1 0,17 14-1,-17 0 1,0 0-1,-17 0-15,0 0 16,0 0 62</inkml:trace>
  <inkml:trace contextRef="#ctx0" brushRef="#br0" timeOffset="27615.1134">22680 7502 0,'0'14'31,"0"1"-31,0 13 16,0 1-1,0 28 1,17-28 15,0 42-15,-17-42 0,0 28-1,0 1 1,0-30-1,0 15-15,0-14 16,0-15 0,0 1-16,0-1 15,0 15 1,0-15 62,17-14-62,0 0-1,17 0-15,17 0 16,34 0 0,-34 0-16,0 0 15,-34 0-15,17 0 16,-17 0-16,0-14 15,0 14 17</inkml:trace>
  <inkml:trace contextRef="#ctx0" brushRef="#br0" timeOffset="28815.303">23207 7703 0,'0'0'0,"34"0"15,-34 28 1,34 15-1,-17 0 1,-17-14 0,0 28-1,0-28-15,0-15 16,0 0-16,0 15 16,0 0-16,0-15 15,0 0-15,0 15 16,-17-29 15,0 0 63,17-14-79,-34-1 1,34 1-16,0-15 16,0 15-16,0 0 15,0-1-15,0-28 0,0 29 16,17 0 0,0-1-1,0-13 16,17 13-15,-17 15 0,0-28-1,0 28 1,0 0 0,0-15-1,0 15 16,0 0 1,0-14 124,0 14-140,0 0 30,0 0 1,-17-14-31</inkml:trace>
  <inkml:trace contextRef="#ctx0" brushRef="#br0" timeOffset="29363.7232">23616 7488 0,'0'-15'109,"17"15"-93,-17-14-16,17 0 16</inkml:trace>
  <inkml:trace contextRef="#ctx0" brushRef="#br0" timeOffset="29915.1784">23650 7688 0,'0'29'15,"0"-15"1,0 15-1,0-15 1,0 15 15,17-15-15,-17 0-16,0 15 16,0 0-1,0-15 1,0 15-16,0-1 15,0-13 1,0-1-16,0 0 16,0 1-1,0-1 1</inkml:trace>
  <inkml:trace contextRef="#ctx0" brushRef="#br0" timeOffset="32029.9974">24007 7760 0,'0'14'110,"-17"0"-110,17 1 15,-17-1 1,0-14-16,17 14 15,-17 1-15,17-1 16,0 0 0,-17 15-16,0-15 15,17 1 1,0-1 0,0 15-1,0-15 1,0 0-1,0 15 32,17-15 16,0-14-32,17 0-15,-34 15 15,17-15-15,0-15-1,0 15-15,-17-14 31,0-15-15,17 1 0,0 28-16,0-15 15,-17 1-15,0 0 16,0-15-16,0 15 16,0-15-1,0 15-15,17-29 16,-17 0-1,0 0 1,0-14 0,0 28-1,0 0 1,0 1 0,0-1-1,0 0 1,0 1-1,0 13 1,0 1 15,-17-15-15,17 15 0,0-15-1,0 15 16,0 43 126,0-1-157,0-13 15,0 42 1,17 29 0,-17 0-1,0-72-15,0 1 16,17 27-16,-17-13 15,0-15-15,0 1 16,0 13-16,0-13 16,0-1-1,0 15-15,0-15 16,0 15 0,0-1-1,0-13 1,0-1-1,0 0 1,0 1 15,17-1-15,-17 0 62,17-14-62,0 0-1,0 0-15,0 0 16,0 0 15,0 0-15,0 0-16,0 0 15,0 0 17,0 0-32,0 0 31,0 0 0</inkml:trace>
  <inkml:trace contextRef="#ctx0" brushRef="#br0" timeOffset="34298.8707">24415 7831 0,'17'0'16,"0"0"-1,0 0 1,0 0 0,0 15-1,0-1 17,0-14-17,17 0 16,-17 0-15,0 0 15,0 0-31,0 0 16,0 0 15,0 0 0,0 0-15,0 0 0,0 0-1,0 0 1,0 0 0,0 0 15,0-14 0,0 14-15,-17-15-1,0-13 32,0 13-31,-17 1 15,17 0-31,-17 14 31,17-15-31,-17 1 16,0 14 0,0-14-1,0 14 48,-17-14-32,17 14-15,0 0-1,0 0 1,0 0-16,0 0 15,0 0 1,-17 0 0,17 14 15,0 0-15,0 0 15,17 15 0,-17-29-31,17 14 16,0 1-1,0-1 1,0 0 0,0 15-1,0-15 1,0 15-1,17-29 1,-17 14-16,0 15 31,0-15-15,0 1-16,17-1 16,0-14-1,-17 14 16,17-14 16,-17 15-47,17-15 32,0 14-1,0 0-31,0-14 15,0 0 1,0 0 0,0 0-1,0 0 1,0 0 0,0 0-1,0 0 1,-17 15-1,17-15-15,0 0 32,0 0-17,17 0 32,-17-15-47,0 1 47,0 14-16,-17-14-31,17 14 16,-17-29 0,17 29-1,0-14-15,-17-1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63066" units="1/cm"/>
          <inkml:channelProperty channel="T" name="resolution" value="1" units="1/dev"/>
        </inkml:channelProperties>
      </inkml:inkSource>
      <inkml:timestamp xml:id="ts0" timeString="2018-02-22T04:48:54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13952 15240 0,'18'0'62,"0"18"-62,-1-18 16,19 0-1,-19 17 1,18 19-16,-17-36 16,0 0-16,-1 17 15,1-17 1,0 0 0,17 18-1,0-18 1,-17 17-1,0-17 1,-1 0 15,1 0-15,-1 18 0,1-18-1,0 0-15,-1 0 16,1 0-1,0 35 1,-1-35 0,1 0 15,17 0-15,-35 18-1,18-18 1,17 0-1,-17 0 1,-1 18 0,1-18-1,0 0-15,17 17 16,0-17-16,-17 18 31,35-18-15,0 35-1,0-35 1,-18 18 0,18 0-1,-18-1 1,18-17 0,18 18-1,-19-18 1,-34 0-16,17 17 15,1-17-15,-1 0 16,0 18-16,18-18 31,-35 0-31,17 18 16,18-18 0,-18 0-1,18 0 1,-18 0-1,-17 0 1,0 0 0,-1 0-16,19 17 15,-19-17-15,36 0 16,-35 0 0,35 0-1,-18 0 1,18 0-1,0 0 1,17 0 0,-34 0-1,-1 0 1,18 0 15,-18 0-15,36 0-1,-36 0 1,0 0-16,18 0 16,-18 0-16,-17 0 15,35 0-15,18 0 16,-36 0-16,18 0 16,17 0-1,19 0 1,16-17-1,-16 17 1,-19 0 15,18-18-15,-35 0 0,0 18-1,-18 0 1,1 0-16,-1-17 15,0 17-15,1 0 16,-19 0-16,1-18 16,52 18-1,-34 0 1,-1 0-16,0-17 16,18 17-1,0-18 1,0 18-1,0 0-15,-36 0 16,1 0-16,0 0 16,35 0-16,-36 0 15,36 0-15,-35-18 0,17 18 16,18 0 15,-18 0-15,36 0-1,-18 0 1,0 0 0,-18 0-1,18 0 1,0 0 0,-18 0-16,0-17 15,-17 17-15,0 0 16,-1 0-16,1 0 15,0 0-15,17 0 0,-17-18 16,34 18 15,1 0-15,0-18 0,0 18-1,18-17 1,-36 17-1,53-18 1,-35 0 0,-35 1-16,35 17 15,0 0-15,-18 0 16,-17-18-16,34 18 16,-16-18-16,-19 18 15,36-17 1,0-1-1,0 1 1,0-1 0,0 0-1,-18 1 1,0 17 15,1-18-15,-19 18-16,1-18 15,0 18-15,17 0 16,-17 0 0,-1-17-1,19 17 1,-19 0 0,-17-18-1</inkml:trace>
  <inkml:trace contextRef="#ctx0" brushRef="#br0" timeOffset="1184.4555">17039 15681 0,'18'0'31,"-1"18"-16,-17-1 1,36 1 0,-36 17-1,0 0 1,17 18 15,-17 0-15,18-35-16,-18 0 15,0-1-15,0 1 16,0 35 0,0-18-1,0 0-15,18-17 16,-18 17-16,17-17 16,-17 0-1,0 17 1,0 0-1,0 0 1,0 1 15,0 34-15,0-35 0,0 18-1,0-35-15,0 0 16,0-1-16,0 1 31,0 0-15,0-1-1</inkml:trace>
  <inkml:trace contextRef="#ctx0" brushRef="#br0" timeOffset="2784.9031">16528 17374 0,'17'0'47,"1"0"-32,-18-17-15,35-19 16,-35 1 15,53-53-15,-53 53-16,0-1 15,18 1-15,-1 0 16,19 0-16,-19-1 16,1 36-1,17-17 110,-17 17-109,0 0 0,-1 17-1,1 1 1,-18 17-16,35 0 15,-35-17-15,18 17 16,-1 1 0,1-1-1,0-17 1,-18-1 0,17 18-1,-17-17 1,0 0 15,0-1-15,18-17 156,17-35-141,-35 17-16,35 1 1,-17-18-16,35-54 31,0 19-31,-35 52 16,17-70 0,0 53-1,-17 17 1,-1-17-1,1 35 1,-18-18-16,18 1 47,-1-1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5C73-3974-4754-84E2-4CB8169DB21F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0037E-4634-4921-B793-FF1604F7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7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수를 줄여 쉽게 훈련할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기존의 </a:t>
            </a:r>
            <a:r>
              <a:rPr lang="en-US" altLang="ko-KR" baseline="0" dirty="0"/>
              <a:t>Fully Connected Network </a:t>
            </a:r>
            <a:r>
              <a:rPr lang="ko-KR" altLang="en-US" baseline="0" dirty="0"/>
              <a:t>의 경우 이미지 등의 데이터를 처리하기 위해 </a:t>
            </a:r>
            <a:r>
              <a:rPr lang="en-US" altLang="ko-KR" baseline="0" dirty="0"/>
              <a:t>reshape </a:t>
            </a:r>
            <a:r>
              <a:rPr lang="ko-KR" altLang="en-US" baseline="0" dirty="0"/>
              <a:t>를 이용하여 펼쳐야 했음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endParaRPr lang="en-US" altLang="ko-KR" baseline="0" dirty="0" smtClean="0"/>
          </a:p>
          <a:p>
            <a:r>
              <a:rPr lang="ko-KR" altLang="en-US" baseline="0" dirty="0" smtClean="0"/>
              <a:t>형상을 </a:t>
            </a:r>
            <a:r>
              <a:rPr lang="ko-KR" altLang="en-US" baseline="0" dirty="0"/>
              <a:t>유지하여 인접한 픽셀 사이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채널의 본질적인 의미를 잃지 않도록 함</a:t>
            </a:r>
            <a:r>
              <a:rPr lang="en-US" altLang="ko-KR" baseline="0" dirty="0" smtClean="0"/>
              <a:t>. (resize, sampling)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원본 이미지에 커널을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 연산하면 </a:t>
            </a:r>
            <a:r>
              <a:rPr lang="ko-KR" altLang="en-US" baseline="0" dirty="0" err="1" smtClean="0"/>
              <a:t>특징점이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Highlight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영역의 각 원소끼리 곱한 후 그 총합을 해당 인덱스에 넣음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이것을 입력 데이터 전체에 적용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Stride </a:t>
            </a:r>
            <a:r>
              <a:rPr kumimoji="1" lang="ko-KR" altLang="en-US" dirty="0"/>
              <a:t>를 주면 이 커널이 움직이는 간격을 지정할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위의 경우 </a:t>
            </a:r>
            <a:r>
              <a:rPr kumimoji="1" lang="en-US" altLang="ko-KR" dirty="0"/>
              <a:t>Stride = 1)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5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입력 데이터를 둘러싸도록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채워 넣는 기법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두께</a:t>
            </a:r>
            <a:r>
              <a:rPr kumimoji="1" lang="en-US" altLang="ko-KR" dirty="0"/>
              <a:t>(</a:t>
            </a:r>
            <a:r>
              <a:rPr kumimoji="1" lang="ko-KR" altLang="en-US" dirty="0"/>
              <a:t>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설정한다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38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Stride</a:t>
            </a:r>
            <a:r>
              <a:rPr kumimoji="1" lang="ko-KR" altLang="en-US" dirty="0"/>
              <a:t> 가 커지면 출력되는 데이터의 사이즈 또한 작아짐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2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 수를 줄여 쉽게 훈련할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기존의 </a:t>
            </a:r>
            <a:r>
              <a:rPr lang="en-US" altLang="ko-KR" baseline="0" dirty="0"/>
              <a:t>Fully Connected Network </a:t>
            </a:r>
            <a:r>
              <a:rPr lang="ko-KR" altLang="en-US" baseline="0" dirty="0"/>
              <a:t>의 경우 이미지 등의 데이터를 처리하기 위해 </a:t>
            </a:r>
            <a:r>
              <a:rPr lang="en-US" altLang="ko-KR" baseline="0" dirty="0"/>
              <a:t>reshape </a:t>
            </a:r>
            <a:r>
              <a:rPr lang="ko-KR" altLang="en-US" baseline="0" dirty="0"/>
              <a:t>를 이용하여 펼쳐야 했음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endParaRPr lang="en-US" altLang="ko-KR" baseline="0" dirty="0" smtClean="0"/>
          </a:p>
          <a:p>
            <a:r>
              <a:rPr lang="ko-KR" altLang="en-US" baseline="0" dirty="0" smtClean="0"/>
              <a:t>형상을 </a:t>
            </a:r>
            <a:r>
              <a:rPr lang="ko-KR" altLang="en-US" baseline="0" dirty="0"/>
              <a:t>유지하여 인접한 픽셀 사이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채널의 본질적인 의미를 잃지 않도록 함</a:t>
            </a:r>
            <a:r>
              <a:rPr lang="en-US" altLang="ko-KR" baseline="0" dirty="0" smtClean="0"/>
              <a:t>. (resize, sampling)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원본 이미지에 커널을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 연산하면 </a:t>
            </a:r>
            <a:r>
              <a:rPr lang="ko-KR" altLang="en-US" baseline="0" dirty="0" err="1" smtClean="0"/>
              <a:t>특징점이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Highlight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4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0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이미지의 공간을 줄이는 연산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특정 영역을 원소 하나로 집약하여 공간 크기를 줄인다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특징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학습해야 할 매개변수가 없다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영역의 대표 값을 이용하므로</a:t>
            </a:r>
            <a:r>
              <a:rPr lang="en-US" altLang="ko-KR" baseline="0" dirty="0"/>
              <a:t>). </a:t>
            </a:r>
            <a:r>
              <a:rPr lang="ko-KR" altLang="en-US" baseline="0" dirty="0"/>
              <a:t>채널 수가 변하지 않는다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입력의 변화에 영향을 적게 받는다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Max pooling : </a:t>
            </a:r>
            <a:r>
              <a:rPr lang="ko-KR" altLang="en-US" baseline="0" dirty="0"/>
              <a:t>대상 영역의 최대값 이용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Mean pooling : </a:t>
            </a:r>
            <a:r>
              <a:rPr lang="ko-KR" altLang="en-US" baseline="0" dirty="0"/>
              <a:t>대상 영역의 평균값 이용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출력의 크기를 구하는 공식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8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진보할수록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가 깊어짐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0037E-4634-4921-B793-FF1604F76D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3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1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64DF3C-1438-4911-AA19-A9FAAFC16109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27C7DD-A901-4E0B-A9FC-918F82AC42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Convolutional Neural Networks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Ese 201503120 </a:t>
            </a:r>
            <a:r>
              <a:rPr lang="ko-KR" altLang="en-US" dirty="0"/>
              <a:t>박준영</a:t>
            </a:r>
          </a:p>
        </p:txBody>
      </p:sp>
    </p:spTree>
    <p:extLst>
      <p:ext uri="{BB962C8B-B14F-4D97-AF65-F5344CB8AC3E}">
        <p14:creationId xmlns:p14="http://schemas.microsoft.com/office/powerpoint/2010/main" val="3094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(Subsampling)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576"/>
          </a:xfrm>
        </p:spPr>
        <p:txBody>
          <a:bodyPr>
            <a:noAutofit/>
          </a:bodyPr>
          <a:lstStyle/>
          <a:p>
            <a:pPr lvl="1"/>
            <a:r>
              <a:rPr lang="en-US" altLang="ko-KR" sz="2000" dirty="0"/>
              <a:t>Object</a:t>
            </a:r>
          </a:p>
          <a:p>
            <a:pPr lvl="2"/>
            <a:r>
              <a:rPr lang="en-US" altLang="ko-KR" sz="1600" dirty="0"/>
              <a:t>To reduce Rows/Cols from the matrix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/>
              <a:t>Advantage</a:t>
            </a:r>
          </a:p>
          <a:p>
            <a:pPr lvl="2"/>
            <a:r>
              <a:rPr lang="en-US" altLang="ko-KR" sz="1600" u="sng" dirty="0"/>
              <a:t>No parameters to train</a:t>
            </a:r>
          </a:p>
          <a:p>
            <a:pPr lvl="2"/>
            <a:r>
              <a:rPr lang="en-US" altLang="ko-KR" sz="1600" dirty="0"/>
              <a:t>Invariable channels</a:t>
            </a:r>
          </a:p>
          <a:p>
            <a:pPr lvl="2"/>
            <a:r>
              <a:rPr lang="en-US" altLang="ko-KR" sz="1600" dirty="0"/>
              <a:t>Not affected by variance of input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2000" dirty="0"/>
              <a:t>Method</a:t>
            </a:r>
          </a:p>
          <a:p>
            <a:pPr lvl="2"/>
            <a:r>
              <a:rPr lang="en-US" altLang="ko-KR" sz="1600" dirty="0"/>
              <a:t>Max Pooling</a:t>
            </a:r>
          </a:p>
          <a:p>
            <a:pPr marL="384048" lvl="2" indent="0">
              <a:buNone/>
            </a:pPr>
            <a:r>
              <a:rPr lang="en-US" altLang="ko-KR" sz="1600" dirty="0"/>
              <a:t>Use maximum value of the target area</a:t>
            </a:r>
          </a:p>
          <a:p>
            <a:pPr lvl="2"/>
            <a:r>
              <a:rPr lang="en-US" altLang="ko-KR" sz="1600" dirty="0"/>
              <a:t>Mean Pooling</a:t>
            </a:r>
          </a:p>
          <a:p>
            <a:pPr marL="384048" lvl="2" indent="0">
              <a:buNone/>
            </a:pPr>
            <a:r>
              <a:rPr lang="en-US" altLang="ko-KR" sz="1600" dirty="0"/>
              <a:t>Use average value of the target area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01384"/>
              </p:ext>
            </p:extLst>
          </p:nvPr>
        </p:nvGraphicFramePr>
        <p:xfrm>
          <a:off x="8196822" y="2356902"/>
          <a:ext cx="16354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718">
                  <a:extLst>
                    <a:ext uri="{9D8B030D-6E8A-4147-A177-3AD203B41FA5}">
                      <a16:colId xmlns:a16="http://schemas.microsoft.com/office/drawing/2014/main" val="4137332642"/>
                    </a:ext>
                  </a:extLst>
                </a:gridCol>
                <a:gridCol w="817718">
                  <a:extLst>
                    <a:ext uri="{9D8B030D-6E8A-4147-A177-3AD203B41FA5}">
                      <a16:colId xmlns:a16="http://schemas.microsoft.com/office/drawing/2014/main" val="207292903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1757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8792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44926"/>
              </p:ext>
            </p:extLst>
          </p:nvPr>
        </p:nvGraphicFramePr>
        <p:xfrm>
          <a:off x="5749249" y="2356902"/>
          <a:ext cx="17042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65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7580672" y="3098582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31447"/>
              </p:ext>
            </p:extLst>
          </p:nvPr>
        </p:nvGraphicFramePr>
        <p:xfrm>
          <a:off x="5749249" y="4364103"/>
          <a:ext cx="17042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065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26065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7580672" y="5105783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58123"/>
              </p:ext>
            </p:extLst>
          </p:nvPr>
        </p:nvGraphicFramePr>
        <p:xfrm>
          <a:off x="8196822" y="4364103"/>
          <a:ext cx="16354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718">
                  <a:extLst>
                    <a:ext uri="{9D8B030D-6E8A-4147-A177-3AD203B41FA5}">
                      <a16:colId xmlns:a16="http://schemas.microsoft.com/office/drawing/2014/main" val="4137332642"/>
                    </a:ext>
                  </a:extLst>
                </a:gridCol>
                <a:gridCol w="817718">
                  <a:extLst>
                    <a:ext uri="{9D8B030D-6E8A-4147-A177-3AD203B41FA5}">
                      <a16:colId xmlns:a16="http://schemas.microsoft.com/office/drawing/2014/main" val="207292903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12.25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6.00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1757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87920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5759081" y="2753033"/>
            <a:ext cx="395913" cy="316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57596" y="2754673"/>
            <a:ext cx="395913" cy="316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02689" y="3501705"/>
            <a:ext cx="395913" cy="316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05466" y="3123819"/>
            <a:ext cx="395913" cy="316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57596" y="1953487"/>
            <a:ext cx="288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&lt;Max </a:t>
            </a:r>
            <a:r>
              <a:rPr lang="en-US" altLang="ko-KR" dirty="0" smtClean="0"/>
              <a:t>Pooling&gt;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5843" y="3969099"/>
            <a:ext cx="17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&lt;Mean Pooling&gt;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40413" y="3810330"/>
            <a:ext cx="144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 : 2x2</a:t>
            </a:r>
            <a:endParaRPr lang="en-US" altLang="ko-KR" dirty="0"/>
          </a:p>
          <a:p>
            <a:r>
              <a:rPr lang="en-US" altLang="ko-KR" dirty="0" smtClean="0"/>
              <a:t>Stride :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8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idx="1"/>
              </p:nvPr>
            </p:nvSpPr>
            <p:spPr>
              <a:xfrm>
                <a:off x="4299627" y="1876460"/>
                <a:ext cx="3631025" cy="1239523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𝑆𝑡𝑟𝑖𝑑𝑒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8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𝑉𝑎𝑖𝑙𝑑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9627" y="1876460"/>
                <a:ext cx="3631025" cy="123952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29698"/>
              </p:ext>
            </p:extLst>
          </p:nvPr>
        </p:nvGraphicFramePr>
        <p:xfrm>
          <a:off x="4569078" y="3271174"/>
          <a:ext cx="309830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615">
                  <a:extLst>
                    <a:ext uri="{9D8B030D-6E8A-4147-A177-3AD203B41FA5}">
                      <a16:colId xmlns:a16="http://schemas.microsoft.com/office/drawing/2014/main" val="2503673203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3833755200"/>
                    </a:ext>
                  </a:extLst>
                </a:gridCol>
                <a:gridCol w="442615">
                  <a:extLst>
                    <a:ext uri="{9D8B030D-6E8A-4147-A177-3AD203B41FA5}">
                      <a16:colId xmlns:a16="http://schemas.microsoft.com/office/drawing/2014/main" val="3553773210"/>
                    </a:ext>
                  </a:extLst>
                </a:gridCol>
              </a:tblGrid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88039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57106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  <a:tr h="33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15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4030310" y="2904328"/>
              <a:ext cx="5131579" cy="2423892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0950" y="2894968"/>
                <a:ext cx="5150298" cy="24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5022720" y="5467320"/>
              <a:ext cx="2184840" cy="78768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3360" y="5457960"/>
                <a:ext cx="220356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5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400" dirty="0" err="1" smtClean="0"/>
              <a:t>AlexNet</a:t>
            </a:r>
            <a:r>
              <a:rPr lang="en-US" altLang="ko-KR" sz="2400" dirty="0" smtClean="0"/>
              <a:t> (2012)</a:t>
            </a:r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 err="1" smtClean="0"/>
              <a:t>GoogLeNet</a:t>
            </a:r>
            <a:r>
              <a:rPr lang="en-US" altLang="ko-KR" sz="2400" dirty="0" smtClean="0"/>
              <a:t> (2014)</a:t>
            </a:r>
            <a:endParaRPr lang="en-US" altLang="ko-KR" sz="2400" dirty="0"/>
          </a:p>
          <a:p>
            <a:pPr lvl="2"/>
            <a:r>
              <a:rPr lang="en-US" altLang="ko-KR" sz="1800" dirty="0" smtClean="0"/>
              <a:t>Inception module : Parallel composition for layers</a:t>
            </a:r>
          </a:p>
          <a:p>
            <a:pPr lvl="2"/>
            <a:r>
              <a:rPr lang="en-US" altLang="ko-KR" sz="1800" dirty="0" smtClean="0"/>
              <a:t>1x1 Convolution : </a:t>
            </a:r>
          </a:p>
          <a:p>
            <a:pPr lvl="2"/>
            <a:endParaRPr lang="en-US" altLang="ko-KR" sz="1800" dirty="0"/>
          </a:p>
          <a:p>
            <a:pPr lvl="1"/>
            <a:r>
              <a:rPr lang="en-US" altLang="ko-KR" sz="2400" dirty="0" err="1" smtClean="0"/>
              <a:t>ResNet</a:t>
            </a:r>
            <a:r>
              <a:rPr lang="en-US" altLang="ko-KR" sz="2400" dirty="0" smtClean="0"/>
              <a:t> (2015)</a:t>
            </a:r>
          </a:p>
          <a:p>
            <a:pPr lvl="2"/>
            <a:r>
              <a:rPr lang="en-US" altLang="ko-KR" sz="1800" dirty="0" smtClean="0"/>
              <a:t>Fast Forward : Step over to skip some layers  (Residual Net) </a:t>
            </a:r>
          </a:p>
          <a:p>
            <a:pPr lvl="2"/>
            <a:endParaRPr lang="en-US" altLang="ko-KR" dirty="0"/>
          </a:p>
          <a:p>
            <a:pPr marL="201168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4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Applying a lot of techniques that we discussed before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5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705679" y="3365882"/>
            <a:ext cx="1378896" cy="20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705679" y="3900387"/>
            <a:ext cx="641870" cy="20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03583" y="4473124"/>
            <a:ext cx="296158" cy="16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701155" y="5020663"/>
            <a:ext cx="133425" cy="18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Covnet</a:t>
            </a:r>
            <a:r>
              <a:rPr lang="en-US" altLang="ko-KR" dirty="0"/>
              <a:t> 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4" y="3425925"/>
            <a:ext cx="2320460" cy="173908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3299952"/>
            <a:ext cx="542808" cy="40681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3797588"/>
            <a:ext cx="542808" cy="40681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4295466"/>
            <a:ext cx="542808" cy="40681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4804404"/>
            <a:ext cx="542808" cy="4068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3299952"/>
            <a:ext cx="542808" cy="40681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3797588"/>
            <a:ext cx="542808" cy="40681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4295466"/>
            <a:ext cx="542808" cy="40681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4804404"/>
            <a:ext cx="542808" cy="40681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3299952"/>
            <a:ext cx="542808" cy="40681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3797588"/>
            <a:ext cx="542808" cy="40681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4295466"/>
            <a:ext cx="542808" cy="40681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4804404"/>
            <a:ext cx="542808" cy="4068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3299952"/>
            <a:ext cx="542808" cy="40681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3797588"/>
            <a:ext cx="542808" cy="40681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4295466"/>
            <a:ext cx="542808" cy="40681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4804404"/>
            <a:ext cx="542808" cy="40681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3299952"/>
            <a:ext cx="542808" cy="40681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3797588"/>
            <a:ext cx="542808" cy="40681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4295466"/>
            <a:ext cx="542808" cy="40681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4804404"/>
            <a:ext cx="542808" cy="4068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42089" y="2828492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45095" y="2828492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72152" y="281497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75158" y="281497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78164" y="2814973"/>
            <a:ext cx="2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5974" y="4019732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49458" y="3272795"/>
            <a:ext cx="1986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</a:t>
            </a:r>
          </a:p>
          <a:p>
            <a:endParaRPr lang="en-US" altLang="ko-KR" dirty="0"/>
          </a:p>
          <a:p>
            <a:r>
              <a:rPr lang="en-US" altLang="ko-KR" dirty="0" smtClean="0"/>
              <a:t>POLAR BEAR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WOLF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ELEPHANT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9458" y="2828492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FC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3487" y="3499243"/>
            <a:ext cx="166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Dimension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77002" y="4288457"/>
            <a:ext cx="367661" cy="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600D-6853-8A49-96BF-408E57BD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Discrete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231676-1F32-594D-AB62-6B6D5627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08640"/>
              </p:ext>
            </p:extLst>
          </p:nvPr>
        </p:nvGraphicFramePr>
        <p:xfrm>
          <a:off x="1471562" y="3158064"/>
          <a:ext cx="2097548" cy="20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3375162906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1036788952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4930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569338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60F34-34E5-0745-98DA-74186617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05600"/>
              </p:ext>
            </p:extLst>
          </p:nvPr>
        </p:nvGraphicFramePr>
        <p:xfrm>
          <a:off x="4422223" y="3413464"/>
          <a:ext cx="1573161" cy="15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3375162906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9338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E90B5417-B2F1-DD4A-88EF-C37522E3A065}"/>
              </a:ext>
            </a:extLst>
          </p:cNvPr>
          <p:cNvSpPr/>
          <p:nvPr/>
        </p:nvSpPr>
        <p:spPr>
          <a:xfrm>
            <a:off x="3847609" y="3962400"/>
            <a:ext cx="296115" cy="294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*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C9CF2C-485B-A540-864A-94B596915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63766"/>
              </p:ext>
            </p:extLst>
          </p:nvPr>
        </p:nvGraphicFramePr>
        <p:xfrm>
          <a:off x="9884041" y="3668863"/>
          <a:ext cx="1048774" cy="1040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529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123ED7-BF26-4047-B1D9-15EE787B0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84171"/>
              </p:ext>
            </p:extLst>
          </p:nvPr>
        </p:nvGraphicFramePr>
        <p:xfrm>
          <a:off x="6880288" y="3615860"/>
          <a:ext cx="1143162" cy="1127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54">
                  <a:extLst>
                    <a:ext uri="{9D8B030D-6E8A-4147-A177-3AD203B41FA5}">
                      <a16:colId xmlns:a16="http://schemas.microsoft.com/office/drawing/2014/main" val="3375162906"/>
                    </a:ext>
                  </a:extLst>
                </a:gridCol>
                <a:gridCol w="381054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381054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</a:tblGrid>
              <a:tr h="375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9338"/>
                  </a:ext>
                </a:extLst>
              </a:tr>
              <a:tr h="375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375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B9DCDA-1915-7147-9BF8-B4CC7B8687B6}"/>
              </a:ext>
            </a:extLst>
          </p:cNvPr>
          <p:cNvCxnSpPr>
            <a:cxnSpLocks/>
          </p:cNvCxnSpPr>
          <p:nvPr/>
        </p:nvCxnSpPr>
        <p:spPr>
          <a:xfrm>
            <a:off x="6204155" y="417966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4637AFE1-E99E-3C44-80BF-8DD1C13420F1}"/>
              </a:ext>
            </a:extLst>
          </p:cNvPr>
          <p:cNvSpPr txBox="1"/>
          <p:nvPr/>
        </p:nvSpPr>
        <p:spPr>
          <a:xfrm>
            <a:off x="1097280" y="1864217"/>
            <a:ext cx="600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FMA(Fused Multiply-Add) for each </a:t>
            </a:r>
            <a:r>
              <a:rPr kumimoji="1" lang="en-US" altLang="ko-KR" dirty="0" smtClean="0"/>
              <a:t>area to get each ‘Value’</a:t>
            </a:r>
            <a:endParaRPr kumimoji="1" lang="ko-KR" altLang="en-US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1A883586-BA04-774B-BBF2-A08E943FA9BD}"/>
              </a:ext>
            </a:extLst>
          </p:cNvPr>
          <p:cNvCxnSpPr>
            <a:cxnSpLocks/>
          </p:cNvCxnSpPr>
          <p:nvPr/>
        </p:nvCxnSpPr>
        <p:spPr>
          <a:xfrm flipV="1">
            <a:off x="8237467" y="3962400"/>
            <a:ext cx="1437475" cy="217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ED9435-1CCB-F945-BCDD-08E766DE1A1E}"/>
              </a:ext>
            </a:extLst>
          </p:cNvPr>
          <p:cNvCxnSpPr/>
          <p:nvPr/>
        </p:nvCxnSpPr>
        <p:spPr>
          <a:xfrm flipV="1">
            <a:off x="3087329" y="2753033"/>
            <a:ext cx="1661651" cy="66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80E12F-45E7-8C43-BF64-9DBC9E8A70B5}"/>
              </a:ext>
            </a:extLst>
          </p:cNvPr>
          <p:cNvCxnSpPr/>
          <p:nvPr/>
        </p:nvCxnSpPr>
        <p:spPr>
          <a:xfrm flipH="1" flipV="1">
            <a:off x="5053780" y="2743200"/>
            <a:ext cx="215164" cy="45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FA74DFE0-60F5-5F41-8216-DC05149C267A}"/>
              </a:ext>
            </a:extLst>
          </p:cNvPr>
          <p:cNvSpPr txBox="1"/>
          <p:nvPr/>
        </p:nvSpPr>
        <p:spPr>
          <a:xfrm>
            <a:off x="4032045" y="2445256"/>
            <a:ext cx="3800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Multiply for each elements</a:t>
            </a:r>
            <a:endParaRPr kumimoji="1" lang="ko-KR" altLang="en-US" sz="1400" dirty="0"/>
          </a:p>
        </p:txBody>
      </p:sp>
      <p:sp>
        <p:nvSpPr>
          <p:cNvPr id="35" name="텍스트상자 34">
            <a:extLst>
              <a:ext uri="{FF2B5EF4-FFF2-40B4-BE49-F238E27FC236}">
                <a16:creationId xmlns:a16="http://schemas.microsoft.com/office/drawing/2014/main" id="{506E6072-916B-7945-87EC-48CBFCE767C2}"/>
              </a:ext>
            </a:extLst>
          </p:cNvPr>
          <p:cNvSpPr txBox="1"/>
          <p:nvPr/>
        </p:nvSpPr>
        <p:spPr>
          <a:xfrm>
            <a:off x="1818968" y="5236963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Input data</a:t>
            </a:r>
            <a:endParaRPr kumimoji="1" lang="ko-KR" altLang="en-US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9A15DC6-360D-2A45-BBBA-35B4A63DB4E2}"/>
              </a:ext>
            </a:extLst>
          </p:cNvPr>
          <p:cNvSpPr txBox="1"/>
          <p:nvPr/>
        </p:nvSpPr>
        <p:spPr>
          <a:xfrm>
            <a:off x="4796668" y="5201264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Kernel</a:t>
            </a:r>
            <a:endParaRPr kumimoji="1" lang="ko-KR" altLang="en-US" dirty="0"/>
          </a:p>
        </p:txBody>
      </p:sp>
      <p:sp>
        <p:nvSpPr>
          <p:cNvPr id="37" name="텍스트상자 36">
            <a:extLst>
              <a:ext uri="{FF2B5EF4-FFF2-40B4-BE49-F238E27FC236}">
                <a16:creationId xmlns:a16="http://schemas.microsoft.com/office/drawing/2014/main" id="{D15E9851-6E41-8742-82FB-E5839A9B55D7}"/>
              </a:ext>
            </a:extLst>
          </p:cNvPr>
          <p:cNvSpPr txBox="1"/>
          <p:nvPr/>
        </p:nvSpPr>
        <p:spPr>
          <a:xfrm>
            <a:off x="9736557" y="5191431"/>
            <a:ext cx="154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Output data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75010" y="3338861"/>
                <a:ext cx="357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10" y="3338861"/>
                <a:ext cx="3574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Same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/>
              <a:t>valid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73063"/>
              </p:ext>
            </p:extLst>
          </p:nvPr>
        </p:nvGraphicFramePr>
        <p:xfrm>
          <a:off x="2217828" y="2691026"/>
          <a:ext cx="2696664" cy="2449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44">
                  <a:extLst>
                    <a:ext uri="{9D8B030D-6E8A-4147-A177-3AD203B41FA5}">
                      <a16:colId xmlns:a16="http://schemas.microsoft.com/office/drawing/2014/main" val="2503673203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3833755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88039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  <a:tr h="248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1547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5280"/>
              </p:ext>
            </p:extLst>
          </p:nvPr>
        </p:nvGraphicFramePr>
        <p:xfrm>
          <a:off x="7787912" y="3259163"/>
          <a:ext cx="1797776" cy="1717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44">
                  <a:extLst>
                    <a:ext uri="{9D8B030D-6E8A-4147-A177-3AD203B41FA5}">
                      <a16:colId xmlns:a16="http://schemas.microsoft.com/office/drawing/2014/main" val="2348174180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1645529469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782943448"/>
                    </a:ext>
                  </a:extLst>
                </a:gridCol>
                <a:gridCol w="449444">
                  <a:extLst>
                    <a:ext uri="{9D8B030D-6E8A-4147-A177-3AD203B41FA5}">
                      <a16:colId xmlns:a16="http://schemas.microsoft.com/office/drawing/2014/main" val="907806822"/>
                    </a:ext>
                  </a:extLst>
                </a:gridCol>
              </a:tblGrid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35083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69076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6160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7668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0181" y="5468882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Padding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9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- 1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57600" y="1846052"/>
            <a:ext cx="4937760" cy="736282"/>
          </a:xfrm>
        </p:spPr>
        <p:txBody>
          <a:bodyPr/>
          <a:lstStyle/>
          <a:p>
            <a:pPr algn="ctr"/>
            <a:r>
              <a:rPr lang="en-US" altLang="ko-KR" dirty="0"/>
              <a:t>Kernel = 3X3, Stride = 1, PADDING = SAME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01135"/>
              </p:ext>
            </p:extLst>
          </p:nvPr>
        </p:nvGraphicFramePr>
        <p:xfrm>
          <a:off x="1457527" y="2691026"/>
          <a:ext cx="3288236" cy="2942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48">
                  <a:extLst>
                    <a:ext uri="{9D8B030D-6E8A-4147-A177-3AD203B41FA5}">
                      <a16:colId xmlns:a16="http://schemas.microsoft.com/office/drawing/2014/main" val="2503673203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833755200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553773210"/>
                    </a:ext>
                  </a:extLst>
                </a:gridCol>
              </a:tblGrid>
              <a:tr h="37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88039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57106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  <a:tr h="37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1547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AB6AB8-34C1-4546-94F0-1F1BF9ED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07167"/>
              </p:ext>
            </p:extLst>
          </p:nvPr>
        </p:nvGraphicFramePr>
        <p:xfrm>
          <a:off x="8479119" y="3091440"/>
          <a:ext cx="2346195" cy="214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239">
                  <a:extLst>
                    <a:ext uri="{9D8B030D-6E8A-4147-A177-3AD203B41FA5}">
                      <a16:colId xmlns:a16="http://schemas.microsoft.com/office/drawing/2014/main" val="2348174180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1645529469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782943448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2789868579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907806822"/>
                    </a:ext>
                  </a:extLst>
                </a:gridCol>
              </a:tblGrid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235083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539137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69076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6160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76680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CDBF7CD-FA46-1A42-BA23-EBE47E9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967"/>
              </p:ext>
            </p:extLst>
          </p:nvPr>
        </p:nvGraphicFramePr>
        <p:xfrm>
          <a:off x="5643461" y="3403631"/>
          <a:ext cx="1573161" cy="15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3375162906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9338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3D5E22B-EB99-5244-9769-CDAFCF0CBB61}"/>
              </a:ext>
            </a:extLst>
          </p:cNvPr>
          <p:cNvSpPr/>
          <p:nvPr/>
        </p:nvSpPr>
        <p:spPr>
          <a:xfrm>
            <a:off x="5068847" y="3952567"/>
            <a:ext cx="296115" cy="294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*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C8B1EEB1-56DE-D44B-8E66-B97C557F2DB5}"/>
              </a:ext>
            </a:extLst>
          </p:cNvPr>
          <p:cNvSpPr txBox="1"/>
          <p:nvPr/>
        </p:nvSpPr>
        <p:spPr>
          <a:xfrm>
            <a:off x="7687049" y="3977790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=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4CF0FB-A368-4B4E-AA0C-01BE01A21DAE}"/>
              </a:ext>
            </a:extLst>
          </p:cNvPr>
          <p:cNvCxnSpPr/>
          <p:nvPr/>
        </p:nvCxnSpPr>
        <p:spPr>
          <a:xfrm>
            <a:off x="1457527" y="2497394"/>
            <a:ext cx="44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641F2548-B51E-BD42-A20D-8BED808E94E7}"/>
              </a:ext>
            </a:extLst>
          </p:cNvPr>
          <p:cNvSpPr txBox="1"/>
          <p:nvPr/>
        </p:nvSpPr>
        <p:spPr>
          <a:xfrm>
            <a:off x="1381432" y="2149874"/>
            <a:ext cx="105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Stride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12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- 2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57600" y="1846052"/>
            <a:ext cx="4937760" cy="736282"/>
          </a:xfrm>
        </p:spPr>
        <p:txBody>
          <a:bodyPr/>
          <a:lstStyle/>
          <a:p>
            <a:pPr algn="ctr"/>
            <a:r>
              <a:rPr lang="en-US" altLang="ko-KR" dirty="0"/>
              <a:t>Kernel = 3X3, Stride = 2, PADDING = SAME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26068"/>
              </p:ext>
            </p:extLst>
          </p:nvPr>
        </p:nvGraphicFramePr>
        <p:xfrm>
          <a:off x="2145785" y="2691026"/>
          <a:ext cx="3288236" cy="2942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48">
                  <a:extLst>
                    <a:ext uri="{9D8B030D-6E8A-4147-A177-3AD203B41FA5}">
                      <a16:colId xmlns:a16="http://schemas.microsoft.com/office/drawing/2014/main" val="2503673203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312204293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1882913725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256368930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1719306649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833755200"/>
                    </a:ext>
                  </a:extLst>
                </a:gridCol>
                <a:gridCol w="469748">
                  <a:extLst>
                    <a:ext uri="{9D8B030D-6E8A-4147-A177-3AD203B41FA5}">
                      <a16:colId xmlns:a16="http://schemas.microsoft.com/office/drawing/2014/main" val="3553773210"/>
                    </a:ext>
                  </a:extLst>
                </a:gridCol>
              </a:tblGrid>
              <a:tr h="37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88039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57106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59512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1004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34501"/>
                  </a:ext>
                </a:extLst>
              </a:tr>
              <a:tr h="438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43816"/>
                  </a:ext>
                </a:extLst>
              </a:tr>
              <a:tr h="373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1547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AB6AB8-34C1-4546-94F0-1F1BF9ED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22066"/>
              </p:ext>
            </p:extLst>
          </p:nvPr>
        </p:nvGraphicFramePr>
        <p:xfrm>
          <a:off x="9043900" y="3518371"/>
          <a:ext cx="1407717" cy="1288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239">
                  <a:extLst>
                    <a:ext uri="{9D8B030D-6E8A-4147-A177-3AD203B41FA5}">
                      <a16:colId xmlns:a16="http://schemas.microsoft.com/office/drawing/2014/main" val="782943448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2789868579"/>
                    </a:ext>
                  </a:extLst>
                </a:gridCol>
                <a:gridCol w="469239">
                  <a:extLst>
                    <a:ext uri="{9D8B030D-6E8A-4147-A177-3AD203B41FA5}">
                      <a16:colId xmlns:a16="http://schemas.microsoft.com/office/drawing/2014/main" val="907806822"/>
                    </a:ext>
                  </a:extLst>
                </a:gridCol>
              </a:tblGrid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69076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66160"/>
                  </a:ext>
                </a:extLst>
              </a:tr>
              <a:tr h="429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76680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CDBF7CD-FA46-1A42-BA23-EBE47E9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9023"/>
              </p:ext>
            </p:extLst>
          </p:nvPr>
        </p:nvGraphicFramePr>
        <p:xfrm>
          <a:off x="6331719" y="3403631"/>
          <a:ext cx="1573161" cy="15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3375162906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601309325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40197508"/>
                    </a:ext>
                  </a:extLst>
                </a:gridCol>
              </a:tblGrid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9338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77702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221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73D5E22B-EB99-5244-9769-CDAFCF0CBB61}"/>
              </a:ext>
            </a:extLst>
          </p:cNvPr>
          <p:cNvSpPr/>
          <p:nvPr/>
        </p:nvSpPr>
        <p:spPr>
          <a:xfrm>
            <a:off x="5757105" y="3952567"/>
            <a:ext cx="296115" cy="2949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*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C8B1EEB1-56DE-D44B-8E66-B97C557F2DB5}"/>
              </a:ext>
            </a:extLst>
          </p:cNvPr>
          <p:cNvSpPr txBox="1"/>
          <p:nvPr/>
        </p:nvSpPr>
        <p:spPr>
          <a:xfrm>
            <a:off x="8375307" y="3977790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=</a:t>
            </a:r>
            <a:endParaRPr kumimoji="1"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8C0A90-2528-A74D-A041-7164233BCBB7}"/>
              </a:ext>
            </a:extLst>
          </p:cNvPr>
          <p:cNvCxnSpPr>
            <a:cxnSpLocks/>
          </p:cNvCxnSpPr>
          <p:nvPr/>
        </p:nvCxnSpPr>
        <p:spPr>
          <a:xfrm>
            <a:off x="2143432" y="2522535"/>
            <a:ext cx="904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EB1971C8-7EEF-0447-B42A-C0B1E42B51F1}"/>
              </a:ext>
            </a:extLst>
          </p:cNvPr>
          <p:cNvSpPr txBox="1"/>
          <p:nvPr/>
        </p:nvSpPr>
        <p:spPr>
          <a:xfrm>
            <a:off x="2286000" y="2175015"/>
            <a:ext cx="105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Stride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758867" y="3347904"/>
            <a:ext cx="1378896" cy="20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758867" y="3882409"/>
            <a:ext cx="641870" cy="20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756771" y="4455146"/>
            <a:ext cx="296158" cy="16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754343" y="5002685"/>
            <a:ext cx="133425" cy="18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Layer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2" y="3347904"/>
            <a:ext cx="2320460" cy="173908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3299952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3797588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4295466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07" y="4804404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3299952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3797588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4295466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4804404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3299952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3797588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4295466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8" y="4804404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3299952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3797588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4295466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85" y="4804404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3299952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3797588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4295466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72" y="4804404"/>
            <a:ext cx="542808" cy="406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142089" y="2828492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45095" y="2828492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72152" y="281497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75158" y="2814973"/>
            <a:ext cx="3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78164" y="2814973"/>
            <a:ext cx="2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5974" y="4019732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02646" y="3254817"/>
            <a:ext cx="1986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</a:t>
            </a:r>
          </a:p>
          <a:p>
            <a:endParaRPr lang="en-US" altLang="ko-KR" dirty="0"/>
          </a:p>
          <a:p>
            <a:r>
              <a:rPr lang="en-US" altLang="ko-KR" dirty="0" smtClean="0"/>
              <a:t>POLAR BEAR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WOLF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ELEPHANT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02646" y="2810514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FC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3487" y="3499243"/>
            <a:ext cx="166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Reduce</a:t>
            </a:r>
          </a:p>
          <a:p>
            <a:pPr algn="ctr"/>
            <a:r>
              <a:rPr lang="en-US" altLang="ko-KR" dirty="0" smtClean="0"/>
              <a:t>Dimension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77002" y="4288457"/>
            <a:ext cx="367661" cy="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3074" y="2084741"/>
            <a:ext cx="455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 previous procedures 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00491" y="2823778"/>
            <a:ext cx="5428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8971895" y="2442440"/>
            <a:ext cx="0" cy="381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58" y="4980094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8838355" y="2814973"/>
            <a:ext cx="2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8143" y="5611484"/>
            <a:ext cx="232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 x 32 x 3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55" y="2026764"/>
            <a:ext cx="24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173497" y="2189113"/>
            <a:ext cx="460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02646" y="2013306"/>
            <a:ext cx="14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Build DNN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904850" y="2382638"/>
            <a:ext cx="0" cy="427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75355" y="5427406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&lt;Feature extraction&gt;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989807" y="5408286"/>
            <a:ext cx="263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&lt;Classification&gt;</a:t>
            </a:r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58" y="4669673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46" y="4361421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46" y="4051000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58" y="3758520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58" y="3448099"/>
            <a:ext cx="320073" cy="239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0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Layers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97280" y="2305891"/>
            <a:ext cx="2625260" cy="2043881"/>
            <a:chOff x="1166813" y="3383525"/>
            <a:chExt cx="2625260" cy="20438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13" y="3383525"/>
              <a:ext cx="2320460" cy="173908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213" y="3535925"/>
              <a:ext cx="2320460" cy="173908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613" y="3688325"/>
              <a:ext cx="2320460" cy="1739081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cxnSp>
        <p:nvCxnSpPr>
          <p:cNvPr id="12" name="직선 연결선 11"/>
          <p:cNvCxnSpPr/>
          <p:nvPr/>
        </p:nvCxnSpPr>
        <p:spPr>
          <a:xfrm>
            <a:off x="1809135" y="2717618"/>
            <a:ext cx="448375" cy="255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57510" y="2953592"/>
            <a:ext cx="0" cy="5266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809135" y="3480231"/>
            <a:ext cx="448376" cy="2206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395661" y="3453039"/>
            <a:ext cx="407056" cy="27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402080" y="2914416"/>
            <a:ext cx="0" cy="565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402080" y="2717618"/>
            <a:ext cx="407055" cy="235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02079" y="2914416"/>
            <a:ext cx="328398" cy="2829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0477" y="3197323"/>
            <a:ext cx="19665" cy="474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759974" y="2953592"/>
            <a:ext cx="501445" cy="265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723535" y="3086327"/>
            <a:ext cx="1558459" cy="1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443386" y="371207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Filter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94" y="2172088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94" y="2324488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94" y="2476888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sp>
        <p:nvSpPr>
          <p:cNvPr id="108" name="TextBox 107"/>
          <p:cNvSpPr txBox="1"/>
          <p:nvPr/>
        </p:nvSpPr>
        <p:spPr>
          <a:xfrm>
            <a:off x="4765859" y="5104781"/>
            <a:ext cx="144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(28, 28, 6)</a:t>
            </a:r>
            <a:endParaRPr lang="ko-KR" altLang="en-US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67" y="2616861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67" y="2769261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67" y="2921661"/>
            <a:ext cx="2320460" cy="1739081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/>
          </a:sp3d>
        </p:spPr>
      </p:pic>
      <p:sp>
        <p:nvSpPr>
          <p:cNvPr id="112" name="TextBox 111"/>
          <p:cNvSpPr txBox="1"/>
          <p:nvPr/>
        </p:nvSpPr>
        <p:spPr>
          <a:xfrm>
            <a:off x="1730477" y="5093110"/>
            <a:ext cx="233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(32, 32, 3)</a:t>
            </a:r>
            <a:endParaRPr lang="ko-KR" altLang="en-US" dirty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6602454" y="2992242"/>
            <a:ext cx="11930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정육면체 115"/>
          <p:cNvSpPr/>
          <p:nvPr/>
        </p:nvSpPr>
        <p:spPr>
          <a:xfrm>
            <a:off x="8158945" y="2191753"/>
            <a:ext cx="2173285" cy="19479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223566" y="2467983"/>
            <a:ext cx="151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Convolution,</a:t>
            </a:r>
          </a:p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385190" y="3157395"/>
            <a:ext cx="1079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With</a:t>
            </a:r>
          </a:p>
          <a:p>
            <a:pPr algn="ctr"/>
            <a:r>
              <a:rPr lang="en-US" altLang="ko-KR" dirty="0" smtClean="0"/>
              <a:t>6 (5,5,3)</a:t>
            </a:r>
          </a:p>
          <a:p>
            <a:pPr algn="ctr"/>
            <a:r>
              <a:rPr lang="en-US" altLang="ko-KR" dirty="0" smtClean="0"/>
              <a:t>filters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651967" y="3159803"/>
            <a:ext cx="1079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With</a:t>
            </a:r>
          </a:p>
          <a:p>
            <a:pPr algn="ctr"/>
            <a:r>
              <a:rPr lang="en-US" altLang="ko-KR" dirty="0" smtClean="0"/>
              <a:t>10 (5,5,6)</a:t>
            </a:r>
          </a:p>
          <a:p>
            <a:pPr algn="ctr"/>
            <a:r>
              <a:rPr lang="en-US" altLang="ko-KR" dirty="0" smtClean="0"/>
              <a:t>filters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487369" y="5093110"/>
            <a:ext cx="116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(24, 24, 10)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84936" y="3398190"/>
            <a:ext cx="116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……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778596" y="5649669"/>
                <a:ext cx="669576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𝑝𝑎𝑟𝑎𝑚𝑠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=5∗5∗3∗6+5∗5∗6∗10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96" y="5649669"/>
                <a:ext cx="6695767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/>
          <p:cNvCxnSpPr/>
          <p:nvPr/>
        </p:nvCxnSpPr>
        <p:spPr>
          <a:xfrm flipV="1">
            <a:off x="1995948" y="2768926"/>
            <a:ext cx="1120878" cy="564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04" idx="0"/>
          </p:cNvCxnSpPr>
          <p:nvPr/>
        </p:nvCxnSpPr>
        <p:spPr>
          <a:xfrm flipV="1">
            <a:off x="2033322" y="3219063"/>
            <a:ext cx="1073672" cy="493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1995948" y="3588775"/>
            <a:ext cx="1120878" cy="5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46132" y="2336915"/>
            <a:ext cx="151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Convolution,</a:t>
            </a:r>
          </a:p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1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318939" y="2309740"/>
            <a:ext cx="2173285" cy="19479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83197" y="456407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Convolution layer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24284" y="3116825"/>
            <a:ext cx="3048000" cy="2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/>
          <p:cNvSpPr/>
          <p:nvPr/>
        </p:nvSpPr>
        <p:spPr>
          <a:xfrm>
            <a:off x="8527651" y="2555965"/>
            <a:ext cx="1206284" cy="1121719"/>
          </a:xfrm>
          <a:prstGeom prst="cub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4" idx="1"/>
            <a:endCxn id="4" idx="0"/>
          </p:cNvCxnSpPr>
          <p:nvPr/>
        </p:nvCxnSpPr>
        <p:spPr>
          <a:xfrm flipV="1">
            <a:off x="3162092" y="2309740"/>
            <a:ext cx="486979" cy="486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4" idx="3"/>
          </p:cNvCxnSpPr>
          <p:nvPr/>
        </p:nvCxnSpPr>
        <p:spPr>
          <a:xfrm>
            <a:off x="3162092" y="2796720"/>
            <a:ext cx="0" cy="146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1"/>
            <a:endCxn id="4" idx="3"/>
          </p:cNvCxnSpPr>
          <p:nvPr/>
        </p:nvCxnSpPr>
        <p:spPr>
          <a:xfrm>
            <a:off x="3162092" y="2796720"/>
            <a:ext cx="0" cy="14609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25" idx="0"/>
          </p:cNvCxnSpPr>
          <p:nvPr/>
        </p:nvCxnSpPr>
        <p:spPr>
          <a:xfrm>
            <a:off x="3224481" y="3527189"/>
            <a:ext cx="1401037" cy="13028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02847" y="4830039"/>
            <a:ext cx="1445342" cy="131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899355" y="5397910"/>
            <a:ext cx="1288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570839" y="5009535"/>
            <a:ext cx="845574" cy="77674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1" idx="3"/>
          </p:cNvCxnSpPr>
          <p:nvPr/>
        </p:nvCxnSpPr>
        <p:spPr>
          <a:xfrm flipV="1">
            <a:off x="8416413" y="3795252"/>
            <a:ext cx="599768" cy="16026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3"/>
            <a:endCxn id="9" idx="1"/>
          </p:cNvCxnSpPr>
          <p:nvPr/>
        </p:nvCxnSpPr>
        <p:spPr>
          <a:xfrm flipV="1">
            <a:off x="8990578" y="2836395"/>
            <a:ext cx="0" cy="841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9" idx="1"/>
            <a:endCxn id="9" idx="0"/>
          </p:cNvCxnSpPr>
          <p:nvPr/>
        </p:nvCxnSpPr>
        <p:spPr>
          <a:xfrm flipV="1">
            <a:off x="8990578" y="2555965"/>
            <a:ext cx="280430" cy="280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27308" y="272845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 Reduction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61587" y="5028577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2644</TotalTime>
  <Words>802</Words>
  <Application>Microsoft Office PowerPoint</Application>
  <PresentationFormat>와이드스크린</PresentationFormat>
  <Paragraphs>480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Calibri</vt:lpstr>
      <vt:lpstr>Calibri Light</vt:lpstr>
      <vt:lpstr>Cambria Math</vt:lpstr>
      <vt:lpstr>추억</vt:lpstr>
      <vt:lpstr>Convolutional Neural Networks</vt:lpstr>
      <vt:lpstr>What is Covnet ?</vt:lpstr>
      <vt:lpstr>Discrete Convolution</vt:lpstr>
      <vt:lpstr>Padding</vt:lpstr>
      <vt:lpstr>Stride - 1</vt:lpstr>
      <vt:lpstr>Stride - 2</vt:lpstr>
      <vt:lpstr>Fully Connected Layer</vt:lpstr>
      <vt:lpstr>Convolution Layers</vt:lpstr>
      <vt:lpstr>Pooling layer</vt:lpstr>
      <vt:lpstr>Pooling (Subsampling)</vt:lpstr>
      <vt:lpstr>Output Size</vt:lpstr>
      <vt:lpstr>Applications</vt:lpstr>
      <vt:lpstr>Practical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ParkJun Young</dc:creator>
  <cp:lastModifiedBy>ParkJun Young</cp:lastModifiedBy>
  <cp:revision>143</cp:revision>
  <dcterms:created xsi:type="dcterms:W3CDTF">2018-02-19T03:15:35Z</dcterms:created>
  <dcterms:modified xsi:type="dcterms:W3CDTF">2018-02-23T07:45:36Z</dcterms:modified>
</cp:coreProperties>
</file>