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5" r:id="rId3"/>
    <p:sldId id="273" r:id="rId4"/>
    <p:sldId id="272" r:id="rId5"/>
    <p:sldId id="274" r:id="rId6"/>
    <p:sldId id="276" r:id="rId7"/>
    <p:sldId id="275" r:id="rId8"/>
    <p:sldId id="278" r:id="rId9"/>
    <p:sldId id="277" r:id="rId10"/>
    <p:sldId id="259" r:id="rId11"/>
    <p:sldId id="260" r:id="rId12"/>
    <p:sldId id="261" r:id="rId13"/>
    <p:sldId id="262" r:id="rId14"/>
    <p:sldId id="263" r:id="rId15"/>
    <p:sldId id="264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2D5-3680-418A-8997-8B6ECA74B8E9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F4E9-D03C-4434-9E7C-72D7B501D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2D5-3680-418A-8997-8B6ECA74B8E9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F4E9-D03C-4434-9E7C-72D7B501D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53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2D5-3680-418A-8997-8B6ECA74B8E9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F4E9-D03C-4434-9E7C-72D7B501D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2D5-3680-418A-8997-8B6ECA74B8E9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F4E9-D03C-4434-9E7C-72D7B501D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26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2D5-3680-418A-8997-8B6ECA74B8E9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F4E9-D03C-4434-9E7C-72D7B501D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91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2D5-3680-418A-8997-8B6ECA74B8E9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F4E9-D03C-4434-9E7C-72D7B501D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28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2D5-3680-418A-8997-8B6ECA74B8E9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F4E9-D03C-4434-9E7C-72D7B501D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79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2D5-3680-418A-8997-8B6ECA74B8E9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F4E9-D03C-4434-9E7C-72D7B501D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19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2D5-3680-418A-8997-8B6ECA74B8E9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F4E9-D03C-4434-9E7C-72D7B501D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3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2D5-3680-418A-8997-8B6ECA74B8E9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F4E9-D03C-4434-9E7C-72D7B501D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95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2D5-3680-418A-8997-8B6ECA74B8E9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F4E9-D03C-4434-9E7C-72D7B501D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13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D82D5-3680-418A-8997-8B6ECA74B8E9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6F4E9-D03C-4434-9E7C-72D7B501D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92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education these day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16" b="3572"/>
          <a:stretch/>
        </p:blipFill>
        <p:spPr bwMode="auto">
          <a:xfrm>
            <a:off x="2675965" y="1041574"/>
            <a:ext cx="6265286" cy="487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5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Stage-1: Aptitude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Setting program </a:t>
            </a:r>
            <a:r>
              <a:rPr lang="en-US" u="sng" dirty="0"/>
              <a:t>entry requirements or </a:t>
            </a:r>
            <a:r>
              <a:rPr lang="en-US" u="sng" dirty="0" smtClean="0"/>
              <a:t>assessment </a:t>
            </a:r>
            <a:r>
              <a:rPr lang="en-US" u="sng" dirty="0"/>
              <a:t>of enrolled students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zero semester would be of ample help. Alternatively, unlike NTS tests, an entrance exam/survey/activities may be designed that reflect participants’ intellect, knowledge and motivations.</a:t>
            </a:r>
            <a:endParaRPr lang="en-GB" dirty="0"/>
          </a:p>
          <a:p>
            <a:r>
              <a:rPr lang="en-US" b="1" dirty="0" smtClean="0"/>
              <a:t>Outcome: </a:t>
            </a:r>
            <a:r>
              <a:rPr lang="en-US" dirty="0" smtClean="0"/>
              <a:t>By </a:t>
            </a:r>
            <a:r>
              <a:rPr lang="en-US" dirty="0"/>
              <a:t>the end of this stage, a rudimentary map of students’ capabilities should be drawn. On the basis of these maps (strengths and weaknesses) individuals should be advised on </a:t>
            </a:r>
            <a:r>
              <a:rPr lang="en-US" dirty="0" smtClean="0"/>
              <a:t>what they may follow (in terms of program, specialization </a:t>
            </a:r>
            <a:r>
              <a:rPr lang="en-US" dirty="0" err="1" smtClean="0"/>
              <a:t>etc</a:t>
            </a:r>
            <a:r>
              <a:rPr lang="en-US" dirty="0" smtClean="0"/>
              <a:t>).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16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Stage-2: Foundation </a:t>
            </a:r>
            <a:r>
              <a:rPr lang="en-US" b="1" dirty="0" smtClean="0"/>
              <a:t>revisit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</a:t>
            </a:r>
            <a:r>
              <a:rPr lang="en-US" dirty="0"/>
              <a:t>focus on development of </a:t>
            </a:r>
            <a:r>
              <a:rPr lang="en-US" i="1" dirty="0">
                <a:solidFill>
                  <a:srgbClr val="FF0000"/>
                </a:solidFill>
              </a:rPr>
              <a:t>physical understanding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en-US" dirty="0" smtClean="0">
                <a:solidFill>
                  <a:srgbClr val="FF0000"/>
                </a:solidFill>
              </a:rPr>
              <a:t>laws</a:t>
            </a:r>
            <a:r>
              <a:rPr lang="en-US" dirty="0" smtClean="0"/>
              <a:t> </a:t>
            </a:r>
            <a:r>
              <a:rPr lang="en-US" dirty="0"/>
              <a:t>formulated by basic sciences </a:t>
            </a:r>
            <a:r>
              <a:rPr lang="en-US" sz="2400" i="1" dirty="0" smtClean="0"/>
              <a:t>(</a:t>
            </a:r>
            <a:r>
              <a:rPr lang="en-US" sz="2400" i="1" dirty="0"/>
              <a:t>By physical understanding I mean, utterly unmathematical and imprecise visualization</a:t>
            </a:r>
            <a:r>
              <a:rPr lang="en-US" sz="2400" i="1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It should essentially include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Philosophy of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science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Philosophy of engineering</a:t>
            </a:r>
            <a:r>
              <a:rPr lang="en-US" dirty="0"/>
              <a:t>.</a:t>
            </a:r>
            <a:endParaRPr lang="en-GB" dirty="0"/>
          </a:p>
          <a:p>
            <a:r>
              <a:rPr lang="en-US" b="1" dirty="0" smtClean="0"/>
              <a:t>Outcome:</a:t>
            </a:r>
            <a:r>
              <a:rPr lang="en-US" dirty="0" smtClean="0"/>
              <a:t> Students </a:t>
            </a:r>
            <a:r>
              <a:rPr lang="en-US" dirty="0"/>
              <a:t>should be able to understand natural laws, map them to everyday scenarios and describe/elaborate them fluently.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86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Stage-3: </a:t>
            </a:r>
            <a:r>
              <a:rPr lang="en-US" b="1" dirty="0"/>
              <a:t>E</a:t>
            </a:r>
            <a:r>
              <a:rPr lang="en-US" b="1" dirty="0"/>
              <a:t>xperimental Design &amp; Mathematical Skills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</a:t>
            </a:r>
            <a:r>
              <a:rPr lang="en-US" dirty="0"/>
              <a:t>of experimental design </a:t>
            </a:r>
            <a:r>
              <a:rPr lang="en-US" dirty="0" smtClean="0"/>
              <a:t>skills -- to </a:t>
            </a:r>
            <a:r>
              <a:rPr lang="en-US" dirty="0"/>
              <a:t>verify physical understanding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Development </a:t>
            </a:r>
            <a:r>
              <a:rPr lang="en-US" dirty="0"/>
              <a:t>of mathematical skills (let it make </a:t>
            </a:r>
            <a:r>
              <a:rPr lang="en-US" dirty="0" smtClean="0"/>
              <a:t>sense)-- to analyze and describe </a:t>
            </a:r>
            <a:r>
              <a:rPr lang="en-US" dirty="0"/>
              <a:t>the outcomes obtained in the previous phase. </a:t>
            </a:r>
            <a:endParaRPr lang="en-GB" dirty="0"/>
          </a:p>
          <a:p>
            <a:r>
              <a:rPr lang="en-US" dirty="0"/>
              <a:t>Introduce computer as a </a:t>
            </a:r>
            <a:r>
              <a:rPr lang="en-US" b="1" dirty="0"/>
              <a:t>tool</a:t>
            </a:r>
            <a:r>
              <a:rPr lang="en-US" dirty="0"/>
              <a:t> which eases the computation.</a:t>
            </a:r>
            <a:endParaRPr lang="en-GB" dirty="0"/>
          </a:p>
          <a:p>
            <a:r>
              <a:rPr lang="en-US" b="1" dirty="0" smtClean="0"/>
              <a:t>Outcome:</a:t>
            </a:r>
            <a:r>
              <a:rPr lang="en-US" dirty="0" smtClean="0"/>
              <a:t> Students </a:t>
            </a:r>
            <a:r>
              <a:rPr lang="en-US" dirty="0"/>
              <a:t>should be able to translate everyday observations to logically hypothesize the experiment design and experimental outcomes to mathematical entities (expressions, functions, equations etc.)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2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Stage-4, 5: Dedicated to </a:t>
            </a:r>
            <a:r>
              <a:rPr lang="en-US" b="1" dirty="0" smtClean="0"/>
              <a:t>programs’ fundamental/core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must be offered ensuring </a:t>
            </a:r>
            <a:r>
              <a:rPr lang="en-US" dirty="0"/>
              <a:t>that all the previous </a:t>
            </a:r>
            <a:r>
              <a:rPr lang="en-US" dirty="0" smtClean="0"/>
              <a:t>knowledge </a:t>
            </a:r>
            <a:r>
              <a:rPr lang="en-US" dirty="0"/>
              <a:t>acquired in stage 2 and 3 are carefully employed while delivering contents e.g., “Maxwell Equations” studied under Physical Sciences in stage-2/3 must be the starting point of “circuit theory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Programming </a:t>
            </a:r>
            <a:r>
              <a:rPr lang="en-US" dirty="0"/>
              <a:t>shouldn’t start with “hello world”; there may be more sensible and meaningful ways to introduce it to the students e.g., physical/mathematical problems (stage 4, 5) become increasingly complex to solve </a:t>
            </a:r>
            <a:r>
              <a:rPr lang="en-US" dirty="0" smtClean="0"/>
              <a:t>manually and repeatedly… </a:t>
            </a:r>
            <a:r>
              <a:rPr lang="en-US" dirty="0"/>
              <a:t>etc.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51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Stage 6, 7: </a:t>
            </a:r>
            <a:r>
              <a:rPr lang="en-US" dirty="0" smtClean="0"/>
              <a:t>Applying the knowledge: a project driven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project running throughout this year…aided by advance </a:t>
            </a:r>
            <a:r>
              <a:rPr lang="en-US" dirty="0" smtClean="0"/>
              <a:t>courses if needed. </a:t>
            </a:r>
          </a:p>
          <a:p>
            <a:r>
              <a:rPr lang="en-US" dirty="0" smtClean="0"/>
              <a:t>The </a:t>
            </a:r>
            <a:r>
              <a:rPr lang="en-US" dirty="0"/>
              <a:t>project should be vigilantly devised such that it maximizes the utilization of subjects already taught or being-taught.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pPr lvl="0"/>
            <a:r>
              <a:rPr lang="en-US" dirty="0"/>
              <a:t>The project may be divided into 4 quarters</a:t>
            </a:r>
            <a:endParaRPr lang="en-GB" dirty="0"/>
          </a:p>
          <a:p>
            <a:pPr lvl="1"/>
            <a:r>
              <a:rPr lang="en-US" dirty="0"/>
              <a:t>In the first quarter, students may be put to work on individual basis </a:t>
            </a:r>
            <a:endParaRPr lang="en-GB" dirty="0"/>
          </a:p>
          <a:p>
            <a:pPr lvl="1"/>
            <a:r>
              <a:rPr lang="en-US" dirty="0"/>
              <a:t>In second quarter, multiple student (group) combine their work</a:t>
            </a:r>
            <a:endParaRPr lang="en-GB" dirty="0"/>
          </a:p>
          <a:p>
            <a:pPr lvl="1"/>
            <a:r>
              <a:rPr lang="en-US" dirty="0"/>
              <a:t>In third quarter, whole class combine their work.</a:t>
            </a:r>
            <a:endParaRPr lang="en-GB" dirty="0"/>
          </a:p>
          <a:p>
            <a:pPr lvl="1"/>
            <a:r>
              <a:rPr lang="en-US" dirty="0"/>
              <a:t>The final quarter should be dedicated to final write up, reporting, etc.</a:t>
            </a:r>
            <a:endParaRPr lang="en-GB" dirty="0"/>
          </a:p>
          <a:p>
            <a:r>
              <a:rPr lang="en-US" dirty="0"/>
              <a:t>Here the students should be able to demonstrate individual/group work capabilities, pass on own work, take up others work, improvisation and management.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6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Stage 8, 9: </a:t>
            </a:r>
            <a:r>
              <a:rPr lang="en-US" dirty="0"/>
              <a:t>Specialization, FYP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75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Speaking of subjects</a:t>
            </a:r>
            <a:endParaRPr lang="en-GB" dirty="0"/>
          </a:p>
        </p:txBody>
      </p:sp>
      <p:pic>
        <p:nvPicPr>
          <p:cNvPr id="9220" name="Picture 4" descr="Image result for integrating math science and engine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353" y="1921217"/>
            <a:ext cx="5755341" cy="47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5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012" y="3081431"/>
            <a:ext cx="10515600" cy="1325563"/>
          </a:xfrm>
        </p:spPr>
        <p:txBody>
          <a:bodyPr/>
          <a:lstStyle/>
          <a:p>
            <a:r>
              <a:rPr lang="en-US" dirty="0" smtClean="0"/>
              <a:t>What remains with our graduates?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178859" y="1492624"/>
            <a:ext cx="8785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Education is what remains after one has forgotten what one has learned in the school. </a:t>
            </a:r>
          </a:p>
          <a:p>
            <a:pPr algn="r"/>
            <a:r>
              <a:rPr lang="en-GB" dirty="0" smtClean="0"/>
              <a:t>~</a:t>
            </a:r>
            <a:r>
              <a:rPr lang="en-GB" i="1" dirty="0"/>
              <a:t>Albert Einstein~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23273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38" y="3417537"/>
            <a:ext cx="5541140" cy="1858822"/>
          </a:xfrm>
          <a:prstGeom prst="rect">
            <a:avLst/>
          </a:prstGeom>
        </p:spPr>
      </p:pic>
      <p:pic>
        <p:nvPicPr>
          <p:cNvPr id="5" name="Picture 2" descr="Image result for hazaron saal nargi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61" b="32352"/>
          <a:stretch/>
        </p:blipFill>
        <p:spPr bwMode="auto">
          <a:xfrm>
            <a:off x="3012140" y="1846146"/>
            <a:ext cx="5116937" cy="157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9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Probably; </a:t>
            </a:r>
          </a:p>
          <a:p>
            <a:r>
              <a:rPr lang="en-US" dirty="0" smtClean="0"/>
              <a:t>Habits of being thoughtful—most of the time</a:t>
            </a:r>
          </a:p>
          <a:p>
            <a:r>
              <a:rPr lang="en-US" dirty="0"/>
              <a:t>S</a:t>
            </a:r>
            <a:r>
              <a:rPr lang="en-US" dirty="0" smtClean="0"/>
              <a:t>cientific in their temperament and process of inquiry</a:t>
            </a:r>
          </a:p>
          <a:p>
            <a:r>
              <a:rPr lang="en-US" dirty="0" smtClean="0"/>
              <a:t>Sincerity and creativity in their efforts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remain with our graduates?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6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 begins with…how to do it?</a:t>
            </a:r>
            <a:endParaRPr lang="en-GB" dirty="0"/>
          </a:p>
        </p:txBody>
      </p:sp>
      <p:pic>
        <p:nvPicPr>
          <p:cNvPr id="6148" name="Picture 4" descr="Image result for how to do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754" y="1912844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587254" y="2000250"/>
            <a:ext cx="2682687" cy="1089212"/>
          </a:xfrm>
          <a:prstGeom prst="cloudCallout">
            <a:avLst>
              <a:gd name="adj1" fmla="val -37374"/>
              <a:gd name="adj2" fmla="val 83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50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918" y="2000250"/>
            <a:ext cx="1854104" cy="10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34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thoughtful “copy-paste” to cheat </a:t>
            </a:r>
            <a:r>
              <a:rPr lang="en-US" dirty="0" err="1" smtClean="0"/>
              <a:t>turnitin</a:t>
            </a:r>
            <a:r>
              <a:rPr lang="en-US" dirty="0" smtClean="0"/>
              <a:t>!!!</a:t>
            </a:r>
            <a:endParaRPr lang="en-GB" dirty="0"/>
          </a:p>
        </p:txBody>
      </p:sp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2" r="1055" b="6684"/>
          <a:stretch/>
        </p:blipFill>
        <p:spPr bwMode="auto">
          <a:xfrm>
            <a:off x="3369422" y="1842246"/>
            <a:ext cx="4712261" cy="482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8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…and finally, as a teacher,…DIY</a:t>
            </a:r>
            <a:endParaRPr lang="en-GB" dirty="0"/>
          </a:p>
        </p:txBody>
      </p:sp>
      <p:pic>
        <p:nvPicPr>
          <p:cNvPr id="4098" name="Picture 2" descr="Image result for how to do it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317" y="1773927"/>
            <a:ext cx="5876365" cy="390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95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hope…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 of us like to be “Y” of “DIY”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24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Probably; </a:t>
            </a:r>
          </a:p>
          <a:p>
            <a:r>
              <a:rPr lang="en-US" dirty="0" smtClean="0"/>
              <a:t>Habits of being thoughtful—most of the time</a:t>
            </a:r>
          </a:p>
          <a:p>
            <a:r>
              <a:rPr lang="en-US" dirty="0"/>
              <a:t>S</a:t>
            </a:r>
            <a:r>
              <a:rPr lang="en-US" dirty="0" smtClean="0"/>
              <a:t>cientific in their temperament and process of inquiry</a:t>
            </a:r>
          </a:p>
          <a:p>
            <a:r>
              <a:rPr lang="en-US" dirty="0" smtClean="0"/>
              <a:t>Sincerity and creativity in their efforts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remain with our graduates?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75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516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What remains with our graduates? </vt:lpstr>
      <vt:lpstr>PowerPoint Presentation</vt:lpstr>
      <vt:lpstr>What should remain with our graduates?</vt:lpstr>
      <vt:lpstr>The problem begins with…how to do it?</vt:lpstr>
      <vt:lpstr>A thoughtful “copy-paste” to cheat turnitin!!!</vt:lpstr>
      <vt:lpstr>…and finally, as a teacher,…DIY</vt:lpstr>
      <vt:lpstr>I hope…</vt:lpstr>
      <vt:lpstr>What should remain with our graduates?</vt:lpstr>
      <vt:lpstr>Stage-1: Aptitude evaluation</vt:lpstr>
      <vt:lpstr>Stage-2: Foundation revisit</vt:lpstr>
      <vt:lpstr>Stage-3: Experimental Design &amp; Mathematical Skills</vt:lpstr>
      <vt:lpstr>Stage-4, 5: Dedicated to programs’ fundamental/core</vt:lpstr>
      <vt:lpstr>Stage 6, 7: Applying the knowledge: a project driven approach</vt:lpstr>
      <vt:lpstr>PowerPoint Presentation</vt:lpstr>
      <vt:lpstr>Speaking of subjects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DAI- NAMAL</dc:title>
  <dc:creator>Muhammad Hanif</dc:creator>
  <cp:lastModifiedBy>Muhammad Hanif</cp:lastModifiedBy>
  <cp:revision>31</cp:revision>
  <dcterms:created xsi:type="dcterms:W3CDTF">2017-04-06T11:45:09Z</dcterms:created>
  <dcterms:modified xsi:type="dcterms:W3CDTF">2017-04-12T12:21:54Z</dcterms:modified>
</cp:coreProperties>
</file>