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70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1"/>
    <p:restoredTop sz="94630"/>
  </p:normalViewPr>
  <p:slideViewPr>
    <p:cSldViewPr snapToGrid="0" snapToObjects="1">
      <p:cViewPr>
        <p:scale>
          <a:sx n="106" d="100"/>
          <a:sy n="106" d="100"/>
        </p:scale>
        <p:origin x="1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16A8-D1B1-3249-8641-D7FD0E59A6B8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5EAB4-1555-FF48-872A-CF949D55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communications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feedbacks.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interests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clear.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significantly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necessary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college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awesome.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local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government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agents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campus-related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programs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interested.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success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likelihood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odds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ratio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campus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next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years.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EAB4-1555-FF48-872A-CF949D55C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midterm,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fitting.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kind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during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frustrated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familiar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before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midterm.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diging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possible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options.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next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EAB4-1555-FF48-872A-CF949D55C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just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recap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panel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form.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1985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2011.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Across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regions.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cityids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county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level.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formed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parts-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education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database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ecnomic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database.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EAB4-1555-FF48-872A-CF949D55C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slide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visualized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growth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trends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average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campuses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China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1985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2011.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Xaix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label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well.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hurt.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indicates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1999.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point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selected.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makes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sense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before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1999,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pre-expansion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1999,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expansion.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useful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digging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around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EAB4-1555-FF48-872A-CF949D55CC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several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tables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illustrate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degrees.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kinds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campuses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geographic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regions.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geographic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region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Chinese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government.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recoded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province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things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happened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area.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EAB4-1555-FF48-872A-CF949D55C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5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large amount of effort has gone into the development of penalized regression methods for variable selection and coefficient estimation. </a:t>
            </a:r>
            <a:r>
              <a:rPr lang="en-US" altLang="zh-CN" dirty="0" smtClean="0"/>
              <a:t>Besides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dirty="0" smtClean="0"/>
              <a:t>better prediction in the face of multicollinearity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especially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large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EAB4-1555-FF48-872A-CF949D55CC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has the effect of shrinking the coefficient values (and the complexity of the model) allowing some coefficients with minor contribution to the response to get close to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EAB4-1555-FF48-872A-CF949D55CC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Reference: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citeseerx.ist.psu.edu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viewdoc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download?doi</a:t>
            </a:r>
            <a:r>
              <a:rPr lang="en-US" altLang="zh-CN" dirty="0" smtClean="0"/>
              <a:t>=10.1.1.168.1655&amp;rep=rep1&amp;type=pdf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EAB4-1555-FF48-872A-CF949D55CC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4501-E1B2-4346-81E5-167CE60E885D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5F41-DD4C-AB4F-8029-5AF172F90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Presentation-</a:t>
            </a:r>
            <a:br>
              <a:rPr lang="en-US" altLang="zh-CN" dirty="0" smtClean="0"/>
            </a:br>
            <a:r>
              <a:rPr lang="en-US" altLang="zh-CN" dirty="0" smtClean="0"/>
              <a:t>College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Expansion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Junyan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Yao</a:t>
            </a:r>
          </a:p>
          <a:p>
            <a:pPr algn="r"/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pPr lvl="1"/>
            <a:r>
              <a:rPr lang="en-US" altLang="zh-CN" dirty="0" smtClean="0"/>
              <a:t>Pros: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effect;</a:t>
            </a:r>
          </a:p>
          <a:p>
            <a:pPr lvl="1"/>
            <a:r>
              <a:rPr lang="en-US" altLang="zh-CN" dirty="0" smtClean="0"/>
              <a:t>Cons: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Logistics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pPr lvl="1"/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OLS</a:t>
            </a:r>
            <a:endParaRPr lang="en-US" altLang="zh-CN" dirty="0" smtClean="0"/>
          </a:p>
          <a:p>
            <a:r>
              <a:rPr lang="en-US" altLang="zh-CN" dirty="0" smtClean="0"/>
              <a:t>Multi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pPr lvl="1"/>
            <a:r>
              <a:rPr lang="en-US" altLang="zh-CN" dirty="0" smtClean="0"/>
              <a:t>Treat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hierarchical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province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predictor</a:t>
            </a:r>
            <a:endParaRPr lang="en-US" altLang="zh-CN" dirty="0"/>
          </a:p>
          <a:p>
            <a:r>
              <a:rPr lang="en-US" altLang="zh-CN" dirty="0" smtClean="0"/>
              <a:t>Tentative:</a:t>
            </a:r>
            <a:r>
              <a:rPr lang="zh-CN" altLang="en-US" dirty="0" smtClean="0"/>
              <a:t> </a:t>
            </a:r>
            <a:r>
              <a:rPr lang="en-US" altLang="zh-CN" dirty="0" smtClean="0"/>
              <a:t>Penalized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Penalized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elastic</a:t>
            </a:r>
            <a:r>
              <a:rPr lang="zh-CN" altLang="en-US" dirty="0"/>
              <a:t> </a:t>
            </a:r>
            <a:r>
              <a:rPr lang="en-US" altLang="zh-CN" dirty="0"/>
              <a:t>net,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regularization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method;</a:t>
            </a:r>
          </a:p>
          <a:p>
            <a:endParaRPr lang="en-US" dirty="0" smtClean="0"/>
          </a:p>
          <a:p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endParaRPr lang="en-US" dirty="0" smtClean="0"/>
          </a:p>
          <a:p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Net:</a:t>
            </a:r>
            <a:r>
              <a:rPr lang="zh-CN" alt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lambda term is a hyper parameter and is estimated using cross validation.</a:t>
            </a:r>
            <a:endParaRPr lang="en-US" dirty="0" smtClean="0"/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caret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package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44" y="4001294"/>
            <a:ext cx="4241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2869533"/>
            <a:ext cx="1841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4" y="1690688"/>
            <a:ext cx="5619227" cy="4351338"/>
          </a:xfrm>
        </p:spPr>
      </p:pic>
    </p:spTree>
    <p:extLst>
      <p:ext uri="{BB962C8B-B14F-4D97-AF65-F5344CB8AC3E}">
        <p14:creationId xmlns:p14="http://schemas.microsoft.com/office/powerpoint/2010/main" val="6046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365125"/>
            <a:ext cx="8613441" cy="62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Elastic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stuck</a:t>
            </a:r>
            <a:r>
              <a:rPr lang="zh-CN" altLang="en-US" dirty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predictors.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zh-CN" altLang="en-US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dataset.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/>
              <a:t> </a:t>
            </a:r>
            <a:r>
              <a:rPr lang="en-US" altLang="zh-CN" dirty="0" smtClean="0"/>
              <a:t>imputation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data(that’s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data).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pre-processing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Comments/Questions?</a:t>
            </a:r>
            <a:endParaRPr lang="en-US" dirty="0"/>
          </a:p>
        </p:txBody>
      </p:sp>
      <p:pic>
        <p:nvPicPr>
          <p:cNvPr id="4" name="Content Placeholder 3" descr="Screenshot 2014-11-21 15.13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454" r="-99454"/>
          <a:stretch>
            <a:fillRect/>
          </a:stretch>
        </p:blipFill>
        <p:spPr>
          <a:xfrm>
            <a:off x="2139951" y="1825625"/>
            <a:ext cx="7912098" cy="4351338"/>
          </a:xfrm>
        </p:spPr>
      </p:pic>
    </p:spTree>
    <p:extLst>
      <p:ext uri="{BB962C8B-B14F-4D97-AF65-F5344CB8AC3E}">
        <p14:creationId xmlns:p14="http://schemas.microsoft.com/office/powerpoint/2010/main" val="21209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area;</a:t>
            </a:r>
          </a:p>
          <a:p>
            <a:endParaRPr lang="en-US" altLang="zh-CN" dirty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cares?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government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agents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like?</a:t>
            </a:r>
          </a:p>
          <a:p>
            <a:pPr lvl="1"/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8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Recap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midterm</a:t>
            </a:r>
          </a:p>
          <a:p>
            <a:endParaRPr lang="en-US" dirty="0" smtClean="0"/>
          </a:p>
          <a:p>
            <a:r>
              <a:rPr lang="en-US" altLang="zh-CN" dirty="0" smtClean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Analysis</a:t>
            </a:r>
          </a:p>
          <a:p>
            <a:endParaRPr lang="en-US" dirty="0"/>
          </a:p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88" y="1673382"/>
            <a:ext cx="5181600" cy="363246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20248" y="1921793"/>
            <a:ext cx="5181600" cy="4351338"/>
          </a:xfrm>
        </p:spPr>
        <p:txBody>
          <a:bodyPr/>
          <a:lstStyle/>
          <a:p>
            <a:r>
              <a:rPr lang="en-US" altLang="zh-CN" dirty="0" smtClean="0"/>
              <a:t>Panel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1985-2011</a:t>
            </a:r>
          </a:p>
          <a:p>
            <a:pPr lvl="1"/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mainland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China;</a:t>
            </a:r>
          </a:p>
          <a:p>
            <a:pPr lvl="1"/>
            <a:r>
              <a:rPr lang="en-US" altLang="zh-CN" dirty="0" smtClean="0"/>
              <a:t>Campus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comprehensive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campuses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Economic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dataset:</a:t>
            </a:r>
            <a:r>
              <a:rPr lang="zh-CN" altLang="en-US" dirty="0"/>
              <a:t> </a:t>
            </a:r>
            <a:r>
              <a:rPr lang="en-US" altLang="zh-CN" dirty="0" smtClean="0"/>
              <a:t>GDP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capita,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investment,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wage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58" y="5065295"/>
            <a:ext cx="1376278" cy="1376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2063" y="1737127"/>
            <a:ext cx="472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Increases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campuses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Statistics:</a:t>
            </a:r>
            <a:r>
              <a:rPr lang="zh-CN" altLang="en-US" dirty="0" smtClean="0"/>
              <a:t>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plit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pre-expansion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expansion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64" y="1825625"/>
            <a:ext cx="6696271" cy="4351338"/>
          </a:xfrm>
        </p:spPr>
      </p:pic>
      <p:sp>
        <p:nvSpPr>
          <p:cNvPr id="6" name="TextBox 5"/>
          <p:cNvSpPr txBox="1"/>
          <p:nvPr/>
        </p:nvSpPr>
        <p:spPr>
          <a:xfrm>
            <a:off x="838200" y="5684834"/>
            <a:ext cx="368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Note:</a:t>
            </a:r>
            <a:r>
              <a:rPr lang="zh-CN" altLang="en-US" dirty="0" smtClean="0"/>
              <a:t> </a:t>
            </a:r>
            <a:r>
              <a:rPr lang="en-US" altLang="zh-CN" dirty="0"/>
              <a:t>R</a:t>
            </a:r>
            <a:r>
              <a:rPr lang="en-US" altLang="zh-CN" dirty="0" smtClean="0"/>
              <a:t>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1999.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Geographic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0" b="1120"/>
          <a:stretch/>
        </p:blipFill>
        <p:spPr>
          <a:xfrm>
            <a:off x="1836269" y="1825625"/>
            <a:ext cx="8519461" cy="4351338"/>
          </a:xfrm>
          <a:noFill/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9386" y="2636875"/>
            <a:ext cx="41467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4070" y="4001294"/>
            <a:ext cx="411127" cy="34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8" y="1464679"/>
            <a:ext cx="8042349" cy="4565766"/>
          </a:xfrm>
        </p:spPr>
      </p:pic>
      <p:sp>
        <p:nvSpPr>
          <p:cNvPr id="5" name="TextBox 4"/>
          <p:cNvSpPr txBox="1"/>
          <p:nvPr/>
        </p:nvSpPr>
        <p:spPr>
          <a:xfrm>
            <a:off x="8384318" y="5890439"/>
            <a:ext cx="306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Small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City: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lower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than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200,000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persons;</a:t>
            </a:r>
          </a:p>
          <a:p>
            <a:r>
              <a:rPr lang="en-US" altLang="zh-CN" sz="1200" dirty="0" smtClean="0"/>
              <a:t>Middle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City: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200,000-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500,000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persons;</a:t>
            </a:r>
          </a:p>
          <a:p>
            <a:r>
              <a:rPr lang="en-US" altLang="zh-CN" sz="1200" dirty="0" smtClean="0"/>
              <a:t>Large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City: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500,000-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10,000,000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persons;</a:t>
            </a:r>
          </a:p>
          <a:p>
            <a:r>
              <a:rPr lang="en-US" altLang="zh-CN" sz="1200" dirty="0" smtClean="0"/>
              <a:t>Super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large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city: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over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10,000,000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1851" y="2147777"/>
            <a:ext cx="478465" cy="3827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br>
              <a:rPr lang="en-US" altLang="zh-CN" dirty="0" smtClean="0"/>
            </a:br>
            <a:r>
              <a:rPr lang="en-US" altLang="zh-CN" sz="2800" dirty="0" smtClean="0"/>
              <a:t>Real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GDP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Movement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Regions-Prefecture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level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85" y="1690688"/>
            <a:ext cx="4351338" cy="4351338"/>
          </a:xfrm>
        </p:spPr>
      </p:pic>
      <p:sp>
        <p:nvSpPr>
          <p:cNvPr id="4" name="TextBox 3"/>
          <p:cNvSpPr txBox="1"/>
          <p:nvPr/>
        </p:nvSpPr>
        <p:spPr>
          <a:xfrm>
            <a:off x="4078704" y="6042026"/>
            <a:ext cx="745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#1- North; 2- Northeast; 3- East; 4-South Central; 5- Southwest; 6- Northwest;</a:t>
            </a:r>
          </a:p>
        </p:txBody>
      </p:sp>
    </p:spTree>
    <p:extLst>
      <p:ext uri="{BB962C8B-B14F-4D97-AF65-F5344CB8AC3E}">
        <p14:creationId xmlns:p14="http://schemas.microsoft.com/office/powerpoint/2010/main" val="11553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br>
              <a:rPr lang="en-US" altLang="zh-CN" dirty="0"/>
            </a:b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GDP</a:t>
            </a:r>
            <a:r>
              <a:rPr lang="zh-CN" altLang="en-US" dirty="0"/>
              <a:t> </a:t>
            </a:r>
            <a:r>
              <a:rPr lang="en-US" altLang="zh-CN" dirty="0"/>
              <a:t>Movement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smtClean="0"/>
              <a:t>Regions-Urban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10" y="1813593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174957" y="6103170"/>
            <a:ext cx="745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#1- North; 2- Northeast; 3- East; 4-South Central; 5- Southwest; 6- Northwest;</a:t>
            </a:r>
          </a:p>
        </p:txBody>
      </p:sp>
    </p:spTree>
    <p:extLst>
      <p:ext uri="{BB962C8B-B14F-4D97-AF65-F5344CB8AC3E}">
        <p14:creationId xmlns:p14="http://schemas.microsoft.com/office/powerpoint/2010/main" val="7297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809</Words>
  <Application>Microsoft Macintosh PowerPoint</Application>
  <PresentationFormat>Widescreen</PresentationFormat>
  <Paragraphs>79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Final Presentation- College Expansion</vt:lpstr>
      <vt:lpstr>Recap</vt:lpstr>
      <vt:lpstr>Outline</vt:lpstr>
      <vt:lpstr>Data</vt:lpstr>
      <vt:lpstr>Summary Statistics: Split the data to pre-expansion and expansion</vt:lpstr>
      <vt:lpstr>Summary Statistics: by Geographic Region</vt:lpstr>
      <vt:lpstr>Summary Statistics: By Population Size</vt:lpstr>
      <vt:lpstr>Summary Statistics Real GDP Movement by Regions-Prefecture level</vt:lpstr>
      <vt:lpstr>Summary Statistics Real GDP Movement by Regions-Urban Core</vt:lpstr>
      <vt:lpstr>Model Consideration</vt:lpstr>
      <vt:lpstr>Penalized Regression</vt:lpstr>
      <vt:lpstr>Big Picture of the model fitting</vt:lpstr>
      <vt:lpstr>PowerPoint Presentation</vt:lpstr>
      <vt:lpstr>Next Step</vt:lpstr>
      <vt:lpstr>Comments/Questions?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yaojunyan1202@gmail.com</dc:creator>
  <cp:lastModifiedBy>yaojunyan1202@gmail.com</cp:lastModifiedBy>
  <cp:revision>29</cp:revision>
  <dcterms:created xsi:type="dcterms:W3CDTF">2017-05-07T17:15:21Z</dcterms:created>
  <dcterms:modified xsi:type="dcterms:W3CDTF">2017-05-08T20:47:37Z</dcterms:modified>
</cp:coreProperties>
</file>