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60"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74"/>
    <p:restoredTop sz="81902"/>
  </p:normalViewPr>
  <p:slideViewPr>
    <p:cSldViewPr snapToGrid="0" snapToObjects="1">
      <p:cViewPr varScale="1">
        <p:scale>
          <a:sx n="115" d="100"/>
          <a:sy n="115" d="100"/>
        </p:scale>
        <p:origin x="153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E4299-BDE5-E14D-B7FC-C20972ECCDD8}" type="datetimeFigureOut">
              <a:rPr lang="en-US" smtClean="0"/>
              <a:t>2/6/17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985814-B6D9-7749-8786-948A13927BB3}" type="slidenum">
              <a:rPr lang="en-US" smtClean="0"/>
              <a:t>‹#›</a:t>
            </a:fld>
            <a:endParaRPr lang="en-US"/>
          </a:p>
        </p:txBody>
      </p:sp>
    </p:spTree>
    <p:extLst>
      <p:ext uri="{BB962C8B-B14F-4D97-AF65-F5344CB8AC3E}">
        <p14:creationId xmlns:p14="http://schemas.microsoft.com/office/powerpoint/2010/main" val="18281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this class project, I would like </a:t>
            </a:r>
            <a:r>
              <a:rPr lang="en-US" baseline="0" dirty="0" smtClean="0"/>
              <a:t>to rebuild the story why higher education expand so quickly in some countries or what are the possible economic outcomes of its expansion. </a:t>
            </a:r>
            <a:endParaRPr lang="en-US" dirty="0"/>
          </a:p>
        </p:txBody>
      </p:sp>
      <p:sp>
        <p:nvSpPr>
          <p:cNvPr id="4" name="Slide Number Placeholder 3"/>
          <p:cNvSpPr>
            <a:spLocks noGrp="1"/>
          </p:cNvSpPr>
          <p:nvPr>
            <p:ph type="sldNum" sz="quarter" idx="10"/>
          </p:nvPr>
        </p:nvSpPr>
        <p:spPr/>
        <p:txBody>
          <a:bodyPr/>
          <a:lstStyle/>
          <a:p>
            <a:fld id="{49985814-B6D9-7749-8786-948A13927BB3}" type="slidenum">
              <a:rPr lang="en-US" smtClean="0"/>
              <a:t>1</a:t>
            </a:fld>
            <a:endParaRPr lang="en-US"/>
          </a:p>
        </p:txBody>
      </p:sp>
    </p:spTree>
    <p:extLst>
      <p:ext uri="{BB962C8B-B14F-4D97-AF65-F5344CB8AC3E}">
        <p14:creationId xmlns:p14="http://schemas.microsoft.com/office/powerpoint/2010/main" val="164000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a:t>
            </a:r>
            <a:r>
              <a:rPr lang="en-US" baseline="0" dirty="0" smtClean="0"/>
              <a:t> can see from the right graph, by </a:t>
            </a:r>
            <a:r>
              <a:rPr lang="en-US" baseline="0" dirty="0" smtClean="0"/>
              <a:t>looking at </a:t>
            </a:r>
            <a:r>
              <a:rPr lang="en-US" baseline="0" dirty="0" smtClean="0"/>
              <a:t>the </a:t>
            </a:r>
            <a:r>
              <a:rPr lang="en-US" baseline="0" dirty="0" smtClean="0"/>
              <a:t>enrollment numbers in university, </a:t>
            </a:r>
            <a:r>
              <a:rPr lang="en-US" baseline="0" dirty="0" smtClean="0"/>
              <a:t>we can there is an obviously increasing trend over time. So this could bring us to one question: </a:t>
            </a:r>
            <a:r>
              <a:rPr lang="en-US" baseline="0" dirty="0" smtClean="0"/>
              <a:t>what could be the possible reason behind this?  What are these </a:t>
            </a:r>
            <a:r>
              <a:rPr lang="en-US" baseline="0" dirty="0" err="1" smtClean="0"/>
              <a:t>consequeses</a:t>
            </a:r>
            <a:r>
              <a:rPr lang="en-US" baseline="0" dirty="0" smtClean="0"/>
              <a:t> after expansion. I have been doing some literature review recently. I see lots of descriptive analysis about this and short term quantitative data for similar topics. So I hope in this project, we can using longer term data to do the analysis.</a:t>
            </a:r>
          </a:p>
          <a:p>
            <a:endParaRPr lang="en-US" dirty="0"/>
          </a:p>
        </p:txBody>
      </p:sp>
      <p:sp>
        <p:nvSpPr>
          <p:cNvPr id="4" name="Slide Number Placeholder 3"/>
          <p:cNvSpPr>
            <a:spLocks noGrp="1"/>
          </p:cNvSpPr>
          <p:nvPr>
            <p:ph type="sldNum" sz="quarter" idx="10"/>
          </p:nvPr>
        </p:nvSpPr>
        <p:spPr/>
        <p:txBody>
          <a:bodyPr/>
          <a:lstStyle/>
          <a:p>
            <a:fld id="{49985814-B6D9-7749-8786-948A13927BB3}" type="slidenum">
              <a:rPr lang="en-US" smtClean="0"/>
              <a:t>2</a:t>
            </a:fld>
            <a:endParaRPr lang="en-US"/>
          </a:p>
        </p:txBody>
      </p:sp>
    </p:spTree>
    <p:extLst>
      <p:ext uri="{BB962C8B-B14F-4D97-AF65-F5344CB8AC3E}">
        <p14:creationId xmlns:p14="http://schemas.microsoft.com/office/powerpoint/2010/main" val="330901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985814-B6D9-7749-8786-948A13927BB3}" type="slidenum">
              <a:rPr lang="en-US" smtClean="0"/>
              <a:t>3</a:t>
            </a:fld>
            <a:endParaRPr lang="en-US"/>
          </a:p>
        </p:txBody>
      </p:sp>
    </p:spTree>
    <p:extLst>
      <p:ext uri="{BB962C8B-B14F-4D97-AF65-F5344CB8AC3E}">
        <p14:creationId xmlns:p14="http://schemas.microsoft.com/office/powerpoint/2010/main" val="833069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one example showing that there is an obvious increasing trends in the average number of campuses in China. We can the average number of campuses as the dependent variable. </a:t>
            </a:r>
            <a:endParaRPr lang="en-US" dirty="0"/>
          </a:p>
        </p:txBody>
      </p:sp>
      <p:sp>
        <p:nvSpPr>
          <p:cNvPr id="4" name="Slide Number Placeholder 3"/>
          <p:cNvSpPr>
            <a:spLocks noGrp="1"/>
          </p:cNvSpPr>
          <p:nvPr>
            <p:ph type="sldNum" sz="quarter" idx="10"/>
          </p:nvPr>
        </p:nvSpPr>
        <p:spPr/>
        <p:txBody>
          <a:bodyPr/>
          <a:lstStyle/>
          <a:p>
            <a:fld id="{49985814-B6D9-7749-8786-948A13927BB3}" type="slidenum">
              <a:rPr lang="en-US" smtClean="0"/>
              <a:t>4</a:t>
            </a:fld>
            <a:endParaRPr lang="en-US"/>
          </a:p>
        </p:txBody>
      </p:sp>
    </p:spTree>
    <p:extLst>
      <p:ext uri="{BB962C8B-B14F-4D97-AF65-F5344CB8AC3E}">
        <p14:creationId xmlns:p14="http://schemas.microsoft.com/office/powerpoint/2010/main" val="846388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a:t>
            </a:r>
            <a:r>
              <a:rPr lang="en-US" baseline="0" dirty="0" smtClean="0"/>
              <a:t> thinking the methods used here could be basic OLS regression and </a:t>
            </a:r>
            <a:r>
              <a:rPr lang="en-US" baseline="0" dirty="0" err="1" smtClean="0"/>
              <a:t>probit</a:t>
            </a:r>
            <a:r>
              <a:rPr lang="en-US" baseline="0" dirty="0" smtClean="0"/>
              <a:t> maybe. </a:t>
            </a:r>
          </a:p>
          <a:p>
            <a:r>
              <a:rPr lang="en-US" baseline="0" dirty="0" smtClean="0"/>
              <a:t>Also, we can also do some clustering if we wants to study the </a:t>
            </a:r>
            <a:r>
              <a:rPr lang="en-US" baseline="0" dirty="0" err="1" smtClean="0"/>
              <a:t>feasures</a:t>
            </a:r>
            <a:r>
              <a:rPr lang="en-US" baseline="0" dirty="0" smtClean="0"/>
              <a:t> of expansion. </a:t>
            </a:r>
          </a:p>
          <a:p>
            <a:r>
              <a:rPr lang="en-US" baseline="0" dirty="0" smtClean="0"/>
              <a:t>Because we have different kinds of possible variables. I think clean and merge data could be very annoying. After that, we can do several regression analysis and clustering analysis. </a:t>
            </a:r>
          </a:p>
          <a:p>
            <a:r>
              <a:rPr lang="en-US" baseline="0" dirty="0" smtClean="0"/>
              <a:t>Right it is hard to tell how a success model would look like. One possible success could be that when the clustering solutions are consistent with the demographics features. For example, large cities colleges are in one group and smaller are in other group. Only a few overlapped points.</a:t>
            </a:r>
          </a:p>
          <a:p>
            <a:endParaRPr lang="en-US" baseline="0" dirty="0" smtClean="0"/>
          </a:p>
        </p:txBody>
      </p:sp>
      <p:sp>
        <p:nvSpPr>
          <p:cNvPr id="4" name="Slide Number Placeholder 3"/>
          <p:cNvSpPr>
            <a:spLocks noGrp="1"/>
          </p:cNvSpPr>
          <p:nvPr>
            <p:ph type="sldNum" sz="quarter" idx="10"/>
          </p:nvPr>
        </p:nvSpPr>
        <p:spPr/>
        <p:txBody>
          <a:bodyPr/>
          <a:lstStyle/>
          <a:p>
            <a:fld id="{49985814-B6D9-7749-8786-948A13927BB3}" type="slidenum">
              <a:rPr lang="en-US" smtClean="0"/>
              <a:t>5</a:t>
            </a:fld>
            <a:endParaRPr lang="en-US"/>
          </a:p>
        </p:txBody>
      </p:sp>
    </p:spTree>
    <p:extLst>
      <p:ext uri="{BB962C8B-B14F-4D97-AF65-F5344CB8AC3E}">
        <p14:creationId xmlns:p14="http://schemas.microsoft.com/office/powerpoint/2010/main" val="445907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2/6/17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2/6/17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2/6/17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7238" y="1307969"/>
            <a:ext cx="8915399" cy="3133402"/>
          </a:xfrm>
        </p:spPr>
        <p:txBody>
          <a:bodyPr>
            <a:normAutofit/>
          </a:bodyPr>
          <a:lstStyle/>
          <a:p>
            <a:r>
              <a:rPr lang="en-US" dirty="0" smtClean="0"/>
              <a:t/>
            </a:r>
            <a:br>
              <a:rPr lang="en-US" dirty="0" smtClean="0"/>
            </a:br>
            <a:r>
              <a:rPr lang="en-US" sz="3200" dirty="0"/>
              <a:t> </a:t>
            </a:r>
            <a:r>
              <a:rPr lang="en-US" sz="3600" dirty="0"/>
              <a:t>Determinants and </a:t>
            </a:r>
            <a:r>
              <a:rPr lang="en-US" sz="3600" dirty="0" smtClean="0"/>
              <a:t>Consequences </a:t>
            </a:r>
            <a:r>
              <a:rPr lang="en-US" sz="3600" dirty="0"/>
              <a:t>of H</a:t>
            </a:r>
            <a:r>
              <a:rPr lang="en-US" sz="3600" dirty="0" smtClean="0"/>
              <a:t>igher Education Expansion</a:t>
            </a:r>
            <a:endParaRPr lang="en-US" sz="3600" dirty="0"/>
          </a:p>
        </p:txBody>
      </p:sp>
      <p:sp>
        <p:nvSpPr>
          <p:cNvPr id="3" name="Subtitle 2"/>
          <p:cNvSpPr>
            <a:spLocks noGrp="1"/>
          </p:cNvSpPr>
          <p:nvPr>
            <p:ph type="subTitle" idx="1"/>
          </p:nvPr>
        </p:nvSpPr>
        <p:spPr/>
        <p:txBody>
          <a:bodyPr>
            <a:normAutofit/>
          </a:bodyPr>
          <a:lstStyle/>
          <a:p>
            <a:pPr algn="r"/>
            <a:r>
              <a:rPr lang="en-US" dirty="0" err="1" smtClean="0"/>
              <a:t>Junyan</a:t>
            </a:r>
            <a:r>
              <a:rPr lang="en-US" dirty="0" smtClean="0"/>
              <a:t> Yao</a:t>
            </a:r>
          </a:p>
          <a:p>
            <a:pPr algn="r"/>
            <a:r>
              <a:rPr lang="en-US" dirty="0" smtClean="0"/>
              <a:t>Jan 30, 2017</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827" y="101340"/>
            <a:ext cx="3415551" cy="3240574"/>
          </a:xfrm>
          <a:prstGeom prst="rect">
            <a:avLst/>
          </a:prstGeom>
        </p:spPr>
      </p:pic>
    </p:spTree>
    <p:extLst>
      <p:ext uri="{BB962C8B-B14F-4D97-AF65-F5344CB8AC3E}">
        <p14:creationId xmlns:p14="http://schemas.microsoft.com/office/powerpoint/2010/main" val="7559879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half" idx="1"/>
          </p:nvPr>
        </p:nvSpPr>
        <p:spPr/>
        <p:txBody>
          <a:bodyPr/>
          <a:lstStyle/>
          <a:p>
            <a:r>
              <a:rPr lang="en-US" dirty="0" smtClean="0"/>
              <a:t>What do you want to know?</a:t>
            </a:r>
          </a:p>
          <a:p>
            <a:pPr lvl="1"/>
            <a:r>
              <a:rPr lang="en-US" dirty="0" smtClean="0"/>
              <a:t>Determinants and consequences of higher education </a:t>
            </a:r>
            <a:r>
              <a:rPr lang="en-US" dirty="0"/>
              <a:t>expansion </a:t>
            </a:r>
            <a:r>
              <a:rPr lang="en-US" dirty="0" smtClean="0"/>
              <a:t>in one country, especially developing country</a:t>
            </a:r>
          </a:p>
          <a:p>
            <a:pPr lvl="2"/>
            <a:r>
              <a:rPr lang="en-US" dirty="0" smtClean="0"/>
              <a:t>Specific question: where the expansion are mostly likely to occur?</a:t>
            </a:r>
          </a:p>
          <a:p>
            <a:endParaRPr lang="en-US" dirty="0"/>
          </a:p>
          <a:p>
            <a:pPr lvl="1"/>
            <a:endParaRPr lang="en-US" dirty="0" smtClean="0"/>
          </a:p>
          <a:p>
            <a:pPr lvl="1"/>
            <a:endParaRPr lang="en-US" dirty="0"/>
          </a:p>
          <a:p>
            <a:endParaRPr lang="en-US"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191375" y="2529026"/>
            <a:ext cx="4313238" cy="2971524"/>
          </a:xfrm>
        </p:spPr>
      </p:pic>
      <p:sp>
        <p:nvSpPr>
          <p:cNvPr id="6" name="TextBox 5"/>
          <p:cNvSpPr txBox="1"/>
          <p:nvPr/>
        </p:nvSpPr>
        <p:spPr>
          <a:xfrm>
            <a:off x="7199988" y="2172263"/>
            <a:ext cx="4618572" cy="369332"/>
          </a:xfrm>
          <a:prstGeom prst="rect">
            <a:avLst/>
          </a:prstGeom>
          <a:noFill/>
        </p:spPr>
        <p:txBody>
          <a:bodyPr wrap="none" rtlCol="0">
            <a:spAutoFit/>
          </a:bodyPr>
          <a:lstStyle/>
          <a:p>
            <a:r>
              <a:rPr lang="en-US" dirty="0" smtClean="0"/>
              <a:t>Worldwide </a:t>
            </a:r>
            <a:r>
              <a:rPr lang="en-US" dirty="0" smtClean="0"/>
              <a:t>Higher </a:t>
            </a:r>
            <a:r>
              <a:rPr lang="en-US" dirty="0"/>
              <a:t>E</a:t>
            </a:r>
            <a:r>
              <a:rPr lang="en-US" dirty="0" smtClean="0"/>
              <a:t>ducation </a:t>
            </a:r>
            <a:r>
              <a:rPr lang="en-US" dirty="0" smtClean="0"/>
              <a:t>E</a:t>
            </a:r>
            <a:r>
              <a:rPr lang="en-US" dirty="0" smtClean="0"/>
              <a:t>xpansion</a:t>
            </a:r>
            <a:endParaRPr lang="en-US" dirty="0" smtClean="0"/>
          </a:p>
        </p:txBody>
      </p:sp>
    </p:spTree>
    <p:extLst>
      <p:ext uri="{BB962C8B-B14F-4D97-AF65-F5344CB8AC3E}">
        <p14:creationId xmlns:p14="http://schemas.microsoft.com/office/powerpoint/2010/main" val="19973597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r>
              <a:rPr lang="en-US" dirty="0" smtClean="0"/>
              <a:t>Panel data</a:t>
            </a:r>
          </a:p>
          <a:p>
            <a:pPr lvl="1"/>
            <a:r>
              <a:rPr lang="en-US" dirty="0" smtClean="0"/>
              <a:t>Hopefully it would include data from 1980s to the present period;</a:t>
            </a:r>
          </a:p>
          <a:p>
            <a:pPr lvl="1"/>
            <a:r>
              <a:rPr lang="en-US" dirty="0" smtClean="0"/>
              <a:t>Variables could include some economics indicator, such as average labor wage per capita; GDP per capita; Foreign Direct Investment per capita</a:t>
            </a:r>
            <a:r>
              <a:rPr lang="mr-IN" dirty="0" smtClean="0"/>
              <a:t>…</a:t>
            </a:r>
            <a:endParaRPr lang="en-US" dirty="0" smtClean="0"/>
          </a:p>
          <a:p>
            <a:pPr lvl="1"/>
            <a:r>
              <a:rPr lang="en-US" dirty="0" smtClean="0"/>
              <a:t>Variables could also include some demographics statistics, such as </a:t>
            </a:r>
            <a:r>
              <a:rPr lang="en-US" dirty="0" smtClean="0"/>
              <a:t>secondary </a:t>
            </a:r>
            <a:r>
              <a:rPr lang="en-US" dirty="0" smtClean="0"/>
              <a:t>school student-teacher ratio, population</a:t>
            </a:r>
            <a:r>
              <a:rPr lang="mr-IN" dirty="0" smtClean="0"/>
              <a:t>…</a:t>
            </a:r>
            <a:endParaRPr lang="en-US" dirty="0" smtClean="0"/>
          </a:p>
          <a:p>
            <a:pPr lvl="1"/>
            <a:r>
              <a:rPr lang="en-US" dirty="0" smtClean="0"/>
              <a:t>Variables could also include some higher education school information in the area, such as total number of higher education institutions, school type</a:t>
            </a:r>
            <a:r>
              <a:rPr lang="mr-IN" dirty="0" smtClean="0"/>
              <a:t>…</a:t>
            </a:r>
            <a:endParaRPr lang="en-US" dirty="0" smtClean="0"/>
          </a:p>
          <a:p>
            <a:r>
              <a:rPr lang="en-US" dirty="0" smtClean="0"/>
              <a:t>County level data</a:t>
            </a:r>
          </a:p>
        </p:txBody>
      </p:sp>
    </p:spTree>
    <p:extLst>
      <p:ext uri="{BB962C8B-B14F-4D97-AF65-F5344CB8AC3E}">
        <p14:creationId xmlns:p14="http://schemas.microsoft.com/office/powerpoint/2010/main" val="942182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70261" y="261696"/>
            <a:ext cx="7498929" cy="931485"/>
          </a:xfrm>
        </p:spPr>
        <p:txBody>
          <a:bodyPr>
            <a:noAutofit/>
          </a:bodyPr>
          <a:lstStyle/>
          <a:p>
            <a:r>
              <a:rPr lang="en-US" sz="2000" b="1" dirty="0" smtClean="0"/>
              <a:t>Example: </a:t>
            </a:r>
            <a:r>
              <a:rPr lang="en-US" sz="2000" dirty="0" smtClean="0"/>
              <a:t>Trends in the Average Number of Campuses Per Municipality in China</a:t>
            </a:r>
            <a:endParaRPr lang="en-US" sz="2000"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26378" y="1274956"/>
            <a:ext cx="6417260" cy="5041174"/>
          </a:xfrm>
        </p:spPr>
      </p:pic>
    </p:spTree>
    <p:extLst>
      <p:ext uri="{BB962C8B-B14F-4D97-AF65-F5344CB8AC3E}">
        <p14:creationId xmlns:p14="http://schemas.microsoft.com/office/powerpoint/2010/main" val="19236567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&amp; Skills</a:t>
            </a:r>
            <a:endParaRPr lang="en-US" dirty="0"/>
          </a:p>
        </p:txBody>
      </p:sp>
      <p:sp>
        <p:nvSpPr>
          <p:cNvPr id="3" name="Content Placeholder 2"/>
          <p:cNvSpPr>
            <a:spLocks noGrp="1"/>
          </p:cNvSpPr>
          <p:nvPr>
            <p:ph idx="1"/>
          </p:nvPr>
        </p:nvSpPr>
        <p:spPr/>
        <p:txBody>
          <a:bodyPr/>
          <a:lstStyle/>
          <a:p>
            <a:r>
              <a:rPr lang="en-US" dirty="0" smtClean="0"/>
              <a:t>OLS, </a:t>
            </a:r>
            <a:r>
              <a:rPr lang="en-US" dirty="0" err="1" smtClean="0"/>
              <a:t>Probit</a:t>
            </a:r>
            <a:r>
              <a:rPr lang="en-US" dirty="0" smtClean="0"/>
              <a:t>(very likely)</a:t>
            </a:r>
            <a:endParaRPr lang="en-US" dirty="0"/>
          </a:p>
          <a:p>
            <a:r>
              <a:rPr lang="en-US" dirty="0" smtClean="0"/>
              <a:t>Clustering</a:t>
            </a:r>
          </a:p>
          <a:p>
            <a:r>
              <a:rPr lang="en-US" dirty="0" smtClean="0"/>
              <a:t>Skills needed: clean and merge data; Regression analysis; Clustering methods;</a:t>
            </a:r>
          </a:p>
          <a:p>
            <a:endParaRPr lang="en-US" dirty="0"/>
          </a:p>
          <a:p>
            <a:r>
              <a:rPr lang="en-US" dirty="0" smtClean="0"/>
              <a:t>A “success” could be that the clustering solutions are consistent with the demographics features. </a:t>
            </a:r>
            <a:endParaRPr lang="en-US" dirty="0"/>
          </a:p>
          <a:p>
            <a:endParaRPr lang="en-US" dirty="0" smtClean="0"/>
          </a:p>
        </p:txBody>
      </p:sp>
    </p:spTree>
    <p:extLst>
      <p:ext uri="{BB962C8B-B14F-4D97-AF65-F5344CB8AC3E}">
        <p14:creationId xmlns:p14="http://schemas.microsoft.com/office/powerpoint/2010/main" val="14636308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319</TotalTime>
  <Words>471</Words>
  <Application>Microsoft Macintosh PowerPoint</Application>
  <PresentationFormat>Widescreen</PresentationFormat>
  <Paragraphs>36</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Calibri</vt:lpstr>
      <vt:lpstr>Century Gothic</vt:lpstr>
      <vt:lpstr>Mangal</vt:lpstr>
      <vt:lpstr>Wingdings 3</vt:lpstr>
      <vt:lpstr>Arial</vt:lpstr>
      <vt:lpstr>Wisp</vt:lpstr>
      <vt:lpstr>  Determinants and Consequences of Higher Education Expansion</vt:lpstr>
      <vt:lpstr>Introduction</vt:lpstr>
      <vt:lpstr>Data</vt:lpstr>
      <vt:lpstr>Example: Trends in the Average Number of Campuses Per Municipality in China</vt:lpstr>
      <vt:lpstr>Approach &amp; Skills</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Kick-off Presentation</dc:title>
  <dc:creator>yaojunyan1202@gmail.com</dc:creator>
  <cp:lastModifiedBy>yaojunyan1202@gmail.com</cp:lastModifiedBy>
  <cp:revision>12</cp:revision>
  <dcterms:created xsi:type="dcterms:W3CDTF">2017-01-30T20:58:36Z</dcterms:created>
  <dcterms:modified xsi:type="dcterms:W3CDTF">2017-02-06T23:25:48Z</dcterms:modified>
</cp:coreProperties>
</file>