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938ad9b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938ad9b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e42f5d2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e42f5d2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aa274fda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aa274fda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e42f5d28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e42f5d28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e42f5d28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e42f5d28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42321ed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42321ed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42321ed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42321ed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8324dd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8324dd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42321ed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42321ed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43b1455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43b1455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938ad9b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938ad9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43b14550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43b14550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43b14550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43b14550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43b14550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43b14550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42321ed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42321ed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2e66e75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2e66e75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42321e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42321e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938ad9b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938ad9b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2f8d524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2f8d524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938ad9b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938ad9b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3e240c9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3e240c9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42321ed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42321ed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938ad9b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938ad9b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ixcsicuny-my.sharepoint.com/:x:/g/personal/sebastian_moran_cix_csi_cuny_edu/ESSmg1aDG5RMsPEa-FiBTwwBdH5MvUJZ9xaXBajyqU1HIA?e=gKSLp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326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579450" y="449825"/>
            <a:ext cx="7985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				MinMaxSelection</a:t>
            </a:r>
            <a:endParaRPr sz="3700"/>
          </a:p>
        </p:txBody>
      </p:sp>
      <p:sp>
        <p:nvSpPr>
          <p:cNvPr id="146" name="Google Shape;146;p22"/>
          <p:cNvSpPr txBox="1"/>
          <p:nvPr/>
        </p:nvSpPr>
        <p:spPr>
          <a:xfrm>
            <a:off x="737275" y="1578900"/>
            <a:ext cx="3690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00"/>
              <a:buChar char="●"/>
            </a:pPr>
            <a:r>
              <a:rPr b="1" lang="en" sz="1300">
                <a:solidFill>
                  <a:srgbClr val="3C484E"/>
                </a:solidFill>
                <a:highlight>
                  <a:srgbClr val="FFFFFF"/>
                </a:highlight>
              </a:rPr>
              <a:t>Best </a:t>
            </a:r>
            <a:r>
              <a:rPr b="1" lang="en" sz="1300">
                <a:solidFill>
                  <a:srgbClr val="3C484E"/>
                </a:solidFill>
                <a:highlight>
                  <a:srgbClr val="FFFFFF"/>
                </a:highlight>
              </a:rPr>
              <a:t>Case Time Complexity is: O(N^2)</a:t>
            </a:r>
            <a:endParaRPr b="1" sz="130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115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00"/>
              <a:buChar char="●"/>
            </a:pPr>
            <a:r>
              <a:rPr b="1" lang="en" sz="1300">
                <a:solidFill>
                  <a:srgbClr val="3C484E"/>
                </a:solidFill>
                <a:highlight>
                  <a:srgbClr val="FFFFFF"/>
                </a:highlight>
              </a:rPr>
              <a:t>Average Case Time Complexity is: O(N^2)</a:t>
            </a:r>
            <a:endParaRPr b="1" sz="130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115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00"/>
              <a:buChar char="●"/>
            </a:pPr>
            <a:r>
              <a:rPr b="1" lang="en" sz="1300">
                <a:solidFill>
                  <a:srgbClr val="3C484E"/>
                </a:solidFill>
                <a:highlight>
                  <a:srgbClr val="FFFFFF"/>
                </a:highlight>
              </a:rPr>
              <a:t>Worst Case Time Complexity is: O(N^2)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075" y="1277900"/>
            <a:ext cx="3695141" cy="36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81800" y="54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684925" y="3437725"/>
            <a:ext cx="366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Best case: O(n log n)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Average case: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O(n log n)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Worst case: O(n log n)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0" y="1234050"/>
            <a:ext cx="4629838" cy="20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138" y="1234050"/>
            <a:ext cx="2033035" cy="37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383625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Merge-Insertion Sort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501700" y="1657775"/>
            <a:ext cx="217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case: O(n log 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Average case: O(n log 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Worst case: O(n log 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700" y="1111725"/>
            <a:ext cx="3484301" cy="303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401" y="1111725"/>
            <a:ext cx="2099228" cy="387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5" y="523375"/>
            <a:ext cx="4187075" cy="2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75" y="2752100"/>
            <a:ext cx="4187076" cy="229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950" y="2752100"/>
            <a:ext cx="4252325" cy="229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4950" y="525375"/>
            <a:ext cx="4252324" cy="22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23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150" y="147475"/>
            <a:ext cx="4288674" cy="236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400" y="2520200"/>
            <a:ext cx="4401596" cy="23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150" y="2520200"/>
            <a:ext cx="4288675" cy="23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Insertion and Quick Sort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6613975" y="728775"/>
            <a:ext cx="19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Quick Sort</a:t>
            </a:r>
            <a:endParaRPr b="1" sz="2500"/>
          </a:p>
        </p:txBody>
      </p:sp>
      <p:sp>
        <p:nvSpPr>
          <p:cNvPr id="191" name="Google Shape;191;p28"/>
          <p:cNvSpPr txBox="1"/>
          <p:nvPr/>
        </p:nvSpPr>
        <p:spPr>
          <a:xfrm>
            <a:off x="0" y="0"/>
            <a:ext cx="6101400" cy="534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partition(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arr[]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 steps) {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pivot = arr[high]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 low - 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 = low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 &lt;= high - 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j++) {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(arr[j] &lt; pivot) {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i++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swap(arr[i]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arr[j])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steps++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swap(arr[i + 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arr[high])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steps++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 + 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77025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7204650" y="539750"/>
            <a:ext cx="175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Insertion Sort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6613975" y="728775"/>
            <a:ext cx="1982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Quick Sort</a:t>
            </a:r>
            <a:br>
              <a:rPr b="1" lang="en" sz="2500"/>
            </a:br>
            <a:r>
              <a:rPr b="1" lang="en" sz="2500"/>
              <a:t>Continued</a:t>
            </a:r>
            <a:endParaRPr b="1" sz="2500"/>
          </a:p>
        </p:txBody>
      </p:sp>
      <p:sp>
        <p:nvSpPr>
          <p:cNvPr id="203" name="Google Shape;203;p30"/>
          <p:cNvSpPr txBox="1"/>
          <p:nvPr/>
        </p:nvSpPr>
        <p:spPr>
          <a:xfrm>
            <a:off x="0" y="0"/>
            <a:ext cx="6101400" cy="526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quicksort(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arr[]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 steps) {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(low &lt; high) {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pi = partition(arr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steps)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quicksort(arr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pi - 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steps)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quicksort(arr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pi + 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steps)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6600575" y="2001000"/>
            <a:ext cx="20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Best case: O(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 log 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Average case: O(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 log 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Worst case: O(n</a:t>
            </a:r>
            <a:r>
              <a:rPr b="1" baseline="30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Comparing All Sorting Algorithms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14725"/>
            <a:ext cx="4053000" cy="23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530"/>
              <a:t>Part 1: Sebastian Moran </a:t>
            </a:r>
            <a:br>
              <a:rPr b="1" lang="en" sz="1530"/>
            </a:br>
            <a:r>
              <a:rPr lang="en" sz="1530"/>
              <a:t>Original a</a:t>
            </a:r>
            <a:r>
              <a:rPr lang="en" sz="1530"/>
              <a:t>nd Improved Bubble Sort</a:t>
            </a:r>
            <a:br>
              <a:rPr lang="en" sz="1530"/>
            </a:br>
            <a:r>
              <a:rPr lang="en" sz="1530"/>
              <a:t>Heap Sort</a:t>
            </a:r>
            <a:endParaRPr sz="153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1530"/>
              <a:t>Part 2: Junyao Han</a:t>
            </a:r>
            <a:br>
              <a:rPr b="1" lang="en" sz="1530"/>
            </a:br>
            <a:r>
              <a:rPr lang="en" sz="1530"/>
              <a:t>Selection Sort and MinMax Selection Sort</a:t>
            </a:r>
            <a:br>
              <a:rPr lang="en" sz="1530"/>
            </a:br>
            <a:r>
              <a:rPr lang="en" sz="1530"/>
              <a:t>Merge Sort and Merge-Insertion Sort</a:t>
            </a:r>
            <a:endParaRPr sz="153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1530"/>
              <a:t>Part 3: Ibrahim</a:t>
            </a:r>
            <a:br>
              <a:rPr b="1" lang="en" sz="1530"/>
            </a:br>
            <a:r>
              <a:rPr lang="en" sz="1530"/>
              <a:t>Insertion Sort </a:t>
            </a:r>
            <a:br>
              <a:rPr lang="en" sz="1530"/>
            </a:br>
            <a:r>
              <a:rPr lang="en" sz="1530"/>
              <a:t>Quick Sort</a:t>
            </a:r>
            <a:endParaRPr sz="522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974775" y="1914725"/>
            <a:ext cx="4053000" cy="23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530"/>
              <a:t>Part 4: Graphical </a:t>
            </a:r>
            <a:r>
              <a:rPr b="1" lang="en" sz="1530"/>
              <a:t>Comparison</a:t>
            </a:r>
            <a:br>
              <a:rPr b="1" lang="en" sz="1530"/>
            </a:br>
            <a:r>
              <a:rPr lang="en" sz="1530"/>
              <a:t>Comparison Amongst All Sorting</a:t>
            </a:r>
            <a:br>
              <a:rPr lang="en" sz="1530"/>
            </a:br>
            <a:r>
              <a:rPr lang="en" sz="1530"/>
              <a:t>Algorithms</a:t>
            </a:r>
            <a:endParaRPr sz="153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53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1530"/>
              <a:t>Appendix:</a:t>
            </a:r>
            <a:br>
              <a:rPr b="1" lang="en" sz="1530"/>
            </a:br>
            <a:r>
              <a:rPr b="1" lang="en" sz="1530"/>
              <a:t>Data from Project</a:t>
            </a:r>
            <a:br>
              <a:rPr b="1" lang="en" sz="1530"/>
            </a:br>
            <a:br>
              <a:rPr b="1" lang="en" sz="1530"/>
            </a:br>
            <a:endParaRPr b="1" sz="153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3589950" y="239725"/>
            <a:ext cx="1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Task 1: Ascending List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450"/>
            <a:ext cx="4572001" cy="404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050" y="995450"/>
            <a:ext cx="4572001" cy="406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3499350" y="228825"/>
            <a:ext cx="22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Task 1: Descending List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450"/>
            <a:ext cx="4571999" cy="414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95450"/>
            <a:ext cx="4571999" cy="414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3499350" y="228825"/>
            <a:ext cx="24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Task 1: Random Order List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450"/>
            <a:ext cx="4571999" cy="414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64200"/>
            <a:ext cx="4571999" cy="43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/>
        </p:nvSpPr>
        <p:spPr>
          <a:xfrm>
            <a:off x="3499350" y="228825"/>
            <a:ext cx="24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Task 2: Average Values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450"/>
            <a:ext cx="4571999" cy="414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050" y="691750"/>
            <a:ext cx="4620950" cy="44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Collected, tables showcased by corresponding color. This will be the excel sheet that we used 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>
            <p:ph idx="1" type="subTitle"/>
          </p:nvPr>
        </p:nvSpPr>
        <p:spPr>
          <a:xfrm>
            <a:off x="729450" y="2301150"/>
            <a:ext cx="7688100" cy="262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29000"/>
                </a:highlight>
              </a:rPr>
              <a:t>Ascending List</a:t>
            </a:r>
            <a:endParaRPr>
              <a:highlight>
                <a:srgbClr val="929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8CBAD"/>
                </a:highlight>
              </a:rPr>
              <a:t>Descending List</a:t>
            </a:r>
            <a:endParaRPr>
              <a:highlight>
                <a:srgbClr val="F8CBA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6D9EEB"/>
                </a:highlight>
              </a:rPr>
              <a:t>Random Permutation</a:t>
            </a:r>
            <a:endParaRPr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6B26B"/>
                </a:highlight>
              </a:rPr>
              <a:t>Average Run and # of Steps</a:t>
            </a:r>
            <a:endParaRPr>
              <a:highlight>
                <a:srgbClr val="F6B26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5128700" y="2987150"/>
            <a:ext cx="304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 to Excel Spreadsheet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</a:t>
            </a:r>
            <a:r>
              <a:rPr lang="en"/>
              <a:t> Bubble and Heap Sort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6623975" y="512425"/>
            <a:ext cx="204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0" y="0"/>
            <a:ext cx="6135900" cy="526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bubb</a:t>
            </a:r>
            <a:r>
              <a:rPr b="1" lang="en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eSort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b[]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n) {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 = 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k++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k++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&lt; n-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i++) {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k+=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for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 &lt; n - i - 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j++) {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k+=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if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(b[j] &gt; b[j+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swap(b[j]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b[j+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k+=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600575" y="2001000"/>
            <a:ext cx="20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Best case: O(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</a:t>
            </a:r>
            <a:r>
              <a:rPr b="1" baseline="30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Average case: O(n</a:t>
            </a:r>
            <a:r>
              <a:rPr b="1" baseline="30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Worst case: O(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</a:t>
            </a:r>
            <a:r>
              <a:rPr b="1" baseline="30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title"/>
          </p:nvPr>
        </p:nvSpPr>
        <p:spPr>
          <a:xfrm>
            <a:off x="6175825" y="520825"/>
            <a:ext cx="274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Bubble Sort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0" y="0"/>
            <a:ext cx="6126000" cy="518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bubbleSort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b[]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n) {</a:t>
            </a:r>
            <a:endParaRPr b="1"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 = </a:t>
            </a:r>
            <a:r>
              <a:rPr b="1" lang="en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k++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k++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bool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swapped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lang="en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&lt; n-</a:t>
            </a:r>
            <a:r>
              <a:rPr b="1" lang="en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i++) {</a:t>
            </a:r>
            <a:endParaRPr b="1"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swapped = 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k+=</a:t>
            </a:r>
            <a:r>
              <a:rPr b="1" lang="en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for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b="1" lang="en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 &lt;n - i - </a:t>
            </a:r>
            <a:r>
              <a:rPr b="1" lang="en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j++) {</a:t>
            </a:r>
            <a:endParaRPr b="1"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k+=</a:t>
            </a:r>
            <a:r>
              <a:rPr b="1" lang="en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if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(b[j] &gt; b[j+</a:t>
            </a:r>
            <a:r>
              <a:rPr b="1" lang="en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b="1"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swap(b[j]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b[j+</a:t>
            </a:r>
            <a:r>
              <a:rPr b="1" lang="en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3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//numSwaps++;</a:t>
            </a:r>
            <a:endParaRPr b="1" sz="13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swapped = 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k+=</a:t>
            </a:r>
            <a:r>
              <a:rPr b="1" lang="en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(swapped == 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k++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break;</a:t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eturn </a:t>
            </a:r>
            <a:r>
              <a:rPr b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600575" y="2001000"/>
            <a:ext cx="20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Best case: O(n)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Average case: O(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</a:t>
            </a:r>
            <a:r>
              <a:rPr b="1" baseline="30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Worst case: O(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</a:t>
            </a:r>
            <a:r>
              <a:rPr b="1" baseline="30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6613975" y="728775"/>
            <a:ext cx="19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Heap Sort</a:t>
            </a:r>
            <a:endParaRPr b="1" sz="2500"/>
          </a:p>
        </p:txBody>
      </p:sp>
      <p:sp>
        <p:nvSpPr>
          <p:cNvPr id="120" name="Google Shape;120;p18"/>
          <p:cNvSpPr txBox="1"/>
          <p:nvPr/>
        </p:nvSpPr>
        <p:spPr>
          <a:xfrm>
            <a:off x="0" y="0"/>
            <a:ext cx="6096000" cy="515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Heapify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A[]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&amp;k){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k+=</a:t>
            </a:r>
            <a:r>
              <a:rPr b="1" lang="en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1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*i + </a:t>
            </a:r>
            <a:r>
              <a:rPr b="1" lang="en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 n-</a:t>
            </a:r>
            <a:r>
              <a:rPr b="1" lang="en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child = </a:t>
            </a:r>
            <a:r>
              <a:rPr b="1" lang="en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*i+</a:t>
            </a:r>
            <a:r>
              <a:rPr b="1" lang="en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*i +</a:t>
            </a:r>
            <a:r>
              <a:rPr b="1" lang="en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&lt;= n-</a:t>
            </a:r>
            <a:r>
              <a:rPr b="1" lang="en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k++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if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(A[child] &lt; A[child+</a:t>
            </a:r>
            <a:r>
              <a:rPr b="1" lang="en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child++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k++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k++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(A[i] &lt; A[child]) {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k+=</a:t>
            </a:r>
            <a:r>
              <a:rPr b="1" lang="en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swap takes three steps</a:t>
            </a:r>
            <a:endParaRPr b="1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swap(A[i]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A[child])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Heapify(A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k)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k++</a:t>
            </a:r>
            <a:r>
              <a:rPr b="1"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6613975" y="728775"/>
            <a:ext cx="1982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Heap Sort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Continued</a:t>
            </a:r>
            <a:endParaRPr b="1" sz="2500"/>
          </a:p>
        </p:txBody>
      </p:sp>
      <p:sp>
        <p:nvSpPr>
          <p:cNvPr id="126" name="Google Shape;126;p19"/>
          <p:cNvSpPr txBox="1"/>
          <p:nvPr/>
        </p:nvSpPr>
        <p:spPr>
          <a:xfrm>
            <a:off x="0" y="0"/>
            <a:ext cx="6096000" cy="51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buildHeap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A[]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&amp;k) {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k++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 n/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&gt; 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i--) {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k+=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Heapify(A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i-</a:t>
            </a:r>
            <a:r>
              <a:rPr b="1"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k)</a:t>
            </a: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heapSort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A[]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n) {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 = 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buildHeap(A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k)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k+=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 n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&gt;= 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i--) {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swap(A[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A[i-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Heapify(A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i-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k)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k+=</a:t>
            </a:r>
            <a:r>
              <a:rPr b="1" lang="en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600575" y="2001000"/>
            <a:ext cx="20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Best case: O(n log n)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Average case: O(n log n)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Worst case: O(n log n)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Selection and Merge Sort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50" y="585725"/>
            <a:ext cx="7688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462425" y="1578900"/>
            <a:ext cx="3690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00"/>
              <a:buChar char="●"/>
            </a:pPr>
            <a:r>
              <a:rPr b="1" lang="en" sz="1300">
                <a:solidFill>
                  <a:srgbClr val="3C484E"/>
                </a:solidFill>
                <a:highlight>
                  <a:srgbClr val="FFFFFF"/>
                </a:highlight>
              </a:rPr>
              <a:t>Best Case Time Complexity is: O(N^2)</a:t>
            </a:r>
            <a:endParaRPr b="1" sz="130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115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00"/>
              <a:buChar char="●"/>
            </a:pPr>
            <a:r>
              <a:rPr b="1" lang="en" sz="1300">
                <a:solidFill>
                  <a:srgbClr val="3C484E"/>
                </a:solidFill>
                <a:highlight>
                  <a:srgbClr val="FFFFFF"/>
                </a:highlight>
              </a:rPr>
              <a:t>Average Case Time Complexity is: O(</a:t>
            </a:r>
            <a:r>
              <a:rPr b="1" lang="en" sz="1300">
                <a:solidFill>
                  <a:srgbClr val="3C484E"/>
                </a:solidFill>
                <a:highlight>
                  <a:srgbClr val="FFFFFF"/>
                </a:highlight>
              </a:rPr>
              <a:t>N^2</a:t>
            </a:r>
            <a:r>
              <a:rPr b="1" lang="en" sz="1300">
                <a:solidFill>
                  <a:srgbClr val="3C484E"/>
                </a:solidFill>
                <a:highlight>
                  <a:srgbClr val="FFFFFF"/>
                </a:highlight>
              </a:rPr>
              <a:t>)</a:t>
            </a:r>
            <a:endParaRPr b="1" sz="130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-31115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300"/>
              <a:buChar char="●"/>
            </a:pPr>
            <a:r>
              <a:rPr b="1" lang="en" sz="1300">
                <a:solidFill>
                  <a:srgbClr val="3C484E"/>
                </a:solidFill>
                <a:highlight>
                  <a:srgbClr val="FFFFFF"/>
                </a:highlight>
              </a:rPr>
              <a:t>Worst Case Time Complexity is: O(</a:t>
            </a:r>
            <a:r>
              <a:rPr b="1" lang="en" sz="1300">
                <a:solidFill>
                  <a:srgbClr val="3C484E"/>
                </a:solidFill>
                <a:highlight>
                  <a:srgbClr val="FFFFFF"/>
                </a:highlight>
              </a:rPr>
              <a:t>N^2)</a:t>
            </a:r>
            <a:endParaRPr b="1" sz="1300">
              <a:solidFill>
                <a:srgbClr val="3C484E"/>
              </a:solidFill>
              <a:highlight>
                <a:srgbClr val="FFFFFF"/>
              </a:highlight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425" y="1234325"/>
            <a:ext cx="4686174" cy="331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