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83" r:id="rId2"/>
    <p:sldId id="329" r:id="rId3"/>
    <p:sldId id="384" r:id="rId4"/>
    <p:sldId id="361" r:id="rId5"/>
    <p:sldId id="385" r:id="rId6"/>
    <p:sldId id="283" r:id="rId7"/>
    <p:sldId id="387" r:id="rId8"/>
    <p:sldId id="388" r:id="rId9"/>
    <p:sldId id="389" r:id="rId10"/>
    <p:sldId id="390" r:id="rId11"/>
    <p:sldId id="391" r:id="rId12"/>
    <p:sldId id="392" r:id="rId13"/>
    <p:sldId id="331" r:id="rId14"/>
    <p:sldId id="341" r:id="rId15"/>
    <p:sldId id="394" r:id="rId16"/>
    <p:sldId id="395" r:id="rId17"/>
    <p:sldId id="396" r:id="rId18"/>
    <p:sldId id="393" r:id="rId19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BB928E10-A69C-42F6-8B07-A2FEAC067766}">
          <p14:sldIdLst>
            <p14:sldId id="383"/>
          </p14:sldIdLst>
        </p14:section>
        <p14:section name="SLIDE STARTERS" id="{ACC24B29-0CC7-491A-A98A-CF7CBDBE501E}">
          <p14:sldIdLst>
            <p14:sldId id="329"/>
            <p14:sldId id="384"/>
            <p14:sldId id="361"/>
            <p14:sldId id="385"/>
            <p14:sldId id="283"/>
            <p14:sldId id="387"/>
            <p14:sldId id="388"/>
            <p14:sldId id="389"/>
            <p14:sldId id="390"/>
            <p14:sldId id="391"/>
            <p14:sldId id="392"/>
            <p14:sldId id="331"/>
            <p14:sldId id="341"/>
            <p14:sldId id="394"/>
            <p14:sldId id="395"/>
            <p14:sldId id="396"/>
            <p14:sldId id="393"/>
          </p14:sldIdLst>
        </p14:section>
        <p14:section name="THANK YOU" id="{6CD91DAB-8EC3-4802-89E9-0F1C7022FB2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E6E6"/>
    <a:srgbClr val="DC5924"/>
    <a:srgbClr val="B7472A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72" autoAdjust="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11/29/2017 9:23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3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10999" y="6400835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  <a:extLst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B60F28C6-9BA0-4632-B8B5-5A793D03AFC7}"/>
              </a:ext>
            </a:extLst>
          </p:cNvPr>
          <p:cNvSpPr txBox="1"/>
          <p:nvPr userDrawn="1"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Neal Creative</a:t>
            </a:r>
            <a:r>
              <a:rPr lang="en-US" sz="1100" baseline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dirty="0">
                <a:solidFill>
                  <a:schemeClr val="tx1"/>
                </a:solidFill>
              </a:rPr>
              <a:t>Learn more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BF0609-BE0F-447E-B391-5B7F143C1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19479" y="2486837"/>
            <a:ext cx="8804365" cy="1311128"/>
          </a:xfrm>
        </p:spPr>
        <p:txBody>
          <a:bodyPr/>
          <a:lstStyle/>
          <a:p>
            <a:r>
              <a:rPr lang="en-US" dirty="0"/>
              <a:t>moonbase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18123" y="3558594"/>
            <a:ext cx="9461500" cy="480131"/>
          </a:xfrm>
        </p:spPr>
        <p:txBody>
          <a:bodyPr/>
          <a:lstStyle/>
          <a:p>
            <a:r>
              <a:rPr lang="en-US" sz="2800" spc="-300" dirty="0"/>
              <a:t>a Java Swing exploration platformer game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361765"/>
            <a:ext cx="11660405" cy="625641"/>
          </a:xfrm>
        </p:spPr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Four </a:t>
            </a:r>
          </a:p>
          <a:p>
            <a:pPr lvl="1"/>
            <a:r>
              <a:rPr lang="en-US" dirty="0"/>
              <a:t>five data structures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79738190"/>
      </p:ext>
    </p:extLst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913070"/>
          </a:xfrm>
        </p:spPr>
        <p:txBody>
          <a:bodyPr/>
          <a:lstStyle/>
          <a:p>
            <a:r>
              <a:rPr lang="en-US" dirty="0"/>
              <a:t>Vector/</a:t>
            </a:r>
            <a:r>
              <a:rPr lang="en-US" dirty="0" err="1"/>
              <a:t>ArrayList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List of </a:t>
            </a:r>
            <a:r>
              <a:rPr lang="en-US" sz="1400" dirty="0" err="1"/>
              <a:t>GameStates</a:t>
            </a:r>
            <a:r>
              <a:rPr lang="en-US" sz="1400" dirty="0"/>
              <a:t>, list of </a:t>
            </a:r>
            <a:r>
              <a:rPr lang="en-US" sz="1400" dirty="0" err="1"/>
              <a:t>ServerThreads</a:t>
            </a:r>
            <a:r>
              <a:rPr lang="en-US" sz="1400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106970"/>
          </a:xfrm>
        </p:spPr>
        <p:txBody>
          <a:bodyPr/>
          <a:lstStyle/>
          <a:p>
            <a:r>
              <a:rPr lang="en-US" dirty="0"/>
              <a:t>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Checkpoints that the players have reached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106970"/>
          </a:xfrm>
        </p:spPr>
        <p:txBody>
          <a:bodyPr/>
          <a:lstStyle/>
          <a:p>
            <a:r>
              <a:rPr lang="en-US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Map&lt;String, Clip&gt; of soundtrack names to their clips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1474250"/>
          </a:xfrm>
        </p:spPr>
        <p:txBody>
          <a:bodyPr/>
          <a:lstStyle/>
          <a:p>
            <a:r>
              <a:rPr lang="en-US" dirty="0"/>
              <a:t>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Tile[] to hold tiles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byte[] to send data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913070"/>
          </a:xfrm>
        </p:spPr>
        <p:txBody>
          <a:bodyPr/>
          <a:lstStyle/>
          <a:p>
            <a:r>
              <a:rPr lang="en-US" dirty="0"/>
              <a:t>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E.g. messages sent from clients to server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12EF1-FDFE-4F6F-85EA-7206C29650CD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8658" y="2577396"/>
            <a:ext cx="2377440" cy="840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C9014B-59D7-4209-A86E-4675D0412F6A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C026E51-BE9E-4C87-A5CE-C02DAE37E3EF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A7E47F2-605F-4B9A-98F3-98E06BF8C96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D2487E2-2682-4B39-A1E9-AEF3C4150C91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65907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759798"/>
            <a:ext cx="11660405" cy="625641"/>
          </a:xfrm>
        </p:spPr>
        <p:txBody>
          <a:bodyPr/>
          <a:lstStyle/>
          <a:p>
            <a:r>
              <a:rPr lang="en-US" dirty="0"/>
              <a:t>Multithreading, Networking, Login / Guest Functionality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Five </a:t>
            </a:r>
          </a:p>
          <a:p>
            <a:pPr lvl="1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85555473"/>
      </p:ext>
    </p:extLst>
  </p:cSld>
  <p:clrMapOvr>
    <a:masterClrMapping/>
  </p:clrMapOvr>
  <p:transition spd="slow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idx="18"/>
          </p:nvPr>
        </p:nvSpPr>
        <p:spPr>
          <a:xfrm>
            <a:off x="242313" y="741830"/>
            <a:ext cx="5611373" cy="774999"/>
          </a:xfrm>
        </p:spPr>
        <p:txBody>
          <a:bodyPr/>
          <a:lstStyle/>
          <a:p>
            <a:r>
              <a:rPr lang="en-US" dirty="0"/>
              <a:t>Multithreading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-139849" y="2586897"/>
            <a:ext cx="6096000" cy="184460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Multiple </a:t>
            </a:r>
            <a:r>
              <a:rPr lang="en-US" dirty="0" err="1">
                <a:solidFill>
                  <a:schemeClr val="tx1"/>
                </a:solidFill>
              </a:rPr>
              <a:t>ServerThreads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GameWindow</a:t>
            </a:r>
            <a:r>
              <a:rPr lang="en-US" dirty="0">
                <a:solidFill>
                  <a:schemeClr val="tx1"/>
                </a:solidFill>
              </a:rPr>
              <a:t> is a Thread</a:t>
            </a:r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1D641AF3-229E-4177-9BE9-40213EC6ED36}"/>
              </a:ext>
            </a:extLst>
          </p:cNvPr>
          <p:cNvSpPr txBox="1">
            <a:spLocks/>
          </p:cNvSpPr>
          <p:nvPr/>
        </p:nvSpPr>
        <p:spPr>
          <a:xfrm>
            <a:off x="6226188" y="741830"/>
            <a:ext cx="5611373" cy="840230"/>
          </a:xfrm>
          <a:prstGeom prst="rect">
            <a:avLst/>
          </a:prstGeom>
        </p:spPr>
        <p:txBody>
          <a:bodyPr vert="horz" wrap="square" lIns="146304" tIns="45720" rIns="146304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5400" b="1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Networking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45CEF681-741F-4BA5-9FA8-08312DC50A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2586897"/>
            <a:ext cx="6096000" cy="234320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Send / Receive Player Data each Frame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Login / Registration</a:t>
            </a:r>
          </a:p>
        </p:txBody>
      </p:sp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6" grpId="1" build="p"/>
      <p:bldP spid="16" grpId="2" build="p"/>
      <p:bldP spid="21" grpId="0" build="p"/>
      <p:bldP spid="21" grpId="1" build="p"/>
      <p:bldP spid="21" grpId="2" build="p"/>
      <p:bldP spid="11" grpId="0"/>
      <p:bldP spid="1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3098284"/>
          </a:xfrm>
        </p:spPr>
        <p:txBody>
          <a:bodyPr/>
          <a:lstStyle/>
          <a:p>
            <a:r>
              <a:rPr lang="en-US" dirty="0"/>
              <a:t>Log in / Register on Client</a:t>
            </a:r>
          </a:p>
          <a:p>
            <a:endParaRPr lang="en-US" dirty="0"/>
          </a:p>
          <a:p>
            <a:r>
              <a:rPr lang="en-US" dirty="0"/>
              <a:t>Guest users can play 1P</a:t>
            </a:r>
          </a:p>
          <a:p>
            <a:endParaRPr lang="en-US" dirty="0"/>
          </a:p>
          <a:p>
            <a:r>
              <a:rPr lang="en-US" dirty="0"/>
              <a:t>Registered users can play 2P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idx="18"/>
          </p:nvPr>
        </p:nvSpPr>
        <p:spPr>
          <a:xfrm>
            <a:off x="7954500" y="419100"/>
            <a:ext cx="2377440" cy="840230"/>
          </a:xfrm>
        </p:spPr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FD0DC6D-BF1E-46BC-A3BD-76BE529275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4" b="21874"/>
          <a:stretch>
            <a:fillRect/>
          </a:stretch>
        </p:blipFill>
        <p:spPr>
          <a:xfrm>
            <a:off x="531844" y="541175"/>
            <a:ext cx="5140628" cy="5783080"/>
          </a:xfrm>
        </p:spPr>
      </p:pic>
    </p:spTree>
    <p:extLst>
      <p:ext uri="{BB962C8B-B14F-4D97-AF65-F5344CB8AC3E}">
        <p14:creationId xmlns:p14="http://schemas.microsoft.com/office/powerpoint/2010/main" val="12092916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361765"/>
            <a:ext cx="11660405" cy="625641"/>
          </a:xfrm>
        </p:spPr>
        <p:txBody>
          <a:bodyPr/>
          <a:lstStyle/>
          <a:p>
            <a:r>
              <a:rPr lang="en-US" dirty="0"/>
              <a:t>Project Design and Teamwork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Six </a:t>
            </a:r>
          </a:p>
          <a:p>
            <a:pPr lvl="1"/>
            <a:r>
              <a:rPr lang="en-US" dirty="0"/>
              <a:t>what went well? what didn’t?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83503321"/>
      </p:ext>
    </p:extLst>
  </p:cSld>
  <p:clrMapOvr>
    <a:masterClrMapping/>
  </p:clrMapOvr>
  <p:transition spd="slow">
    <p:push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1041311"/>
          </a:xfrm>
        </p:spPr>
        <p:txBody>
          <a:bodyPr/>
          <a:lstStyle/>
          <a:p>
            <a:r>
              <a:rPr lang="en-US" dirty="0"/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Responsive on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 weekly without fail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751249"/>
          </a:xfrm>
        </p:spPr>
        <p:txBody>
          <a:bodyPr/>
          <a:lstStyle/>
          <a:p>
            <a:r>
              <a:rPr lang="en-US" dirty="0"/>
              <a:t>Enthusiasm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Excitement about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Willingness to go the extra mile</a:t>
            </a:r>
          </a:p>
          <a:p>
            <a:endParaRPr lang="en-US"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346010"/>
          </a:xfrm>
        </p:spPr>
        <p:txBody>
          <a:bodyPr/>
          <a:lstStyle/>
          <a:p>
            <a:r>
              <a:rPr lang="en-US" dirty="0"/>
              <a:t>Group Coding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Over Discord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1862048"/>
          </a:xfrm>
        </p:spPr>
        <p:txBody>
          <a:bodyPr/>
          <a:lstStyle/>
          <a:p>
            <a:r>
              <a:rPr lang="en-US" dirty="0"/>
              <a:t>Manageable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Project was not too ambitious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Project was not boringly simple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1217769"/>
          </a:xfrm>
        </p:spPr>
        <p:txBody>
          <a:bodyPr/>
          <a:lstStyle/>
          <a:p>
            <a:r>
              <a:rPr lang="en-US" dirty="0"/>
              <a:t>Crisis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Things go wrong. But then you fix them.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The Good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12EF1-FDFE-4F6F-85EA-7206C29650CD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8658" y="2577396"/>
            <a:ext cx="2377440" cy="840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C9014B-59D7-4209-A86E-4675D0412F6A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C026E51-BE9E-4C87-A5CE-C02DAE37E3EF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A7E47F2-605F-4B9A-98F3-98E06BF8C96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D2487E2-2682-4B39-A1E9-AEF3C4150C91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06894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1411669"/>
          </a:xfrm>
        </p:spPr>
        <p:txBody>
          <a:bodyPr/>
          <a:lstStyle/>
          <a:p>
            <a:r>
              <a:rPr lang="en-US" dirty="0"/>
              <a:t>Tasks split too cleanly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Problems putting parts together not found until late.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235210"/>
          </a:xfrm>
        </p:spPr>
        <p:txBody>
          <a:bodyPr/>
          <a:lstStyle/>
          <a:p>
            <a:r>
              <a:rPr lang="en-US" dirty="0"/>
              <a:t>Busy schedules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Near the deadline, accountability declines.</a:t>
            </a:r>
          </a:p>
          <a:p>
            <a:endParaRPr lang="en-US"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605568"/>
          </a:xfrm>
        </p:spPr>
        <p:txBody>
          <a:bodyPr/>
          <a:lstStyle/>
          <a:p>
            <a:r>
              <a:rPr lang="en-US" dirty="0"/>
              <a:t>Took people at their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Should have </a:t>
            </a:r>
            <a:r>
              <a:rPr lang="en-US" sz="1400" dirty="0" err="1"/>
              <a:t>demo’d</a:t>
            </a:r>
            <a:r>
              <a:rPr lang="en-US" sz="1400" dirty="0"/>
              <a:t> every week instead of just talking about progress.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166747"/>
          </a:xfrm>
        </p:spPr>
        <p:txBody>
          <a:bodyPr/>
          <a:lstStyle/>
          <a:p>
            <a:r>
              <a:rPr lang="en-US" dirty="0"/>
              <a:t>Unforeseen circumstances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Teammate dropped.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Had to learn new technologies last-minute.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1411669"/>
          </a:xfrm>
        </p:spPr>
        <p:txBody>
          <a:bodyPr/>
          <a:lstStyle/>
          <a:p>
            <a:r>
              <a:rPr lang="en-US" dirty="0"/>
              <a:t>Coding isn’t everything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Game development requires a lot of skills beyond just coding.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The Bad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12EF1-FDFE-4F6F-85EA-7206C29650CD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8658" y="2577396"/>
            <a:ext cx="2377440" cy="840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C9014B-59D7-4209-A86E-4675D0412F6A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C026E51-BE9E-4C87-A5CE-C02DAE37E3EF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A7E47F2-605F-4B9A-98F3-98E06BF8C96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D2487E2-2682-4B39-A1E9-AEF3C4150C91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87228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BF0609-BE0F-447E-B391-5B7F143C1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19479" y="2486837"/>
            <a:ext cx="8804365" cy="1311128"/>
          </a:xfrm>
        </p:spPr>
        <p:txBody>
          <a:bodyPr/>
          <a:lstStyle/>
          <a:p>
            <a:r>
              <a:rPr lang="en-US" dirty="0"/>
              <a:t>moonbase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18123" y="3558594"/>
            <a:ext cx="9461500" cy="480131"/>
          </a:xfrm>
        </p:spPr>
        <p:txBody>
          <a:bodyPr/>
          <a:lstStyle/>
          <a:p>
            <a:r>
              <a:rPr lang="en-US" sz="2800" spc="-300" dirty="0"/>
              <a:t>a Java Swing exploration platformer game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18</a:t>
            </a:fld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544A3BE-76E1-4334-977B-497FFDDA4486}"/>
              </a:ext>
            </a:extLst>
          </p:cNvPr>
          <p:cNvSpPr txBox="1">
            <a:spLocks/>
          </p:cNvSpPr>
          <p:nvPr/>
        </p:nvSpPr>
        <p:spPr>
          <a:xfrm>
            <a:off x="1018123" y="3558594"/>
            <a:ext cx="9461500" cy="151220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spc="-300" dirty="0"/>
          </a:p>
          <a:p>
            <a:endParaRPr lang="en-US" sz="2800" spc="-300" dirty="0"/>
          </a:p>
          <a:p>
            <a:r>
              <a:rPr lang="en-US" sz="2800" spc="-300" dirty="0"/>
              <a:t>DEMONSTRATION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845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3026992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44881" y="2928114"/>
            <a:ext cx="4332514" cy="480131"/>
          </a:xfrm>
        </p:spPr>
        <p:txBody>
          <a:bodyPr/>
          <a:lstStyle/>
          <a:p>
            <a:r>
              <a:rPr lang="en-US" dirty="0"/>
              <a:t>A story-centric platformer.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0" y="1528260"/>
            <a:ext cx="5671764" cy="738151"/>
          </a:xfrm>
        </p:spPr>
        <p:txBody>
          <a:bodyPr/>
          <a:lstStyle/>
          <a:p>
            <a:r>
              <a:rPr lang="en-US" dirty="0"/>
              <a:t>Exploration-Focused</a:t>
            </a:r>
          </a:p>
          <a:p>
            <a:pPr lvl="1"/>
            <a:r>
              <a:rPr lang="en-US" dirty="0"/>
              <a:t>Experience as much or as little as you want.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Design Philosophy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6096000" y="3188879"/>
            <a:ext cx="5671764" cy="1079270"/>
          </a:xfrm>
        </p:spPr>
        <p:txBody>
          <a:bodyPr/>
          <a:lstStyle/>
          <a:p>
            <a:r>
              <a:rPr lang="en-US" dirty="0"/>
              <a:t>Networked Multiplayer</a:t>
            </a:r>
          </a:p>
          <a:p>
            <a:pPr lvl="1"/>
            <a:r>
              <a:rPr lang="en-US" dirty="0"/>
              <a:t>Play solo or with a friend on separate clients.</a:t>
            </a:r>
          </a:p>
          <a:p>
            <a:pPr lvl="1"/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096000" y="4821541"/>
            <a:ext cx="5671764" cy="738151"/>
          </a:xfrm>
        </p:spPr>
        <p:txBody>
          <a:bodyPr/>
          <a:lstStyle/>
          <a:p>
            <a:r>
              <a:rPr lang="en-US" dirty="0"/>
              <a:t>Set in Space</a:t>
            </a:r>
          </a:p>
          <a:p>
            <a:pPr lvl="1"/>
            <a:r>
              <a:rPr lang="en-US" dirty="0"/>
              <a:t>Automatically cool.</a:t>
            </a: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-4.07407E-6 L 3.33333E-6 -4.07407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  <p:bldP spid="32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361765"/>
            <a:ext cx="11660405" cy="625641"/>
          </a:xfrm>
        </p:spPr>
        <p:txBody>
          <a:bodyPr/>
          <a:lstStyle/>
          <a:p>
            <a:r>
              <a:rPr lang="en-US" dirty="0"/>
              <a:t>Outside Topics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One </a:t>
            </a:r>
          </a:p>
          <a:p>
            <a:pPr lvl="1"/>
            <a:r>
              <a:rPr lang="en-US" dirty="0"/>
              <a:t>seven topics from outside the curriculum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4579724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8158238" y="2900320"/>
            <a:ext cx="3773077" cy="1973874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Illustration and Animation</a:t>
            </a:r>
          </a:p>
          <a:p>
            <a:pPr lvl="1"/>
            <a:r>
              <a:rPr lang="en-US" dirty="0"/>
              <a:t>Graphics are thematically consistent.</a:t>
            </a:r>
          </a:p>
          <a:p>
            <a:pPr lvl="1"/>
            <a:r>
              <a:rPr lang="en-US" dirty="0"/>
              <a:t>Graphics look good.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905357"/>
            <a:ext cx="3714704" cy="225087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Level Design</a:t>
            </a:r>
          </a:p>
          <a:p>
            <a:pPr lvl="1"/>
            <a:r>
              <a:rPr lang="en-US" dirty="0"/>
              <a:t>Progression is intuitive but not boringly so.</a:t>
            </a:r>
          </a:p>
          <a:p>
            <a:pPr lvl="1"/>
            <a:r>
              <a:rPr lang="en-US" dirty="0"/>
              <a:t>Movement feels “weighty” and satisfying.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4168631" y="2900320"/>
            <a:ext cx="3840480" cy="1973874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Music Composition</a:t>
            </a:r>
          </a:p>
          <a:p>
            <a:pPr lvl="1"/>
            <a:r>
              <a:rPr lang="en-US" dirty="0"/>
              <a:t>Soundtrack enhances the mood.</a:t>
            </a:r>
          </a:p>
          <a:p>
            <a:pPr lvl="1"/>
            <a:r>
              <a:rPr lang="en-US" dirty="0"/>
              <a:t>Soundtrack is impressive without being overpowering.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16322" y="197501"/>
            <a:ext cx="2375877" cy="978729"/>
          </a:xfrm>
        </p:spPr>
        <p:txBody>
          <a:bodyPr/>
          <a:lstStyle/>
          <a:p>
            <a:r>
              <a:rPr lang="en-US" dirty="0"/>
              <a:t>Outside Topics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646331"/>
          </a:xfrm>
        </p:spPr>
        <p:txBody>
          <a:bodyPr/>
          <a:lstStyle/>
          <a:p>
            <a:r>
              <a:rPr lang="en-US" sz="4000" dirty="0"/>
              <a:t>Artistic Aspects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5511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6838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5056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4</a:t>
            </a:fld>
            <a:endParaRPr lang="en-US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B8F56B9C-8FF3-4E6F-861A-68ED9B625E7E}"/>
              </a:ext>
            </a:extLst>
          </p:cNvPr>
          <p:cNvSpPr txBox="1">
            <a:spLocks/>
          </p:cNvSpPr>
          <p:nvPr/>
        </p:nvSpPr>
        <p:spPr>
          <a:xfrm>
            <a:off x="304800" y="2905357"/>
            <a:ext cx="3714704" cy="252787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/>
              <a:t>Game Networking</a:t>
            </a:r>
          </a:p>
          <a:p>
            <a:pPr lvl="1"/>
            <a:r>
              <a:rPr lang="en-US" dirty="0"/>
              <a:t>Player information is sent and received quickly.</a:t>
            </a:r>
          </a:p>
          <a:p>
            <a:pPr lvl="1"/>
            <a:r>
              <a:rPr lang="en-US" dirty="0"/>
              <a:t>Information from one player influences the world of the other.</a:t>
            </a: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E0BAA4C3-1D9B-4318-AFAA-858F924B0213}"/>
              </a:ext>
            </a:extLst>
          </p:cNvPr>
          <p:cNvSpPr txBox="1">
            <a:spLocks/>
          </p:cNvSpPr>
          <p:nvPr/>
        </p:nvSpPr>
        <p:spPr>
          <a:xfrm>
            <a:off x="4168631" y="2900320"/>
            <a:ext cx="3840480" cy="252787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/>
              <a:t>Data Organization</a:t>
            </a:r>
          </a:p>
          <a:p>
            <a:pPr lvl="1"/>
            <a:r>
              <a:rPr lang="en-US" dirty="0"/>
              <a:t>Repeated resources (tiles, music, etc.) should be reused rather than reloaded.</a:t>
            </a:r>
          </a:p>
          <a:p>
            <a:pPr lvl="1"/>
            <a:r>
              <a:rPr lang="en-US" dirty="0"/>
              <a:t>Each frame must be processed in ~15 milliseconds.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4F736EBF-99CD-4881-9246-9AD9BA37B217}"/>
              </a:ext>
            </a:extLst>
          </p:cNvPr>
          <p:cNvSpPr txBox="1">
            <a:spLocks/>
          </p:cNvSpPr>
          <p:nvPr/>
        </p:nvSpPr>
        <p:spPr>
          <a:xfrm>
            <a:off x="2879003" y="419100"/>
            <a:ext cx="9084398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Technical Aspects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07453010-AD8F-49AB-8725-A9010B9AA9E5}"/>
              </a:ext>
            </a:extLst>
          </p:cNvPr>
          <p:cNvSpPr txBox="1">
            <a:spLocks/>
          </p:cNvSpPr>
          <p:nvPr/>
        </p:nvSpPr>
        <p:spPr>
          <a:xfrm>
            <a:off x="2879003" y="419100"/>
            <a:ext cx="9084398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Organizational Aspects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ECDBCDF-2D62-4A87-8F03-B28DE4384D2E}"/>
              </a:ext>
            </a:extLst>
          </p:cNvPr>
          <p:cNvSpPr txBox="1">
            <a:spLocks/>
          </p:cNvSpPr>
          <p:nvPr/>
        </p:nvSpPr>
        <p:spPr>
          <a:xfrm>
            <a:off x="304800" y="2904335"/>
            <a:ext cx="3714704" cy="253300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/>
              <a:t>Team Organization</a:t>
            </a:r>
          </a:p>
          <a:p>
            <a:pPr lvl="1"/>
            <a:r>
              <a:rPr lang="en-US" dirty="0"/>
              <a:t>Routine meetings.</a:t>
            </a:r>
          </a:p>
          <a:p>
            <a:pPr lvl="1"/>
            <a:r>
              <a:rPr lang="en-US" dirty="0"/>
              <a:t>Effective meetings.</a:t>
            </a:r>
          </a:p>
          <a:p>
            <a:pPr lvl="1"/>
            <a:r>
              <a:rPr lang="en-US" dirty="0"/>
              <a:t>Effective time between meetings.</a:t>
            </a:r>
          </a:p>
        </p:txBody>
      </p:sp>
      <p:sp>
        <p:nvSpPr>
          <p:cNvPr id="29" name="Content Placeholder 10">
            <a:extLst>
              <a:ext uri="{FF2B5EF4-FFF2-40B4-BE49-F238E27FC236}">
                <a16:creationId xmlns:a16="http://schemas.microsoft.com/office/drawing/2014/main" id="{CB2FD443-B366-41CA-A798-771EAE8C6950}"/>
              </a:ext>
            </a:extLst>
          </p:cNvPr>
          <p:cNvSpPr txBox="1">
            <a:spLocks/>
          </p:cNvSpPr>
          <p:nvPr/>
        </p:nvSpPr>
        <p:spPr>
          <a:xfrm>
            <a:off x="4168631" y="2899298"/>
            <a:ext cx="3840480" cy="16968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/>
              <a:t>Version Control</a:t>
            </a:r>
          </a:p>
          <a:p>
            <a:pPr lvl="1"/>
            <a:r>
              <a:rPr lang="en-US" dirty="0"/>
              <a:t>Coordinating pushes.</a:t>
            </a:r>
          </a:p>
          <a:p>
            <a:pPr lvl="1"/>
            <a:r>
              <a:rPr lang="en-US" dirty="0"/>
              <a:t>Good communication.</a:t>
            </a:r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8E43B38A-CD78-48C8-8BCD-F36F7ED61FC6}"/>
              </a:ext>
            </a:extLst>
          </p:cNvPr>
          <p:cNvSpPr txBox="1">
            <a:spLocks/>
          </p:cNvSpPr>
          <p:nvPr/>
        </p:nvSpPr>
        <p:spPr>
          <a:xfrm>
            <a:off x="8158237" y="2900320"/>
            <a:ext cx="3773077" cy="16968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/>
              <a:t>GUIs</a:t>
            </a:r>
          </a:p>
          <a:p>
            <a:pPr lvl="1"/>
            <a:r>
              <a:rPr lang="en-US" dirty="0"/>
              <a:t>Java Swing!</a:t>
            </a:r>
          </a:p>
          <a:p>
            <a:pPr lvl="1"/>
            <a:endParaRPr lang="en-US" dirty="0"/>
          </a:p>
        </p:txBody>
      </p:sp>
      <p:pic>
        <p:nvPicPr>
          <p:cNvPr id="21" name="Content Placeholder 25">
            <a:extLst>
              <a:ext uri="{FF2B5EF4-FFF2-40B4-BE49-F238E27FC236}">
                <a16:creationId xmlns:a16="http://schemas.microsoft.com/office/drawing/2014/main" id="{9CD5C97C-7AA9-464A-A123-53E8CB760D8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19" y="4056033"/>
            <a:ext cx="1119717" cy="83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8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8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8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8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-2.5E-6 -4.44444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8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8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8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8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8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8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8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8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8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8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8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8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8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8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8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8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8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8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8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8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8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8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8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8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8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8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8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8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8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8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8" grpId="1" uiExpand="1" build="p"/>
      <p:bldP spid="10" grpId="0" uiExpand="1" build="p"/>
      <p:bldP spid="10" grpId="1" build="p"/>
      <p:bldP spid="11" grpId="0" uiExpand="1" build="p"/>
      <p:bldP spid="11" grpId="1" build="p"/>
      <p:bldP spid="6" grpId="0" build="p"/>
      <p:bldP spid="9" grpId="0" animBg="1"/>
      <p:bldP spid="9" grpId="1" animBg="1"/>
      <p:bldP spid="15" grpId="0" animBg="1"/>
      <p:bldP spid="15" grpId="1" animBg="1"/>
      <p:bldP spid="15" grpId="2" animBg="1"/>
      <p:bldP spid="13" grpId="0" animBg="1"/>
      <p:bldP spid="13" grpId="1" animBg="1"/>
      <p:bldP spid="22" grpId="0" uiExpand="1" build="p"/>
      <p:bldP spid="22" grpId="1" build="allAtOnce"/>
      <p:bldP spid="23" grpId="0" uiExpand="1" build="p"/>
      <p:bldP spid="23" grpId="1" build="allAtOnce"/>
      <p:bldP spid="25" grpId="0"/>
      <p:bldP spid="25" grpId="1"/>
      <p:bldP spid="26" grpId="0"/>
      <p:bldP spid="26" grpId="2"/>
      <p:bldP spid="28" grpId="0" uiExpand="1" build="p"/>
      <p:bldP spid="29" grpId="0" uiExpand="1" build="p"/>
      <p:bldP spid="20" grpId="0" uiExpand="1" build="p"/>
      <p:bldP spid="20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361765"/>
            <a:ext cx="11660405" cy="625641"/>
          </a:xfrm>
        </p:spPr>
        <p:txBody>
          <a:bodyPr/>
          <a:lstStyle/>
          <a:p>
            <a:r>
              <a:rPr lang="en-US" dirty="0"/>
              <a:t>Outside Software / Tools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Two </a:t>
            </a:r>
          </a:p>
          <a:p>
            <a:pPr lvl="1"/>
            <a:r>
              <a:rPr lang="en-US" dirty="0"/>
              <a:t>ten pieces of outside software/tools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68639574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397032"/>
          </a:xfrm>
        </p:spPr>
        <p:txBody>
          <a:bodyPr/>
          <a:lstStyle/>
          <a:p>
            <a:r>
              <a:rPr lang="en-US" dirty="0" err="1"/>
              <a:t>MuseScore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397032"/>
          </a:xfrm>
        </p:spPr>
        <p:txBody>
          <a:bodyPr/>
          <a:lstStyle/>
          <a:p>
            <a:r>
              <a:rPr lang="en-US" dirty="0"/>
              <a:t>Photoshop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397032"/>
          </a:xfrm>
        </p:spPr>
        <p:txBody>
          <a:bodyPr/>
          <a:lstStyle/>
          <a:p>
            <a:r>
              <a:rPr lang="en-US" dirty="0"/>
              <a:t>Wireshark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829971"/>
          </a:xfrm>
        </p:spPr>
        <p:txBody>
          <a:bodyPr/>
          <a:lstStyle/>
          <a:p>
            <a:r>
              <a:rPr lang="en-US" dirty="0"/>
              <a:t>Audacity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397032"/>
          </a:xfrm>
        </p:spPr>
        <p:txBody>
          <a:bodyPr/>
          <a:lstStyle/>
          <a:p>
            <a:r>
              <a:rPr lang="en-US" dirty="0" err="1"/>
              <a:t>Inkscape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Production Tools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E44FA49C-433D-490B-BF53-874A4C327C8D}"/>
              </a:ext>
            </a:extLst>
          </p:cNvPr>
          <p:cNvPicPr>
            <a:picLocks noGrp="1" noChangeAspect="1"/>
          </p:cNvPicPr>
          <p:nvPr>
            <p:ph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84" y="2468488"/>
            <a:ext cx="839788" cy="839788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0C58252A-2E5F-46B4-8889-0A5861765968}"/>
              </a:ext>
            </a:extLst>
          </p:cNvPr>
          <p:cNvPicPr>
            <a:picLocks noGrp="1" noChangeAspect="1"/>
          </p:cNvPicPr>
          <p:nvPr>
            <p:ph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86" y="2303526"/>
            <a:ext cx="2627138" cy="1240593"/>
          </a:xfrm>
        </p:spPr>
      </p:pic>
      <p:pic>
        <p:nvPicPr>
          <p:cNvPr id="53" name="Content Placeholder 52">
            <a:extLst>
              <a:ext uri="{FF2B5EF4-FFF2-40B4-BE49-F238E27FC236}">
                <a16:creationId xmlns:a16="http://schemas.microsoft.com/office/drawing/2014/main" id="{F53300B0-4E4A-4C33-AD63-B07A992F3848}"/>
              </a:ext>
            </a:extLst>
          </p:cNvPr>
          <p:cNvPicPr>
            <a:picLocks noGrp="1" noChangeAspect="1"/>
          </p:cNvPicPr>
          <p:nvPr>
            <p:ph idx="2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756" y="2503928"/>
            <a:ext cx="839788" cy="839788"/>
          </a:xfrm>
          <a:prstGeom prst="rect">
            <a:avLst/>
          </a:prstGeom>
        </p:spPr>
      </p:pic>
      <p:pic>
        <p:nvPicPr>
          <p:cNvPr id="55" name="Content Placeholder 54">
            <a:extLst>
              <a:ext uri="{FF2B5EF4-FFF2-40B4-BE49-F238E27FC236}">
                <a16:creationId xmlns:a16="http://schemas.microsoft.com/office/drawing/2014/main" id="{FB0B2615-ECF6-4CB1-B75B-E6B86235D847}"/>
              </a:ext>
            </a:extLst>
          </p:cNvPr>
          <p:cNvPicPr>
            <a:picLocks noGrp="1" noChangeAspect="1"/>
          </p:cNvPicPr>
          <p:nvPr>
            <p:ph idx="2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43" y="2468488"/>
            <a:ext cx="839788" cy="839788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0040036-0F5C-4174-9FF7-66F4C1DE4973}"/>
              </a:ext>
            </a:extLst>
          </p:cNvPr>
          <p:cNvPicPr>
            <a:picLocks noGrp="1" noChangeAspect="1"/>
          </p:cNvPicPr>
          <p:nvPr>
            <p:ph idx="20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5" y="2503928"/>
            <a:ext cx="839788" cy="839788"/>
          </a:xfrm>
        </p:spPr>
      </p:pic>
    </p:spTree>
    <p:extLst>
      <p:ext uri="{BB962C8B-B14F-4D97-AF65-F5344CB8AC3E}">
        <p14:creationId xmlns:p14="http://schemas.microsoft.com/office/powerpoint/2010/main" val="216125690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397032"/>
          </a:xfrm>
        </p:spPr>
        <p:txBody>
          <a:bodyPr/>
          <a:lstStyle/>
          <a:p>
            <a:r>
              <a:rPr lang="en-US" dirty="0"/>
              <a:t>Discord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397032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829971"/>
          </a:xfrm>
        </p:spPr>
        <p:txBody>
          <a:bodyPr/>
          <a:lstStyle/>
          <a:p>
            <a:r>
              <a:rPr lang="en-US" dirty="0"/>
              <a:t>Tablet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829971"/>
          </a:xfrm>
        </p:spPr>
        <p:txBody>
          <a:bodyPr/>
          <a:lstStyle/>
          <a:p>
            <a:r>
              <a:rPr lang="en-US" dirty="0"/>
              <a:t>Keyboard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397032"/>
          </a:xfrm>
        </p:spPr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Organizational / Hardware</a:t>
            </a:r>
          </a:p>
        </p:txBody>
      </p:sp>
      <p:pic>
        <p:nvPicPr>
          <p:cNvPr id="25" name="Content Placeholder 29">
            <a:extLst>
              <a:ext uri="{FF2B5EF4-FFF2-40B4-BE49-F238E27FC236}">
                <a16:creationId xmlns:a16="http://schemas.microsoft.com/office/drawing/2014/main" id="{8427FA77-5850-4162-B34C-EC52AF7A95CC}"/>
              </a:ext>
            </a:extLst>
          </p:cNvPr>
          <p:cNvPicPr>
            <a:picLocks noGrp="1" noChangeAspect="1"/>
          </p:cNvPicPr>
          <p:nvPr>
            <p:ph idx="19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93" y="2459036"/>
            <a:ext cx="839788" cy="839788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40A18838-92BE-43FC-A10E-491BB053E99F}"/>
              </a:ext>
            </a:extLst>
          </p:cNvPr>
          <p:cNvPicPr>
            <a:picLocks noGrp="1" noChangeAspect="1"/>
          </p:cNvPicPr>
          <p:nvPr>
            <p:ph idx="2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24" y="2533275"/>
            <a:ext cx="1141426" cy="839788"/>
          </a:xfrm>
        </p:spPr>
      </p:pic>
      <p:pic>
        <p:nvPicPr>
          <p:cNvPr id="29" name="Content Placeholder 27">
            <a:extLst>
              <a:ext uri="{FF2B5EF4-FFF2-40B4-BE49-F238E27FC236}">
                <a16:creationId xmlns:a16="http://schemas.microsoft.com/office/drawing/2014/main" id="{2394104C-B72C-42B7-BDDA-8491DC4ACD84}"/>
              </a:ext>
            </a:extLst>
          </p:cNvPr>
          <p:cNvPicPr>
            <a:picLocks noGrp="1" noChangeAspect="1"/>
          </p:cNvPicPr>
          <p:nvPr>
            <p:ph idx="18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6" y="2468488"/>
            <a:ext cx="839788" cy="839788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F2F7E9E-6387-4B7A-9478-B248CA0E5544}"/>
              </a:ext>
            </a:extLst>
          </p:cNvPr>
          <p:cNvPicPr>
            <a:picLocks noGrp="1" noChangeAspect="1"/>
          </p:cNvPicPr>
          <p:nvPr>
            <p:ph idx="21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26" y="2524310"/>
            <a:ext cx="2035849" cy="839788"/>
          </a:xfr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C649F782-F8FF-4EFF-8576-398387503383}"/>
              </a:ext>
            </a:extLst>
          </p:cNvPr>
          <p:cNvPicPr>
            <a:picLocks noGrp="1" noChangeAspect="1"/>
          </p:cNvPicPr>
          <p:nvPr>
            <p:ph idx="20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314" y="2533275"/>
            <a:ext cx="1257910" cy="839788"/>
          </a:xfrm>
        </p:spPr>
      </p:pic>
    </p:spTree>
    <p:extLst>
      <p:ext uri="{BB962C8B-B14F-4D97-AF65-F5344CB8AC3E}">
        <p14:creationId xmlns:p14="http://schemas.microsoft.com/office/powerpoint/2010/main" val="264415027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5" y="3361765"/>
            <a:ext cx="11660405" cy="625641"/>
          </a:xfrm>
        </p:spPr>
        <p:txBody>
          <a:bodyPr/>
          <a:lstStyle/>
          <a:p>
            <a:r>
              <a:rPr lang="en-US" dirty="0"/>
              <a:t>Outside Classes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627351"/>
          </a:xfrm>
        </p:spPr>
        <p:txBody>
          <a:bodyPr/>
          <a:lstStyle/>
          <a:p>
            <a:r>
              <a:rPr lang="en-US" dirty="0"/>
              <a:t>Section Three </a:t>
            </a:r>
          </a:p>
          <a:p>
            <a:pPr lvl="1"/>
            <a:r>
              <a:rPr lang="en-US" dirty="0"/>
              <a:t>five outside classes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77174105"/>
      </p:ext>
    </p:extLst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1041311"/>
          </a:xfrm>
        </p:spPr>
        <p:txBody>
          <a:bodyPr/>
          <a:lstStyle/>
          <a:p>
            <a:r>
              <a:rPr lang="en-US" dirty="0"/>
              <a:t>PSYC 355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Social Psychology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Motivating People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363450"/>
          </a:xfrm>
        </p:spPr>
        <p:txBody>
          <a:bodyPr/>
          <a:lstStyle/>
          <a:p>
            <a:r>
              <a:rPr lang="en-US" dirty="0"/>
              <a:t>PSYC 339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Origins of the Mind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Perception of Agents</a:t>
            </a:r>
          </a:p>
          <a:p>
            <a:endParaRPr lang="en-US"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041311"/>
          </a:xfrm>
        </p:spPr>
        <p:txBody>
          <a:bodyPr/>
          <a:lstStyle/>
          <a:p>
            <a:r>
              <a:rPr lang="en-US" dirty="0"/>
              <a:t>PSYC 305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Learning and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Principles of Reward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1862048"/>
          </a:xfrm>
        </p:spPr>
        <p:txBody>
          <a:bodyPr/>
          <a:lstStyle/>
          <a:p>
            <a:r>
              <a:rPr lang="en-US" dirty="0"/>
              <a:t>BUAD 302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Business Communications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Structuring group presentations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1041311"/>
          </a:xfrm>
        </p:spPr>
        <p:txBody>
          <a:bodyPr/>
          <a:lstStyle/>
          <a:p>
            <a:r>
              <a:rPr lang="en-US" dirty="0"/>
              <a:t>MPGU 120A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Beginning Guitar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Music Composition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764711"/>
            <a:ext cx="12192000" cy="535531"/>
          </a:xfrm>
        </p:spPr>
        <p:txBody>
          <a:bodyPr/>
          <a:lstStyle/>
          <a:p>
            <a:r>
              <a:rPr lang="en-US" dirty="0"/>
              <a:t>Outside Classes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12EF1-FDFE-4F6F-85EA-7206C29650CD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8658" y="2577396"/>
            <a:ext cx="2377440" cy="840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C9014B-59D7-4209-A86E-4675D0412F6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2483635" y="2577396"/>
            <a:ext cx="2377440" cy="840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C026E51-BE9E-4C87-A5CE-C02DAE37E3EF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A7E47F2-605F-4B9A-98F3-98E06BF8C96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D2487E2-2682-4B39-A1E9-AEF3C4150C91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666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FUL Presentations.pptx" id="{F35F1979-0F96-40AB-A8BA-4291EDE5F127}" vid="{D4D34B82-5498-418F-8E4B-B445820BA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961</TotalTime>
  <Words>624</Words>
  <Application>Microsoft Office PowerPoint</Application>
  <PresentationFormat>Widescreen</PresentationFormat>
  <Paragraphs>168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moonbase</vt:lpstr>
      <vt:lpstr>Design Philosophy</vt:lpstr>
      <vt:lpstr>Outside Topics</vt:lpstr>
      <vt:lpstr>Outside Topics</vt:lpstr>
      <vt:lpstr>Outside Software / Tools</vt:lpstr>
      <vt:lpstr>PowerPoint Presentation</vt:lpstr>
      <vt:lpstr>PowerPoint Presentation</vt:lpstr>
      <vt:lpstr>Outside Classes</vt:lpstr>
      <vt:lpstr>PowerPoint Presentation</vt:lpstr>
      <vt:lpstr>Data Structures</vt:lpstr>
      <vt:lpstr>PowerPoint Presentation</vt:lpstr>
      <vt:lpstr>Multithreading, Networking, Login / Guest Functionality</vt:lpstr>
      <vt:lpstr>PowerPoint Presentation</vt:lpstr>
      <vt:lpstr>PowerPoint Presentation</vt:lpstr>
      <vt:lpstr>Project Design and Teamwork</vt:lpstr>
      <vt:lpstr>PowerPoint Presentation</vt:lpstr>
      <vt:lpstr>PowerPoint Presentation</vt:lpstr>
      <vt:lpstr>moonbase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moonbase</dc:title>
  <dc:subject/>
  <dc:creator>Jun</dc:creator>
  <cp:keywords/>
  <dc:description/>
  <cp:lastModifiedBy>Jun</cp:lastModifiedBy>
  <cp:revision>76</cp:revision>
  <dcterms:created xsi:type="dcterms:W3CDTF">2017-11-23T06:16:03Z</dcterms:created>
  <dcterms:modified xsi:type="dcterms:W3CDTF">2017-11-30T05:36:22Z</dcterms:modified>
  <cp:category/>
</cp:coreProperties>
</file>