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72" r:id="rId7"/>
    <p:sldId id="27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4784"/>
  </p:normalViewPr>
  <p:slideViewPr>
    <p:cSldViewPr snapToGrid="0" snapToObjects="1">
      <p:cViewPr varScale="1">
        <p:scale>
          <a:sx n="159" d="100"/>
          <a:sy n="159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355A3-8DDE-B744-BB28-9349FCD44277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644D-BDB4-4149-AAF2-36815C791E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773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9644D-BDB4-4149-AAF2-36815C791E1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312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90D4-C012-3B47-ABA2-3434E052E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506AD-08FA-314C-B538-5379CB87B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97E8E-7EFE-8F48-B69D-9D0909B6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54504-EE8D-F44B-B55E-F22CB351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434CC-146E-5149-BC73-CCB94017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87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42DF-F8C8-B442-B964-B3B7744C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E6163-657D-1441-A736-7E197BC66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0607F-40FB-EB4A-B7F1-E9D1531B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C10E0-D02D-E34B-A95F-F6589AB1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66F71-E9AE-7D43-B7BD-2CBCCFBD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42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B8418-AAC2-9E4C-9F45-4AD2037B0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2330EA-76D8-7146-BB4C-029AB3E72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920E6-0A15-9F49-A2ED-A34772DF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8EE58-54F0-3E4D-A901-267492D3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23014-8AA2-2A4C-BB37-F1854090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915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D5BBB-6852-8046-B5F9-E9793CA3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ED595-A874-CD44-98FF-ACF5D121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5B1A6-6CC6-D64F-81FF-0A4F515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49769-B4AB-4340-B067-40D7193B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DC98C-80FB-2042-A725-48427ABC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154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B2116-3475-A241-B6F4-8DD1BEFB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88B16-3849-014E-8B5F-F1BA4DF32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9BC25-B2BE-D446-820E-F44B0302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21CBF-1678-C046-96A3-41F6C0F5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FED98-DBD8-444A-9A4B-85FDBA2F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653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CB87-2B30-6345-9F70-6882D492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A6649-6941-0A43-AC2B-7F7027F44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C58C3-6519-694F-830C-DFA1003F8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FFB18E-7A97-684B-B008-95868629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6C8E1-0EA9-E544-9CBC-7F6CA911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5F74A-72AA-7741-AA28-D0B1427F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050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265DA-6836-5F44-A6F8-B30FBF7F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CFA39-2572-A243-B561-FAE313FB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6535D0-E1F1-4144-8345-DB52ED51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3BC2DC-2534-E547-B9AE-0D0ED8A9B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7DC067-83B3-CC49-9A67-1E3D16C2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2E72E3-3A79-6148-80E2-C0F06402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33E5EF-24A1-FE41-890F-5C691058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D897D9-1F9E-724C-B4B3-85E1C50F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354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5ADA-4A5F-5B48-B9C8-3231A94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CCE594-82B4-FF46-8C62-385C413A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188FE7-6AB3-4040-833E-9F5D590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A454A6-EB7E-874A-87D1-278D3C45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2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B39E0-D07B-4C4A-8E95-301E1FAD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FA8A03-F7E9-7849-9048-CA9B5299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596A8-BF0A-1E47-95B6-F8434A52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066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EEAE2-FCFE-814E-80AE-4F5D32EC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C9C8C-C464-4E44-A3DA-CA7981BF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291F5-3A11-4648-A1DF-4FD4E7CF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DD6E1-1D10-BB4F-8F80-E40F2DAD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E59A05-085C-F542-9B65-CCA8C2BE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CBFE5-D3BE-CF4B-B45D-1E9D9D14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71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FCAFE-6576-9B41-B37C-A36FD3D9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A8D245-7919-AB42-998C-E58C551AA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2ECA0-3100-8B4E-B6A9-CD965C2C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BC6A4-1DC2-B140-937E-C0FFCD8F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2454F7-69FE-3644-B8BE-EBD0759A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F0CD5-5D1F-1541-A02F-DF605386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702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E6A346-609E-CF4C-8A53-5E7371BD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2586B-8EDF-BD49-B2B1-2E16DA43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80517-F7E5-044D-84AF-67453C57F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C321-B189-D74B-8A5A-137927E1E223}" type="datetimeFigureOut">
              <a:rPr kumimoji="1" lang="ko-Kore-KR" altLang="en-US" smtClean="0"/>
              <a:t>7/9/20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B1474-D0BF-424E-9B49-7AC86EDCB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AB33E-10C8-F54E-84BB-4546B8651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9C35-DF09-854E-B36B-5549776AA25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315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동물, 물, 케이크, 쥐고있는이(가) 표시된 사진&#10;&#10;자동 생성된 설명">
            <a:extLst>
              <a:ext uri="{FF2B5EF4-FFF2-40B4-BE49-F238E27FC236}">
                <a16:creationId xmlns:a16="http://schemas.microsoft.com/office/drawing/2014/main" id="{6DF12688-B7F5-BF43-AAA9-D74CB37093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532659" cy="6858000"/>
          </a:xfrm>
          <a:prstGeom prst="rect">
            <a:avLst/>
          </a:prstGeom>
          <a:ln>
            <a:noFill/>
          </a:ln>
          <a:effectLst>
            <a:outerShdw blurRad="1270000" dist="139700" dir="2700000" algn="tl" rotWithShape="0">
              <a:srgbClr val="333333">
                <a:alpha val="89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74BE81-FF8B-7149-B37E-B8029E1A2C78}"/>
              </a:ext>
            </a:extLst>
          </p:cNvPr>
          <p:cNvSpPr txBox="1"/>
          <p:nvPr/>
        </p:nvSpPr>
        <p:spPr>
          <a:xfrm>
            <a:off x="2309568" y="2137955"/>
            <a:ext cx="9115719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ko-KR" altLang="en-US" sz="13800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그로스</a:t>
            </a:r>
            <a:r>
              <a:rPr kumimoji="1" lang="ko-KR" altLang="en-US" sz="138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해킹</a:t>
            </a:r>
            <a:endParaRPr kumimoji="1" lang="ko-Kore-KR" altLang="en-US" sz="19900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1EA9A7-44E9-324D-8004-417A7849ED1F}"/>
              </a:ext>
            </a:extLst>
          </p:cNvPr>
          <p:cNvSpPr txBox="1"/>
          <p:nvPr/>
        </p:nvSpPr>
        <p:spPr>
          <a:xfrm>
            <a:off x="9485774" y="5191499"/>
            <a:ext cx="29551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ffectLst>
                  <a:glow>
                    <a:schemeClr val="accent1"/>
                  </a:glow>
                  <a:outerShdw blurRad="50800" dist="50800" dir="5400000" algn="ctr" rotWithShape="0">
                    <a:schemeClr val="bg1">
                      <a:alpha val="53000"/>
                    </a:schemeClr>
                  </a:outerShdw>
                </a:effectLst>
                <a:latin typeface="YiSunShin Dotum M" panose="02020603020101020101" pitchFamily="18" charset="-127"/>
                <a:ea typeface="YiSunShin Dotum M" panose="02020603020101020101" pitchFamily="18" charset="-127"/>
              </a:rPr>
              <a:t>상명대학교</a:t>
            </a:r>
            <a:endParaRPr lang="en-US" altLang="ko-KR" sz="3200" dirty="0">
              <a:solidFill>
                <a:schemeClr val="bg1"/>
              </a:solidFill>
              <a:effectLst>
                <a:glow>
                  <a:schemeClr val="accent1"/>
                </a:glow>
                <a:outerShdw blurRad="50800" dist="50800" dir="5400000" algn="ctr" rotWithShape="0">
                  <a:schemeClr val="bg1">
                    <a:alpha val="53000"/>
                  </a:schemeClr>
                </a:outerShdw>
              </a:effectLst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effectLst>
                  <a:glow>
                    <a:schemeClr val="accent1"/>
                  </a:glow>
                  <a:outerShdw blurRad="50800" dist="50800" dir="5400000" algn="ctr" rotWithShape="0">
                    <a:schemeClr val="bg1">
                      <a:alpha val="53000"/>
                    </a:schemeClr>
                  </a:outerShdw>
                </a:effectLst>
                <a:latin typeface="YiSunShin Dotum M" panose="02020603020101020101" pitchFamily="18" charset="-127"/>
                <a:ea typeface="YiSunShin Dotum M" panose="02020603020101020101" pitchFamily="18" charset="-127"/>
              </a:rPr>
              <a:t>컴퓨터과학전공 </a:t>
            </a:r>
            <a:endParaRPr lang="en-US" altLang="ko-KR" sz="3200" dirty="0">
              <a:solidFill>
                <a:schemeClr val="bg1"/>
              </a:solidFill>
              <a:effectLst>
                <a:glow>
                  <a:schemeClr val="accent1"/>
                </a:glow>
                <a:outerShdw blurRad="50800" dist="50800" dir="5400000" algn="ctr" rotWithShape="0">
                  <a:schemeClr val="bg1">
                    <a:alpha val="53000"/>
                  </a:schemeClr>
                </a:outerShdw>
              </a:effectLst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effectLst>
                  <a:glow>
                    <a:schemeClr val="accent1"/>
                  </a:glow>
                  <a:outerShdw blurRad="50800" dist="50800" dir="5400000" algn="ctr" rotWithShape="0">
                    <a:schemeClr val="bg1">
                      <a:alpha val="53000"/>
                    </a:schemeClr>
                  </a:outerShdw>
                </a:effectLst>
                <a:latin typeface="YiSunShin Dotum M" panose="02020603020101020101" pitchFamily="18" charset="-127"/>
                <a:ea typeface="YiSunShin Dotum M" panose="02020603020101020101" pitchFamily="18" charset="-127"/>
              </a:rPr>
              <a:t>장준영</a:t>
            </a:r>
            <a:endParaRPr lang="en" altLang="ko-Kore-KR" sz="3200" dirty="0">
              <a:solidFill>
                <a:schemeClr val="bg1"/>
              </a:solidFill>
              <a:effectLst>
                <a:glow>
                  <a:schemeClr val="accent1"/>
                </a:glow>
                <a:outerShdw blurRad="50800" dist="50800" dir="5400000" algn="ctr" rotWithShape="0">
                  <a:schemeClr val="bg1">
                    <a:alpha val="53000"/>
                  </a:schemeClr>
                </a:outerShdw>
              </a:effectLst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동물, 물, 케이크, 쥐고있는이(가) 표시된 사진&#10;&#10;자동 생성된 설명">
            <a:extLst>
              <a:ext uri="{FF2B5EF4-FFF2-40B4-BE49-F238E27FC236}">
                <a16:creationId xmlns:a16="http://schemas.microsoft.com/office/drawing/2014/main" id="{6DF12688-B7F5-BF43-AAA9-D74CB370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532659" cy="6858000"/>
          </a:xfrm>
          <a:prstGeom prst="rect">
            <a:avLst/>
          </a:prstGeom>
          <a:ln>
            <a:noFill/>
          </a:ln>
          <a:effectLst>
            <a:outerShdw blurRad="1270000" dist="139700" dir="2700000" algn="tl" rotWithShape="0">
              <a:srgbClr val="333333">
                <a:alpha val="89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B4D9D-11B5-7946-BB50-0F16FE865A38}"/>
              </a:ext>
            </a:extLst>
          </p:cNvPr>
          <p:cNvSpPr/>
          <p:nvPr/>
        </p:nvSpPr>
        <p:spPr>
          <a:xfrm>
            <a:off x="-2" y="788220"/>
            <a:ext cx="12532659" cy="5872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0A875-F955-1047-85EC-6C7C15D96668}"/>
              </a:ext>
            </a:extLst>
          </p:cNvPr>
          <p:cNvSpPr txBox="1"/>
          <p:nvPr/>
        </p:nvSpPr>
        <p:spPr>
          <a:xfrm>
            <a:off x="157163" y="1042987"/>
            <a:ext cx="475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u="sng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01</a:t>
            </a:r>
            <a:r>
              <a:rPr kumimoji="1" lang="en-US" altLang="ko-KR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개요</a:t>
            </a:r>
            <a:endParaRPr kumimoji="1" lang="ko-Kore-KR" altLang="en-US" sz="4000" dirty="0"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EA7F69-1049-834A-ACCE-3680565E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737" y="5288843"/>
            <a:ext cx="2313186" cy="1371600"/>
          </a:xfrm>
          <a:prstGeom prst="rect">
            <a:avLst/>
          </a:prstGeom>
        </p:spPr>
      </p:pic>
      <p:pic>
        <p:nvPicPr>
          <p:cNvPr id="16" name="그림 15" descr="게임, 테이블이(가) 표시된 사진&#10;&#10;자동 생성된 설명">
            <a:extLst>
              <a:ext uri="{FF2B5EF4-FFF2-40B4-BE49-F238E27FC236}">
                <a16:creationId xmlns:a16="http://schemas.microsoft.com/office/drawing/2014/main" id="{EBA47E4A-ABF9-B746-A401-ECBFF529A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040" y="1750873"/>
            <a:ext cx="6359427" cy="1865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AB6B22-E031-A447-8251-E3EC5C5197BD}"/>
                  </a:ext>
                </a:extLst>
              </p:cNvPr>
              <p:cNvSpPr txBox="1"/>
              <p:nvPr/>
            </p:nvSpPr>
            <p:spPr>
              <a:xfrm>
                <a:off x="157163" y="3863084"/>
                <a:ext cx="119374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・</m:t>
                    </m:r>
                  </m:oMath>
                </a14:m>
                <a:r>
                  <a:rPr lang="ko-KR" altLang="en-US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ko-KR" altLang="en-US" sz="2400" b="1" dirty="0" err="1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그로스</a:t>
                </a:r>
                <a:r>
                  <a:rPr lang="ko-KR" altLang="en-US" sz="24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해킹이란 </a:t>
                </a:r>
                <a:r>
                  <a:rPr lang="ko-KR" altLang="ko-KR" sz="2400" b="1" dirty="0">
                    <a:solidFill>
                      <a:schemeClr val="accent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사용자의 </a:t>
                </a:r>
                <a:r>
                  <a:rPr lang="ko-KR" altLang="ko-KR" sz="2400" b="1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행동 패턴을 데이터로 추출하고</a:t>
                </a:r>
                <a:r>
                  <a:rPr lang="en-US" altLang="ko-KR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, </a:t>
                </a:r>
                <a:r>
                  <a:rPr lang="ko-KR" altLang="ko-KR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수집된 </a:t>
                </a:r>
                <a:r>
                  <a:rPr lang="ko-KR" altLang="ko-KR" sz="24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데이터를 분석</a:t>
                </a:r>
                <a:r>
                  <a:rPr lang="ko-KR" altLang="ko-KR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한 후</a:t>
                </a:r>
                <a:r>
                  <a:rPr lang="en-US" altLang="ko-KR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, </a:t>
                </a:r>
                <a:r>
                  <a:rPr lang="ko-KR" altLang="ko-KR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창의적인 마케팅 전략을 세워 회사를 급성장시키는</a:t>
                </a:r>
                <a:r>
                  <a:rPr lang="ko-KR" altLang="en-US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것 </a:t>
                </a:r>
                <a:endParaRPr lang="en-US" altLang="ko-KR" sz="2400" dirty="0"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  <a:p>
                <a:endParaRPr kumimoji="1" lang="en-US" altLang="ko-KR" sz="2400" dirty="0"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・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 </m:t>
                    </m:r>
                  </m:oMath>
                </a14:m>
                <a:r>
                  <a:rPr lang="ko-KR" altLang="en-US" sz="2400" b="1" dirty="0" err="1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그로스</a:t>
                </a:r>
                <a:r>
                  <a:rPr lang="ko-KR" altLang="en-US" sz="24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해킹은 </a:t>
                </a:r>
                <a:r>
                  <a:rPr lang="ko-KR" altLang="en-US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과거 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실리콘밸리의 </a:t>
                </a:r>
                <a:r>
                  <a:rPr lang="ko-KR" altLang="en-US" sz="2400" b="1" dirty="0" err="1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스타트업</a:t>
                </a:r>
                <a:r>
                  <a:rPr lang="ko-KR" altLang="en-US" sz="2400" b="1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기업</a:t>
                </a:r>
                <a:r>
                  <a:rPr lang="ko-KR" altLang="en-US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들이 초기에 사업을 빠르게 성장시키기 위해서 해킹을 해서라도 그 목표를 달성하겠다는 의지가 담겨있는 단어</a:t>
                </a:r>
                <a:endParaRPr kumimoji="1" lang="ko-KR" altLang="en-US" sz="2400" dirty="0"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AB6B22-E031-A447-8251-E3EC5C519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3" y="3863084"/>
                <a:ext cx="11937427" cy="1938992"/>
              </a:xfrm>
              <a:prstGeom prst="rect">
                <a:avLst/>
              </a:prstGeom>
              <a:blipFill>
                <a:blip r:embed="rId6"/>
                <a:stretch>
                  <a:fillRect l="-851" t="-1948" b="-5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11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동물, 물, 케이크, 쥐고있는이(가) 표시된 사진&#10;&#10;자동 생성된 설명">
            <a:extLst>
              <a:ext uri="{FF2B5EF4-FFF2-40B4-BE49-F238E27FC236}">
                <a16:creationId xmlns:a16="http://schemas.microsoft.com/office/drawing/2014/main" id="{6DF12688-B7F5-BF43-AAA9-D74CB370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532659" cy="6858000"/>
          </a:xfrm>
          <a:prstGeom prst="rect">
            <a:avLst/>
          </a:prstGeom>
          <a:ln>
            <a:noFill/>
          </a:ln>
          <a:effectLst>
            <a:outerShdw blurRad="1270000" dist="139700" dir="2700000" algn="tl" rotWithShape="0">
              <a:srgbClr val="333333">
                <a:alpha val="89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B4D9D-11B5-7946-BB50-0F16FE865A38}"/>
              </a:ext>
            </a:extLst>
          </p:cNvPr>
          <p:cNvSpPr/>
          <p:nvPr/>
        </p:nvSpPr>
        <p:spPr>
          <a:xfrm>
            <a:off x="-2" y="788220"/>
            <a:ext cx="12532659" cy="5872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0A875-F955-1047-85EC-6C7C15D96668}"/>
              </a:ext>
            </a:extLst>
          </p:cNvPr>
          <p:cNvSpPr txBox="1"/>
          <p:nvPr/>
        </p:nvSpPr>
        <p:spPr>
          <a:xfrm>
            <a:off x="157163" y="1042987"/>
            <a:ext cx="475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u="sng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02</a:t>
            </a:r>
            <a:r>
              <a:rPr kumimoji="1" lang="en-US" altLang="ko-KR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YiSunShin Dotum B" panose="02020603020101020101" pitchFamily="18" charset="-127"/>
                <a:ea typeface="YiSunShin Dotum B" panose="02020603020101020101" pitchFamily="18" charset="-127"/>
              </a:rPr>
              <a:t>그로스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해킹 예시</a:t>
            </a:r>
            <a:endParaRPr kumimoji="1" lang="ko-Kore-KR" altLang="en-US" sz="4000" dirty="0"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EA7F69-1049-834A-ACCE-3680565E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426" y="5236759"/>
            <a:ext cx="2313186" cy="1371600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502C57FD-2879-5040-B5CF-3188ADEA1DF3}"/>
              </a:ext>
            </a:extLst>
          </p:cNvPr>
          <p:cNvSpPr/>
          <p:nvPr/>
        </p:nvSpPr>
        <p:spPr>
          <a:xfrm>
            <a:off x="4265911" y="3569796"/>
            <a:ext cx="813203" cy="57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80DFB-1BBA-584B-80A3-56285C7F2701}"/>
              </a:ext>
            </a:extLst>
          </p:cNvPr>
          <p:cNvSpPr txBox="1"/>
          <p:nvPr/>
        </p:nvSpPr>
        <p:spPr>
          <a:xfrm>
            <a:off x="5457176" y="4878805"/>
            <a:ext cx="190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신발을 사고 싶다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359B834-F916-FC47-BE6A-D74120E51412}"/>
              </a:ext>
            </a:extLst>
          </p:cNvPr>
          <p:cNvGrpSpPr/>
          <p:nvPr/>
        </p:nvGrpSpPr>
        <p:grpSpPr>
          <a:xfrm>
            <a:off x="618987" y="2715121"/>
            <a:ext cx="3242820" cy="2660400"/>
            <a:chOff x="714565" y="1874654"/>
            <a:chExt cx="3242820" cy="2662402"/>
          </a:xfrm>
        </p:grpSpPr>
        <p:pic>
          <p:nvPicPr>
            <p:cNvPr id="5" name="그림 4" descr="사람, 가장, 실내, 여자이(가) 표시된 사진&#10;&#10;자동 생성된 설명">
              <a:extLst>
                <a:ext uri="{FF2B5EF4-FFF2-40B4-BE49-F238E27FC236}">
                  <a16:creationId xmlns:a16="http://schemas.microsoft.com/office/drawing/2014/main" id="{E4102412-ADFD-EE45-884B-AA8ED042F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565" y="1874654"/>
              <a:ext cx="3242820" cy="228438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0D0328-1118-354E-87C3-23F1ED16284E}"/>
                </a:ext>
              </a:extLst>
            </p:cNvPr>
            <p:cNvSpPr txBox="1"/>
            <p:nvPr/>
          </p:nvSpPr>
          <p:spPr>
            <a:xfrm>
              <a:off x="1244559" y="4167724"/>
              <a:ext cx="2300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&lt;</a:t>
              </a:r>
              <a:r>
                <a:rPr kumimoji="1" lang="ko-KR" altLang="en-US" dirty="0" err="1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블랙핑크</a:t>
              </a:r>
              <a:r>
                <a:rPr kumimoji="1" lang="ko-KR" altLang="en-US" dirty="0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 멤버 </a:t>
              </a:r>
              <a:r>
                <a:rPr kumimoji="1" lang="en-US" altLang="ko-KR" dirty="0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4</a:t>
              </a:r>
              <a:r>
                <a:rPr kumimoji="1" lang="ko-KR" altLang="en-US" dirty="0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명</a:t>
              </a:r>
              <a:r>
                <a:rPr kumimoji="1" lang="en-US" altLang="ko-KR" dirty="0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&gt;</a:t>
              </a:r>
              <a:endParaRPr kumimoji="1"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endParaRPr>
            </a:p>
          </p:txBody>
        </p:sp>
      </p:grpSp>
      <p:pic>
        <p:nvPicPr>
          <p:cNvPr id="12" name="그림 11" descr="나이프이(가) 표시된 사진&#10;&#10;자동 생성된 설명">
            <a:extLst>
              <a:ext uri="{FF2B5EF4-FFF2-40B4-BE49-F238E27FC236}">
                <a16:creationId xmlns:a16="http://schemas.microsoft.com/office/drawing/2014/main" id="{DD2FC5D0-38EC-734A-8934-ACF01717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114" y="3237553"/>
            <a:ext cx="2660340" cy="1585972"/>
          </a:xfrm>
          <a:prstGeom prst="rect">
            <a:avLst/>
          </a:prstGeom>
        </p:spPr>
      </p:pic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93FE71C-7F82-4646-BFA7-2FF788A76C71}"/>
              </a:ext>
            </a:extLst>
          </p:cNvPr>
          <p:cNvSpPr/>
          <p:nvPr/>
        </p:nvSpPr>
        <p:spPr>
          <a:xfrm>
            <a:off x="7859095" y="3569796"/>
            <a:ext cx="813203" cy="575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732367-11E7-1946-B567-0A4A3C27E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8006" y="2699438"/>
            <a:ext cx="2364033" cy="23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동물, 물, 케이크, 쥐고있는이(가) 표시된 사진&#10;&#10;자동 생성된 설명">
            <a:extLst>
              <a:ext uri="{FF2B5EF4-FFF2-40B4-BE49-F238E27FC236}">
                <a16:creationId xmlns:a16="http://schemas.microsoft.com/office/drawing/2014/main" id="{6DF12688-B7F5-BF43-AAA9-D74CB370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532659" cy="6858000"/>
          </a:xfrm>
          <a:prstGeom prst="rect">
            <a:avLst/>
          </a:prstGeom>
          <a:ln>
            <a:noFill/>
          </a:ln>
          <a:effectLst>
            <a:outerShdw blurRad="1270000" dist="139700" dir="2700000" algn="tl" rotWithShape="0">
              <a:srgbClr val="333333">
                <a:alpha val="89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B4D9D-11B5-7946-BB50-0F16FE865A38}"/>
              </a:ext>
            </a:extLst>
          </p:cNvPr>
          <p:cNvSpPr/>
          <p:nvPr/>
        </p:nvSpPr>
        <p:spPr>
          <a:xfrm>
            <a:off x="-2" y="788220"/>
            <a:ext cx="12532659" cy="5872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0A875-F955-1047-85EC-6C7C15D96668}"/>
              </a:ext>
            </a:extLst>
          </p:cNvPr>
          <p:cNvSpPr txBox="1"/>
          <p:nvPr/>
        </p:nvSpPr>
        <p:spPr>
          <a:xfrm>
            <a:off x="157163" y="1042987"/>
            <a:ext cx="475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u="sng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02</a:t>
            </a:r>
            <a:r>
              <a:rPr kumimoji="1" lang="en-US" altLang="ko-KR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YiSunShin Dotum B" panose="02020603020101020101" pitchFamily="18" charset="-127"/>
                <a:ea typeface="YiSunShin Dotum B" panose="02020603020101020101" pitchFamily="18" charset="-127"/>
              </a:rPr>
              <a:t>그로스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해킹 예시</a:t>
            </a:r>
            <a:endParaRPr kumimoji="1" lang="ko-Kore-KR" altLang="en-US" sz="4000" dirty="0"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EA7F69-1049-834A-ACCE-3680565E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364" y="5297411"/>
            <a:ext cx="2313186" cy="1371600"/>
          </a:xfrm>
          <a:prstGeom prst="rect">
            <a:avLst/>
          </a:prstGeom>
        </p:spPr>
      </p:pic>
      <p:pic>
        <p:nvPicPr>
          <p:cNvPr id="11" name="그림 10" descr="의류, 여자, 드레스, 서있는이(가) 표시된 사진&#10;&#10;자동 생성된 설명">
            <a:extLst>
              <a:ext uri="{FF2B5EF4-FFF2-40B4-BE49-F238E27FC236}">
                <a16:creationId xmlns:a16="http://schemas.microsoft.com/office/drawing/2014/main" id="{A5DD81CE-556A-AA4F-9E41-66699CC3D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95" y="2019739"/>
            <a:ext cx="1282700" cy="1574800"/>
          </a:xfrm>
          <a:prstGeom prst="rect">
            <a:avLst/>
          </a:prstGeom>
        </p:spPr>
      </p:pic>
      <p:pic>
        <p:nvPicPr>
          <p:cNvPr id="16" name="그림 15" descr="의류, 여자, 앉아있는, 서있는이(가) 표시된 사진&#10;&#10;자동 생성된 설명">
            <a:extLst>
              <a:ext uri="{FF2B5EF4-FFF2-40B4-BE49-F238E27FC236}">
                <a16:creationId xmlns:a16="http://schemas.microsoft.com/office/drawing/2014/main" id="{EF14B756-A691-4247-A6A7-18979FBD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51" y="4329880"/>
            <a:ext cx="1155700" cy="1739900"/>
          </a:xfrm>
          <a:prstGeom prst="rect">
            <a:avLst/>
          </a:prstGeom>
        </p:spPr>
      </p:pic>
      <p:pic>
        <p:nvPicPr>
          <p:cNvPr id="19" name="그림 18" descr="의류, 사람, 실내, 여자이(가) 표시된 사진&#10;&#10;자동 생성된 설명">
            <a:extLst>
              <a:ext uri="{FF2B5EF4-FFF2-40B4-BE49-F238E27FC236}">
                <a16:creationId xmlns:a16="http://schemas.microsoft.com/office/drawing/2014/main" id="{5988CE3E-DB91-BD41-9933-F347ABF6CC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561" y="1892739"/>
            <a:ext cx="1181100" cy="1701800"/>
          </a:xfrm>
          <a:prstGeom prst="rect">
            <a:avLst/>
          </a:prstGeom>
        </p:spPr>
      </p:pic>
      <p:pic>
        <p:nvPicPr>
          <p:cNvPr id="21" name="그림 20" descr="의류, 사람, 실외, 여자이(가) 표시된 사진&#10;&#10;자동 생성된 설명">
            <a:extLst>
              <a:ext uri="{FF2B5EF4-FFF2-40B4-BE49-F238E27FC236}">
                <a16:creationId xmlns:a16="http://schemas.microsoft.com/office/drawing/2014/main" id="{7A13DBC3-073C-9147-B86B-EB28199C4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983" y="4346929"/>
            <a:ext cx="1181100" cy="1739900"/>
          </a:xfrm>
          <a:prstGeom prst="rect">
            <a:avLst/>
          </a:prstGeom>
        </p:spPr>
      </p:pic>
      <p:sp>
        <p:nvSpPr>
          <p:cNvPr id="43" name="오른쪽 화살표[R] 42">
            <a:extLst>
              <a:ext uri="{FF2B5EF4-FFF2-40B4-BE49-F238E27FC236}">
                <a16:creationId xmlns:a16="http://schemas.microsoft.com/office/drawing/2014/main" id="{E33E15BA-D054-F14A-912B-7522C20D6DE5}"/>
              </a:ext>
            </a:extLst>
          </p:cNvPr>
          <p:cNvSpPr/>
          <p:nvPr/>
        </p:nvSpPr>
        <p:spPr>
          <a:xfrm>
            <a:off x="7524137" y="2718065"/>
            <a:ext cx="546755" cy="42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6102C7D-4B27-0648-883E-8DBD675B5DD3}"/>
              </a:ext>
            </a:extLst>
          </p:cNvPr>
          <p:cNvGrpSpPr/>
          <p:nvPr/>
        </p:nvGrpSpPr>
        <p:grpSpPr>
          <a:xfrm>
            <a:off x="1572395" y="2730207"/>
            <a:ext cx="4747200" cy="457920"/>
            <a:chOff x="1572395" y="2730207"/>
            <a:chExt cx="4747200" cy="457920"/>
          </a:xfrm>
        </p:grpSpPr>
        <p:sp>
          <p:nvSpPr>
            <p:cNvPr id="53" name="오른쪽 화살표[R] 52">
              <a:extLst>
                <a:ext uri="{FF2B5EF4-FFF2-40B4-BE49-F238E27FC236}">
                  <a16:creationId xmlns:a16="http://schemas.microsoft.com/office/drawing/2014/main" id="{5677E8E3-D49E-224A-8F28-6DF9D7047E3A}"/>
                </a:ext>
              </a:extLst>
            </p:cNvPr>
            <p:cNvSpPr/>
            <p:nvPr/>
          </p:nvSpPr>
          <p:spPr>
            <a:xfrm>
              <a:off x="1572395" y="2828035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4" name="오른쪽 화살표[R] 53">
              <a:extLst>
                <a:ext uri="{FF2B5EF4-FFF2-40B4-BE49-F238E27FC236}">
                  <a16:creationId xmlns:a16="http://schemas.microsoft.com/office/drawing/2014/main" id="{4A3CF261-DD9F-DF4F-BF2A-B87BA9AD0A39}"/>
                </a:ext>
              </a:extLst>
            </p:cNvPr>
            <p:cNvSpPr/>
            <p:nvPr/>
          </p:nvSpPr>
          <p:spPr>
            <a:xfrm>
              <a:off x="5029416" y="2828035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오른쪽 화살표[R] 38">
              <a:extLst>
                <a:ext uri="{FF2B5EF4-FFF2-40B4-BE49-F238E27FC236}">
                  <a16:creationId xmlns:a16="http://schemas.microsoft.com/office/drawing/2014/main" id="{DEB17EF2-E54E-704D-8034-B7CA1731396E}"/>
                </a:ext>
              </a:extLst>
            </p:cNvPr>
            <p:cNvSpPr/>
            <p:nvPr/>
          </p:nvSpPr>
          <p:spPr>
            <a:xfrm>
              <a:off x="3309120" y="2837924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86CE1488-F96C-FA41-AEDB-4596910BD9EF}"/>
                </a:ext>
              </a:extLst>
            </p:cNvPr>
            <p:cNvGrpSpPr/>
            <p:nvPr/>
          </p:nvGrpSpPr>
          <p:grpSpPr>
            <a:xfrm>
              <a:off x="2071159" y="2730207"/>
              <a:ext cx="1214093" cy="449780"/>
              <a:chOff x="2143976" y="2712746"/>
              <a:chExt cx="1214093" cy="449780"/>
            </a:xfrm>
          </p:grpSpPr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B3C475C3-68B6-C84B-B19E-C50F1777D37F}"/>
                  </a:ext>
                </a:extLst>
              </p:cNvPr>
              <p:cNvSpPr/>
              <p:nvPr/>
            </p:nvSpPr>
            <p:spPr>
              <a:xfrm>
                <a:off x="2143976" y="2712746"/>
                <a:ext cx="1153031" cy="4497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1280366-9666-E149-BBCA-85CC2647942D}"/>
                  </a:ext>
                </a:extLst>
              </p:cNvPr>
              <p:cNvSpPr txBox="1"/>
              <p:nvPr/>
            </p:nvSpPr>
            <p:spPr>
              <a:xfrm>
                <a:off x="2210878" y="2755022"/>
                <a:ext cx="114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회원가입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D6773BB-0A5D-9748-AC36-331896418E08}"/>
                </a:ext>
              </a:extLst>
            </p:cNvPr>
            <p:cNvGrpSpPr/>
            <p:nvPr/>
          </p:nvGrpSpPr>
          <p:grpSpPr>
            <a:xfrm>
              <a:off x="3822790" y="2733983"/>
              <a:ext cx="1239203" cy="449780"/>
              <a:chOff x="3755599" y="3577538"/>
              <a:chExt cx="1239203" cy="449780"/>
            </a:xfrm>
          </p:grpSpPr>
          <p:sp>
            <p:nvSpPr>
              <p:cNvPr id="55" name="모서리가 둥근 직사각형 54">
                <a:extLst>
                  <a:ext uri="{FF2B5EF4-FFF2-40B4-BE49-F238E27FC236}">
                    <a16:creationId xmlns:a16="http://schemas.microsoft.com/office/drawing/2014/main" id="{D10812F0-5711-F141-B6EF-FAED4BF1FB55}"/>
                  </a:ext>
                </a:extLst>
              </p:cNvPr>
              <p:cNvSpPr/>
              <p:nvPr/>
            </p:nvSpPr>
            <p:spPr>
              <a:xfrm>
                <a:off x="3755599" y="3577538"/>
                <a:ext cx="1153031" cy="4497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6AA45A-A2E3-A448-A79F-71B2B7380479}"/>
                  </a:ext>
                </a:extLst>
              </p:cNvPr>
              <p:cNvSpPr txBox="1"/>
              <p:nvPr/>
            </p:nvSpPr>
            <p:spPr>
              <a:xfrm>
                <a:off x="3847704" y="3619096"/>
                <a:ext cx="1147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장바구니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1C25FC-4DB3-2A44-8CAC-28C72D4DA06B}"/>
                </a:ext>
              </a:extLst>
            </p:cNvPr>
            <p:cNvGrpSpPr/>
            <p:nvPr/>
          </p:nvGrpSpPr>
          <p:grpSpPr>
            <a:xfrm>
              <a:off x="5545586" y="2738347"/>
              <a:ext cx="774009" cy="449780"/>
              <a:chOff x="5528530" y="3499441"/>
              <a:chExt cx="774009" cy="449780"/>
            </a:xfrm>
          </p:grpSpPr>
          <p:sp>
            <p:nvSpPr>
              <p:cNvPr id="62" name="모서리가 둥근 직사각형 61">
                <a:extLst>
                  <a:ext uri="{FF2B5EF4-FFF2-40B4-BE49-F238E27FC236}">
                    <a16:creationId xmlns:a16="http://schemas.microsoft.com/office/drawing/2014/main" id="{7AC8B179-D734-AB40-8EE6-0413DE48E108}"/>
                  </a:ext>
                </a:extLst>
              </p:cNvPr>
              <p:cNvSpPr/>
              <p:nvPr/>
            </p:nvSpPr>
            <p:spPr>
              <a:xfrm>
                <a:off x="5528530" y="3499441"/>
                <a:ext cx="661524" cy="44978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12C2BEA-36A0-2849-BAAC-DFA23ABA0ACC}"/>
                  </a:ext>
                </a:extLst>
              </p:cNvPr>
              <p:cNvSpPr txBox="1"/>
              <p:nvPr/>
            </p:nvSpPr>
            <p:spPr>
              <a:xfrm>
                <a:off x="5572004" y="3545075"/>
                <a:ext cx="730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이탈</a:t>
                </a: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01607A2-0647-5D45-A931-FE8C160DE426}"/>
              </a:ext>
            </a:extLst>
          </p:cNvPr>
          <p:cNvGrpSpPr/>
          <p:nvPr/>
        </p:nvGrpSpPr>
        <p:grpSpPr>
          <a:xfrm>
            <a:off x="7524137" y="5074803"/>
            <a:ext cx="4729444" cy="457920"/>
            <a:chOff x="1572395" y="2730207"/>
            <a:chExt cx="4729444" cy="457920"/>
          </a:xfrm>
        </p:grpSpPr>
        <p:sp>
          <p:nvSpPr>
            <p:cNvPr id="66" name="오른쪽 화살표[R] 65">
              <a:extLst>
                <a:ext uri="{FF2B5EF4-FFF2-40B4-BE49-F238E27FC236}">
                  <a16:creationId xmlns:a16="http://schemas.microsoft.com/office/drawing/2014/main" id="{FB79FE54-1569-E844-A046-03E65796ED4C}"/>
                </a:ext>
              </a:extLst>
            </p:cNvPr>
            <p:cNvSpPr/>
            <p:nvPr/>
          </p:nvSpPr>
          <p:spPr>
            <a:xfrm>
              <a:off x="1572395" y="2828035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오른쪽 화살표[R] 66">
              <a:extLst>
                <a:ext uri="{FF2B5EF4-FFF2-40B4-BE49-F238E27FC236}">
                  <a16:creationId xmlns:a16="http://schemas.microsoft.com/office/drawing/2014/main" id="{D1F7FBB4-D270-9147-8C08-D3458628B0B6}"/>
                </a:ext>
              </a:extLst>
            </p:cNvPr>
            <p:cNvSpPr/>
            <p:nvPr/>
          </p:nvSpPr>
          <p:spPr>
            <a:xfrm>
              <a:off x="5029416" y="2828035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8" name="오른쪽 화살표[R] 67">
              <a:extLst>
                <a:ext uri="{FF2B5EF4-FFF2-40B4-BE49-F238E27FC236}">
                  <a16:creationId xmlns:a16="http://schemas.microsoft.com/office/drawing/2014/main" id="{8ABA293E-9521-8B43-A538-6BDE60DD17A1}"/>
                </a:ext>
              </a:extLst>
            </p:cNvPr>
            <p:cNvSpPr/>
            <p:nvPr/>
          </p:nvSpPr>
          <p:spPr>
            <a:xfrm>
              <a:off x="3309120" y="2837924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F6472C3A-2C28-574A-B58D-8A78EF7A7733}"/>
                </a:ext>
              </a:extLst>
            </p:cNvPr>
            <p:cNvGrpSpPr/>
            <p:nvPr/>
          </p:nvGrpSpPr>
          <p:grpSpPr>
            <a:xfrm>
              <a:off x="2071159" y="2730207"/>
              <a:ext cx="1214093" cy="449780"/>
              <a:chOff x="2143976" y="2712746"/>
              <a:chExt cx="1214093" cy="449780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6CE9258A-CB56-C04A-9523-2BA1386EBE58}"/>
                  </a:ext>
                </a:extLst>
              </p:cNvPr>
              <p:cNvSpPr/>
              <p:nvPr/>
            </p:nvSpPr>
            <p:spPr>
              <a:xfrm>
                <a:off x="2143976" y="2712746"/>
                <a:ext cx="1153031" cy="4497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9CE1F97-76F8-AB43-A179-236947012037}"/>
                  </a:ext>
                </a:extLst>
              </p:cNvPr>
              <p:cNvSpPr txBox="1"/>
              <p:nvPr/>
            </p:nvSpPr>
            <p:spPr>
              <a:xfrm>
                <a:off x="2210878" y="2763900"/>
                <a:ext cx="114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회원가입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F9C6AB6-2AC1-F24E-B60E-3645D12AE88B}"/>
                </a:ext>
              </a:extLst>
            </p:cNvPr>
            <p:cNvGrpSpPr/>
            <p:nvPr/>
          </p:nvGrpSpPr>
          <p:grpSpPr>
            <a:xfrm>
              <a:off x="3822790" y="2733983"/>
              <a:ext cx="1230325" cy="449780"/>
              <a:chOff x="3755599" y="3577538"/>
              <a:chExt cx="1230325" cy="449780"/>
            </a:xfrm>
          </p:grpSpPr>
          <p:sp>
            <p:nvSpPr>
              <p:cNvPr id="74" name="모서리가 둥근 직사각형 73">
                <a:extLst>
                  <a:ext uri="{FF2B5EF4-FFF2-40B4-BE49-F238E27FC236}">
                    <a16:creationId xmlns:a16="http://schemas.microsoft.com/office/drawing/2014/main" id="{DAB5C7A6-FBFF-1F4E-8130-AB471B44FDAD}"/>
                  </a:ext>
                </a:extLst>
              </p:cNvPr>
              <p:cNvSpPr/>
              <p:nvPr/>
            </p:nvSpPr>
            <p:spPr>
              <a:xfrm>
                <a:off x="3755599" y="3577538"/>
                <a:ext cx="1153031" cy="4497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51D5AD-172A-004C-99B6-6A3415A04156}"/>
                  </a:ext>
                </a:extLst>
              </p:cNvPr>
              <p:cNvSpPr txBox="1"/>
              <p:nvPr/>
            </p:nvSpPr>
            <p:spPr>
              <a:xfrm>
                <a:off x="3838826" y="3627974"/>
                <a:ext cx="1147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장바구니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E7B1F49-AE34-E740-869F-2273565FC30F}"/>
                </a:ext>
              </a:extLst>
            </p:cNvPr>
            <p:cNvGrpSpPr/>
            <p:nvPr/>
          </p:nvGrpSpPr>
          <p:grpSpPr>
            <a:xfrm>
              <a:off x="5545586" y="2738347"/>
              <a:ext cx="756253" cy="449780"/>
              <a:chOff x="5528530" y="3499441"/>
              <a:chExt cx="756253" cy="449780"/>
            </a:xfrm>
          </p:grpSpPr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8D3C1D14-0134-D141-A7C6-B26C3941D173}"/>
                  </a:ext>
                </a:extLst>
              </p:cNvPr>
              <p:cNvSpPr/>
              <p:nvPr/>
            </p:nvSpPr>
            <p:spPr>
              <a:xfrm>
                <a:off x="5528530" y="3499441"/>
                <a:ext cx="661524" cy="44978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E97BD15-1E83-A446-AB5F-6432EACD6A0E}"/>
                  </a:ext>
                </a:extLst>
              </p:cNvPr>
              <p:cNvSpPr txBox="1"/>
              <p:nvPr/>
            </p:nvSpPr>
            <p:spPr>
              <a:xfrm>
                <a:off x="5554248" y="3553953"/>
                <a:ext cx="730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구매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F9052F6-0EA9-474A-9388-1E6FC6DEA708}"/>
              </a:ext>
            </a:extLst>
          </p:cNvPr>
          <p:cNvGrpSpPr/>
          <p:nvPr/>
        </p:nvGrpSpPr>
        <p:grpSpPr>
          <a:xfrm>
            <a:off x="8298927" y="2692491"/>
            <a:ext cx="765131" cy="449780"/>
            <a:chOff x="5697986" y="2890747"/>
            <a:chExt cx="765131" cy="449780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9B85423E-6159-A74B-8D8F-0DE2AA8A30BE}"/>
                </a:ext>
              </a:extLst>
            </p:cNvPr>
            <p:cNvSpPr/>
            <p:nvPr/>
          </p:nvSpPr>
          <p:spPr>
            <a:xfrm>
              <a:off x="5697986" y="2890747"/>
              <a:ext cx="661524" cy="4497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987E65E-76EE-9449-BE13-C54B8C27E93C}"/>
                </a:ext>
              </a:extLst>
            </p:cNvPr>
            <p:cNvSpPr txBox="1"/>
            <p:nvPr/>
          </p:nvSpPr>
          <p:spPr>
            <a:xfrm>
              <a:off x="5732582" y="2945259"/>
              <a:ext cx="730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rgbClr val="FF0000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이탈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03C7821-3FBD-F243-9341-315065ABAD27}"/>
              </a:ext>
            </a:extLst>
          </p:cNvPr>
          <p:cNvGrpSpPr/>
          <p:nvPr/>
        </p:nvGrpSpPr>
        <p:grpSpPr>
          <a:xfrm>
            <a:off x="1468284" y="5138254"/>
            <a:ext cx="3143179" cy="467084"/>
            <a:chOff x="1572395" y="2730207"/>
            <a:chExt cx="3143179" cy="467084"/>
          </a:xfrm>
        </p:grpSpPr>
        <p:sp>
          <p:nvSpPr>
            <p:cNvPr id="83" name="오른쪽 화살표[R] 82">
              <a:extLst>
                <a:ext uri="{FF2B5EF4-FFF2-40B4-BE49-F238E27FC236}">
                  <a16:creationId xmlns:a16="http://schemas.microsoft.com/office/drawing/2014/main" id="{AB71A1DA-0214-C94D-83AD-D74E8BCC0C1F}"/>
                </a:ext>
              </a:extLst>
            </p:cNvPr>
            <p:cNvSpPr/>
            <p:nvPr/>
          </p:nvSpPr>
          <p:spPr>
            <a:xfrm>
              <a:off x="1572395" y="2828035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5" name="오른쪽 화살표[R] 84">
              <a:extLst>
                <a:ext uri="{FF2B5EF4-FFF2-40B4-BE49-F238E27FC236}">
                  <a16:creationId xmlns:a16="http://schemas.microsoft.com/office/drawing/2014/main" id="{3A8B0B41-59D5-3A46-B656-3BED7ABFA7EE}"/>
                </a:ext>
              </a:extLst>
            </p:cNvPr>
            <p:cNvSpPr/>
            <p:nvPr/>
          </p:nvSpPr>
          <p:spPr>
            <a:xfrm>
              <a:off x="3309120" y="2837924"/>
              <a:ext cx="425997" cy="255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431C3EC-9B0D-6149-963B-34F71CDFD9D9}"/>
                </a:ext>
              </a:extLst>
            </p:cNvPr>
            <p:cNvGrpSpPr/>
            <p:nvPr/>
          </p:nvGrpSpPr>
          <p:grpSpPr>
            <a:xfrm>
              <a:off x="2071159" y="2730207"/>
              <a:ext cx="1205896" cy="449780"/>
              <a:chOff x="2143976" y="2712746"/>
              <a:chExt cx="1205896" cy="449780"/>
            </a:xfrm>
          </p:grpSpPr>
          <p:sp>
            <p:nvSpPr>
              <p:cNvPr id="93" name="모서리가 둥근 직사각형 92">
                <a:extLst>
                  <a:ext uri="{FF2B5EF4-FFF2-40B4-BE49-F238E27FC236}">
                    <a16:creationId xmlns:a16="http://schemas.microsoft.com/office/drawing/2014/main" id="{ECAAD1E1-A30B-AB4D-A14D-754C11422CE8}"/>
                  </a:ext>
                </a:extLst>
              </p:cNvPr>
              <p:cNvSpPr/>
              <p:nvPr/>
            </p:nvSpPr>
            <p:spPr>
              <a:xfrm>
                <a:off x="2143976" y="2712746"/>
                <a:ext cx="1153031" cy="44978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14FF8B1-D959-3B48-86BE-61AB63E0D04A}"/>
                  </a:ext>
                </a:extLst>
              </p:cNvPr>
              <p:cNvSpPr txBox="1"/>
              <p:nvPr/>
            </p:nvSpPr>
            <p:spPr>
              <a:xfrm>
                <a:off x="2202681" y="2747230"/>
                <a:ext cx="1147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회원가입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2F0F776-118D-6F46-9991-6FDDB90BA0D7}"/>
                </a:ext>
              </a:extLst>
            </p:cNvPr>
            <p:cNvGrpSpPr/>
            <p:nvPr/>
          </p:nvGrpSpPr>
          <p:grpSpPr>
            <a:xfrm>
              <a:off x="3939104" y="2747511"/>
              <a:ext cx="776470" cy="449780"/>
              <a:chOff x="3922048" y="3508605"/>
              <a:chExt cx="776470" cy="449780"/>
            </a:xfrm>
          </p:grpSpPr>
          <p:sp>
            <p:nvSpPr>
              <p:cNvPr id="89" name="모서리가 둥근 직사각형 88">
                <a:extLst>
                  <a:ext uri="{FF2B5EF4-FFF2-40B4-BE49-F238E27FC236}">
                    <a16:creationId xmlns:a16="http://schemas.microsoft.com/office/drawing/2014/main" id="{C2BBBC99-560D-1647-BCF7-98FF5B78067B}"/>
                  </a:ext>
                </a:extLst>
              </p:cNvPr>
              <p:cNvSpPr/>
              <p:nvPr/>
            </p:nvSpPr>
            <p:spPr>
              <a:xfrm>
                <a:off x="3922048" y="3508605"/>
                <a:ext cx="661524" cy="44978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C7D1A03-AD43-5C40-A21A-E8C0AE92E3F1}"/>
                  </a:ext>
                </a:extLst>
              </p:cNvPr>
              <p:cNvSpPr txBox="1"/>
              <p:nvPr/>
            </p:nvSpPr>
            <p:spPr>
              <a:xfrm>
                <a:off x="3967983" y="3562871"/>
                <a:ext cx="730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이탈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056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동물, 물, 케이크, 쥐고있는이(가) 표시된 사진&#10;&#10;자동 생성된 설명">
            <a:extLst>
              <a:ext uri="{FF2B5EF4-FFF2-40B4-BE49-F238E27FC236}">
                <a16:creationId xmlns:a16="http://schemas.microsoft.com/office/drawing/2014/main" id="{6DF12688-B7F5-BF43-AAA9-D74CB370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532659" cy="6858000"/>
          </a:xfrm>
          <a:prstGeom prst="rect">
            <a:avLst/>
          </a:prstGeom>
          <a:ln>
            <a:noFill/>
          </a:ln>
          <a:effectLst>
            <a:outerShdw blurRad="1270000" dist="139700" dir="2700000" algn="tl" rotWithShape="0">
              <a:srgbClr val="333333">
                <a:alpha val="89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B4D9D-11B5-7946-BB50-0F16FE865A38}"/>
              </a:ext>
            </a:extLst>
          </p:cNvPr>
          <p:cNvSpPr/>
          <p:nvPr/>
        </p:nvSpPr>
        <p:spPr>
          <a:xfrm>
            <a:off x="0" y="796788"/>
            <a:ext cx="12532659" cy="5872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0A875-F955-1047-85EC-6C7C15D96668}"/>
              </a:ext>
            </a:extLst>
          </p:cNvPr>
          <p:cNvSpPr txBox="1"/>
          <p:nvPr/>
        </p:nvSpPr>
        <p:spPr>
          <a:xfrm>
            <a:off x="157163" y="1042987"/>
            <a:ext cx="475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u="sng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03</a:t>
            </a:r>
            <a:r>
              <a:rPr kumimoji="1" lang="en-US" altLang="ko-KR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YiSunShin Dotum B" panose="02020603020101020101" pitchFamily="18" charset="-127"/>
                <a:ea typeface="YiSunShin Dotum B" panose="02020603020101020101" pitchFamily="18" charset="-127"/>
              </a:rPr>
              <a:t>그로스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해킹 사례</a:t>
            </a:r>
            <a:endParaRPr kumimoji="1" lang="ko-Kore-KR" altLang="en-US" sz="4000" dirty="0"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EA7F69-1049-834A-ACCE-3680565E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364" y="5297411"/>
            <a:ext cx="2313186" cy="137160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4510461-75ED-0644-861F-C820FD86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6163" y="1750873"/>
            <a:ext cx="5953762" cy="471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6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동물, 물, 케이크, 쥐고있는이(가) 표시된 사진&#10;&#10;자동 생성된 설명">
            <a:extLst>
              <a:ext uri="{FF2B5EF4-FFF2-40B4-BE49-F238E27FC236}">
                <a16:creationId xmlns:a16="http://schemas.microsoft.com/office/drawing/2014/main" id="{6DF12688-B7F5-BF43-AAA9-D74CB370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532659" cy="6858000"/>
          </a:xfrm>
          <a:prstGeom prst="rect">
            <a:avLst/>
          </a:prstGeom>
          <a:ln>
            <a:noFill/>
          </a:ln>
          <a:effectLst>
            <a:outerShdw blurRad="1270000" dist="139700" dir="2700000" algn="tl" rotWithShape="0">
              <a:srgbClr val="333333">
                <a:alpha val="89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B4D9D-11B5-7946-BB50-0F16FE865A38}"/>
              </a:ext>
            </a:extLst>
          </p:cNvPr>
          <p:cNvSpPr/>
          <p:nvPr/>
        </p:nvSpPr>
        <p:spPr>
          <a:xfrm>
            <a:off x="0" y="796788"/>
            <a:ext cx="12532659" cy="5872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0A875-F955-1047-85EC-6C7C15D96668}"/>
              </a:ext>
            </a:extLst>
          </p:cNvPr>
          <p:cNvSpPr txBox="1"/>
          <p:nvPr/>
        </p:nvSpPr>
        <p:spPr>
          <a:xfrm>
            <a:off x="157163" y="1042987"/>
            <a:ext cx="650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u="sng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04</a:t>
            </a:r>
            <a:r>
              <a:rPr kumimoji="1" lang="en-US" altLang="ko-KR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sz="4000" dirty="0" err="1">
                <a:latin typeface="YiSunShin Dotum B" panose="02020603020101020101" pitchFamily="18" charset="-127"/>
                <a:ea typeface="YiSunShin Dotum B" panose="02020603020101020101" pitchFamily="18" charset="-127"/>
              </a:rPr>
              <a:t>그로스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해킹 프레임 워크</a:t>
            </a:r>
            <a:endParaRPr kumimoji="1" lang="ko-Kore-KR" altLang="en-US" sz="4000" dirty="0"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EA7F69-1049-834A-ACCE-3680565E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364" y="5297411"/>
            <a:ext cx="2313186" cy="13716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8D347F5-3A78-DE4A-BCF6-3362A9BBE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134" y="1750873"/>
            <a:ext cx="8128000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03B594-EEF5-A44A-BFED-67C164E390E2}"/>
              </a:ext>
            </a:extLst>
          </p:cNvPr>
          <p:cNvSpPr txBox="1"/>
          <p:nvPr/>
        </p:nvSpPr>
        <p:spPr>
          <a:xfrm>
            <a:off x="4962618" y="6156502"/>
            <a:ext cx="170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&lt;AARRR</a:t>
            </a:r>
            <a:r>
              <a:rPr kumimoji="1"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모델</a:t>
            </a:r>
            <a:r>
              <a:rPr kumimoji="1" lang="en-US" altLang="ko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&gt;</a:t>
            </a:r>
            <a:endParaRPr kumimoji="1" lang="ko-KR" altLang="en-US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92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동물, 물, 케이크, 쥐고있는이(가) 표시된 사진&#10;&#10;자동 생성된 설명">
            <a:extLst>
              <a:ext uri="{FF2B5EF4-FFF2-40B4-BE49-F238E27FC236}">
                <a16:creationId xmlns:a16="http://schemas.microsoft.com/office/drawing/2014/main" id="{6DF12688-B7F5-BF43-AAA9-D74CB370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532659" cy="6858000"/>
          </a:xfrm>
          <a:prstGeom prst="rect">
            <a:avLst/>
          </a:prstGeom>
          <a:ln>
            <a:noFill/>
          </a:ln>
          <a:effectLst>
            <a:outerShdw blurRad="1270000" dist="139700" dir="2700000" algn="tl" rotWithShape="0">
              <a:srgbClr val="333333">
                <a:alpha val="89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4CB4D9D-11B5-7946-BB50-0F16FE865A38}"/>
              </a:ext>
            </a:extLst>
          </p:cNvPr>
          <p:cNvSpPr/>
          <p:nvPr/>
        </p:nvSpPr>
        <p:spPr>
          <a:xfrm>
            <a:off x="0" y="796788"/>
            <a:ext cx="12532659" cy="5872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0A875-F955-1047-85EC-6C7C15D96668}"/>
              </a:ext>
            </a:extLst>
          </p:cNvPr>
          <p:cNvSpPr txBox="1"/>
          <p:nvPr/>
        </p:nvSpPr>
        <p:spPr>
          <a:xfrm>
            <a:off x="157163" y="1042987"/>
            <a:ext cx="7353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u="sng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05</a:t>
            </a:r>
            <a:r>
              <a:rPr kumimoji="1" lang="en-US" altLang="ko-KR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r>
              <a:rPr kumimoji="1" lang="ko-KR" altLang="en-US" sz="4000" dirty="0">
                <a:latin typeface="YiSunShin Dotum B" panose="02020603020101020101" pitchFamily="18" charset="-127"/>
                <a:ea typeface="YiSunShin Dotum B" panose="02020603020101020101" pitchFamily="18" charset="-127"/>
              </a:rPr>
              <a:t> 우리가 적용할 수 있는 것</a:t>
            </a:r>
            <a:endParaRPr kumimoji="1" lang="ko-Kore-KR" altLang="en-US" sz="4000" dirty="0"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EA7F69-1049-834A-ACCE-3680565E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364" y="5297411"/>
            <a:ext cx="2313186" cy="13716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30E8C80-FB56-B444-80F3-0AA5AB53F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37" y="1750873"/>
            <a:ext cx="6251593" cy="4872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945E89-AAEA-E342-9D6A-71B3C107311D}"/>
              </a:ext>
            </a:extLst>
          </p:cNvPr>
          <p:cNvSpPr txBox="1"/>
          <p:nvPr/>
        </p:nvSpPr>
        <p:spPr>
          <a:xfrm>
            <a:off x="7148860" y="2828835"/>
            <a:ext cx="10391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6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로그 수집 </a:t>
            </a:r>
            <a:r>
              <a:rPr kumimoji="1" lang="en-US" altLang="ko-KR" sz="36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-&gt;</a:t>
            </a:r>
            <a:r>
              <a:rPr kumimoji="1" lang="ko-KR" altLang="en-US" sz="36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로그 시각화 </a:t>
            </a:r>
            <a:endParaRPr kumimoji="1" lang="en-US" altLang="ko-KR" sz="36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r>
              <a:rPr kumimoji="1" lang="en-US" altLang="ko-KR" sz="36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-&gt;</a:t>
            </a:r>
            <a:r>
              <a:rPr kumimoji="1" lang="ko-KR" altLang="en-US" sz="36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마케팅 전략</a:t>
            </a:r>
          </a:p>
        </p:txBody>
      </p:sp>
    </p:spTree>
    <p:extLst>
      <p:ext uri="{BB962C8B-B14F-4D97-AF65-F5344CB8AC3E}">
        <p14:creationId xmlns:p14="http://schemas.microsoft.com/office/powerpoint/2010/main" val="355105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108</Words>
  <Application>Microsoft Macintosh PowerPoint</Application>
  <PresentationFormat>와이드스크린</PresentationFormat>
  <Paragraphs>28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YiSunShin Dotum B</vt:lpstr>
      <vt:lpstr>YiSunShin Dotum M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장준영</dc:creator>
  <cp:lastModifiedBy>장준영</cp:lastModifiedBy>
  <cp:revision>121</cp:revision>
  <dcterms:created xsi:type="dcterms:W3CDTF">2020-03-30T06:15:59Z</dcterms:created>
  <dcterms:modified xsi:type="dcterms:W3CDTF">2020-07-09T06:58:43Z</dcterms:modified>
</cp:coreProperties>
</file>