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4" r:id="rId3"/>
    <p:sldId id="279" r:id="rId4"/>
    <p:sldId id="275" r:id="rId5"/>
    <p:sldId id="277" r:id="rId6"/>
    <p:sldId id="278" r:id="rId7"/>
    <p:sldId id="282" r:id="rId8"/>
    <p:sldId id="289" r:id="rId9"/>
    <p:sldId id="287" r:id="rId10"/>
    <p:sldId id="288" r:id="rId11"/>
    <p:sldId id="291" r:id="rId12"/>
    <p:sldId id="292" r:id="rId13"/>
    <p:sldId id="293" r:id="rId14"/>
    <p:sldId id="294" r:id="rId15"/>
    <p:sldId id="297" r:id="rId16"/>
    <p:sldId id="299" r:id="rId17"/>
    <p:sldId id="302" r:id="rId18"/>
    <p:sldId id="303" r:id="rId19"/>
    <p:sldId id="300" r:id="rId20"/>
    <p:sldId id="301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07089-781C-5084-F6FB-243E72EA9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61FEA4-03BB-2CCD-217B-EDD938D60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ABC676-8DEA-017E-FC31-958679BB7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A44A-E7AC-42E3-BF88-51E8420F666E}" type="datetimeFigureOut">
              <a:rPr lang="ko-KR" altLang="en-US" smtClean="0"/>
              <a:t>2024-10-05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8BEECC-5049-1C7A-68AB-A17504AC7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55E285-A39E-074B-20F6-D364085C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6073-A938-40D4-AAD2-A3760C987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550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0FA4E-0107-9194-F4C2-B888EC0C8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62B749-7C81-5B41-C103-DCE1D57B3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564325-3E17-4C91-1708-5FAF9FA16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A44A-E7AC-42E3-BF88-51E8420F666E}" type="datetimeFigureOut">
              <a:rPr lang="ko-KR" altLang="en-US" smtClean="0"/>
              <a:t>2024-10-05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C6B43F-0D0D-0972-77AC-EC7E6811F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C1FB01-4CAD-9439-568C-F2F869EDF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6073-A938-40D4-AAD2-A3760C987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9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425BA4-77C6-8F92-A06C-C149533947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05C8F8-5E4D-C4EE-B738-1EC2EE580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1FF494-9CA8-FA45-1B0E-BF782E9B4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A44A-E7AC-42E3-BF88-51E8420F666E}" type="datetimeFigureOut">
              <a:rPr lang="ko-KR" altLang="en-US" smtClean="0"/>
              <a:t>2024-10-05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3AF546-B623-DC6A-8AE9-76D8A7B18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B13EC6-0A1D-1068-79B6-CD818A03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6073-A938-40D4-AAD2-A3760C987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529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BF4BC-24FF-4039-874A-55C7D507A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08CF-DC57-46EC-9C0B-8BA20E3F6924}" type="datetimeFigureOut">
              <a:rPr lang="ko-KR" altLang="en-US" smtClean="0"/>
              <a:t>2024-10-05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860595-0F7B-41AD-80BF-D975C0B8B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5382EF-4F71-4C64-98EF-3643AEDD6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51ECF-9316-4384-93E0-8A3129B536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14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C2C2E-5F1A-8A03-2440-95470BB23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AD3FD0-DEFE-7F1C-2B31-ECD4F8246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B0429C-43C2-E336-730D-354F6F757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A44A-E7AC-42E3-BF88-51E8420F666E}" type="datetimeFigureOut">
              <a:rPr lang="ko-KR" altLang="en-US" smtClean="0"/>
              <a:t>2024-10-05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3A3EEB-696B-05D6-4C23-35A31B259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A37E8C-B9B4-5194-08B8-9C3FF13FE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6073-A938-40D4-AAD2-A3760C987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131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FC9B7-D3C1-DFE1-5A0C-E3A60A170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C8F295-B95D-E81D-F032-4E4FC9885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28776B-2DF9-4DC2-9F2C-CF984EC8B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A44A-E7AC-42E3-BF88-51E8420F666E}" type="datetimeFigureOut">
              <a:rPr lang="ko-KR" altLang="en-US" smtClean="0"/>
              <a:t>2024-10-05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8CB38A-82D6-51DF-E3C8-7EF3405E9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119E69-B3B8-3DC5-B7BD-9048A63C5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6073-A938-40D4-AAD2-A3760C987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335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AE7DC-1CBB-A740-6BB1-0C887F5EB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D64E82-9A15-BD88-D062-8B665B0FB9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BB1E2D-92DC-DDC3-E643-D74412607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45F8F1-B721-19AA-E118-D27E8C117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A44A-E7AC-42E3-BF88-51E8420F666E}" type="datetimeFigureOut">
              <a:rPr lang="ko-KR" altLang="en-US" smtClean="0"/>
              <a:t>2024-10-05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BD1002-E207-8FF6-76AC-DEECD6FEB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D74C0C-0CEE-7A4B-7FC8-C379421BB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6073-A938-40D4-AAD2-A3760C987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4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31F1F-1C05-3D33-083D-293E4C32F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B4183B-7F53-21DE-561A-1256D1ED9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3E81AE-50F8-A56A-9753-58FEC265F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A2C130-EA02-77A1-AEF9-695CC01752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6BD4E8-D0B4-8939-1D1E-940B6C2214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E70071-6FFF-7CC0-693C-4F8E13852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A44A-E7AC-42E3-BF88-51E8420F666E}" type="datetimeFigureOut">
              <a:rPr lang="ko-KR" altLang="en-US" smtClean="0"/>
              <a:t>2024-10-05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FC58ED1-F09A-2C56-1AEE-031E7A6A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644EB7C-1B9D-BE1F-4E17-97DD8DFF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6073-A938-40D4-AAD2-A3760C987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53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DA3686-27F4-A929-A26B-A0DB0BD41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7B22F3-D50B-5AD3-FB26-B67E99AC0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A44A-E7AC-42E3-BF88-51E8420F666E}" type="datetimeFigureOut">
              <a:rPr lang="ko-KR" altLang="en-US" smtClean="0"/>
              <a:t>2024-10-05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906114-9F86-6BCA-3E25-C79DDC0E3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988EFB-B416-6B37-2002-8C684FCBD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6073-A938-40D4-AAD2-A3760C987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90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B92746-DE65-86E4-944C-6B8DC88BA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A44A-E7AC-42E3-BF88-51E8420F666E}" type="datetimeFigureOut">
              <a:rPr lang="ko-KR" altLang="en-US" smtClean="0"/>
              <a:t>2024-10-05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4795C8-3EEA-F80C-84CC-21390D3E1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0CCFA9-8C6F-4011-E49A-1C6A7053E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6073-A938-40D4-AAD2-A3760C987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06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5F9B0-A6F7-EED5-6DD9-40189FD20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3DF83C-C2F1-E357-6DD6-D9F868DD2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91F5F1-9325-8E1B-3362-6C04DB77F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094DFE-D4E5-1221-7057-FF551AE82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A44A-E7AC-42E3-BF88-51E8420F666E}" type="datetimeFigureOut">
              <a:rPr lang="ko-KR" altLang="en-US" smtClean="0"/>
              <a:t>2024-10-05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1DF799-67BD-644C-7DD7-98F7118A6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39693C-DB39-F07A-A22B-2CBD7B239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6073-A938-40D4-AAD2-A3760C987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237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92344D-B1D6-0BB8-201A-126446126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394B22-D1B6-C57A-B2C6-48AF104C92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AEC598-2948-284A-AF06-55E2F1DD4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2B1DCE-A3AB-7029-4880-DA53EFC31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0A44A-E7AC-42E3-BF88-51E8420F666E}" type="datetimeFigureOut">
              <a:rPr lang="ko-KR" altLang="en-US" smtClean="0"/>
              <a:t>2024-10-05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4C1FBC-6116-B7BA-5197-287A6059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2FBA11-78EB-B8CA-FBF5-DD44BD649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36073-A938-40D4-AAD2-A3760C987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73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7801B84-8BEA-0C84-0A19-4827E172E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77E9FB-254D-84C6-8F04-609735AE5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C7515E-E1E6-4906-3AD1-27D3139B1E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50A44A-E7AC-42E3-BF88-51E8420F666E}" type="datetimeFigureOut">
              <a:rPr lang="ko-KR" altLang="en-US" smtClean="0"/>
              <a:t>2024-10-05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F6250E-CDCA-7977-65E8-86452BBCF5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55B4FF-F5F5-636A-49B5-E5E8F7CB1E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C36073-A938-40D4-AAD2-A3760C987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405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5ECA7B5A-6115-4AD3-B2F4-E8007D64F658}"/>
              </a:ext>
            </a:extLst>
          </p:cNvPr>
          <p:cNvSpPr/>
          <p:nvPr/>
        </p:nvSpPr>
        <p:spPr>
          <a:xfrm>
            <a:off x="0" y="0"/>
            <a:ext cx="19512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5B0CAC1-9159-4DFF-864E-B43B935926F6}"/>
              </a:ext>
            </a:extLst>
          </p:cNvPr>
          <p:cNvSpPr/>
          <p:nvPr/>
        </p:nvSpPr>
        <p:spPr>
          <a:xfrm>
            <a:off x="3977640" y="0"/>
            <a:ext cx="8214360" cy="6858000"/>
          </a:xfrm>
          <a:prstGeom prst="rect">
            <a:avLst/>
          </a:prstGeom>
          <a:solidFill>
            <a:srgbClr val="5F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58B7CD-06FD-4286-9F73-3F58DEED0C2C}"/>
              </a:ext>
            </a:extLst>
          </p:cNvPr>
          <p:cNvSpPr txBox="1"/>
          <p:nvPr/>
        </p:nvSpPr>
        <p:spPr>
          <a:xfrm>
            <a:off x="6198245" y="640081"/>
            <a:ext cx="3773149" cy="12270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5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FFXIV SIMHELPER </a:t>
            </a:r>
          </a:p>
          <a:p>
            <a:pPr>
              <a:lnSpc>
                <a:spcPct val="110000"/>
              </a:lnSpc>
            </a:pPr>
            <a:r>
              <a:rPr lang="en-US" altLang="ko-KR" sz="35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   </a:t>
            </a:r>
            <a:r>
              <a:rPr lang="ko-KR" altLang="en-US" sz="35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사용설명서</a:t>
            </a:r>
            <a:endParaRPr lang="en-US" altLang="ko-KR" sz="3500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E91E5E-08D1-4AF5-AF2B-431A1CA6AD34}"/>
              </a:ext>
            </a:extLst>
          </p:cNvPr>
          <p:cNvSpPr txBox="1"/>
          <p:nvPr/>
        </p:nvSpPr>
        <p:spPr>
          <a:xfrm>
            <a:off x="7091441" y="4274803"/>
            <a:ext cx="2029156" cy="407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20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Project </a:t>
            </a:r>
            <a:r>
              <a:rPr lang="en-US" altLang="ko-KR" sz="2000" spc="-50" dirty="0" err="1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Flyxiv</a:t>
            </a:r>
            <a:endParaRPr lang="en-US" altLang="ko-KR" sz="20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44EF57D-43A9-47B3-9282-73B214C46C26}"/>
              </a:ext>
            </a:extLst>
          </p:cNvPr>
          <p:cNvCxnSpPr>
            <a:cxnSpLocks/>
          </p:cNvCxnSpPr>
          <p:nvPr/>
        </p:nvCxnSpPr>
        <p:spPr>
          <a:xfrm>
            <a:off x="479425" y="3749040"/>
            <a:ext cx="3612284" cy="0"/>
          </a:xfrm>
          <a:prstGeom prst="line">
            <a:avLst/>
          </a:prstGeom>
          <a:ln w="12700">
            <a:solidFill>
              <a:srgbClr val="5F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0E15E79-B618-43A5-B336-3D1C74F6959C}"/>
              </a:ext>
            </a:extLst>
          </p:cNvPr>
          <p:cNvCxnSpPr>
            <a:cxnSpLocks/>
          </p:cNvCxnSpPr>
          <p:nvPr/>
        </p:nvCxnSpPr>
        <p:spPr>
          <a:xfrm>
            <a:off x="3844850" y="3749040"/>
            <a:ext cx="775279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F5D7AFC4-F093-B0D9-D45C-63CFF5D99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312" y="2056823"/>
            <a:ext cx="2462285" cy="141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522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643E28-0B09-40C3-B71C-79C8E5D7693B}"/>
              </a:ext>
            </a:extLst>
          </p:cNvPr>
          <p:cNvSpPr/>
          <p:nvPr/>
        </p:nvSpPr>
        <p:spPr>
          <a:xfrm>
            <a:off x="0" y="3051060"/>
            <a:ext cx="12192001" cy="25066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506191-7123-4B7A-82AE-2E95C3BCF629}"/>
              </a:ext>
            </a:extLst>
          </p:cNvPr>
          <p:cNvSpPr/>
          <p:nvPr/>
        </p:nvSpPr>
        <p:spPr>
          <a:xfrm>
            <a:off x="0" y="0"/>
            <a:ext cx="12192000" cy="1849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E0429CD-A3E9-5AE0-6F40-536B92F8E5A4}"/>
              </a:ext>
            </a:extLst>
          </p:cNvPr>
          <p:cNvSpPr/>
          <p:nvPr/>
        </p:nvSpPr>
        <p:spPr>
          <a:xfrm>
            <a:off x="0" y="4351328"/>
            <a:ext cx="12192000" cy="25066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63FF26-B1D5-2298-45D9-17EA4387B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919" y="1188238"/>
            <a:ext cx="7429346" cy="40534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4792201-F573-E875-8BE3-222544516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150" y="859461"/>
            <a:ext cx="8340436" cy="51385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CED026-E715-99FC-AF50-122035D8EED2}"/>
              </a:ext>
            </a:extLst>
          </p:cNvPr>
          <p:cNvSpPr txBox="1"/>
          <p:nvPr/>
        </p:nvSpPr>
        <p:spPr>
          <a:xfrm>
            <a:off x="3433524" y="6061886"/>
            <a:ext cx="4573688" cy="453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000" b="1" spc="-50" dirty="0" err="1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직업칸을</a:t>
            </a:r>
            <a:r>
              <a:rPr lang="ko-KR" altLang="en-US" sz="20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클릭하여 원하는 직업을 선택한다</a:t>
            </a:r>
            <a:endParaRPr lang="en-US" altLang="ko-KR" sz="20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9784D7-92BC-ECD1-E776-3F43533C89EC}"/>
              </a:ext>
            </a:extLst>
          </p:cNvPr>
          <p:cNvSpPr txBox="1"/>
          <p:nvPr/>
        </p:nvSpPr>
        <p:spPr>
          <a:xfrm>
            <a:off x="5171558" y="322417"/>
            <a:ext cx="1097620" cy="37265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8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Step </a:t>
            </a:r>
            <a:r>
              <a:rPr lang="en-US" altLang="ko-KR" sz="28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00B0F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en-US" altLang="ko-KR" sz="2800" b="1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rgbClr val="5F008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1296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643E28-0B09-40C3-B71C-79C8E5D7693B}"/>
              </a:ext>
            </a:extLst>
          </p:cNvPr>
          <p:cNvSpPr/>
          <p:nvPr/>
        </p:nvSpPr>
        <p:spPr>
          <a:xfrm>
            <a:off x="0" y="3051060"/>
            <a:ext cx="12192001" cy="25066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506191-7123-4B7A-82AE-2E95C3BCF629}"/>
              </a:ext>
            </a:extLst>
          </p:cNvPr>
          <p:cNvSpPr/>
          <p:nvPr/>
        </p:nvSpPr>
        <p:spPr>
          <a:xfrm>
            <a:off x="0" y="0"/>
            <a:ext cx="12192000" cy="1849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E0429CD-A3E9-5AE0-6F40-536B92F8E5A4}"/>
              </a:ext>
            </a:extLst>
          </p:cNvPr>
          <p:cNvSpPr/>
          <p:nvPr/>
        </p:nvSpPr>
        <p:spPr>
          <a:xfrm>
            <a:off x="0" y="4351328"/>
            <a:ext cx="12192000" cy="25066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A955A6-76C5-1C6C-E4ED-294CD491A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693" y="1161326"/>
            <a:ext cx="7429346" cy="404227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6F8E1B6-426F-4445-D203-20AC33E90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150" y="859461"/>
            <a:ext cx="8340436" cy="51385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730470-E5D2-6101-9F27-EEAC2526C6A4}"/>
              </a:ext>
            </a:extLst>
          </p:cNvPr>
          <p:cNvSpPr txBox="1"/>
          <p:nvPr/>
        </p:nvSpPr>
        <p:spPr>
          <a:xfrm>
            <a:off x="3132965" y="6061886"/>
            <a:ext cx="5174815" cy="453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0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종족 </a:t>
            </a:r>
            <a:r>
              <a:rPr lang="ko-KR" altLang="en-US" sz="2000" b="1" spc="-50" dirty="0" err="1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특성칸을</a:t>
            </a:r>
            <a:r>
              <a:rPr lang="ko-KR" altLang="en-US" sz="20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클릭하여 원하는 종족을 선택한다</a:t>
            </a:r>
            <a:endParaRPr lang="en-US" altLang="ko-KR" sz="20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BA9668-F698-64DC-2228-B11B118B86E7}"/>
              </a:ext>
            </a:extLst>
          </p:cNvPr>
          <p:cNvSpPr txBox="1"/>
          <p:nvPr/>
        </p:nvSpPr>
        <p:spPr>
          <a:xfrm>
            <a:off x="5171554" y="342464"/>
            <a:ext cx="1097620" cy="37265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8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Step </a:t>
            </a:r>
            <a:r>
              <a:rPr lang="en-US" altLang="ko-KR" sz="28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00B0F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3</a:t>
            </a:r>
            <a:endParaRPr lang="en-US" altLang="ko-KR" sz="2800" b="1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rgbClr val="5F008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1942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643E28-0B09-40C3-B71C-79C8E5D7693B}"/>
              </a:ext>
            </a:extLst>
          </p:cNvPr>
          <p:cNvSpPr/>
          <p:nvPr/>
        </p:nvSpPr>
        <p:spPr>
          <a:xfrm>
            <a:off x="0" y="3051060"/>
            <a:ext cx="12192001" cy="25066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506191-7123-4B7A-82AE-2E95C3BCF629}"/>
              </a:ext>
            </a:extLst>
          </p:cNvPr>
          <p:cNvSpPr/>
          <p:nvPr/>
        </p:nvSpPr>
        <p:spPr>
          <a:xfrm>
            <a:off x="0" y="0"/>
            <a:ext cx="12192000" cy="1849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E0429CD-A3E9-5AE0-6F40-536B92F8E5A4}"/>
              </a:ext>
            </a:extLst>
          </p:cNvPr>
          <p:cNvSpPr/>
          <p:nvPr/>
        </p:nvSpPr>
        <p:spPr>
          <a:xfrm>
            <a:off x="0" y="4351328"/>
            <a:ext cx="12192000" cy="25066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BE42D9-7437-2EF3-5B84-D34FAFAC0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693" y="1161327"/>
            <a:ext cx="7429346" cy="40422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C3CA0CC-8A41-F499-5859-7CDA1AB7B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150" y="859461"/>
            <a:ext cx="8340436" cy="51385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DC3856-C68B-60AD-2560-46DDA33D15ED}"/>
              </a:ext>
            </a:extLst>
          </p:cNvPr>
          <p:cNvSpPr txBox="1"/>
          <p:nvPr/>
        </p:nvSpPr>
        <p:spPr>
          <a:xfrm>
            <a:off x="5171554" y="342464"/>
            <a:ext cx="1097620" cy="37265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8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Step </a:t>
            </a:r>
            <a:r>
              <a:rPr lang="en-US" altLang="ko-KR" sz="28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00B0F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4</a:t>
            </a:r>
            <a:endParaRPr lang="en-US" altLang="ko-KR" sz="2800" b="1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rgbClr val="5F008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D861B3-00C6-4556-7A27-B6244405DB46}"/>
              </a:ext>
            </a:extLst>
          </p:cNvPr>
          <p:cNvSpPr txBox="1"/>
          <p:nvPr/>
        </p:nvSpPr>
        <p:spPr>
          <a:xfrm>
            <a:off x="3171443" y="6061886"/>
            <a:ext cx="5097870" cy="453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0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각 </a:t>
            </a:r>
            <a:r>
              <a:rPr lang="ko-KR" altLang="en-US" sz="2000" b="1" spc="-50" dirty="0" err="1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장비칸을</a:t>
            </a:r>
            <a:r>
              <a:rPr lang="ko-KR" altLang="en-US" sz="20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클릭하여 원하는 장비를 설정합니다</a:t>
            </a:r>
            <a:endParaRPr lang="en-US" altLang="ko-KR" sz="20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2731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643E28-0B09-40C3-B71C-79C8E5D7693B}"/>
              </a:ext>
            </a:extLst>
          </p:cNvPr>
          <p:cNvSpPr/>
          <p:nvPr/>
        </p:nvSpPr>
        <p:spPr>
          <a:xfrm>
            <a:off x="0" y="3051060"/>
            <a:ext cx="12192001" cy="25066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506191-7123-4B7A-82AE-2E95C3BCF629}"/>
              </a:ext>
            </a:extLst>
          </p:cNvPr>
          <p:cNvSpPr/>
          <p:nvPr/>
        </p:nvSpPr>
        <p:spPr>
          <a:xfrm>
            <a:off x="0" y="0"/>
            <a:ext cx="12192000" cy="1849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E0429CD-A3E9-5AE0-6F40-536B92F8E5A4}"/>
              </a:ext>
            </a:extLst>
          </p:cNvPr>
          <p:cNvSpPr/>
          <p:nvPr/>
        </p:nvSpPr>
        <p:spPr>
          <a:xfrm>
            <a:off x="0" y="4351328"/>
            <a:ext cx="12192000" cy="25066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3B970E-548E-A55E-84D9-967D1470F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691" y="1150169"/>
            <a:ext cx="7429347" cy="405342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9F1E524-058C-B694-1AD4-6F180AB56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150" y="859461"/>
            <a:ext cx="8340436" cy="51385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3C64B8-D559-BAA8-8041-B3827B768709}"/>
              </a:ext>
            </a:extLst>
          </p:cNvPr>
          <p:cNvSpPr txBox="1"/>
          <p:nvPr/>
        </p:nvSpPr>
        <p:spPr>
          <a:xfrm>
            <a:off x="5171554" y="342464"/>
            <a:ext cx="1097620" cy="37265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8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Step </a:t>
            </a:r>
            <a:r>
              <a:rPr lang="en-US" altLang="ko-KR" sz="28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00B0F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5</a:t>
            </a:r>
            <a:endParaRPr lang="en-US" altLang="ko-KR" sz="2800" b="1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rgbClr val="5F008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38236-AB5C-FA5F-236E-7C98D00D8E55}"/>
              </a:ext>
            </a:extLst>
          </p:cNvPr>
          <p:cNvSpPr txBox="1"/>
          <p:nvPr/>
        </p:nvSpPr>
        <p:spPr>
          <a:xfrm>
            <a:off x="1969994" y="6061886"/>
            <a:ext cx="7500772" cy="453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0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장비 칸 밑에 </a:t>
            </a:r>
            <a:r>
              <a:rPr lang="ko-KR" altLang="en-US" sz="2000" b="1" spc="-50" dirty="0" err="1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마테리얼</a:t>
            </a:r>
            <a:r>
              <a:rPr lang="ko-KR" altLang="en-US" sz="20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칸을 클릭하여 원하는 능력치를 설정하면 됩니다</a:t>
            </a:r>
            <a:endParaRPr lang="en-US" altLang="ko-KR" sz="20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1744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643E28-0B09-40C3-B71C-79C8E5D7693B}"/>
              </a:ext>
            </a:extLst>
          </p:cNvPr>
          <p:cNvSpPr/>
          <p:nvPr/>
        </p:nvSpPr>
        <p:spPr>
          <a:xfrm>
            <a:off x="0" y="3051060"/>
            <a:ext cx="12192001" cy="25066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506191-7123-4B7A-82AE-2E95C3BCF629}"/>
              </a:ext>
            </a:extLst>
          </p:cNvPr>
          <p:cNvSpPr/>
          <p:nvPr/>
        </p:nvSpPr>
        <p:spPr>
          <a:xfrm>
            <a:off x="0" y="0"/>
            <a:ext cx="12192000" cy="1849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E0429CD-A3E9-5AE0-6F40-536B92F8E5A4}"/>
              </a:ext>
            </a:extLst>
          </p:cNvPr>
          <p:cNvSpPr/>
          <p:nvPr/>
        </p:nvSpPr>
        <p:spPr>
          <a:xfrm>
            <a:off x="0" y="4351328"/>
            <a:ext cx="12192000" cy="25066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E5C6F3-6178-7D7F-35F5-02EEC4A17A3C}"/>
              </a:ext>
            </a:extLst>
          </p:cNvPr>
          <p:cNvSpPr txBox="1"/>
          <p:nvPr/>
        </p:nvSpPr>
        <p:spPr>
          <a:xfrm>
            <a:off x="5171554" y="342464"/>
            <a:ext cx="1097620" cy="37265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8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Step </a:t>
            </a:r>
            <a:r>
              <a:rPr lang="en-US" altLang="ko-KR" sz="28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00B0F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6</a:t>
            </a:r>
            <a:endParaRPr lang="en-US" altLang="ko-KR" sz="2800" b="1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rgbClr val="5F008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915CBA-4056-5BD0-4F52-D5AE68231F0B}"/>
              </a:ext>
            </a:extLst>
          </p:cNvPr>
          <p:cNvSpPr txBox="1"/>
          <p:nvPr/>
        </p:nvSpPr>
        <p:spPr>
          <a:xfrm>
            <a:off x="1107580" y="6061886"/>
            <a:ext cx="9225602" cy="453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0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원하는 세팅을 모두 기입한 이후 왼쪽 장비셋에 해당 세팅의 이름을 결정한 후 저장합니다</a:t>
            </a:r>
            <a:endParaRPr lang="en-US" altLang="ko-KR" sz="20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211DA50-CDEE-7F62-3735-29495885A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691" y="1150169"/>
            <a:ext cx="7477304" cy="405342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7F724F3-BEEB-4706-8C49-6C5B2734D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150" y="803564"/>
            <a:ext cx="8340436" cy="519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905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643E28-0B09-40C3-B71C-79C8E5D7693B}"/>
              </a:ext>
            </a:extLst>
          </p:cNvPr>
          <p:cNvSpPr/>
          <p:nvPr/>
        </p:nvSpPr>
        <p:spPr>
          <a:xfrm>
            <a:off x="0" y="3051060"/>
            <a:ext cx="12192001" cy="25066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506191-7123-4B7A-82AE-2E95C3BCF629}"/>
              </a:ext>
            </a:extLst>
          </p:cNvPr>
          <p:cNvSpPr/>
          <p:nvPr/>
        </p:nvSpPr>
        <p:spPr>
          <a:xfrm>
            <a:off x="0" y="0"/>
            <a:ext cx="12192000" cy="1849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E0429CD-A3E9-5AE0-6F40-536B92F8E5A4}"/>
              </a:ext>
            </a:extLst>
          </p:cNvPr>
          <p:cNvSpPr/>
          <p:nvPr/>
        </p:nvSpPr>
        <p:spPr>
          <a:xfrm>
            <a:off x="0" y="4351328"/>
            <a:ext cx="12192000" cy="25066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369463-DFE6-62C6-7C32-72B6E3BEB234}"/>
              </a:ext>
            </a:extLst>
          </p:cNvPr>
          <p:cNvSpPr txBox="1"/>
          <p:nvPr/>
        </p:nvSpPr>
        <p:spPr>
          <a:xfrm>
            <a:off x="5171554" y="342464"/>
            <a:ext cx="1097620" cy="37265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8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Step </a:t>
            </a:r>
            <a:r>
              <a:rPr lang="en-US" altLang="ko-KR" sz="28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00B0F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7</a:t>
            </a:r>
            <a:endParaRPr lang="en-US" altLang="ko-KR" sz="2800" b="1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rgbClr val="5F008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69072D-782C-0AF1-51B5-730C010FB044}"/>
              </a:ext>
            </a:extLst>
          </p:cNvPr>
          <p:cNvSpPr txBox="1"/>
          <p:nvPr/>
        </p:nvSpPr>
        <p:spPr>
          <a:xfrm>
            <a:off x="3907219" y="6061886"/>
            <a:ext cx="3626314" cy="453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0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이제 </a:t>
            </a:r>
            <a:r>
              <a:rPr lang="en-US" altLang="ko-KR" sz="20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SIMULATE </a:t>
            </a:r>
            <a:r>
              <a:rPr lang="ko-KR" altLang="en-US" sz="20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버튼을 누릅니다</a:t>
            </a:r>
            <a:endParaRPr lang="en-US" altLang="ko-KR" sz="20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A61352F-A389-F4BA-F76B-643BAC841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689" y="1150169"/>
            <a:ext cx="7432025" cy="405342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F7DBC90-FF0C-559E-390E-20F11B9A2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150" y="803564"/>
            <a:ext cx="8340436" cy="519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510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643E28-0B09-40C3-B71C-79C8E5D7693B}"/>
              </a:ext>
            </a:extLst>
          </p:cNvPr>
          <p:cNvSpPr/>
          <p:nvPr/>
        </p:nvSpPr>
        <p:spPr>
          <a:xfrm>
            <a:off x="0" y="3051060"/>
            <a:ext cx="12192001" cy="25066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9FB4F2E-B2CC-63AA-02FF-8B5C6E4DECAE}"/>
              </a:ext>
            </a:extLst>
          </p:cNvPr>
          <p:cNvSpPr/>
          <p:nvPr/>
        </p:nvSpPr>
        <p:spPr>
          <a:xfrm>
            <a:off x="0" y="4351328"/>
            <a:ext cx="12192000" cy="25066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506191-7123-4B7A-82AE-2E95C3BCF629}"/>
              </a:ext>
            </a:extLst>
          </p:cNvPr>
          <p:cNvSpPr/>
          <p:nvPr/>
        </p:nvSpPr>
        <p:spPr>
          <a:xfrm>
            <a:off x="0" y="0"/>
            <a:ext cx="12192000" cy="1849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F4F280-E5D9-B827-15AA-D317AE7FF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441" y="1220863"/>
            <a:ext cx="7974752" cy="43368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C89856-0F40-9CE7-5141-BBA94F5BAFC0}"/>
              </a:ext>
            </a:extLst>
          </p:cNvPr>
          <p:cNvSpPr txBox="1"/>
          <p:nvPr/>
        </p:nvSpPr>
        <p:spPr>
          <a:xfrm>
            <a:off x="5171554" y="342464"/>
            <a:ext cx="1097620" cy="37265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8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Step </a:t>
            </a:r>
            <a:r>
              <a:rPr lang="en-US" altLang="ko-KR" sz="28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00B0F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8-1</a:t>
            </a:r>
            <a:endParaRPr lang="en-US" altLang="ko-KR" sz="2800" b="1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rgbClr val="5F008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607203-9043-8E88-FCFE-DC6844FD39B6}"/>
              </a:ext>
            </a:extLst>
          </p:cNvPr>
          <p:cNvSpPr txBox="1"/>
          <p:nvPr/>
        </p:nvSpPr>
        <p:spPr>
          <a:xfrm>
            <a:off x="1615732" y="6061886"/>
            <a:ext cx="8209300" cy="453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0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첫 번째 화면에는 사용자가 설정한 장비들의 평균 </a:t>
            </a:r>
            <a:r>
              <a:rPr lang="en-US" altLang="ko-KR" sz="20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DPS, </a:t>
            </a:r>
            <a:r>
              <a:rPr lang="ko-KR" altLang="en-US" sz="20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공대 </a:t>
            </a:r>
            <a:r>
              <a:rPr lang="en-US" altLang="ko-KR" sz="20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DPS</a:t>
            </a:r>
            <a:r>
              <a:rPr lang="ko-KR" altLang="en-US" sz="20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가 기재됩니다</a:t>
            </a:r>
            <a:endParaRPr lang="en-US" altLang="ko-KR" sz="20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725F279-554E-5702-E030-93DA55F28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150" y="859461"/>
            <a:ext cx="8340436" cy="513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986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643E28-0B09-40C3-B71C-79C8E5D7693B}"/>
              </a:ext>
            </a:extLst>
          </p:cNvPr>
          <p:cNvSpPr/>
          <p:nvPr/>
        </p:nvSpPr>
        <p:spPr>
          <a:xfrm>
            <a:off x="0" y="3051060"/>
            <a:ext cx="12192001" cy="25066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506191-7123-4B7A-82AE-2E95C3BCF629}"/>
              </a:ext>
            </a:extLst>
          </p:cNvPr>
          <p:cNvSpPr/>
          <p:nvPr/>
        </p:nvSpPr>
        <p:spPr>
          <a:xfrm>
            <a:off x="0" y="0"/>
            <a:ext cx="12192000" cy="1849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E0429CD-A3E9-5AE0-6F40-536B92F8E5A4}"/>
              </a:ext>
            </a:extLst>
          </p:cNvPr>
          <p:cNvSpPr/>
          <p:nvPr/>
        </p:nvSpPr>
        <p:spPr>
          <a:xfrm>
            <a:off x="0" y="4351328"/>
            <a:ext cx="12192000" cy="25066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4A95E7-3904-2867-FBBA-331D3F248B3C}"/>
              </a:ext>
            </a:extLst>
          </p:cNvPr>
          <p:cNvSpPr txBox="1"/>
          <p:nvPr/>
        </p:nvSpPr>
        <p:spPr>
          <a:xfrm>
            <a:off x="5171554" y="342464"/>
            <a:ext cx="1097620" cy="37265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8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Step </a:t>
            </a:r>
            <a:r>
              <a:rPr lang="en-US" altLang="ko-KR" sz="28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00B0F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8-2</a:t>
            </a:r>
            <a:endParaRPr lang="en-US" altLang="ko-KR" sz="2800" b="1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rgbClr val="5F008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253D23-8F1A-48A3-C5EA-6178E6956400}"/>
              </a:ext>
            </a:extLst>
          </p:cNvPr>
          <p:cNvSpPr txBox="1"/>
          <p:nvPr/>
        </p:nvSpPr>
        <p:spPr>
          <a:xfrm>
            <a:off x="3810238" y="6061886"/>
            <a:ext cx="3820277" cy="453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0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사용자의 데미지 분포도가 나타나고</a:t>
            </a:r>
            <a:endParaRPr lang="en-US" altLang="ko-KR" sz="20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4C1EF04-58F1-975C-E95B-1C25A885D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035" y="1228508"/>
            <a:ext cx="7968157" cy="432922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36BEC74-94F3-F600-25D0-BA31D3336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150" y="859461"/>
            <a:ext cx="8340436" cy="513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64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643E28-0B09-40C3-B71C-79C8E5D7693B}"/>
              </a:ext>
            </a:extLst>
          </p:cNvPr>
          <p:cNvSpPr/>
          <p:nvPr/>
        </p:nvSpPr>
        <p:spPr>
          <a:xfrm>
            <a:off x="0" y="3051060"/>
            <a:ext cx="12192001" cy="25066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506191-7123-4B7A-82AE-2E95C3BCF629}"/>
              </a:ext>
            </a:extLst>
          </p:cNvPr>
          <p:cNvSpPr/>
          <p:nvPr/>
        </p:nvSpPr>
        <p:spPr>
          <a:xfrm>
            <a:off x="0" y="0"/>
            <a:ext cx="12192000" cy="1849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E0429CD-A3E9-5AE0-6F40-536B92F8E5A4}"/>
              </a:ext>
            </a:extLst>
          </p:cNvPr>
          <p:cNvSpPr/>
          <p:nvPr/>
        </p:nvSpPr>
        <p:spPr>
          <a:xfrm>
            <a:off x="0" y="4351328"/>
            <a:ext cx="12192000" cy="25066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CDC996-AFB1-00E3-AF57-B1701A90A60C}"/>
              </a:ext>
            </a:extLst>
          </p:cNvPr>
          <p:cNvSpPr txBox="1"/>
          <p:nvPr/>
        </p:nvSpPr>
        <p:spPr>
          <a:xfrm>
            <a:off x="5171554" y="342464"/>
            <a:ext cx="1097620" cy="37265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8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Step </a:t>
            </a:r>
            <a:r>
              <a:rPr lang="en-US" altLang="ko-KR" sz="28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00B0F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8-3</a:t>
            </a:r>
            <a:endParaRPr lang="en-US" altLang="ko-KR" sz="2800" b="1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rgbClr val="5F008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EE5E289-D528-E528-5E24-E3532EA96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785" y="1221581"/>
            <a:ext cx="7968157" cy="43361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3097BB-F75A-298A-338D-D1E1A549E920}"/>
              </a:ext>
            </a:extLst>
          </p:cNvPr>
          <p:cNvSpPr txBox="1"/>
          <p:nvPr/>
        </p:nvSpPr>
        <p:spPr>
          <a:xfrm>
            <a:off x="2674515" y="6061886"/>
            <a:ext cx="6091732" cy="453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0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시뮬레이션 과정에서 진행된 </a:t>
            </a:r>
            <a:r>
              <a:rPr lang="ko-KR" altLang="en-US" sz="2000" b="1" spc="-50" dirty="0" err="1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딜사이클</a:t>
            </a:r>
            <a:r>
              <a:rPr lang="ko-KR" altLang="en-US" sz="20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샘플이 나타납니다</a:t>
            </a:r>
            <a:endParaRPr lang="en-US" altLang="ko-KR" sz="20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3E9AC44-B746-DB53-41FD-B021345A7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150" y="859461"/>
            <a:ext cx="8340436" cy="513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35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643E28-0B09-40C3-B71C-79C8E5D7693B}"/>
              </a:ext>
            </a:extLst>
          </p:cNvPr>
          <p:cNvSpPr/>
          <p:nvPr/>
        </p:nvSpPr>
        <p:spPr>
          <a:xfrm>
            <a:off x="0" y="3051060"/>
            <a:ext cx="12192001" cy="25066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506191-7123-4B7A-82AE-2E95C3BCF629}"/>
              </a:ext>
            </a:extLst>
          </p:cNvPr>
          <p:cNvSpPr/>
          <p:nvPr/>
        </p:nvSpPr>
        <p:spPr>
          <a:xfrm>
            <a:off x="0" y="0"/>
            <a:ext cx="12192000" cy="1849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E0429CD-A3E9-5AE0-6F40-536B92F8E5A4}"/>
              </a:ext>
            </a:extLst>
          </p:cNvPr>
          <p:cNvSpPr/>
          <p:nvPr/>
        </p:nvSpPr>
        <p:spPr>
          <a:xfrm>
            <a:off x="0" y="4376156"/>
            <a:ext cx="12192000" cy="25066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87CCD8-FDE6-B90D-95DC-795484466FEB}"/>
              </a:ext>
            </a:extLst>
          </p:cNvPr>
          <p:cNvSpPr txBox="1"/>
          <p:nvPr/>
        </p:nvSpPr>
        <p:spPr>
          <a:xfrm>
            <a:off x="5171554" y="342464"/>
            <a:ext cx="1097620" cy="37265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8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Step </a:t>
            </a:r>
            <a:r>
              <a:rPr lang="en-US" altLang="ko-KR" sz="28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00B0F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10</a:t>
            </a:r>
            <a:endParaRPr lang="en-US" altLang="ko-KR" sz="2800" b="1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rgbClr val="5F008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36AE5-85FF-0E47-290F-75395C26A43D}"/>
              </a:ext>
            </a:extLst>
          </p:cNvPr>
          <p:cNvSpPr txBox="1"/>
          <p:nvPr/>
        </p:nvSpPr>
        <p:spPr>
          <a:xfrm>
            <a:off x="3023970" y="6061886"/>
            <a:ext cx="5392823" cy="453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0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만약 다른 결과를 알고 싶다면 </a:t>
            </a:r>
            <a:r>
              <a:rPr lang="ko-KR" altLang="en-US" sz="2000" b="1" spc="-50" dirty="0" err="1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로드칸을</a:t>
            </a:r>
            <a:r>
              <a:rPr lang="ko-KR" altLang="en-US" sz="20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클릭합니다</a:t>
            </a:r>
            <a:endParaRPr lang="en-US" altLang="ko-KR" sz="20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2B02FF3-918F-2B5F-236A-A800A8490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688" y="1150170"/>
            <a:ext cx="7432025" cy="405342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512897A-8522-7A7F-5617-B2544C90B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149" y="794327"/>
            <a:ext cx="8341995" cy="520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614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643E28-0B09-40C3-B71C-79C8E5D7693B}"/>
              </a:ext>
            </a:extLst>
          </p:cNvPr>
          <p:cNvSpPr/>
          <p:nvPr/>
        </p:nvSpPr>
        <p:spPr>
          <a:xfrm flipV="1">
            <a:off x="-1" y="3074126"/>
            <a:ext cx="12192001" cy="37838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27BA219-B386-4835-83B6-EC8AA96BA769}"/>
              </a:ext>
            </a:extLst>
          </p:cNvPr>
          <p:cNvSpPr/>
          <p:nvPr/>
        </p:nvSpPr>
        <p:spPr>
          <a:xfrm>
            <a:off x="0" y="0"/>
            <a:ext cx="2682240" cy="6857999"/>
          </a:xfrm>
          <a:prstGeom prst="rect">
            <a:avLst/>
          </a:prstGeom>
          <a:solidFill>
            <a:srgbClr val="5F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1A4676-13EE-419E-B470-AE48D6C3F5A1}"/>
              </a:ext>
            </a:extLst>
          </p:cNvPr>
          <p:cNvSpPr txBox="1"/>
          <p:nvPr/>
        </p:nvSpPr>
        <p:spPr>
          <a:xfrm>
            <a:off x="4869255" y="836613"/>
            <a:ext cx="872675" cy="565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000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순서</a:t>
            </a:r>
            <a:endParaRPr lang="en-US" altLang="ko-KR" sz="3000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rgbClr val="5F008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C91375-63AF-4292-AFA1-D258D12CC67B}"/>
              </a:ext>
            </a:extLst>
          </p:cNvPr>
          <p:cNvSpPr txBox="1"/>
          <p:nvPr/>
        </p:nvSpPr>
        <p:spPr>
          <a:xfrm>
            <a:off x="4364158" y="2373133"/>
            <a:ext cx="2776722" cy="17577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ko-KR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FFXIV</a:t>
            </a: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SIMHELPER</a:t>
            </a: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실행하기</a:t>
            </a:r>
            <a:endParaRPr lang="en-US" altLang="ko-KR" sz="15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빠른 시뮬레이션 돌리기</a:t>
            </a:r>
            <a:endParaRPr lang="en-US" altLang="ko-KR" sz="15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1500" spc="-50" dirty="0" err="1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장비셋</a:t>
            </a: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비교하기</a:t>
            </a:r>
            <a:endParaRPr lang="en-US" altLang="ko-KR" sz="15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시너지 파트너 확인하기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1500" spc="-50" dirty="0" err="1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스탯</a:t>
            </a: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가중치 비교하기</a:t>
            </a:r>
            <a:endParaRPr lang="en-US" altLang="ko-KR" sz="15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1624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643E28-0B09-40C3-B71C-79C8E5D7693B}"/>
              </a:ext>
            </a:extLst>
          </p:cNvPr>
          <p:cNvSpPr/>
          <p:nvPr/>
        </p:nvSpPr>
        <p:spPr>
          <a:xfrm>
            <a:off x="0" y="3051060"/>
            <a:ext cx="12192001" cy="25066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506191-7123-4B7A-82AE-2E95C3BCF629}"/>
              </a:ext>
            </a:extLst>
          </p:cNvPr>
          <p:cNvSpPr/>
          <p:nvPr/>
        </p:nvSpPr>
        <p:spPr>
          <a:xfrm>
            <a:off x="0" y="0"/>
            <a:ext cx="12192000" cy="1849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E0429CD-A3E9-5AE0-6F40-536B92F8E5A4}"/>
              </a:ext>
            </a:extLst>
          </p:cNvPr>
          <p:cNvSpPr/>
          <p:nvPr/>
        </p:nvSpPr>
        <p:spPr>
          <a:xfrm>
            <a:off x="0" y="4351328"/>
            <a:ext cx="12192000" cy="25066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745074-FB86-D50A-2C73-2FC287DABC8E}"/>
              </a:ext>
            </a:extLst>
          </p:cNvPr>
          <p:cNvSpPr txBox="1"/>
          <p:nvPr/>
        </p:nvSpPr>
        <p:spPr>
          <a:xfrm>
            <a:off x="5171554" y="342464"/>
            <a:ext cx="1097620" cy="37265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8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Step </a:t>
            </a:r>
            <a:r>
              <a:rPr lang="en-US" altLang="ko-KR" sz="28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00B0F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11</a:t>
            </a:r>
            <a:endParaRPr lang="en-US" altLang="ko-KR" sz="2800" b="1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rgbClr val="5F008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F439E6-80D0-723F-F375-406A5AEC530A}"/>
              </a:ext>
            </a:extLst>
          </p:cNvPr>
          <p:cNvSpPr txBox="1"/>
          <p:nvPr/>
        </p:nvSpPr>
        <p:spPr>
          <a:xfrm>
            <a:off x="1860987" y="6061886"/>
            <a:ext cx="7718780" cy="453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0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로드 시 직전에 저장되었던 세팅이 나오므로 장비를 쉽게 바꿀 수 있습니다</a:t>
            </a:r>
            <a:endParaRPr lang="en-US" altLang="ko-KR" sz="2000" b="1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E6FE87A-4DC2-05E6-9AAA-1723DDFCF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687" y="1150170"/>
            <a:ext cx="7432025" cy="405342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E089C12-5897-3625-93CE-5C82D0E86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149" y="794327"/>
            <a:ext cx="8341995" cy="520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617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643E28-0B09-40C3-B71C-79C8E5D7693B}"/>
              </a:ext>
            </a:extLst>
          </p:cNvPr>
          <p:cNvSpPr/>
          <p:nvPr/>
        </p:nvSpPr>
        <p:spPr>
          <a:xfrm flipV="1">
            <a:off x="-1" y="3074126"/>
            <a:ext cx="12192001" cy="37838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27BA219-B386-4835-83B6-EC8AA96BA769}"/>
              </a:ext>
            </a:extLst>
          </p:cNvPr>
          <p:cNvSpPr/>
          <p:nvPr/>
        </p:nvSpPr>
        <p:spPr>
          <a:xfrm>
            <a:off x="0" y="0"/>
            <a:ext cx="2682240" cy="6857999"/>
          </a:xfrm>
          <a:prstGeom prst="rect">
            <a:avLst/>
          </a:prstGeom>
          <a:solidFill>
            <a:srgbClr val="5F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1A4676-13EE-419E-B470-AE48D6C3F5A1}"/>
              </a:ext>
            </a:extLst>
          </p:cNvPr>
          <p:cNvSpPr txBox="1"/>
          <p:nvPr/>
        </p:nvSpPr>
        <p:spPr>
          <a:xfrm>
            <a:off x="5017036" y="476395"/>
            <a:ext cx="4815742" cy="565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0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FFXIV SIMHELPER</a:t>
            </a:r>
            <a:r>
              <a:rPr lang="ko-KR" altLang="en-US" sz="30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실행하기</a:t>
            </a:r>
            <a:endParaRPr lang="en-US" altLang="ko-KR" sz="3000" b="1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rgbClr val="5F008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B5D31B2-B875-C802-FE83-6977BCE34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345" y="1620076"/>
            <a:ext cx="6463557" cy="3617839"/>
          </a:xfrm>
          <a:prstGeom prst="rect">
            <a:avLst/>
          </a:prstGeom>
        </p:spPr>
      </p:pic>
      <p:pic>
        <p:nvPicPr>
          <p:cNvPr id="5" name="그림 4" descr="노트북 투명 GIF.gif">
            <a:extLst>
              <a:ext uri="{FF2B5EF4-FFF2-40B4-BE49-F238E27FC236}">
                <a16:creationId xmlns:a16="http://schemas.microsoft.com/office/drawing/2014/main" id="{5F064BCD-7F06-EE19-6FFC-3AD12E361C3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0769"/>
          <a:stretch>
            <a:fillRect/>
          </a:stretch>
        </p:blipFill>
        <p:spPr bwMode="auto">
          <a:xfrm>
            <a:off x="2540000" y="1136073"/>
            <a:ext cx="9494982" cy="510770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5765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643E28-0B09-40C3-B71C-79C8E5D7693B}"/>
              </a:ext>
            </a:extLst>
          </p:cNvPr>
          <p:cNvSpPr/>
          <p:nvPr/>
        </p:nvSpPr>
        <p:spPr>
          <a:xfrm>
            <a:off x="0" y="3051060"/>
            <a:ext cx="12192001" cy="25066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5A23D9-0E6E-4436-B3B4-BD47EF89C488}"/>
              </a:ext>
            </a:extLst>
          </p:cNvPr>
          <p:cNvSpPr txBox="1"/>
          <p:nvPr/>
        </p:nvSpPr>
        <p:spPr>
          <a:xfrm>
            <a:off x="1787857" y="330323"/>
            <a:ext cx="1097620" cy="37265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8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Step </a:t>
            </a:r>
            <a:r>
              <a:rPr lang="en-US" altLang="ko-KR" sz="28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5F008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35CA04-0E13-4897-BA83-005ABEAAD9C1}"/>
              </a:ext>
            </a:extLst>
          </p:cNvPr>
          <p:cNvSpPr txBox="1"/>
          <p:nvPr/>
        </p:nvSpPr>
        <p:spPr>
          <a:xfrm>
            <a:off x="8072673" y="338766"/>
            <a:ext cx="1097620" cy="37265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8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Step </a:t>
            </a:r>
            <a:r>
              <a:rPr lang="en-US" altLang="ko-KR" sz="28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5F008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506191-7123-4B7A-82AE-2E95C3BCF629}"/>
              </a:ext>
            </a:extLst>
          </p:cNvPr>
          <p:cNvSpPr/>
          <p:nvPr/>
        </p:nvSpPr>
        <p:spPr>
          <a:xfrm>
            <a:off x="0" y="0"/>
            <a:ext cx="12192000" cy="184941"/>
          </a:xfrm>
          <a:prstGeom prst="rect">
            <a:avLst/>
          </a:prstGeom>
          <a:solidFill>
            <a:srgbClr val="5F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D8F1568-53D3-A0E7-ADD7-92396FE08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52" y="1424878"/>
            <a:ext cx="3993744" cy="1862412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301C65B4-C255-E348-0FC8-1B9C23C16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802" y="1363850"/>
            <a:ext cx="5230737" cy="2251620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2C15A17-59F7-7BFD-3BD4-BD1F25D33EC2}"/>
              </a:ext>
            </a:extLst>
          </p:cNvPr>
          <p:cNvCxnSpPr>
            <a:cxnSpLocks/>
          </p:cNvCxnSpPr>
          <p:nvPr/>
        </p:nvCxnSpPr>
        <p:spPr>
          <a:xfrm>
            <a:off x="5770340" y="46932"/>
            <a:ext cx="0" cy="4441944"/>
          </a:xfrm>
          <a:prstGeom prst="line">
            <a:avLst/>
          </a:prstGeom>
          <a:ln w="12700">
            <a:solidFill>
              <a:srgbClr val="5F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21045EB-B08A-0D7C-CA5C-464197EEA7BC}"/>
              </a:ext>
            </a:extLst>
          </p:cNvPr>
          <p:cNvCxnSpPr>
            <a:cxnSpLocks/>
          </p:cNvCxnSpPr>
          <p:nvPr/>
        </p:nvCxnSpPr>
        <p:spPr>
          <a:xfrm rot="16200000">
            <a:off x="4520074" y="5554662"/>
            <a:ext cx="250053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FC7B2DE-91D5-C3F0-6FBA-B6B121C766FD}"/>
              </a:ext>
            </a:extLst>
          </p:cNvPr>
          <p:cNvSpPr/>
          <p:nvPr/>
        </p:nvSpPr>
        <p:spPr>
          <a:xfrm>
            <a:off x="0" y="4961434"/>
            <a:ext cx="12192000" cy="1849633"/>
          </a:xfrm>
          <a:prstGeom prst="rect">
            <a:avLst/>
          </a:prstGeom>
          <a:solidFill>
            <a:srgbClr val="5F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998D635-DCB5-0F0C-3863-87F559A71C5E}"/>
              </a:ext>
            </a:extLst>
          </p:cNvPr>
          <p:cNvCxnSpPr>
            <a:cxnSpLocks/>
          </p:cNvCxnSpPr>
          <p:nvPr/>
        </p:nvCxnSpPr>
        <p:spPr>
          <a:xfrm>
            <a:off x="5770340" y="46932"/>
            <a:ext cx="0" cy="4914502"/>
          </a:xfrm>
          <a:prstGeom prst="line">
            <a:avLst/>
          </a:prstGeom>
          <a:ln w="12700">
            <a:solidFill>
              <a:srgbClr val="5F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28FB144-C9C2-4774-C16E-72B5B128C39C}"/>
              </a:ext>
            </a:extLst>
          </p:cNvPr>
          <p:cNvCxnSpPr>
            <a:cxnSpLocks/>
          </p:cNvCxnSpPr>
          <p:nvPr/>
        </p:nvCxnSpPr>
        <p:spPr>
          <a:xfrm flipV="1">
            <a:off x="5770340" y="4961434"/>
            <a:ext cx="0" cy="184349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6A2C71B-EA55-0987-31C7-C17748AB05B1}"/>
              </a:ext>
            </a:extLst>
          </p:cNvPr>
          <p:cNvSpPr txBox="1"/>
          <p:nvPr/>
        </p:nvSpPr>
        <p:spPr>
          <a:xfrm>
            <a:off x="552945" y="5066611"/>
            <a:ext cx="4184159" cy="4174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8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Google</a:t>
            </a:r>
            <a:r>
              <a:rPr lang="ko-KR" altLang="en-US" sz="18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에 </a:t>
            </a:r>
            <a:r>
              <a:rPr lang="en-US" altLang="ko-KR" sz="18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FFXIV SIMHELPER</a:t>
            </a:r>
            <a:r>
              <a:rPr lang="ko-KR" altLang="en-US" sz="18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를 검색한다</a:t>
            </a:r>
            <a:endParaRPr lang="en-US" altLang="ko-KR" sz="1800" b="1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AB265E-FA30-889F-8864-BD9BD1E44882}"/>
              </a:ext>
            </a:extLst>
          </p:cNvPr>
          <p:cNvSpPr txBox="1"/>
          <p:nvPr/>
        </p:nvSpPr>
        <p:spPr>
          <a:xfrm>
            <a:off x="6517914" y="5048529"/>
            <a:ext cx="4716355" cy="453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0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검색창에서 </a:t>
            </a:r>
            <a:r>
              <a:rPr lang="en-US" altLang="ko-KR" sz="20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FFXIV SIMHELPER</a:t>
            </a:r>
            <a:r>
              <a:rPr lang="ko-KR" altLang="en-US" sz="20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를 클릭한다</a:t>
            </a:r>
            <a:endParaRPr lang="en-US" altLang="ko-KR" sz="2000" b="1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999D9D2-F15A-684B-F657-EEB81B1F10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9371" y="1100434"/>
            <a:ext cx="5893170" cy="306516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8ACDADF-19EC-308B-702C-9FB192DBC3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097" y="1100434"/>
            <a:ext cx="5282760" cy="306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387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643E28-0B09-40C3-B71C-79C8E5D7693B}"/>
              </a:ext>
            </a:extLst>
          </p:cNvPr>
          <p:cNvSpPr/>
          <p:nvPr/>
        </p:nvSpPr>
        <p:spPr>
          <a:xfrm>
            <a:off x="0" y="3051060"/>
            <a:ext cx="12192001" cy="25066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5A23D9-0E6E-4436-B3B4-BD47EF89C488}"/>
              </a:ext>
            </a:extLst>
          </p:cNvPr>
          <p:cNvSpPr txBox="1"/>
          <p:nvPr/>
        </p:nvSpPr>
        <p:spPr>
          <a:xfrm>
            <a:off x="2316920" y="312055"/>
            <a:ext cx="1097620" cy="37265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8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Step </a:t>
            </a:r>
            <a:r>
              <a:rPr lang="en-US" altLang="ko-KR" sz="28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5F008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35CA04-0E13-4897-BA83-005ABEAAD9C1}"/>
              </a:ext>
            </a:extLst>
          </p:cNvPr>
          <p:cNvSpPr txBox="1"/>
          <p:nvPr/>
        </p:nvSpPr>
        <p:spPr>
          <a:xfrm>
            <a:off x="8435667" y="339722"/>
            <a:ext cx="1097620" cy="37265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8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Step </a:t>
            </a:r>
            <a:r>
              <a:rPr lang="en-US" altLang="ko-KR" sz="28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5F008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4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506191-7123-4B7A-82AE-2E95C3BCF629}"/>
              </a:ext>
            </a:extLst>
          </p:cNvPr>
          <p:cNvSpPr/>
          <p:nvPr/>
        </p:nvSpPr>
        <p:spPr>
          <a:xfrm>
            <a:off x="0" y="0"/>
            <a:ext cx="12192000" cy="184941"/>
          </a:xfrm>
          <a:prstGeom prst="rect">
            <a:avLst/>
          </a:prstGeom>
          <a:solidFill>
            <a:srgbClr val="5F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EFC7ED-56C6-4FFF-1E11-91E3F1FD4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43" y="2151037"/>
            <a:ext cx="5068926" cy="90002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A98DBF2-0516-6D61-091C-A1BBFCDC9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993" y="1289693"/>
            <a:ext cx="2481988" cy="2361650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C9A85B2-5E90-2AD4-8E8A-14D06798CE7F}"/>
              </a:ext>
            </a:extLst>
          </p:cNvPr>
          <p:cNvCxnSpPr>
            <a:cxnSpLocks/>
          </p:cNvCxnSpPr>
          <p:nvPr/>
        </p:nvCxnSpPr>
        <p:spPr>
          <a:xfrm>
            <a:off x="5994275" y="0"/>
            <a:ext cx="0" cy="4914502"/>
          </a:xfrm>
          <a:prstGeom prst="line">
            <a:avLst/>
          </a:prstGeom>
          <a:ln w="12700">
            <a:solidFill>
              <a:srgbClr val="5F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38A00F16-9A90-255B-CD3E-46396732A8FD}"/>
              </a:ext>
            </a:extLst>
          </p:cNvPr>
          <p:cNvSpPr/>
          <p:nvPr/>
        </p:nvSpPr>
        <p:spPr>
          <a:xfrm>
            <a:off x="0" y="4961434"/>
            <a:ext cx="12192000" cy="1849633"/>
          </a:xfrm>
          <a:prstGeom prst="rect">
            <a:avLst/>
          </a:prstGeom>
          <a:solidFill>
            <a:srgbClr val="5F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A1C38F-7E40-3BEA-DCE6-7B748E445A1F}"/>
              </a:ext>
            </a:extLst>
          </p:cNvPr>
          <p:cNvSpPr txBox="1"/>
          <p:nvPr/>
        </p:nvSpPr>
        <p:spPr>
          <a:xfrm>
            <a:off x="120631" y="5091312"/>
            <a:ext cx="5529078" cy="4174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FFXIV SIMHELPER</a:t>
            </a:r>
            <a:r>
              <a:rPr lang="ko-KR" altLang="en-US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의 </a:t>
            </a:r>
            <a:r>
              <a:rPr lang="en-US" altLang="ko-KR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Code</a:t>
            </a:r>
            <a:r>
              <a:rPr lang="ko-KR" altLang="en-US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를 클릭하여 다운로드 받는다</a:t>
            </a:r>
            <a:endParaRPr lang="en-US" altLang="ko-KR" b="1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rgbClr val="FF000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D541B8F-F6B8-D1D7-96FB-1FF0E2F7B3C5}"/>
              </a:ext>
            </a:extLst>
          </p:cNvPr>
          <p:cNvCxnSpPr>
            <a:cxnSpLocks/>
          </p:cNvCxnSpPr>
          <p:nvPr/>
        </p:nvCxnSpPr>
        <p:spPr>
          <a:xfrm flipV="1">
            <a:off x="5994275" y="4967573"/>
            <a:ext cx="0" cy="184349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67DBDEA-5609-177F-A34F-31A1AEC53642}"/>
              </a:ext>
            </a:extLst>
          </p:cNvPr>
          <p:cNvSpPr txBox="1"/>
          <p:nvPr/>
        </p:nvSpPr>
        <p:spPr>
          <a:xfrm>
            <a:off x="6431434" y="5091778"/>
            <a:ext cx="5099473" cy="453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0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다운받은 </a:t>
            </a:r>
            <a:r>
              <a:rPr lang="en-US" altLang="ko-KR" sz="20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FFXIV SIMHELPER </a:t>
            </a:r>
            <a:r>
              <a:rPr lang="ko-KR" altLang="en-US" sz="20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파일을 클릭한다  </a:t>
            </a:r>
            <a:endParaRPr lang="en-US" altLang="ko-KR" sz="2000" b="1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86FC610E-18EE-C9A3-D159-93357324F6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310" y="1112863"/>
            <a:ext cx="5635423" cy="301977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17AFA6C-97DF-D741-46A4-E9028EE7B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8" y="1060975"/>
            <a:ext cx="5716442" cy="30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006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643E28-0B09-40C3-B71C-79C8E5D7693B}"/>
              </a:ext>
            </a:extLst>
          </p:cNvPr>
          <p:cNvSpPr/>
          <p:nvPr/>
        </p:nvSpPr>
        <p:spPr>
          <a:xfrm>
            <a:off x="0" y="3051060"/>
            <a:ext cx="12192001" cy="25066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27BA219-B386-4835-83B6-EC8AA96BA769}"/>
              </a:ext>
            </a:extLst>
          </p:cNvPr>
          <p:cNvSpPr/>
          <p:nvPr/>
        </p:nvSpPr>
        <p:spPr>
          <a:xfrm>
            <a:off x="0" y="4961434"/>
            <a:ext cx="12192000" cy="1849633"/>
          </a:xfrm>
          <a:prstGeom prst="rect">
            <a:avLst/>
          </a:prstGeom>
          <a:solidFill>
            <a:srgbClr val="5F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EAD7AF-08DF-405E-955F-6B98CD9F944A}"/>
              </a:ext>
            </a:extLst>
          </p:cNvPr>
          <p:cNvSpPr txBox="1"/>
          <p:nvPr/>
        </p:nvSpPr>
        <p:spPr>
          <a:xfrm>
            <a:off x="326413" y="5091778"/>
            <a:ext cx="5078634" cy="453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20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FFXIV SIMHELPER </a:t>
            </a:r>
            <a:r>
              <a:rPr lang="ko-KR" altLang="en-US" sz="20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파일에서 </a:t>
            </a:r>
            <a:r>
              <a:rPr lang="en-US" altLang="ko-KR" sz="20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RUN</a:t>
            </a:r>
            <a:r>
              <a:rPr lang="ko-KR" altLang="en-US" sz="20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을 실행한다</a:t>
            </a:r>
            <a:endParaRPr lang="en-US" altLang="ko-KR" sz="2000" b="1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rgbClr val="FF000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916B2C-E057-4377-BFCF-9D2349AC17D0}"/>
              </a:ext>
            </a:extLst>
          </p:cNvPr>
          <p:cNvSpPr txBox="1"/>
          <p:nvPr/>
        </p:nvSpPr>
        <p:spPr>
          <a:xfrm>
            <a:off x="7075039" y="5091778"/>
            <a:ext cx="3812262" cy="453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20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FFXIV</a:t>
            </a:r>
            <a:r>
              <a:rPr lang="ko-KR" altLang="en-US" sz="20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sz="20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SIMHELPER </a:t>
            </a:r>
            <a:r>
              <a:rPr lang="ko-KR" altLang="en-US" sz="20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실행 준비 끝</a:t>
            </a:r>
            <a:r>
              <a:rPr lang="en-US" altLang="ko-KR" sz="20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!!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506191-7123-4B7A-82AE-2E95C3BCF629}"/>
              </a:ext>
            </a:extLst>
          </p:cNvPr>
          <p:cNvSpPr/>
          <p:nvPr/>
        </p:nvSpPr>
        <p:spPr>
          <a:xfrm>
            <a:off x="0" y="0"/>
            <a:ext cx="12192000" cy="184941"/>
          </a:xfrm>
          <a:prstGeom prst="rect">
            <a:avLst/>
          </a:prstGeom>
          <a:solidFill>
            <a:srgbClr val="5F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EBCE355-431D-09DC-9F96-43F483C22544}"/>
              </a:ext>
            </a:extLst>
          </p:cNvPr>
          <p:cNvCxnSpPr>
            <a:cxnSpLocks/>
          </p:cNvCxnSpPr>
          <p:nvPr/>
        </p:nvCxnSpPr>
        <p:spPr>
          <a:xfrm rot="16200000">
            <a:off x="4520074" y="5554662"/>
            <a:ext cx="250053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7098B54-2360-2FFC-BE3D-0816367A4C41}"/>
              </a:ext>
            </a:extLst>
          </p:cNvPr>
          <p:cNvSpPr txBox="1"/>
          <p:nvPr/>
        </p:nvSpPr>
        <p:spPr>
          <a:xfrm>
            <a:off x="2316920" y="312055"/>
            <a:ext cx="1097620" cy="37265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8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Step </a:t>
            </a:r>
            <a:r>
              <a:rPr lang="en-US" altLang="ko-KR" sz="28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5F008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02AA23-9459-C043-E511-CC9035B432BC}"/>
              </a:ext>
            </a:extLst>
          </p:cNvPr>
          <p:cNvSpPr txBox="1"/>
          <p:nvPr/>
        </p:nvSpPr>
        <p:spPr>
          <a:xfrm>
            <a:off x="8435667" y="339722"/>
            <a:ext cx="1097620" cy="37265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8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Step </a:t>
            </a:r>
            <a:r>
              <a:rPr lang="en-US" altLang="ko-KR" sz="28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5F008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6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5EC36C5-3908-236C-6E61-255266B6F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192518"/>
            <a:ext cx="4783617" cy="280513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14E0259-C7FB-81A9-CBC5-FBA3474C3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209" y="1148725"/>
            <a:ext cx="4765436" cy="2848923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45D5781-A98B-CBA1-C5E6-F1BF093E43CE}"/>
              </a:ext>
            </a:extLst>
          </p:cNvPr>
          <p:cNvCxnSpPr>
            <a:cxnSpLocks/>
          </p:cNvCxnSpPr>
          <p:nvPr/>
        </p:nvCxnSpPr>
        <p:spPr>
          <a:xfrm>
            <a:off x="5770340" y="46932"/>
            <a:ext cx="0" cy="4914502"/>
          </a:xfrm>
          <a:prstGeom prst="line">
            <a:avLst/>
          </a:prstGeom>
          <a:ln w="12700">
            <a:solidFill>
              <a:srgbClr val="5F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B4B90520-2153-B7BF-850C-1AF2440E9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909" y="969818"/>
            <a:ext cx="5320944" cy="351905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C87B8F0-E6B0-8BAB-B627-D4D1521792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1455" y="969818"/>
            <a:ext cx="5320944" cy="351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998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643E28-0B09-40C3-B71C-79C8E5D7693B}"/>
              </a:ext>
            </a:extLst>
          </p:cNvPr>
          <p:cNvSpPr/>
          <p:nvPr/>
        </p:nvSpPr>
        <p:spPr>
          <a:xfrm flipV="1">
            <a:off x="-1" y="3732244"/>
            <a:ext cx="12192001" cy="31257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27BA219-B386-4835-83B6-EC8AA96BA769}"/>
              </a:ext>
            </a:extLst>
          </p:cNvPr>
          <p:cNvSpPr/>
          <p:nvPr/>
        </p:nvSpPr>
        <p:spPr>
          <a:xfrm>
            <a:off x="0" y="0"/>
            <a:ext cx="2682240" cy="6857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1A4676-13EE-419E-B470-AE48D6C3F5A1}"/>
              </a:ext>
            </a:extLst>
          </p:cNvPr>
          <p:cNvSpPr txBox="1"/>
          <p:nvPr/>
        </p:nvSpPr>
        <p:spPr>
          <a:xfrm>
            <a:off x="4869255" y="310552"/>
            <a:ext cx="3818994" cy="565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0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00B0F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빠른 시뮬레이션 </a:t>
            </a:r>
            <a:r>
              <a:rPr lang="ko-KR" altLang="en-US" sz="30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돌리기</a:t>
            </a:r>
            <a:endParaRPr lang="en-US" altLang="ko-KR" sz="3000" b="1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rgbClr val="00B0F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E4DBB7-F7BA-410B-AFDE-0CC26C23E042}"/>
              </a:ext>
            </a:extLst>
          </p:cNvPr>
          <p:cNvSpPr txBox="1"/>
          <p:nvPr/>
        </p:nvSpPr>
        <p:spPr>
          <a:xfrm>
            <a:off x="4869255" y="1336130"/>
            <a:ext cx="6546890" cy="983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00B0F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빠른 시뮬레이션</a:t>
            </a: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은 각 장비 부위마다 원하는 템을 선택한 이후 </a:t>
            </a:r>
            <a:endParaRPr lang="en-US" altLang="ko-KR" sz="15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해당 장비로 뽑을 수 있는 </a:t>
            </a:r>
            <a:r>
              <a:rPr lang="en-US" altLang="ko-KR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DPS(Damage per Second),</a:t>
            </a: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500" spc="-50" dirty="0" err="1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딜사이클</a:t>
            </a:r>
            <a:r>
              <a:rPr lang="en-US" altLang="ko-KR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각 스킬들의 비중을</a:t>
            </a:r>
            <a:endParaRPr lang="en-US" altLang="ko-KR" sz="15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제공함으로써 사용자의 퍼포먼스를 가늠할 수 있게 도와준다</a:t>
            </a:r>
            <a:r>
              <a:rPr lang="en-US" altLang="ko-KR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sz="15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C91375-63AF-4292-AFA1-D258D12CC67B}"/>
              </a:ext>
            </a:extLst>
          </p:cNvPr>
          <p:cNvSpPr txBox="1"/>
          <p:nvPr/>
        </p:nvSpPr>
        <p:spPr>
          <a:xfrm>
            <a:off x="4869255" y="4819947"/>
            <a:ext cx="4935967" cy="1407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결과값의 일관성을 유지한다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보편적인 사용성을 추구한다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유용한 피드백을 제공한다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5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저장 슬롯을 제공하여 쉽게 원하는 장비로 되돌아갈 수 있다</a:t>
            </a:r>
            <a:endParaRPr lang="en-US" altLang="ko-KR" sz="15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7974D2-5DE5-48FC-C0B6-9C4C41301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255" y="2954303"/>
            <a:ext cx="3655423" cy="151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794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643E28-0B09-40C3-B71C-79C8E5D7693B}"/>
              </a:ext>
            </a:extLst>
          </p:cNvPr>
          <p:cNvSpPr/>
          <p:nvPr/>
        </p:nvSpPr>
        <p:spPr>
          <a:xfrm flipV="1">
            <a:off x="-1" y="3429000"/>
            <a:ext cx="12192001" cy="3428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27BA219-B386-4835-83B6-EC8AA96BA769}"/>
              </a:ext>
            </a:extLst>
          </p:cNvPr>
          <p:cNvSpPr/>
          <p:nvPr/>
        </p:nvSpPr>
        <p:spPr>
          <a:xfrm>
            <a:off x="0" y="0"/>
            <a:ext cx="2682240" cy="68579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C91375-63AF-4292-AFA1-D258D12CC67B}"/>
              </a:ext>
            </a:extLst>
          </p:cNvPr>
          <p:cNvSpPr txBox="1"/>
          <p:nvPr/>
        </p:nvSpPr>
        <p:spPr>
          <a:xfrm>
            <a:off x="4217556" y="4815681"/>
            <a:ext cx="7398179" cy="1852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ko-KR" sz="16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1.</a:t>
            </a:r>
            <a:r>
              <a:rPr lang="en-US" altLang="ko-KR" sz="16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6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사용자가 원하는 직업을 선택할 수 있습니다</a:t>
            </a:r>
            <a:r>
              <a:rPr lang="en-US" altLang="ko-KR" sz="16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sz="16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ko-KR" sz="16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2.</a:t>
            </a:r>
            <a:r>
              <a:rPr lang="en-US" altLang="ko-KR" sz="16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6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종족 특성을 선택할 수 있습니다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ko-KR" sz="16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3.</a:t>
            </a:r>
            <a:r>
              <a:rPr lang="en-US" altLang="ko-KR" sz="16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600" spc="-50" dirty="0" err="1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장비칸에</a:t>
            </a:r>
            <a:r>
              <a:rPr lang="ko-KR" altLang="en-US" sz="16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원하는 아이템을 선택할 수 있습니다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ko-KR" sz="16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4.</a:t>
            </a:r>
            <a:r>
              <a:rPr lang="en-US" altLang="ko-KR" sz="16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6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각 장비의 </a:t>
            </a:r>
            <a:r>
              <a:rPr lang="ko-KR" altLang="en-US" sz="1600" spc="-50" dirty="0" err="1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마테리아를</a:t>
            </a:r>
            <a:r>
              <a:rPr lang="ko-KR" altLang="en-US" sz="16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선택하는 창입니다</a:t>
            </a:r>
            <a:r>
              <a:rPr lang="en-US" altLang="ko-KR" sz="16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ko-KR" sz="16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5.</a:t>
            </a:r>
            <a:r>
              <a:rPr lang="en-US" altLang="ko-KR" sz="16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6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저장 슬롯으로 세팅을 저장하고 언제든지 원할 때 간편하게 불러올 수 있는 기능입니다</a:t>
            </a:r>
            <a:r>
              <a:rPr lang="en-US" altLang="ko-KR" sz="12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8D9C8E-7E6C-010C-246B-2F9C06A65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977" y="1010009"/>
            <a:ext cx="6463557" cy="36178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2AD964-6F1B-0D12-225D-98DE27E7E530}"/>
              </a:ext>
            </a:extLst>
          </p:cNvPr>
          <p:cNvSpPr txBox="1"/>
          <p:nvPr/>
        </p:nvSpPr>
        <p:spPr>
          <a:xfrm>
            <a:off x="5090115" y="141578"/>
            <a:ext cx="4583306" cy="5650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0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00B0F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빠른 시뮬레이션 </a:t>
            </a:r>
            <a:r>
              <a:rPr lang="ko-KR" altLang="en-US" sz="30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인터페이스</a:t>
            </a:r>
            <a:endParaRPr lang="en-US" altLang="ko-KR" sz="3000" b="1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rgbClr val="00B0F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6980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643E28-0B09-40C3-B71C-79C8E5D7693B}"/>
              </a:ext>
            </a:extLst>
          </p:cNvPr>
          <p:cNvSpPr/>
          <p:nvPr/>
        </p:nvSpPr>
        <p:spPr>
          <a:xfrm>
            <a:off x="0" y="3051060"/>
            <a:ext cx="12192001" cy="25066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5A23D9-0E6E-4436-B3B4-BD47EF89C488}"/>
              </a:ext>
            </a:extLst>
          </p:cNvPr>
          <p:cNvSpPr txBox="1"/>
          <p:nvPr/>
        </p:nvSpPr>
        <p:spPr>
          <a:xfrm>
            <a:off x="5171554" y="342464"/>
            <a:ext cx="1097620" cy="37265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8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Step </a:t>
            </a:r>
            <a:r>
              <a:rPr lang="en-US" altLang="ko-KR" sz="2800" b="1" spc="-8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rgbClr val="00B0F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endParaRPr lang="en-US" altLang="ko-KR" sz="2800" b="1" spc="-80" dirty="0">
              <a:ln>
                <a:solidFill>
                  <a:srgbClr val="5F0080">
                    <a:alpha val="0"/>
                  </a:srgbClr>
                </a:solidFill>
              </a:ln>
              <a:solidFill>
                <a:srgbClr val="5F008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506191-7123-4B7A-82AE-2E95C3BCF629}"/>
              </a:ext>
            </a:extLst>
          </p:cNvPr>
          <p:cNvSpPr/>
          <p:nvPr/>
        </p:nvSpPr>
        <p:spPr>
          <a:xfrm>
            <a:off x="0" y="0"/>
            <a:ext cx="12192000" cy="18494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E0429CD-A3E9-5AE0-6F40-536B92F8E5A4}"/>
              </a:ext>
            </a:extLst>
          </p:cNvPr>
          <p:cNvSpPr/>
          <p:nvPr/>
        </p:nvSpPr>
        <p:spPr>
          <a:xfrm>
            <a:off x="0" y="4351328"/>
            <a:ext cx="12192000" cy="250667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0FBD69-00CE-A6AC-315E-4804229E585F}"/>
              </a:ext>
            </a:extLst>
          </p:cNvPr>
          <p:cNvSpPr txBox="1"/>
          <p:nvPr/>
        </p:nvSpPr>
        <p:spPr>
          <a:xfrm>
            <a:off x="4186932" y="6061886"/>
            <a:ext cx="3066865" cy="453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000" b="1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빠른 시뮬레이션</a:t>
            </a:r>
            <a:r>
              <a:rPr lang="ko-KR" altLang="en-US" sz="2000" spc="-50" dirty="0">
                <a:ln>
                  <a:solidFill>
                    <a:srgbClr val="5F0080">
                      <a:alpha val="0"/>
                    </a:srgbClr>
                  </a:solidFill>
                </a:ln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을 클릭한다</a:t>
            </a:r>
            <a:endParaRPr lang="en-US" altLang="ko-KR" sz="2000" spc="-50" dirty="0">
              <a:ln>
                <a:solidFill>
                  <a:srgbClr val="5F0080">
                    <a:alpha val="0"/>
                  </a:srgbClr>
                </a:solidFill>
              </a:ln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7E9788A-CB6F-CF21-6877-EC6AAF502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692" y="1150169"/>
            <a:ext cx="7429346" cy="405342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B31720C-85E9-1CE4-C8BD-06E3CA969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418" y="822036"/>
            <a:ext cx="8312727" cy="513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135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</TotalTime>
  <Words>288</Words>
  <Application>Microsoft Office PowerPoint</Application>
  <PresentationFormat>와이드스크린</PresentationFormat>
  <Paragraphs>60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Noto Sans KR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Junsung Na</dc:creator>
  <cp:lastModifiedBy>Jun Yeop Na</cp:lastModifiedBy>
  <cp:revision>33</cp:revision>
  <dcterms:created xsi:type="dcterms:W3CDTF">2024-09-25T19:55:14Z</dcterms:created>
  <dcterms:modified xsi:type="dcterms:W3CDTF">2024-10-05T13:24:07Z</dcterms:modified>
</cp:coreProperties>
</file>