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307" autoAdjust="0"/>
  </p:normalViewPr>
  <p:slideViewPr>
    <p:cSldViewPr snapToGrid="0">
      <p:cViewPr varScale="1">
        <p:scale>
          <a:sx n="88" d="100"/>
          <a:sy n="88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54D03-0EBF-4F15-9357-A3F46CBEBFDF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31C11-BA7A-471C-A523-390403333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8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老師、各位同學大家好，我今天要跟各位分享的論文題目是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Voltage Scheduling for Real-Time Tasks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Non-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Preemptible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7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我們假設最大處理器速度（</a:t>
            </a:r>
            <a:r>
              <a:rPr lang="en-US" altLang="zh-TW" dirty="0" smtClean="0"/>
              <a:t>= 1</a:t>
            </a:r>
            <a:r>
              <a:rPr lang="zh-TW" altLang="en-US" dirty="0" smtClean="0"/>
              <a:t>）和最小處理器速度（</a:t>
            </a:r>
            <a:r>
              <a:rPr lang="en-US" altLang="zh-TW" dirty="0" smtClean="0"/>
              <a:t>= 0.1</a:t>
            </a:r>
            <a:r>
              <a:rPr lang="zh-TW" altLang="en-US" dirty="0" smtClean="0"/>
              <a:t>）。 兩個界限之間的速度水平是離散的，並且間隔為</a:t>
            </a:r>
            <a:r>
              <a:rPr lang="en-US" altLang="zh-TW" dirty="0" smtClean="0"/>
              <a:t>0.1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生成的任務的周期屬於以下三個範圍之一：長周期（</a:t>
            </a:r>
            <a:r>
              <a:rPr lang="en-US" altLang="zh-TW" dirty="0" smtClean="0"/>
              <a:t>l000〜5000ms</a:t>
            </a:r>
            <a:r>
              <a:rPr lang="zh-TW" altLang="en-US" dirty="0" smtClean="0"/>
              <a:t>），中周期（</a:t>
            </a:r>
            <a:r>
              <a:rPr lang="en-US" altLang="zh-TW" dirty="0" smtClean="0"/>
              <a:t>100〜1000ms</a:t>
            </a:r>
            <a:r>
              <a:rPr lang="zh-TW" altLang="en-US" dirty="0" smtClean="0"/>
              <a:t>）和短週期（</a:t>
            </a:r>
            <a:r>
              <a:rPr lang="en-US" altLang="zh-TW" dirty="0" smtClean="0"/>
              <a:t>20〜100ms</a:t>
            </a:r>
            <a:r>
              <a:rPr lang="zh-TW" altLang="en-US" dirty="0" smtClean="0"/>
              <a:t>）。 這三類任務的</a:t>
            </a:r>
            <a:r>
              <a:rPr lang="en-US" altLang="zh-TW" dirty="0" smtClean="0"/>
              <a:t>WCET</a:t>
            </a:r>
            <a:r>
              <a:rPr lang="zh-TW" altLang="en-US" dirty="0" smtClean="0"/>
              <a:t>分別為（</a:t>
            </a:r>
            <a:r>
              <a:rPr lang="en-US" altLang="zh-TW" dirty="0" smtClean="0"/>
              <a:t>1〜1000ms</a:t>
            </a:r>
            <a:r>
              <a:rPr lang="zh-TW" altLang="en-US" dirty="0" smtClean="0"/>
              <a:t>），（</a:t>
            </a:r>
            <a:r>
              <a:rPr lang="en-US" altLang="zh-TW" dirty="0" smtClean="0"/>
              <a:t>1〜100ms</a:t>
            </a:r>
            <a:r>
              <a:rPr lang="zh-TW" altLang="en-US" dirty="0" smtClean="0"/>
              <a:t>）和（</a:t>
            </a:r>
            <a:r>
              <a:rPr lang="en-US" altLang="zh-TW" dirty="0" smtClean="0"/>
              <a:t>1〜20ms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7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5.</a:t>
            </a:r>
            <a:r>
              <a:rPr lang="zh-TW" altLang="en-US" dirty="0" smtClean="0"/>
              <a:t>具有變化的阻塞因子的歸一化能耗。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r>
              <a:rPr lang="en-US" altLang="zh-TW" dirty="0" smtClean="0"/>
              <a:t>6.</a:t>
            </a:r>
            <a:r>
              <a:rPr lang="zh-TW" altLang="en-US" dirty="0" smtClean="0"/>
              <a:t>具有變化的阻塞概率的歸一化能耗。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選擇</a:t>
            </a:r>
            <a:r>
              <a:rPr lang="en-US" altLang="zh-TW" dirty="0" smtClean="0"/>
              <a:t>blocking </a:t>
            </a:r>
            <a:r>
              <a:rPr lang="en-US" altLang="zh-TW" dirty="0" err="1" smtClean="0"/>
              <a:t>fator</a:t>
            </a:r>
            <a:r>
              <a:rPr lang="zh-TW" altLang="en-US" dirty="0" smtClean="0"/>
              <a:t>的範圍是基於兩個原因：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）</a:t>
            </a:r>
            <a:r>
              <a:rPr lang="en-US" altLang="zh-TW" dirty="0" smtClean="0"/>
              <a:t>blocking</a:t>
            </a:r>
            <a:r>
              <a:rPr lang="zh-TW" altLang="en-US" dirty="0" smtClean="0"/>
              <a:t>的部分在實際應用中通常很短。 </a:t>
            </a:r>
            <a:r>
              <a:rPr lang="en-US" altLang="zh-TW" dirty="0" smtClean="0"/>
              <a:t>ii</a:t>
            </a:r>
            <a:r>
              <a:rPr lang="zh-TW" altLang="en-US" dirty="0" smtClean="0"/>
              <a:t>）當</a:t>
            </a:r>
            <a:r>
              <a:rPr lang="en-US" altLang="zh-TW" dirty="0" smtClean="0"/>
              <a:t>blocking </a:t>
            </a:r>
            <a:r>
              <a:rPr lang="en-US" altLang="zh-TW" dirty="0" err="1" smtClean="0"/>
              <a:t>fator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0.3</a:t>
            </a:r>
            <a:r>
              <a:rPr lang="zh-TW" altLang="en-US" dirty="0" smtClean="0"/>
              <a:t>時，無法排進去的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數量迅速增加，這影響了結果的準確性。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分別顯示了在使用係數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speed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DSDR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算法的歸一化能耗。隨著最大阻塞長度隨</a:t>
            </a:r>
            <a:r>
              <a:rPr lang="en-US" altLang="zh-TW" dirty="0" smtClean="0"/>
              <a:t>blocking </a:t>
            </a:r>
            <a:r>
              <a:rPr lang="en-US" altLang="zh-TW" dirty="0" err="1" smtClean="0"/>
              <a:t>fator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的增加而增加，高速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的值也隨之增加。三種算法消耗的能量都隨著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的增加而增加，但是這兩種動態算法的能量消耗卻變慢了，因為這兩種算法在一定間隔內切換到了低速模式。結果，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speed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可節省多達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％的靜態算法能耗。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DSDR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利用了高速間隔中回收的運行時間，因此節省了更多的能源。但是，差異並不明顯。如實驗中所觀察到的，阻塞很少發生，並且高速間隔的持續時間非常短，這幾乎沒有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DSDR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回收的空間。另一個觀察結果是，當</a:t>
            </a:r>
            <a:r>
              <a:rPr lang="en-US" altLang="zh-TW" dirty="0" smtClean="0"/>
              <a:t>blocking </a:t>
            </a:r>
            <a:r>
              <a:rPr lang="en-US" altLang="zh-TW" dirty="0" err="1" smtClean="0"/>
              <a:t>fator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時，高速和低速的離散值重合，因此所有三種算法消耗的能量相同。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 speed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消耗的能量隨阻塞概率的增加而增加。 但是，觀察到的實際阻塞率非常低，因此歸一化能耗僅增加了不到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 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DSDR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中，由於以較高的時間間隔執行的作業可以使用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FRT-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中的運行時間來補償由於運行時間回收而導致的運行時間損失，因此對能耗的影響甚至更少。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788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7.</a:t>
            </a:r>
            <a:r>
              <a:rPr lang="zh-TW" altLang="en-US" dirty="0" smtClean="0"/>
              <a:t>具有變化鬆弛因子的歸一化能耗。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r>
              <a:rPr lang="en-US" altLang="zh-TW" dirty="0" smtClean="0"/>
              <a:t>8.</a:t>
            </a:r>
            <a:r>
              <a:rPr lang="zh-TW" altLang="en-US" dirty="0" smtClean="0"/>
              <a:t>處理器利用率不同時的標準化能耗。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如紅色框框所示，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DSDR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能夠從早期完成中回收未使用的運行時間，因此其性能遠勝於雙速算法。 例如，在利用率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和鬆弛因子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的情況下，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DSDR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節省了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％，而雙速算法僅節省了靜態速度算法下所消耗功率的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當利用率較低時，歸一化的能源消耗保持相對恆定，但當利用率超過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時，標準化能耗就會增加。 事實證明，增長是由於在准入控制階段任務下降。 具有較大阻塞部分或較小周期的任務更有可能被丟棄，因為它們會顯著增加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。結果，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開始縮小，這降低了動態算法的能耗。 在所有情況下，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DSDR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始終優於雙速算法。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61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靜態速度方案基於堆棧資源策略（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[13]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，併計算最小可行靜態速度。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雙速算法不是始終以一個靜態速度運行，而是在某些時間間隔內將處理器速度降低至利用率。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回收機制用於收集未使用的運行時間，並將其重新分配給能夠利用它的作業。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結果表明，在所有情況下，兩種動態算法都可以比靜態速度算法顯著降低能耗。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這是今天的</a:t>
            </a:r>
            <a:r>
              <a:rPr lang="en-US" altLang="zh-TW" dirty="0" err="1" smtClean="0"/>
              <a:t>Outine</a:t>
            </a:r>
            <a:r>
              <a:rPr lang="zh-TW" altLang="en-US" dirty="0" smtClean="0"/>
              <a:t>，首先簡單介紹為什麼要做這一個研究，再來利用靜態與動態排程提出三種方法，最後是效能評估以及結論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07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我開始為各位介紹為什麼要做這一篇論文。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越來越多的個人電腦和通信設備變得便攜式和移動化，其中大多數由電池供電。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性能提升與能耗成正比，高性能就會以高功耗作為代價。 電池的容量已成為主要問題。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由於處理器可能不會一直處於被利用的狀態，因此可以利用系統負載的變化來減少功耗。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在本文中，我們將帶電壓縮放的作業調度簡稱為“電壓調度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排程</a:t>
            </a:r>
            <a:r>
              <a:rPr lang="en-US" altLang="zh-TW" dirty="0" smtClean="0"/>
              <a:t>)</a:t>
            </a:r>
            <a:r>
              <a:rPr lang="zh-TW" altLang="en-US" dirty="0" smtClean="0"/>
              <a:t>”。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38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我們可以從下面這一篇論文得知，其電壓轉換延遲非常短。 因此，我們認為電壓轉換成本可以忽略不計，並且可以隨時調整電壓。我們還假設處理器功率遵循公式</a:t>
            </a:r>
            <a:r>
              <a:rPr lang="en-US" altLang="zh-TW" dirty="0" smtClean="0"/>
              <a:t>(1)</a:t>
            </a:r>
            <a:r>
              <a:rPr lang="zh-TW" altLang="en-US" dirty="0" smtClean="0"/>
              <a:t>，在本篇的情況下可以簡化為</a:t>
            </a:r>
            <a:r>
              <a:rPr lang="en-US" altLang="zh-TW" dirty="0" smtClean="0"/>
              <a:t>P = K×</a:t>
            </a:r>
            <a:r>
              <a:rPr lang="zh-TW" altLang="en-US" dirty="0" smtClean="0"/>
              <a:t>（</a:t>
            </a:r>
            <a:r>
              <a:rPr lang="en-US" altLang="zh-TW" dirty="0" smtClean="0"/>
              <a:t>Vs</a:t>
            </a:r>
            <a:r>
              <a:rPr lang="zh-TW" altLang="en-US" dirty="0" smtClean="0"/>
              <a:t>）</a:t>
            </a:r>
            <a:r>
              <a:rPr lang="en-US" altLang="zh-TW" dirty="0" smtClean="0"/>
              <a:t>^ 3</a:t>
            </a:r>
            <a:r>
              <a:rPr lang="zh-TW" altLang="en-US" dirty="0" smtClean="0"/>
              <a:t>，其中</a:t>
            </a:r>
            <a:r>
              <a:rPr lang="en-US" altLang="zh-TW" dirty="0" smtClean="0"/>
              <a:t>K</a:t>
            </a:r>
            <a:r>
              <a:rPr lang="zh-TW" altLang="en-US" dirty="0" smtClean="0"/>
              <a:t>為常數。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28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緊接著要跟各位介紹關於靜態排程的部分，這是針對靜態排程本論文所提出的改善方法：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在靜態排程中，僅當新任務</a:t>
            </a:r>
            <a:r>
              <a:rPr lang="en-US" altLang="zh-TW" dirty="0" smtClean="0"/>
              <a:t>arrive</a:t>
            </a:r>
            <a:r>
              <a:rPr lang="zh-TW" altLang="en-US" dirty="0" smtClean="0"/>
              <a:t>或現有任務終止時才更改處理器電壓。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這個方法的目地是找到下面公式中最小的</a:t>
            </a:r>
            <a:r>
              <a:rPr lang="en-US" altLang="zh-TW" dirty="0" smtClean="0"/>
              <a:t>H</a:t>
            </a:r>
            <a:r>
              <a:rPr lang="zh-TW" altLang="en-US" dirty="0" smtClean="0"/>
              <a:t>（這個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在處理器速度對低為</a:t>
            </a:r>
            <a:r>
              <a:rPr lang="en-US" altLang="zh-TW" dirty="0" smtClean="0"/>
              <a:t>H</a:t>
            </a:r>
            <a:r>
              <a:rPr lang="zh-TW" altLang="en-US" dirty="0" smtClean="0"/>
              <a:t>下執行）以使不等式得到滿足。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如果重新計算的結果超過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，則新到達的任務將不被允許進入系統，並且原始</a:t>
            </a:r>
            <a:r>
              <a:rPr lang="en-US" altLang="zh-TW" dirty="0" smtClean="0"/>
              <a:t>H</a:t>
            </a:r>
            <a:r>
              <a:rPr lang="zh-TW" altLang="en-US" dirty="0" smtClean="0"/>
              <a:t>值將被恢復</a:t>
            </a:r>
            <a:r>
              <a:rPr lang="en-US" altLang="zh-TW" dirty="0" smtClean="0"/>
              <a:t>(</a:t>
            </a:r>
            <a:r>
              <a:rPr lang="zh-TW" altLang="en-US" dirty="0" smtClean="0"/>
              <a:t>回到迭代上一個結果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用迭代上一個結果去跑，直到再次更改該值。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43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再來要跟各位介紹關於動態排程的兩種方法：</a:t>
            </a:r>
            <a:endParaRPr lang="en-US" altLang="zh-TW" dirty="0" smtClean="0"/>
          </a:p>
          <a:p>
            <a:r>
              <a:rPr lang="zh-TW" altLang="en-US" dirty="0" smtClean="0"/>
              <a:t>第一種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基本的雙速算法可以擴展以進一步降低能耗。 這是通過縮短高速間隔的長度來實現的。 在擴展中，如果出現以下情況之一，則可以立即終止高速間隔：</a:t>
            </a:r>
            <a:endParaRPr lang="en-US" altLang="zh-TW" dirty="0" smtClean="0"/>
          </a:p>
          <a:p>
            <a:r>
              <a:rPr lang="en-US" altLang="zh-TW" dirty="0" err="1" smtClean="0"/>
              <a:t>i</a:t>
            </a:r>
            <a:r>
              <a:rPr lang="zh-TW" altLang="en-US" dirty="0" smtClean="0"/>
              <a:t>）截止日期晚於或等於</a:t>
            </a:r>
            <a:r>
              <a:rPr lang="en-US" altLang="zh-TW" dirty="0" err="1" smtClean="0"/>
              <a:t>End_H</a:t>
            </a:r>
            <a:r>
              <a:rPr lang="zh-TW" altLang="en-US" dirty="0" smtClean="0"/>
              <a:t>的作業開始執行，</a:t>
            </a:r>
            <a:endParaRPr lang="en-US" altLang="zh-TW" dirty="0" smtClean="0"/>
          </a:p>
          <a:p>
            <a:r>
              <a:rPr lang="en-US" altLang="zh-TW" dirty="0" smtClean="0"/>
              <a:t>ii</a:t>
            </a:r>
            <a:r>
              <a:rPr lang="zh-TW" altLang="en-US" dirty="0" smtClean="0"/>
              <a:t>）處理器處於空閒狀態。</a:t>
            </a:r>
            <a:endParaRPr lang="en-US" altLang="zh-TW" dirty="0" smtClean="0"/>
          </a:p>
          <a:p>
            <a:r>
              <a:rPr lang="zh-TW" altLang="en-US" dirty="0" smtClean="0"/>
              <a:t>簡單來說就是先用靜態排程所算出來的最低速執行，等到要做不完的時候再提速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0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我們可以這兩張圖更加的了解</a:t>
            </a:r>
            <a:r>
              <a:rPr lang="en-US" altLang="zh-TW" dirty="0" smtClean="0"/>
              <a:t>dual speed </a:t>
            </a:r>
            <a:r>
              <a:rPr lang="zh-TW" altLang="en-US" dirty="0" smtClean="0"/>
              <a:t>的運作方式，左圖是用文字，右圖是利用圖像。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稱為利用率，或簡稱為“低速”。相反，在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上一節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中計算的靜態速度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（或“高速”）可確保即使發生最壞情況的阻塞，作業也不會錯過其最後期限。我們提出了一種雙速算法，該算法允許處理器盡可能以速度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TW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運行。</a:t>
            </a:r>
            <a:endParaRPr lang="zh-TW" altLang="en-US" smtClean="0"/>
          </a:p>
          <a:p>
            <a:endParaRPr lang="en-US" altLang="zh-TW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在任務加入或離開系統時由靜態速度算法重新計算。 最初，處理器速度為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End_H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指示高速間隔的結束。 如果系統不在高速間隔中，則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End_H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最初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End_H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-1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58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再來要跟各位介紹關於動態排程的第二種種方法：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當作業提早完成時，處理器將有一些空閒時間。 如果可以將這部分時間重新分配給其他掛起的作業，則可以進一步降低處理器速度。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處理器應運行的速度為</a:t>
            </a:r>
            <a:r>
              <a:rPr lang="en-US" altLang="zh-TW" dirty="0" smtClean="0"/>
              <a:t>S = </a:t>
            </a:r>
            <a:r>
              <a:rPr lang="en-US" altLang="zh-TW" dirty="0" err="1" smtClean="0"/>
              <a:t>E×Smax</a:t>
            </a:r>
            <a:r>
              <a:rPr lang="en-US" altLang="zh-TW" dirty="0" smtClean="0"/>
              <a:t> / R</a:t>
            </a:r>
          </a:p>
          <a:p>
            <a:r>
              <a:rPr lang="zh-TW" altLang="en-US" dirty="0" smtClean="0"/>
              <a:t>（</a:t>
            </a:r>
            <a:r>
              <a:rPr lang="en-US" altLang="zh-TW" dirty="0" smtClean="0"/>
              <a:t>E =</a:t>
            </a:r>
            <a:r>
              <a:rPr lang="zh-TW" altLang="en-US" dirty="0" smtClean="0"/>
              <a:t>執行時間； </a:t>
            </a:r>
            <a:r>
              <a:rPr lang="en-US" altLang="zh-TW" dirty="0" err="1" smtClean="0"/>
              <a:t>Smax</a:t>
            </a:r>
            <a:r>
              <a:rPr lang="en-US" altLang="zh-TW" dirty="0" smtClean="0"/>
              <a:t> =</a:t>
            </a:r>
            <a:r>
              <a:rPr lang="zh-TW" altLang="en-US" dirty="0" smtClean="0"/>
              <a:t>最高處理器速度； </a:t>
            </a:r>
            <a:r>
              <a:rPr lang="en-US" altLang="zh-TW" dirty="0" smtClean="0"/>
              <a:t>R =</a:t>
            </a:r>
            <a:r>
              <a:rPr lang="zh-TW" altLang="en-US" dirty="0" smtClean="0"/>
              <a:t>運行時間）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系統利用一個叫做</a:t>
            </a:r>
            <a:r>
              <a:rPr lang="en-US" altLang="zh-TW" dirty="0" smtClean="0"/>
              <a:t>FRT-list</a:t>
            </a:r>
            <a:r>
              <a:rPr lang="zh-TW" altLang="en-US" dirty="0" smtClean="0"/>
              <a:t>的空閒運行時間列表，以收集未消耗的運行時間。 類似於</a:t>
            </a:r>
            <a:r>
              <a:rPr lang="en-US" altLang="zh-TW" dirty="0" smtClean="0"/>
              <a:t>[IS]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CASH</a:t>
            </a:r>
            <a:r>
              <a:rPr lang="zh-TW" altLang="en-US" dirty="0" smtClean="0"/>
              <a:t>隊列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這樣，</a:t>
            </a:r>
            <a:r>
              <a:rPr lang="en-US" altLang="zh-TW" dirty="0" smtClean="0"/>
              <a:t>DSDR</a:t>
            </a:r>
            <a:r>
              <a:rPr lang="zh-TW" altLang="en-US" dirty="0" smtClean="0"/>
              <a:t>有效地回收了未使用的運行時間以進行重新分配，從而減少了處理器的空閒時間並導致處理器速度降低。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5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計劃運行作業時，它有資格使用其自己的運行時間以及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列表中的運行時間，且其截止時間早於或等於該任務的截止時間。 使用額外的自由運行時間，可以以較低的速度處理作業。 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列表中某個項目的運行時間已用完，則該項目將被刪除。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Ti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的當前工作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Rr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在時間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上作業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Ji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的可用運行時間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Rf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在時間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，作業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可以使用的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FRT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列表中的運行時間。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Et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在時間</a:t>
            </a:r>
            <a:r>
              <a:rPr lang="en-US" altLang="zh-TW" dirty="0" smtClean="0">
                <a:sym typeface="Wingdings" panose="05000000000000000000" pitchFamily="2" charset="2"/>
              </a:rPr>
              <a:t>t</a:t>
            </a:r>
            <a:r>
              <a:rPr lang="zh-TW" altLang="en-US" dirty="0" smtClean="0">
                <a:sym typeface="Wingdings" panose="05000000000000000000" pitchFamily="2" charset="2"/>
              </a:rPr>
              <a:t>的最大速度</a:t>
            </a:r>
            <a:r>
              <a:rPr lang="en-US" altLang="zh-TW" dirty="0" err="1" smtClean="0">
                <a:sym typeface="Wingdings" panose="05000000000000000000" pitchFamily="2" charset="2"/>
              </a:rPr>
              <a:t>Smax</a:t>
            </a:r>
            <a:r>
              <a:rPr lang="zh-TW" altLang="en-US" dirty="0" smtClean="0">
                <a:sym typeface="Wingdings" panose="05000000000000000000" pitchFamily="2" charset="2"/>
              </a:rPr>
              <a:t>下，作業</a:t>
            </a:r>
            <a:r>
              <a:rPr lang="en-US" altLang="zh-TW" dirty="0" smtClean="0">
                <a:sym typeface="Wingdings" panose="05000000000000000000" pitchFamily="2" charset="2"/>
              </a:rPr>
              <a:t>Ji</a:t>
            </a:r>
            <a:r>
              <a:rPr lang="zh-TW" altLang="en-US" dirty="0" smtClean="0">
                <a:sym typeface="Wingdings" panose="05000000000000000000" pitchFamily="2" charset="2"/>
              </a:rPr>
              <a:t>的最壞情況下的殘差執行時間。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ym typeface="Wingdings" panose="05000000000000000000" pitchFamily="2" charset="2"/>
              </a:rPr>
              <a:t>1.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當作業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執行時，如果可以使用的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列表中的運行時間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，它將消耗與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列表開頭的掛鐘時間相同速度的運行時間。否則，將使用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可用運行時間。利用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HSpeed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剩下的時間最大效益的減少處理器速度。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2.</a:t>
            </a:r>
            <a:r>
              <a:rPr lang="zh-TW" altLang="en-US" dirty="0" smtClean="0">
                <a:sym typeface="Wingdings" panose="05000000000000000000" pitchFamily="2" charset="2"/>
              </a:rPr>
              <a:t>如果是</a:t>
            </a:r>
            <a:r>
              <a:rPr lang="en-US" altLang="zh-TW" dirty="0" err="1" smtClean="0">
                <a:sym typeface="Wingdings" panose="05000000000000000000" pitchFamily="2" charset="2"/>
              </a:rPr>
              <a:t>idel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FRT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list </a:t>
            </a:r>
            <a:r>
              <a:rPr lang="zh-TW" altLang="en-US" dirty="0" smtClean="0">
                <a:sym typeface="Wingdings" panose="05000000000000000000" pitchFamily="2" charset="2"/>
              </a:rPr>
              <a:t>會等速於系統時間的減少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3.</a:t>
            </a:r>
            <a:r>
              <a:rPr lang="zh-TW" altLang="en-US" dirty="0" smtClean="0">
                <a:sym typeface="Wingdings" panose="05000000000000000000" pitchFamily="2" charset="2"/>
              </a:rPr>
              <a:t>如果新任務在時間</a:t>
            </a:r>
            <a:r>
              <a:rPr lang="en-US" altLang="zh-TW" dirty="0" smtClean="0">
                <a:sym typeface="Wingdings" panose="05000000000000000000" pitchFamily="2" charset="2"/>
              </a:rPr>
              <a:t>t</a:t>
            </a:r>
            <a:r>
              <a:rPr lang="zh-TW" altLang="en-US" dirty="0" smtClean="0">
                <a:sym typeface="Wingdings" panose="05000000000000000000" pitchFamily="2" charset="2"/>
              </a:rPr>
              <a:t>到達，則將所有作業的運行時間設置為</a:t>
            </a:r>
            <a:r>
              <a:rPr lang="en-US" altLang="zh-TW" dirty="0" smtClean="0">
                <a:sym typeface="Wingdings" panose="05000000000000000000" pitchFamily="2" charset="2"/>
              </a:rPr>
              <a:t>Et</a:t>
            </a:r>
            <a:r>
              <a:rPr lang="zh-TW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TW" dirty="0" smtClean="0">
                <a:sym typeface="Wingdings" panose="05000000000000000000" pitchFamily="2" charset="2"/>
              </a:rPr>
              <a:t>t</a:t>
            </a:r>
            <a:r>
              <a:rPr lang="zh-TW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TW" dirty="0" smtClean="0">
                <a:sym typeface="Wingdings" panose="05000000000000000000" pitchFamily="2" charset="2"/>
              </a:rPr>
              <a:t>/ H'</a:t>
            </a:r>
            <a:r>
              <a:rPr lang="zh-TW" altLang="en-US" dirty="0" smtClean="0">
                <a:sym typeface="Wingdings" panose="05000000000000000000" pitchFamily="2" charset="2"/>
              </a:rPr>
              <a:t>，其中</a:t>
            </a:r>
            <a:r>
              <a:rPr lang="en-US" altLang="zh-TW" dirty="0" smtClean="0">
                <a:sym typeface="Wingdings" panose="05000000000000000000" pitchFamily="2" charset="2"/>
              </a:rPr>
              <a:t>H'</a:t>
            </a:r>
            <a:r>
              <a:rPr lang="zh-TW" altLang="en-US" dirty="0" smtClean="0">
                <a:sym typeface="Wingdings" panose="05000000000000000000" pitchFamily="2" charset="2"/>
              </a:rPr>
              <a:t>是由於任務到達而新計算的高速。 </a:t>
            </a:r>
            <a:r>
              <a:rPr lang="en-US" altLang="zh-TW" dirty="0" smtClean="0">
                <a:sym typeface="Wingdings" panose="05000000000000000000" pitchFamily="2" charset="2"/>
              </a:rPr>
              <a:t>FRT</a:t>
            </a:r>
            <a:r>
              <a:rPr lang="zh-TW" altLang="en-US" dirty="0" smtClean="0">
                <a:sym typeface="Wingdings" panose="05000000000000000000" pitchFamily="2" charset="2"/>
              </a:rPr>
              <a:t>列表被清除。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31C11-BA7A-471C-A523-3904033333E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28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EF94-F700-46C4-94AA-2939CF9AB2CE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B17-FCAC-4828-AB42-8BF692B920D3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8167-E32E-4A7B-B9AA-24191E06C215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823E-45E6-4930-AF2E-0F912A85A1B8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F2E1-36CB-4340-8DF8-11DC5DCA4D7D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915B-F1BD-4491-99F6-E44A6E9225DB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221E-98FF-42D8-AA67-A3E391D6CF8E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48CB-9867-46E7-9C97-EAF5906C3574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DA0F0-1C00-4195-A220-C4C0CCD296C2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6735-C95A-4C42-BCBA-2B02A2F29A0E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551EEB-6C6E-4BE7-91EA-EE2749E5DA97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D26C-DD08-4425-AC9A-28A303604041}" type="datetime1">
              <a:rPr lang="en-US" altLang="zh-TW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80278" y="1047403"/>
            <a:ext cx="10912076" cy="2410691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Voltage Scheduling for Real-Time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Preemptible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Zhang &amp; Samuel T.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Chanson </a:t>
            </a:r>
            <a:b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 Hong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Kong University of Science and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Clear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Bay, Kowloon, Hong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Kong{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zhangfan,chanson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@cs.ust.hk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Speaker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：吳俊逸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20210526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Simulation </a:t>
            </a:r>
            <a:r>
              <a:rPr lang="en-US" altLang="zh-TW" dirty="0" smtClean="0"/>
              <a:t>Setup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/>
              <a:t>We assume a maximum processor speed (=1) and a minimum processor speed (=0.1). Speed levels between the two bounds are discrete and spaced by 0.1. </a:t>
            </a:r>
            <a:endParaRPr lang="en-US" altLang="zh-TW" dirty="0" smtClean="0"/>
          </a:p>
          <a:p>
            <a:r>
              <a:rPr lang="en-US" altLang="zh-TW" dirty="0"/>
              <a:t>G</a:t>
            </a:r>
            <a:r>
              <a:rPr lang="en-US" altLang="zh-TW" dirty="0" smtClean="0"/>
              <a:t>enerated </a:t>
            </a:r>
            <a:r>
              <a:rPr lang="en-US" altLang="zh-TW" dirty="0"/>
              <a:t>tasks whose periods belonged to one of three ranges: long period (l000~5000ms), middle period (100~ 1000ms) and short period (</a:t>
            </a:r>
            <a:r>
              <a:rPr lang="en-US" altLang="zh-TW" dirty="0" smtClean="0"/>
              <a:t>20~l00ms</a:t>
            </a:r>
            <a:r>
              <a:rPr lang="en-US" altLang="zh-TW" dirty="0"/>
              <a:t>). The WCETs of the tasks in the three categories were (1~1000ms), (1~100ms) and (1~20ms), respectively.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032" y="0"/>
            <a:ext cx="9802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5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049486" y="1426029"/>
            <a:ext cx="163285" cy="7837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831" y="28891"/>
            <a:ext cx="9620769" cy="68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The static speed scheme is based on the stack resource policy (SRP) [13] and calculates a minimal feasibly static speed. 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Instead of always operating at one static speed, the dual speed algorithm lowers the processor speed to the utilization speed in some intervals</a:t>
            </a:r>
            <a:r>
              <a:rPr lang="en-US" altLang="zh-TW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 reclaiming mechanism is used to collect the unused run time and redistribute it to jobs that are able to make use of it. 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results show that both dynamic algorithms can significantly reduce energy consumption compared with the static speed algorithm in all scenarios.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2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209971" y="3307080"/>
            <a:ext cx="3772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END</a:t>
            </a:r>
          </a:p>
          <a:p>
            <a:pPr algn="ctr"/>
            <a:r>
              <a:rPr lang="en-US" altLang="zh-TW" sz="2400" dirty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Thank </a:t>
            </a:r>
            <a:r>
              <a:rPr lang="en-US" altLang="zh-TW" sz="2400" dirty="0" smtClean="0">
                <a:latin typeface="Noto Sans CJK TC Black" panose="020B0A00000000000000" pitchFamily="34" charset="-120"/>
                <a:ea typeface="Noto Sans CJK TC Black" panose="020B0A00000000000000" pitchFamily="34" charset="-120"/>
              </a:rPr>
              <a:t>you for listening</a:t>
            </a:r>
            <a:endParaRPr lang="zh-TW" altLang="en-US" sz="2400" dirty="0">
              <a:latin typeface="Noto Sans CJK TC Black" panose="020B0A00000000000000" pitchFamily="34" charset="-120"/>
              <a:ea typeface="Noto Sans CJK TC Black" panose="020B0A00000000000000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8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Blocking-aware Voltage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Blocking-aware Voltage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and more personal computing and communication devices are becoming portable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mobile.Most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them are powered by batteries with limited power capacity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(Vs)^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boost comes at the cost of higher energy consumption. The limited battery power has become a major concern.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processor may not be fully utilized all the time, the variation in system load can be exploited to reduce power dissipation.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paper, we shall refer to job scheduling with voltage scaling simply as "voltage scheduling" for short.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observed in [2], the voltage transition delay is very short. We therefore assume the voltage transition cost is negligible and the voltage can be adjusted at any time (whether inside or outside a blocking section). We also assume the processor power follows formula (l), which in our case can be simplified to P =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Vs)^3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K is a constant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(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(Vs)^2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P. Pillai and K. G. Shin. "Real-time dynamic voltage scaling for low-power embedded operating systems". In Proceedings of the 18th ACM Symposium on Operating Systems Principles, pages 89-102, 2001.</a:t>
            </a:r>
            <a:endParaRPr lang="zh-TW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7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Blocking-aware Voltage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static scheme, the processor voltage is changed only when a new task arrives or when an existing task terminates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find a minimum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set T at processor speed H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the inequalities are satisfied.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re-calculated H exceeds 1, the newly arrived task is not admitted to the system and the original H value is restored.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run at speed H until the value is changed again.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382" y="5261610"/>
            <a:ext cx="3752850" cy="73342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4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Dual-Speed Switching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basic dual speed algorithm can be extended to further reduce  energy consumption. This is achieved by shortening the lengths of high speed intervals. In the extension, a high speed interval can be terminated at once if one of the following conditions occurs: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i</a:t>
            </a:r>
            <a:r>
              <a:rPr lang="en-US" altLang="zh-TW" dirty="0"/>
              <a:t>) </a:t>
            </a:r>
            <a:r>
              <a:rPr lang="en-US" altLang="zh-TW" dirty="0" smtClean="0"/>
              <a:t>A job </a:t>
            </a:r>
            <a:r>
              <a:rPr lang="en-US" altLang="zh-TW" dirty="0"/>
              <a:t>whose deadline is later than or equal to </a:t>
            </a:r>
            <a:r>
              <a:rPr lang="en-US" altLang="zh-TW" dirty="0" err="1"/>
              <a:t>End_H</a:t>
            </a:r>
            <a:r>
              <a:rPr lang="en-US" altLang="zh-TW" dirty="0"/>
              <a:t> starts execution,</a:t>
            </a:r>
          </a:p>
          <a:p>
            <a:pPr marL="0" indent="0">
              <a:buNone/>
            </a:pPr>
            <a:r>
              <a:rPr lang="en-US" altLang="zh-TW" dirty="0" smtClean="0"/>
              <a:t>    ii</a:t>
            </a:r>
            <a:r>
              <a:rPr lang="en-US" altLang="zh-TW" dirty="0"/>
              <a:t>) The processor becomes idle.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4288" y="485047"/>
            <a:ext cx="6029876" cy="104923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Dual-Speed Switching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8" y="1853754"/>
            <a:ext cx="5095875" cy="49339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164" y="726375"/>
            <a:ext cx="49053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Reclaiming 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a job completes early, the processor would have some idle time. If this portion of time can be redistributed to the other pending jobs, the processor speed can be further reduced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 at which the processor should operate is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 =E ×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Smax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execution time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；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Smax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the maximum processor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 = run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system maintains a Free Run Time list called the FRT-list to collect the run time not consumed. Similar to the CASH queue in [IS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way, DSDR effectively reclaims unused run time for redistribution, which in turn reduces the processor idle time and leads to decreased processor speed.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5239367" cy="104923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Reclaiming 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12" y="1913811"/>
            <a:ext cx="4876800" cy="28194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39019" y="1997143"/>
            <a:ext cx="472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273" y="5256095"/>
            <a:ext cx="3436727" cy="94919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901" y="82964"/>
            <a:ext cx="4375646" cy="66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747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1271</TotalTime>
  <Words>2505</Words>
  <Application>Microsoft Office PowerPoint</Application>
  <PresentationFormat>寬螢幕</PresentationFormat>
  <Paragraphs>143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Noto Sans CJK TC Black</vt:lpstr>
      <vt:lpstr>新細明體</vt:lpstr>
      <vt:lpstr>Arial</vt:lpstr>
      <vt:lpstr>Calibri</vt:lpstr>
      <vt:lpstr>Gill Sans MT</vt:lpstr>
      <vt:lpstr>Times New Roman</vt:lpstr>
      <vt:lpstr>Wingdings</vt:lpstr>
      <vt:lpstr>標楷體</vt:lpstr>
      <vt:lpstr>Gallery</vt:lpstr>
      <vt:lpstr>Processor Voltage Scheduling for Real-Time Tasks with Non-Preemptible Sections Fan Zhang &amp; Samuel T. Chanson  Department of Computer Science Hong Kong University of Science and Technology Clear Water Bay, Kowloon, Hong Kong{zhangfan,chanson} @cs.ust.hk</vt:lpstr>
      <vt:lpstr>OUTLINE</vt:lpstr>
      <vt:lpstr>Introduction</vt:lpstr>
      <vt:lpstr>Introduction</vt:lpstr>
      <vt:lpstr>Static Blocking-aware Voltage Scheduling</vt:lpstr>
      <vt:lpstr>A Dual-Speed Switching Algorithm</vt:lpstr>
      <vt:lpstr>A Dual-Speed Switching Algorithm</vt:lpstr>
      <vt:lpstr>A Dynamic Reclaiming Algorithm</vt:lpstr>
      <vt:lpstr>A Dynamic Reclaiming Algorithm</vt:lpstr>
      <vt:lpstr>Performance Evaluation</vt:lpstr>
      <vt:lpstr>PowerPoint 簡報</vt:lpstr>
      <vt:lpstr>PowerPoint 簡報</vt:lpstr>
      <vt:lpstr>Conclusion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Voltage Scheduling for Real-Time Tasks with Non-Preemptible Sections Fan Zhang &amp; Samuel T. Chanson  Department of Computer Science Hong Kong University of Science and Technology Clear Water Bay, Kowloon, Hong Kong{zhangfan,chanson} @cs.ust.hk</dc:title>
  <dc:creator>user1</dc:creator>
  <cp:lastModifiedBy>user1</cp:lastModifiedBy>
  <cp:revision>40</cp:revision>
  <dcterms:created xsi:type="dcterms:W3CDTF">2021-05-10T01:38:39Z</dcterms:created>
  <dcterms:modified xsi:type="dcterms:W3CDTF">2021-05-19T06:50:27Z</dcterms:modified>
</cp:coreProperties>
</file>