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61" r:id="rId4"/>
    <p:sldId id="263" r:id="rId5"/>
    <p:sldId id="264" r:id="rId6"/>
    <p:sldId id="271" r:id="rId7"/>
    <p:sldId id="274" r:id="rId8"/>
    <p:sldId id="284" r:id="rId9"/>
    <p:sldId id="283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D6F"/>
    <a:srgbClr val="1C4885"/>
    <a:srgbClr val="2259A2"/>
    <a:srgbClr val="0D223F"/>
    <a:srgbClr val="223246"/>
    <a:srgbClr val="C9D6E5"/>
    <a:srgbClr val="91ABCB"/>
    <a:srgbClr val="334C6B"/>
    <a:srgbClr val="44658E"/>
    <a:srgbClr val="304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6318" autoAdjust="0"/>
  </p:normalViewPr>
  <p:slideViewPr>
    <p:cSldViewPr snapToGrid="0">
      <p:cViewPr varScale="1">
        <p:scale>
          <a:sx n="111" d="100"/>
          <a:sy n="111" d="100"/>
        </p:scale>
        <p:origin x="492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FFD15-652A-41DE-B34B-C515F8035422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B0552-F0DE-46C5-A0A2-348A9E9AA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9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3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6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240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097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646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61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91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43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2275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rot="16200000" flipH="1" flipV="1">
            <a:off x="11089770" y="4947057"/>
            <a:ext cx="0" cy="2160000"/>
          </a:xfrm>
          <a:prstGeom prst="line">
            <a:avLst/>
          </a:prstGeom>
          <a:ln w="9525">
            <a:gradFill>
              <a:gsLst>
                <a:gs pos="20000">
                  <a:srgbClr val="91ABCB"/>
                </a:gs>
                <a:gs pos="42000">
                  <a:srgbClr val="304864"/>
                </a:gs>
                <a:gs pos="60000">
                  <a:srgbClr val="304864"/>
                </a:gs>
                <a:gs pos="1818">
                  <a:srgbClr val="D5DFEB"/>
                </a:gs>
                <a:gs pos="99091">
                  <a:srgbClr val="D5DFEB"/>
                </a:gs>
                <a:gs pos="81000">
                  <a:srgbClr val="91ABCB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H="1" flipV="1">
            <a:off x="9312000" y="2704371"/>
            <a:ext cx="0" cy="5760000"/>
          </a:xfrm>
          <a:prstGeom prst="line">
            <a:avLst/>
          </a:prstGeom>
          <a:ln w="9525">
            <a:gradFill>
              <a:gsLst>
                <a:gs pos="20000">
                  <a:srgbClr val="91ABCB"/>
                </a:gs>
                <a:gs pos="42000">
                  <a:srgbClr val="304864"/>
                </a:gs>
                <a:gs pos="60000">
                  <a:srgbClr val="304864"/>
                </a:gs>
                <a:gs pos="1818">
                  <a:srgbClr val="D5DFEB"/>
                </a:gs>
                <a:gs pos="99091">
                  <a:srgbClr val="D5DFEB"/>
                </a:gs>
                <a:gs pos="81000">
                  <a:srgbClr val="91ABCB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715196" y="2390074"/>
            <a:ext cx="5833718" cy="122368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442756" y="1269000"/>
            <a:ext cx="0" cy="4320000"/>
          </a:xfrm>
          <a:prstGeom prst="line">
            <a:avLst/>
          </a:prstGeom>
          <a:ln w="28575">
            <a:gradFill>
              <a:gsLst>
                <a:gs pos="20000">
                  <a:srgbClr val="91ABCB"/>
                </a:gs>
                <a:gs pos="42000">
                  <a:srgbClr val="304864"/>
                </a:gs>
                <a:gs pos="60000">
                  <a:srgbClr val="304864"/>
                </a:gs>
                <a:gs pos="1818">
                  <a:srgbClr val="D5DFEB"/>
                </a:gs>
                <a:gs pos="99091">
                  <a:srgbClr val="D5DFEB"/>
                </a:gs>
                <a:gs pos="81000">
                  <a:srgbClr val="91ABCB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744224" y="2540250"/>
            <a:ext cx="5762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I-KUN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智慧寢具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715196" y="1560285"/>
            <a:ext cx="6886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4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</a:t>
            </a:r>
            <a:r>
              <a:rPr lang="zh-TW" altLang="en-US" sz="4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數位人才培訓</a:t>
            </a:r>
            <a:endParaRPr lang="zh-CN" altLang="en-US" sz="4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5196" y="3773714"/>
            <a:ext cx="8055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華康新特明體" pitchFamily="49" charset="-120"/>
                <a:ea typeface="華康新特明體" pitchFamily="49" charset="-120"/>
              </a:rPr>
              <a:t>組長</a:t>
            </a:r>
            <a:r>
              <a:rPr lang="en-US" altLang="zh-TW" dirty="0">
                <a:latin typeface="華康新特明體" pitchFamily="49" charset="-120"/>
                <a:ea typeface="華康新特明體" pitchFamily="49" charset="-120"/>
              </a:rPr>
              <a:t>:</a:t>
            </a:r>
            <a:r>
              <a:rPr lang="zh-TW" altLang="en-US" dirty="0">
                <a:latin typeface="華康新特明體" pitchFamily="49" charset="-120"/>
                <a:ea typeface="華康新特明體" pitchFamily="49" charset="-120"/>
              </a:rPr>
              <a:t>施婷喻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華康新特明體" pitchFamily="49" charset="-120"/>
                <a:ea typeface="華康新特明體" pitchFamily="49" charset="-120"/>
              </a:rPr>
              <a:t>組員</a:t>
            </a:r>
            <a:r>
              <a:rPr lang="en-US" altLang="zh-TW" dirty="0">
                <a:latin typeface="華康新特明體" pitchFamily="49" charset="-120"/>
                <a:ea typeface="華康新特明體" pitchFamily="49" charset="-120"/>
              </a:rPr>
              <a:t>:</a:t>
            </a:r>
            <a:r>
              <a:rPr lang="zh-TW" altLang="en-US" dirty="0">
                <a:latin typeface="華康新特明體" pitchFamily="49" charset="-120"/>
                <a:ea typeface="華康新特明體" pitchFamily="49" charset="-120"/>
              </a:rPr>
              <a:t>李元廷、李桓毅、楊博丞、吳俊逸</a:t>
            </a:r>
          </a:p>
        </p:txBody>
      </p:sp>
      <p:sp>
        <p:nvSpPr>
          <p:cNvPr id="15" name="矩形 14"/>
          <p:cNvSpPr/>
          <p:nvPr/>
        </p:nvSpPr>
        <p:spPr>
          <a:xfrm>
            <a:off x="2744224" y="4767943"/>
            <a:ext cx="2510971" cy="435429"/>
          </a:xfrm>
          <a:prstGeom prst="rect">
            <a:avLst/>
          </a:prstGeom>
          <a:noFill/>
          <a:ln>
            <a:solidFill>
              <a:srgbClr val="304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中華民國</a:t>
            </a:r>
            <a:r>
              <a:rPr lang="en-US" altLang="zh-TW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108</a:t>
            </a:r>
            <a:r>
              <a:rPr lang="zh-TW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TW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TW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TW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TW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16" name="平行四边形 15"/>
          <p:cNvSpPr/>
          <p:nvPr/>
        </p:nvSpPr>
        <p:spPr>
          <a:xfrm>
            <a:off x="7895771" y="5370287"/>
            <a:ext cx="827316" cy="304800"/>
          </a:xfrm>
          <a:prstGeom prst="parallelogram">
            <a:avLst>
              <a:gd name="adj" fmla="val 66565"/>
            </a:avLst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>
            <a:spLocks noChangeAspect="1"/>
          </p:cNvSpPr>
          <p:nvPr/>
        </p:nvSpPr>
        <p:spPr>
          <a:xfrm>
            <a:off x="9726647" y="4985658"/>
            <a:ext cx="571239" cy="210456"/>
          </a:xfrm>
          <a:prstGeom prst="parallelogram">
            <a:avLst>
              <a:gd name="adj" fmla="val 66565"/>
            </a:avLst>
          </a:prstGeom>
          <a:solidFill>
            <a:srgbClr val="91A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>
            <a:spLocks noChangeAspect="1"/>
          </p:cNvSpPr>
          <p:nvPr/>
        </p:nvSpPr>
        <p:spPr>
          <a:xfrm>
            <a:off x="11248571" y="5936344"/>
            <a:ext cx="372191" cy="137123"/>
          </a:xfrm>
          <a:prstGeom prst="parallelogram">
            <a:avLst>
              <a:gd name="adj" fmla="val 66565"/>
            </a:avLst>
          </a:prstGeom>
          <a:solidFill>
            <a:srgbClr val="225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>
            <a:spLocks noChangeAspect="1"/>
          </p:cNvSpPr>
          <p:nvPr/>
        </p:nvSpPr>
        <p:spPr>
          <a:xfrm>
            <a:off x="11713029" y="4693463"/>
            <a:ext cx="300651" cy="110766"/>
          </a:xfrm>
          <a:prstGeom prst="parallelogram">
            <a:avLst>
              <a:gd name="adj" fmla="val 66565"/>
            </a:avLst>
          </a:prstGeom>
          <a:solidFill>
            <a:srgbClr val="30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63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/>
      <p:bldP spid="13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403940" y="1451429"/>
            <a:ext cx="861774" cy="21227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400" b="1" kern="2000" spc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zh-TW" altLang="en-US" sz="4400" b="1" kern="2000" spc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錄</a:t>
            </a:r>
            <a:endParaRPr lang="zh-CN" altLang="en-US" sz="4400" b="1" kern="2000" spc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74465" y="1923142"/>
            <a:ext cx="800219" cy="34036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4000" b="1" kern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4000" b="1" kern="2000" spc="-15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57535" y="2421029"/>
            <a:ext cx="5760000" cy="720000"/>
            <a:chOff x="4717143" y="762772"/>
            <a:chExt cx="5760000" cy="720000"/>
          </a:xfrm>
        </p:grpSpPr>
        <p:sp>
          <p:nvSpPr>
            <p:cNvPr id="8" name="圆角矩形 7"/>
            <p:cNvSpPr/>
            <p:nvPr/>
          </p:nvSpPr>
          <p:spPr>
            <a:xfrm>
              <a:off x="4717143" y="762772"/>
              <a:ext cx="5760000" cy="7200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25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007428" y="827314"/>
              <a:ext cx="711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1C488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3200" b="1" dirty="0">
                <a:solidFill>
                  <a:srgbClr val="1C488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704114" y="899886"/>
              <a:ext cx="20755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主題規劃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612743" y="1023258"/>
              <a:ext cx="2532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4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57535" y="3574143"/>
            <a:ext cx="5760000" cy="720000"/>
            <a:chOff x="4717143" y="1915886"/>
            <a:chExt cx="5760000" cy="720000"/>
          </a:xfrm>
        </p:grpSpPr>
        <p:sp>
          <p:nvSpPr>
            <p:cNvPr id="9" name="圆角矩形 8"/>
            <p:cNvSpPr/>
            <p:nvPr/>
          </p:nvSpPr>
          <p:spPr>
            <a:xfrm>
              <a:off x="4717143" y="1915886"/>
              <a:ext cx="5760000" cy="7200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25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007428" y="1981200"/>
              <a:ext cx="711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1C488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3200" b="1" dirty="0">
                <a:solidFill>
                  <a:srgbClr val="1C488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704114" y="2053771"/>
              <a:ext cx="20755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進度說明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56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9143" y="1542142"/>
            <a:ext cx="10522857" cy="3773715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43712" y="2293257"/>
            <a:ext cx="4018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主題規劃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016138" y="3385456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58984" y="1489164"/>
            <a:ext cx="335715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25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3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098971" y="420914"/>
            <a:ext cx="367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zh-TW" sz="2400" b="1" dirty="0">
                <a:solidFill>
                  <a:srgbClr val="0070C0"/>
                </a:solidFill>
                <a:latin typeface="華康新綜藝體W5" pitchFamily="81" charset="-120"/>
                <a:ea typeface="華康新綜藝體W5" pitchFamily="81" charset="-120"/>
              </a:rPr>
              <a:t>I-KUN智慧寢具-主題</a:t>
            </a:r>
            <a:r>
              <a:rPr lang="zh-TW" altLang="zh-TW" sz="2400" b="1" dirty="0">
                <a:solidFill>
                  <a:srgbClr val="0070C0"/>
                </a:solidFill>
                <a:latin typeface="華康新綜藝體W5" pitchFamily="81" charset="-120"/>
                <a:ea typeface="華康新綜藝體W5" pitchFamily="81" charset="-120"/>
                <a:cs typeface="Arial"/>
                <a:sym typeface="Arial"/>
              </a:rPr>
              <a:t>規劃</a:t>
            </a:r>
            <a:endParaRPr lang="zh-CN" altLang="en-US" sz="2400" b="1" dirty="0">
              <a:solidFill>
                <a:srgbClr val="0070C0"/>
              </a:solidFill>
              <a:latin typeface="華康新綜藝體W5" pitchFamily="81" charset="-120"/>
              <a:ea typeface="華康新綜藝體W5" pitchFamily="81" charset="-12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8461" y="1339667"/>
            <a:ext cx="5567509" cy="1437517"/>
            <a:chOff x="1451857" y="2064979"/>
            <a:chExt cx="5567509" cy="1437517"/>
          </a:xfrm>
        </p:grpSpPr>
        <p:sp>
          <p:nvSpPr>
            <p:cNvPr id="10" name="文本框 9"/>
            <p:cNvSpPr txBox="1"/>
            <p:nvPr/>
          </p:nvSpPr>
          <p:spPr>
            <a:xfrm>
              <a:off x="1451857" y="2348334"/>
              <a:ext cx="5567509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400" lvl="0">
                <a:lnSpc>
                  <a:spcPct val="115000"/>
                </a:lnSpc>
                <a:spcBef>
                  <a:spcPts val="1200"/>
                </a:spcBef>
                <a:buClr>
                  <a:srgbClr val="FF0000"/>
                </a:buClr>
                <a:buSzPts val="3200"/>
              </a:pPr>
              <a:r>
                <a:rPr lang="zh-TW" altLang="en-US" sz="2000" b="1" dirty="0">
                  <a:solidFill>
                    <a:schemeClr val="accent5">
                      <a:lumMod val="75000"/>
                    </a:schemeClr>
                  </a:solidFill>
                  <a:latin typeface="華康正顏楷體W5" pitchFamily="65" charset="-120"/>
                  <a:ea typeface="華康正顏楷體W5" pitchFamily="65" charset="-120"/>
                  <a:cs typeface="Times New Roman"/>
                  <a:sym typeface="Times New Roman"/>
                </a:rPr>
                <a:t>我們依照各組員對於每一種功能的合適性</a:t>
              </a:r>
              <a:r>
                <a:rPr lang="zh-TW" altLang="en-US" sz="2000" b="1" dirty="0">
                  <a:solidFill>
                    <a:schemeClr val="accent5">
                      <a:lumMod val="75000"/>
                    </a:schemeClr>
                  </a:solidFill>
                  <a:latin typeface="華康正顏楷體W5" pitchFamily="65" charset="-120"/>
                  <a:ea typeface="華康正顏楷體W5" pitchFamily="65" charset="-120"/>
                </a:rPr>
                <a:t>分成三個小組，分別負責不同功能的呈現，遇到問題時可以互相幫助。</a:t>
              </a:r>
            </a:p>
          </p:txBody>
        </p:sp>
        <p:sp>
          <p:nvSpPr>
            <p:cNvPr id="16" name="菱形 15"/>
            <p:cNvSpPr/>
            <p:nvPr/>
          </p:nvSpPr>
          <p:spPr>
            <a:xfrm>
              <a:off x="1519515" y="2064979"/>
              <a:ext cx="216000" cy="216000"/>
            </a:xfrm>
            <a:prstGeom prst="diamond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38460" y="3054603"/>
            <a:ext cx="5567509" cy="1299018"/>
            <a:chOff x="1451857" y="3481403"/>
            <a:chExt cx="5567509" cy="1299018"/>
          </a:xfrm>
        </p:grpSpPr>
        <p:sp>
          <p:nvSpPr>
            <p:cNvPr id="12" name="文本框 11"/>
            <p:cNvSpPr txBox="1"/>
            <p:nvPr/>
          </p:nvSpPr>
          <p:spPr>
            <a:xfrm>
              <a:off x="1451857" y="3764758"/>
              <a:ext cx="5567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640"/>
                </a:spcBef>
                <a:buClr>
                  <a:srgbClr val="FF0000"/>
                </a:buClr>
                <a:buSzPts val="3200"/>
              </a:pPr>
              <a:r>
                <a:rPr lang="zh-TW" altLang="en-US" sz="2000" b="1" dirty="0">
                  <a:solidFill>
                    <a:schemeClr val="accent5">
                      <a:lumMod val="75000"/>
                    </a:schemeClr>
                  </a:solidFill>
                  <a:latin typeface="華康正顏楷體W5" pitchFamily="65" charset="-120"/>
                  <a:ea typeface="華康正顏楷體W5" pitchFamily="65" charset="-120"/>
                </a:rPr>
                <a:t>目前偵測睡眠狀態、天氣提醒為一組，另一組則負責音樂播放、</a:t>
              </a:r>
              <a:r>
                <a:rPr lang="en-US" altLang="zh-TW" sz="2000" b="1" dirty="0">
                  <a:solidFill>
                    <a:schemeClr val="accent5">
                      <a:lumMod val="75000"/>
                    </a:schemeClr>
                  </a:solidFill>
                  <a:latin typeface="華康正顏楷體W5" pitchFamily="65" charset="-120"/>
                  <a:ea typeface="華康正顏楷體W5" pitchFamily="65" charset="-120"/>
                </a:rPr>
                <a:t>APP</a:t>
              </a:r>
              <a:r>
                <a:rPr lang="zh-TW" altLang="en-US" sz="2000" b="1" dirty="0">
                  <a:solidFill>
                    <a:schemeClr val="accent5">
                      <a:lumMod val="75000"/>
                    </a:schemeClr>
                  </a:solidFill>
                  <a:latin typeface="華康正顏楷體W5" pitchFamily="65" charset="-120"/>
                  <a:ea typeface="華康正顏楷體W5" pitchFamily="65" charset="-120"/>
                </a:rPr>
                <a:t>介面，最後一組負責</a:t>
              </a:r>
              <a:r>
                <a:rPr lang="en-US" altLang="zh-TW" sz="2000" b="1" dirty="0">
                  <a:solidFill>
                    <a:schemeClr val="accent5">
                      <a:lumMod val="75000"/>
                    </a:schemeClr>
                  </a:solidFill>
                  <a:latin typeface="華康正顏楷體W5" pitchFamily="65" charset="-120"/>
                  <a:ea typeface="華康正顏楷體W5" pitchFamily="65" charset="-120"/>
                </a:rPr>
                <a:t>IOT</a:t>
              </a:r>
              <a:r>
                <a:rPr lang="zh-TW" altLang="en-US" sz="2000" b="1" dirty="0">
                  <a:solidFill>
                    <a:schemeClr val="accent5">
                      <a:lumMod val="75000"/>
                    </a:schemeClr>
                  </a:solidFill>
                  <a:latin typeface="華康正顏楷體W5" pitchFamily="65" charset="-120"/>
                  <a:ea typeface="華康正顏楷體W5" pitchFamily="65" charset="-120"/>
                </a:rPr>
                <a:t>控制環境溫度、濕度達到舒適。</a:t>
              </a:r>
            </a:p>
          </p:txBody>
        </p:sp>
        <p:sp>
          <p:nvSpPr>
            <p:cNvPr id="17" name="菱形 16"/>
            <p:cNvSpPr/>
            <p:nvPr/>
          </p:nvSpPr>
          <p:spPr>
            <a:xfrm>
              <a:off x="1519515" y="3481403"/>
              <a:ext cx="216000" cy="216000"/>
            </a:xfrm>
            <a:prstGeom prst="diamond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0">
            <a:extLst>
              <a:ext uri="{FF2B5EF4-FFF2-40B4-BE49-F238E27FC236}">
                <a16:creationId xmlns:a16="http://schemas.microsoft.com/office/drawing/2014/main" id="{C2118B80-9E6B-4E76-87C4-8B8E35E96950}"/>
              </a:ext>
            </a:extLst>
          </p:cNvPr>
          <p:cNvGrpSpPr/>
          <p:nvPr/>
        </p:nvGrpSpPr>
        <p:grpSpPr>
          <a:xfrm>
            <a:off x="738462" y="4828269"/>
            <a:ext cx="5567509" cy="1299018"/>
            <a:chOff x="1451857" y="4897827"/>
            <a:chExt cx="5567509" cy="1299018"/>
          </a:xfrm>
        </p:grpSpPr>
        <p:sp>
          <p:nvSpPr>
            <p:cNvPr id="27" name="文本框 13">
              <a:extLst>
                <a:ext uri="{FF2B5EF4-FFF2-40B4-BE49-F238E27FC236}">
                  <a16:creationId xmlns:a16="http://schemas.microsoft.com/office/drawing/2014/main" id="{F79A7007-5CD1-468D-85CA-79E2077843AF}"/>
                </a:ext>
              </a:extLst>
            </p:cNvPr>
            <p:cNvSpPr txBox="1"/>
            <p:nvPr/>
          </p:nvSpPr>
          <p:spPr>
            <a:xfrm>
              <a:off x="1451857" y="5181182"/>
              <a:ext cx="5567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640"/>
                </a:spcBef>
                <a:buClr>
                  <a:srgbClr val="FF0000"/>
                </a:buClr>
                <a:buSzPts val="3200"/>
              </a:pPr>
              <a:r>
                <a:rPr lang="zh-TW" altLang="en-US" sz="2000" b="1" dirty="0">
                  <a:solidFill>
                    <a:schemeClr val="accent5">
                      <a:lumMod val="75000"/>
                    </a:schemeClr>
                  </a:solidFill>
                  <a:latin typeface="華康正顏楷體W5(P)" pitchFamily="66" charset="-120"/>
                  <a:ea typeface="華康正顏楷體W5(P)" pitchFamily="66" charset="-120"/>
                  <a:cs typeface="Arial"/>
                  <a:sym typeface="Arial"/>
                </a:rPr>
                <a:t>預計進行方式</a:t>
              </a:r>
              <a:r>
                <a:rPr lang="zh-TW" altLang="en-US" sz="2000" b="1" dirty="0">
                  <a:solidFill>
                    <a:schemeClr val="accent5">
                      <a:lumMod val="75000"/>
                    </a:schemeClr>
                  </a:solidFill>
                  <a:latin typeface="華康正顏楷體W5(P)" pitchFamily="66" charset="-120"/>
                  <a:ea typeface="華康正顏楷體W5(P)" pitchFamily="66" charset="-120"/>
                </a:rPr>
                <a:t>：預計做出一個成品且具有當初發想的功能，時間足夠充裕希望可以做到更多的附加功能。</a:t>
              </a:r>
              <a:endParaRPr lang="zh-TW" altLang="en-US" sz="2000" b="1" dirty="0">
                <a:solidFill>
                  <a:schemeClr val="accent5">
                    <a:lumMod val="75000"/>
                  </a:schemeClr>
                </a:solidFill>
                <a:latin typeface="華康正顏楷體W5(P)" pitchFamily="66" charset="-120"/>
                <a:ea typeface="華康正顏楷體W5(P)" pitchFamily="66" charset="-120"/>
                <a:cs typeface="Arial"/>
                <a:sym typeface="Arial"/>
              </a:endParaRPr>
            </a:p>
          </p:txBody>
        </p:sp>
        <p:sp>
          <p:nvSpPr>
            <p:cNvPr id="28" name="菱形 27">
              <a:extLst>
                <a:ext uri="{FF2B5EF4-FFF2-40B4-BE49-F238E27FC236}">
                  <a16:creationId xmlns:a16="http://schemas.microsoft.com/office/drawing/2014/main" id="{7D009575-3E0C-4178-ACED-DD257FF062CE}"/>
                </a:ext>
              </a:extLst>
            </p:cNvPr>
            <p:cNvSpPr/>
            <p:nvPr/>
          </p:nvSpPr>
          <p:spPr>
            <a:xfrm>
              <a:off x="1519515" y="4897827"/>
              <a:ext cx="216000" cy="216000"/>
            </a:xfrm>
            <a:prstGeom prst="diamond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A62201CD-52BA-4448-9960-B726F06E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659" y="1514056"/>
            <a:ext cx="2471057" cy="142336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E103F1E-7360-4A91-96B6-7A7AE8EB5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717" y="2263026"/>
            <a:ext cx="1921448" cy="14410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2D393DD-EF50-4635-A0D3-D522C1963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659" y="4102600"/>
            <a:ext cx="4632959" cy="20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2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9143" y="1542142"/>
            <a:ext cx="10522857" cy="3773715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43712" y="2293257"/>
            <a:ext cx="4459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進度說明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043712" y="3429000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58984" y="1489164"/>
            <a:ext cx="335715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0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25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8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487886" y="420914"/>
            <a:ext cx="5284225" cy="699555"/>
            <a:chOff x="6444343" y="420914"/>
            <a:chExt cx="5284225" cy="699555"/>
          </a:xfrm>
        </p:grpSpPr>
        <p:sp>
          <p:nvSpPr>
            <p:cNvPr id="5" name="文本框 4"/>
            <p:cNvSpPr txBox="1"/>
            <p:nvPr/>
          </p:nvSpPr>
          <p:spPr>
            <a:xfrm>
              <a:off x="8159932" y="420914"/>
              <a:ext cx="3568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buClr>
                  <a:srgbClr val="000000"/>
                </a:buClr>
                <a:buSzPts val="3600"/>
              </a:pPr>
              <a:r>
                <a:rPr lang="en-US" altLang="zh-TW" sz="2400" b="1" dirty="0">
                  <a:solidFill>
                    <a:srgbClr val="1C4885"/>
                  </a:solidFill>
                  <a:latin typeface="華康新綜藝體W5" pitchFamily="81" charset="-120"/>
                  <a:ea typeface="華康新綜藝體W5" pitchFamily="81" charset="-120"/>
                </a:rPr>
                <a:t>I-KUN</a:t>
              </a:r>
              <a:r>
                <a:rPr lang="zh-TW" altLang="en-US" sz="2400" b="1" dirty="0">
                  <a:solidFill>
                    <a:srgbClr val="1C4885"/>
                  </a:solidFill>
                  <a:latin typeface="華康新綜藝體W5" pitchFamily="81" charset="-120"/>
                  <a:ea typeface="華康新綜藝體W5" pitchFamily="81" charset="-120"/>
                </a:rPr>
                <a:t>智慧寢具</a:t>
              </a:r>
              <a:r>
                <a:rPr lang="en-US" altLang="zh-TW" sz="2400" b="1" dirty="0">
                  <a:solidFill>
                    <a:srgbClr val="1C4885"/>
                  </a:solidFill>
                  <a:latin typeface="華康新綜藝體W5" pitchFamily="81" charset="-120"/>
                  <a:ea typeface="華康新綜藝體W5" pitchFamily="81" charset="-120"/>
                  <a:cs typeface="Arial"/>
                  <a:sym typeface="Arial"/>
                </a:rPr>
                <a:t>-</a:t>
              </a:r>
              <a:r>
                <a:rPr lang="zh-TW" altLang="en-US" sz="2400" b="1" dirty="0">
                  <a:solidFill>
                    <a:srgbClr val="1C4885"/>
                  </a:solidFill>
                  <a:latin typeface="華康新綜藝體W5" pitchFamily="81" charset="-120"/>
                  <a:ea typeface="華康新綜藝體W5" pitchFamily="81" charset="-120"/>
                  <a:cs typeface="Arial"/>
                  <a:sym typeface="Arial"/>
                </a:rPr>
                <a:t>進度說明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44343" y="783774"/>
              <a:ext cx="5284224" cy="33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1805175" y="2591879"/>
            <a:ext cx="2875500" cy="2875500"/>
            <a:chOff x="5286000" y="2037975"/>
            <a:chExt cx="2880000" cy="2880000"/>
          </a:xfrm>
        </p:grpSpPr>
        <p:sp>
          <p:nvSpPr>
            <p:cNvPr id="2" name="椭圆 1"/>
            <p:cNvSpPr/>
            <p:nvPr/>
          </p:nvSpPr>
          <p:spPr>
            <a:xfrm>
              <a:off x="5286000" y="2037975"/>
              <a:ext cx="2880000" cy="2880000"/>
            </a:xfrm>
            <a:prstGeom prst="ellipse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466000" y="2217975"/>
              <a:ext cx="2520000" cy="25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4196" y="2361975"/>
              <a:ext cx="1463606" cy="2232000"/>
            </a:xfrm>
            <a:prstGeom prst="ellipse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4230898" y="1578698"/>
            <a:ext cx="5756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40"/>
              </a:spcBef>
              <a:buClr>
                <a:srgbClr val="FF0000"/>
              </a:buClr>
              <a:buSzPts val="3200"/>
            </a:pPr>
            <a:r>
              <a:rPr lang="zh-TW" altLang="en-US" sz="2400" dirty="0">
                <a:solidFill>
                  <a:schemeClr val="tx2">
                    <a:lumMod val="75000"/>
                  </a:schemeClr>
                </a:solidFill>
                <a:latin typeface="華康正顏楷體W5(P)" pitchFamily="66" charset="-120"/>
                <a:ea typeface="華康正顏楷體W5(P)" pitchFamily="66" charset="-120"/>
              </a:rPr>
              <a:t>測試藍芽功能、確定使用材料、收集資料、初始程式出爐。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363931" y="4850476"/>
            <a:ext cx="4899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40"/>
              </a:spcBef>
              <a:buClr>
                <a:srgbClr val="FF0000"/>
              </a:buClr>
              <a:buSzPts val="3200"/>
            </a:pPr>
            <a:r>
              <a:rPr lang="zh-TW" altLang="en-US" sz="2400" dirty="0">
                <a:solidFill>
                  <a:srgbClr val="173D6F"/>
                </a:solidFill>
                <a:latin typeface="華康正顏楷體W5" pitchFamily="65" charset="-120"/>
                <a:ea typeface="華康正顏楷體W5" pitchFamily="65" charset="-120"/>
              </a:rPr>
              <a:t>在播放音樂的器材選擇，以及和我們專題的相容性。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5091202" y="2592975"/>
            <a:ext cx="5784615" cy="1436654"/>
            <a:chOff x="4689107" y="2376263"/>
            <a:chExt cx="5949141" cy="1436654"/>
          </a:xfrm>
        </p:grpSpPr>
        <p:sp>
          <p:nvSpPr>
            <p:cNvPr id="22" name="文本框 21"/>
            <p:cNvSpPr txBox="1"/>
            <p:nvPr/>
          </p:nvSpPr>
          <p:spPr>
            <a:xfrm>
              <a:off x="4770424" y="2981920"/>
              <a:ext cx="58678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640"/>
                </a:spcBef>
                <a:buClr>
                  <a:srgbClr val="FF0000"/>
                </a:buClr>
                <a:buSzPts val="3200"/>
              </a:pPr>
              <a:r>
                <a:rPr lang="zh-TW" altLang="en-US" sz="2400" dirty="0" smtClean="0">
                  <a:solidFill>
                    <a:srgbClr val="173D6F"/>
                  </a:solidFill>
                  <a:latin typeface="華康正顏楷體W5(P)" pitchFamily="66" charset="-120"/>
                  <a:ea typeface="華康正顏楷體W5(P)" pitchFamily="66" charset="-120"/>
                </a:rPr>
                <a:t>繼續</a:t>
              </a:r>
              <a:r>
                <a:rPr lang="zh-TW" altLang="en-US" sz="2400" dirty="0">
                  <a:solidFill>
                    <a:srgbClr val="173D6F"/>
                  </a:solidFill>
                  <a:latin typeface="華康正顏楷體W5(P)" pitchFamily="66" charset="-120"/>
                  <a:ea typeface="華康正顏楷體W5(P)" pitchFamily="66" charset="-120"/>
                </a:rPr>
                <a:t>搜尋相關的資料或是相關產品、或者詢問</a:t>
              </a:r>
              <a:r>
                <a:rPr lang="zh-TW" altLang="en-US" sz="2400" dirty="0" smtClean="0">
                  <a:solidFill>
                    <a:srgbClr val="173D6F"/>
                  </a:solidFill>
                  <a:latin typeface="華康正顏楷體W5(P)" pitchFamily="66" charset="-120"/>
                  <a:ea typeface="華康正顏楷體W5(P)" pitchFamily="66" charset="-120"/>
                </a:rPr>
                <a:t>業師能</a:t>
              </a:r>
              <a:r>
                <a:rPr lang="zh-TW" altLang="en-US" sz="2400" dirty="0">
                  <a:solidFill>
                    <a:srgbClr val="173D6F"/>
                  </a:solidFill>
                  <a:latin typeface="華康正顏楷體W5(P)" pitchFamily="66" charset="-120"/>
                  <a:ea typeface="華康正顏楷體W5(P)" pitchFamily="66" charset="-120"/>
                </a:rPr>
                <a:t>不能找到合適的器材。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689107" y="2376263"/>
              <a:ext cx="2075543" cy="66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800" b="1" dirty="0">
                  <a:latin typeface="華康行楷體W5" pitchFamily="65" charset="-120"/>
                  <a:ea typeface="華康行楷體W5" pitchFamily="65" charset="-120"/>
                </a:rPr>
                <a:t>如何克服</a:t>
              </a:r>
              <a:endParaRPr lang="zh-CN" altLang="en-US" sz="2800" b="1" dirty="0">
                <a:latin typeface="華康行楷體W5" pitchFamily="65" charset="-120"/>
                <a:ea typeface="華康行楷體W5" pitchFamily="65" charset="-120"/>
              </a:endParaRPr>
            </a:p>
          </p:txBody>
        </p:sp>
      </p:grpSp>
      <p:sp>
        <p:nvSpPr>
          <p:cNvPr id="24" name="文本框 22">
            <a:extLst>
              <a:ext uri="{FF2B5EF4-FFF2-40B4-BE49-F238E27FC236}">
                <a16:creationId xmlns:a16="http://schemas.microsoft.com/office/drawing/2014/main" id="{11006E92-768D-4750-8903-53A3983CE6C8}"/>
              </a:ext>
            </a:extLst>
          </p:cNvPr>
          <p:cNvSpPr txBox="1"/>
          <p:nvPr/>
        </p:nvSpPr>
        <p:spPr>
          <a:xfrm>
            <a:off x="4132500" y="952121"/>
            <a:ext cx="2075543" cy="662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華康行楷體W5(P)" pitchFamily="66" charset="-120"/>
                <a:ea typeface="華康行楷體W5(P)" pitchFamily="66" charset="-120"/>
              </a:rPr>
              <a:t>目前進度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華康行楷體W5(P)" pitchFamily="66" charset="-120"/>
              <a:ea typeface="華康行楷體W5(P)" pitchFamily="66" charset="-120"/>
            </a:endParaRPr>
          </a:p>
        </p:txBody>
      </p:sp>
      <p:sp>
        <p:nvSpPr>
          <p:cNvPr id="25" name="文本框 22">
            <a:extLst>
              <a:ext uri="{FF2B5EF4-FFF2-40B4-BE49-F238E27FC236}">
                <a16:creationId xmlns:a16="http://schemas.microsoft.com/office/drawing/2014/main" id="{AFF4B224-1E7A-4F30-809F-EFDFBB50F42F}"/>
              </a:ext>
            </a:extLst>
          </p:cNvPr>
          <p:cNvSpPr txBox="1"/>
          <p:nvPr/>
        </p:nvSpPr>
        <p:spPr>
          <a:xfrm>
            <a:off x="6208043" y="4274109"/>
            <a:ext cx="2975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華康行楷體W5(P)" pitchFamily="66" charset="-120"/>
                <a:ea typeface="華康行楷體W5(P)" pitchFamily="66" charset="-120"/>
              </a:rPr>
              <a:t>困難點</a:t>
            </a:r>
            <a:endParaRPr lang="zh-CN" altLang="en-US" sz="2800" b="1" dirty="0">
              <a:latin typeface="華康行楷體W5(P)" pitchFamily="66" charset="-120"/>
              <a:ea typeface="華康行楷體W5(P)" pitchFamily="66" charset="-120"/>
            </a:endParaRPr>
          </a:p>
        </p:txBody>
      </p:sp>
      <p:pic>
        <p:nvPicPr>
          <p:cNvPr id="1028" name="Picture 4" descr="ãarduino d1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1" y="1967026"/>
            <a:ext cx="1896693" cy="189669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HC06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434" y="908709"/>
            <a:ext cx="1779149" cy="177914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èçåå­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00" y="4457053"/>
            <a:ext cx="2020651" cy="202065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74183" y="420914"/>
            <a:ext cx="359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>
                <a:solidFill>
                  <a:srgbClr val="1C4885"/>
                </a:solidFill>
                <a:latin typeface="華康新綜藝體W5" pitchFamily="81" charset="-120"/>
                <a:ea typeface="華康新綜藝體W5" pitchFamily="81" charset="-120"/>
              </a:rPr>
              <a:t>I-KUN</a:t>
            </a:r>
            <a:r>
              <a:rPr lang="zh-TW" altLang="en-US" sz="2400" b="1" dirty="0">
                <a:solidFill>
                  <a:srgbClr val="1C4885"/>
                </a:solidFill>
                <a:latin typeface="華康新綜藝體W5" pitchFamily="81" charset="-120"/>
                <a:ea typeface="華康新綜藝體W5" pitchFamily="81" charset="-120"/>
              </a:rPr>
              <a:t>智慧寢具</a:t>
            </a:r>
            <a:r>
              <a:rPr lang="zh-TW" altLang="zh-TW" sz="2400" dirty="0">
                <a:solidFill>
                  <a:srgbClr val="1C4885"/>
                </a:solidFill>
                <a:latin typeface="華康新綜藝體W5" pitchFamily="81" charset="-120"/>
                <a:ea typeface="華康新綜藝體W5" pitchFamily="81" charset="-120"/>
              </a:rPr>
              <a:t>週計畫表</a:t>
            </a:r>
            <a:endParaRPr lang="zh-CN" altLang="en-US" sz="2400" b="1" dirty="0">
              <a:solidFill>
                <a:srgbClr val="1C4885"/>
              </a:solidFill>
              <a:latin typeface="華康新綜藝體W5" pitchFamily="81" charset="-120"/>
              <a:ea typeface="華康新綜藝體W5" pitchFamily="81" charset="-120"/>
            </a:endParaRPr>
          </a:p>
        </p:txBody>
      </p:sp>
      <p:grpSp>
        <p:nvGrpSpPr>
          <p:cNvPr id="23" name="组合 22"/>
          <p:cNvGrpSpPr/>
          <p:nvPr/>
        </p:nvGrpSpPr>
        <p:grpSpPr>
          <a:xfrm rot="16200000">
            <a:off x="6168690" y="-2612747"/>
            <a:ext cx="376386" cy="9404362"/>
            <a:chOff x="5916000" y="1924050"/>
            <a:chExt cx="376386" cy="493395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096000" y="1924050"/>
              <a:ext cx="0" cy="4933950"/>
            </a:xfrm>
            <a:prstGeom prst="line">
              <a:avLst/>
            </a:prstGeom>
            <a:ln>
              <a:solidFill>
                <a:srgbClr val="2259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泪滴形 10"/>
            <p:cNvSpPr>
              <a:spLocks noChangeAspect="1"/>
            </p:cNvSpPr>
            <p:nvPr/>
          </p:nvSpPr>
          <p:spPr>
            <a:xfrm rot="8099349">
              <a:off x="5916000" y="1960725"/>
              <a:ext cx="360000" cy="360000"/>
            </a:xfrm>
            <a:prstGeom prst="teardrop">
              <a:avLst/>
            </a:prstGeom>
            <a:solidFill>
              <a:srgbClr val="2259A2"/>
            </a:solidFill>
            <a:ln>
              <a:solidFill>
                <a:srgbClr val="225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泪滴形 11"/>
            <p:cNvSpPr>
              <a:spLocks noChangeAspect="1"/>
            </p:cNvSpPr>
            <p:nvPr/>
          </p:nvSpPr>
          <p:spPr>
            <a:xfrm rot="8099349">
              <a:off x="5932386" y="3869693"/>
              <a:ext cx="360000" cy="360000"/>
            </a:xfrm>
            <a:prstGeom prst="teardrop">
              <a:avLst/>
            </a:prstGeom>
            <a:solidFill>
              <a:srgbClr val="2259A2"/>
            </a:solidFill>
            <a:ln>
              <a:solidFill>
                <a:srgbClr val="225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泪滴形 12"/>
            <p:cNvSpPr>
              <a:spLocks noChangeAspect="1"/>
            </p:cNvSpPr>
            <p:nvPr/>
          </p:nvSpPr>
          <p:spPr>
            <a:xfrm rot="8099349">
              <a:off x="5932386" y="5700484"/>
              <a:ext cx="360000" cy="360000"/>
            </a:xfrm>
            <a:prstGeom prst="teardrop">
              <a:avLst/>
            </a:prstGeom>
            <a:solidFill>
              <a:srgbClr val="2259A2"/>
            </a:solidFill>
            <a:ln>
              <a:solidFill>
                <a:srgbClr val="225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A3A1F7BF-EB96-4DA3-BF8C-EDB1F1939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391"/>
          <a:stretch/>
        </p:blipFill>
        <p:spPr>
          <a:xfrm>
            <a:off x="562980" y="2962133"/>
            <a:ext cx="3009430" cy="30431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390571F-DAC0-4E54-9674-33B97D2153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089"/>
          <a:stretch/>
        </p:blipFill>
        <p:spPr>
          <a:xfrm>
            <a:off x="3924647" y="2962133"/>
            <a:ext cx="3572777" cy="30431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DCE4A86-D194-4C2F-8081-FE7018B0B7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5235"/>
          <a:stretch/>
        </p:blipFill>
        <p:spPr>
          <a:xfrm>
            <a:off x="7849661" y="2962133"/>
            <a:ext cx="3631951" cy="304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7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85018" y="420914"/>
            <a:ext cx="348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>
                <a:solidFill>
                  <a:srgbClr val="1C4885"/>
                </a:solidFill>
                <a:latin typeface="華康新綜藝體W5" pitchFamily="81" charset="-120"/>
                <a:ea typeface="華康新綜藝體W5" pitchFamily="81" charset="-120"/>
              </a:rPr>
              <a:t>I-KUN</a:t>
            </a:r>
            <a:r>
              <a:rPr lang="zh-TW" altLang="en-US" sz="2400" b="1" dirty="0">
                <a:solidFill>
                  <a:srgbClr val="1C4885"/>
                </a:solidFill>
                <a:latin typeface="華康新綜藝體W5" pitchFamily="81" charset="-120"/>
                <a:ea typeface="華康新綜藝體W5" pitchFamily="81" charset="-120"/>
              </a:rPr>
              <a:t>智慧寢具</a:t>
            </a:r>
            <a:r>
              <a:rPr lang="zh-TW" altLang="zh-TW" sz="2400" dirty="0">
                <a:solidFill>
                  <a:srgbClr val="1C4885"/>
                </a:solidFill>
                <a:latin typeface="華康新綜藝體W5" pitchFamily="81" charset="-120"/>
                <a:ea typeface="華康新綜藝體W5" pitchFamily="81" charset="-120"/>
              </a:rPr>
              <a:t>週計畫表</a:t>
            </a:r>
            <a:endParaRPr lang="zh-CN" altLang="en-US" sz="2400" b="1" dirty="0">
              <a:solidFill>
                <a:srgbClr val="1C4885"/>
              </a:solidFill>
              <a:latin typeface="華康新綜藝體W5" pitchFamily="81" charset="-120"/>
              <a:ea typeface="華康新綜藝體W5" pitchFamily="81" charset="-120"/>
            </a:endParaRPr>
          </a:p>
        </p:txBody>
      </p:sp>
      <p:grpSp>
        <p:nvGrpSpPr>
          <p:cNvPr id="23" name="组合 22"/>
          <p:cNvGrpSpPr/>
          <p:nvPr/>
        </p:nvGrpSpPr>
        <p:grpSpPr>
          <a:xfrm rot="16200000">
            <a:off x="6792414" y="-2967035"/>
            <a:ext cx="360001" cy="9599392"/>
            <a:chOff x="5915999" y="1924050"/>
            <a:chExt cx="360001" cy="493395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096000" y="1924050"/>
              <a:ext cx="0" cy="4933950"/>
            </a:xfrm>
            <a:prstGeom prst="line">
              <a:avLst/>
            </a:prstGeom>
            <a:ln>
              <a:solidFill>
                <a:srgbClr val="2259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泪滴形 10"/>
            <p:cNvSpPr>
              <a:spLocks noChangeAspect="1"/>
            </p:cNvSpPr>
            <p:nvPr/>
          </p:nvSpPr>
          <p:spPr>
            <a:xfrm rot="8099349">
              <a:off x="5916000" y="1960725"/>
              <a:ext cx="360000" cy="360000"/>
            </a:xfrm>
            <a:prstGeom prst="teardrop">
              <a:avLst/>
            </a:prstGeom>
            <a:solidFill>
              <a:srgbClr val="2259A2"/>
            </a:solidFill>
            <a:ln>
              <a:solidFill>
                <a:srgbClr val="225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泪滴形 12"/>
            <p:cNvSpPr>
              <a:spLocks noChangeAspect="1"/>
            </p:cNvSpPr>
            <p:nvPr/>
          </p:nvSpPr>
          <p:spPr>
            <a:xfrm rot="8099349">
              <a:off x="5915999" y="4452820"/>
              <a:ext cx="360000" cy="360000"/>
            </a:xfrm>
            <a:prstGeom prst="teardrop">
              <a:avLst/>
            </a:prstGeom>
            <a:solidFill>
              <a:srgbClr val="2259A2"/>
            </a:solidFill>
            <a:ln>
              <a:solidFill>
                <a:srgbClr val="2259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3E8F2DDF-0F4F-4C33-8860-25A86338E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580"/>
          <a:stretch/>
        </p:blipFill>
        <p:spPr>
          <a:xfrm>
            <a:off x="1142981" y="2799142"/>
            <a:ext cx="2902591" cy="305923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5A5AF2A-2F4B-4410-AD38-54B73A65D2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822"/>
          <a:stretch/>
        </p:blipFill>
        <p:spPr>
          <a:xfrm>
            <a:off x="5377716" y="2799142"/>
            <a:ext cx="4130259" cy="357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9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rot="16200000" flipH="1" flipV="1">
            <a:off x="11089770" y="4947057"/>
            <a:ext cx="0" cy="2160000"/>
          </a:xfrm>
          <a:prstGeom prst="line">
            <a:avLst/>
          </a:prstGeom>
          <a:ln w="9525">
            <a:gradFill>
              <a:gsLst>
                <a:gs pos="20000">
                  <a:srgbClr val="91ABCB"/>
                </a:gs>
                <a:gs pos="42000">
                  <a:srgbClr val="304864"/>
                </a:gs>
                <a:gs pos="60000">
                  <a:srgbClr val="304864"/>
                </a:gs>
                <a:gs pos="1818">
                  <a:srgbClr val="D5DFEB"/>
                </a:gs>
                <a:gs pos="99091">
                  <a:srgbClr val="D5DFEB"/>
                </a:gs>
                <a:gs pos="81000">
                  <a:srgbClr val="91ABCB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H="1" flipV="1">
            <a:off x="9312000" y="2704371"/>
            <a:ext cx="0" cy="5760000"/>
          </a:xfrm>
          <a:prstGeom prst="line">
            <a:avLst/>
          </a:prstGeom>
          <a:ln w="9525">
            <a:gradFill>
              <a:gsLst>
                <a:gs pos="20000">
                  <a:srgbClr val="91ABCB"/>
                </a:gs>
                <a:gs pos="42000">
                  <a:srgbClr val="304864"/>
                </a:gs>
                <a:gs pos="60000">
                  <a:srgbClr val="304864"/>
                </a:gs>
                <a:gs pos="1818">
                  <a:srgbClr val="D5DFEB"/>
                </a:gs>
                <a:gs pos="99091">
                  <a:srgbClr val="D5DFEB"/>
                </a:gs>
                <a:gs pos="81000">
                  <a:srgbClr val="91ABCB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442756" y="1269000"/>
            <a:ext cx="0" cy="4320000"/>
          </a:xfrm>
          <a:prstGeom prst="line">
            <a:avLst/>
          </a:prstGeom>
          <a:ln w="28575">
            <a:gradFill>
              <a:gsLst>
                <a:gs pos="20000">
                  <a:srgbClr val="91ABCB"/>
                </a:gs>
                <a:gs pos="42000">
                  <a:srgbClr val="304864"/>
                </a:gs>
                <a:gs pos="60000">
                  <a:srgbClr val="304864"/>
                </a:gs>
                <a:gs pos="1818">
                  <a:srgbClr val="D5DFEB"/>
                </a:gs>
                <a:gs pos="99091">
                  <a:srgbClr val="D5DFEB"/>
                </a:gs>
                <a:gs pos="81000">
                  <a:srgbClr val="91ABCB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715196" y="2390074"/>
            <a:ext cx="5833718" cy="1223683"/>
            <a:chOff x="2715196" y="2390074"/>
            <a:chExt cx="5833718" cy="1223683"/>
          </a:xfrm>
        </p:grpSpPr>
        <p:sp>
          <p:nvSpPr>
            <p:cNvPr id="4" name="矩形 3"/>
            <p:cNvSpPr/>
            <p:nvPr/>
          </p:nvSpPr>
          <p:spPr>
            <a:xfrm>
              <a:off x="2715196" y="2390074"/>
              <a:ext cx="5833718" cy="1223683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744223" y="2540250"/>
              <a:ext cx="57074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5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</a:t>
              </a:r>
              <a:r>
                <a:rPr lang="zh-TW" altLang="en-US" sz="5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謝</a:t>
              </a:r>
              <a:r>
                <a:rPr lang="zh-CN" altLang="en-US" sz="5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</a:t>
              </a:r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TW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觀</a:t>
              </a:r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看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715196" y="1560285"/>
            <a:ext cx="167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4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5196" y="4572000"/>
            <a:ext cx="2510971" cy="435429"/>
          </a:xfrm>
          <a:prstGeom prst="rect">
            <a:avLst/>
          </a:prstGeom>
          <a:noFill/>
          <a:ln>
            <a:solidFill>
              <a:srgbClr val="304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TW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TW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TW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16" name="平行四边形 15"/>
          <p:cNvSpPr/>
          <p:nvPr/>
        </p:nvSpPr>
        <p:spPr>
          <a:xfrm>
            <a:off x="7895771" y="5370287"/>
            <a:ext cx="827316" cy="304800"/>
          </a:xfrm>
          <a:prstGeom prst="parallelogram">
            <a:avLst>
              <a:gd name="adj" fmla="val 66565"/>
            </a:avLst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>
            <a:spLocks noChangeAspect="1"/>
          </p:cNvSpPr>
          <p:nvPr/>
        </p:nvSpPr>
        <p:spPr>
          <a:xfrm>
            <a:off x="9726647" y="4985658"/>
            <a:ext cx="571239" cy="210456"/>
          </a:xfrm>
          <a:prstGeom prst="parallelogram">
            <a:avLst>
              <a:gd name="adj" fmla="val 66565"/>
            </a:avLst>
          </a:prstGeom>
          <a:solidFill>
            <a:srgbClr val="91A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>
            <a:spLocks noChangeAspect="1"/>
          </p:cNvSpPr>
          <p:nvPr/>
        </p:nvSpPr>
        <p:spPr>
          <a:xfrm>
            <a:off x="11248571" y="5936344"/>
            <a:ext cx="372191" cy="137123"/>
          </a:xfrm>
          <a:prstGeom prst="parallelogram">
            <a:avLst>
              <a:gd name="adj" fmla="val 66565"/>
            </a:avLst>
          </a:prstGeom>
          <a:solidFill>
            <a:srgbClr val="225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>
            <a:spLocks noChangeAspect="1"/>
          </p:cNvSpPr>
          <p:nvPr/>
        </p:nvSpPr>
        <p:spPr>
          <a:xfrm>
            <a:off x="11713029" y="4693463"/>
            <a:ext cx="300651" cy="110766"/>
          </a:xfrm>
          <a:prstGeom prst="parallelogram">
            <a:avLst>
              <a:gd name="adj" fmla="val 66565"/>
            </a:avLst>
          </a:prstGeom>
          <a:solidFill>
            <a:srgbClr val="30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</TotalTime>
  <Words>238</Words>
  <Application>Microsoft Office PowerPoint</Application>
  <PresentationFormat>寬螢幕</PresentationFormat>
  <Paragraphs>40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4" baseType="lpstr">
      <vt:lpstr>等线</vt:lpstr>
      <vt:lpstr>等线 Light</vt:lpstr>
      <vt:lpstr>微软雅黑</vt:lpstr>
      <vt:lpstr>華康正顏楷體W5</vt:lpstr>
      <vt:lpstr>華康正顏楷體W5(P)</vt:lpstr>
      <vt:lpstr>華康行楷體W5</vt:lpstr>
      <vt:lpstr>華康行楷體W5(P)</vt:lpstr>
      <vt:lpstr>華康新特明體</vt:lpstr>
      <vt:lpstr>華康新綜藝體W5</vt:lpstr>
      <vt:lpstr>Agency FB</vt:lpstr>
      <vt:lpstr>Arial</vt:lpstr>
      <vt:lpstr>Calibri</vt:lpstr>
      <vt:lpstr>Calibri Light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俊逸 吳</cp:lastModifiedBy>
  <cp:revision>61</cp:revision>
  <dcterms:created xsi:type="dcterms:W3CDTF">2017-08-18T03:02:00Z</dcterms:created>
  <dcterms:modified xsi:type="dcterms:W3CDTF">2019-09-21T08:36:50Z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