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2" r:id="rId7"/>
    <p:sldId id="276" r:id="rId8"/>
    <p:sldId id="265" r:id="rId9"/>
    <p:sldId id="273" r:id="rId10"/>
    <p:sldId id="279" r:id="rId11"/>
    <p:sldId id="278" r:id="rId12"/>
    <p:sldId id="281" r:id="rId13"/>
    <p:sldId id="280" r:id="rId14"/>
    <p:sldId id="282" r:id="rId15"/>
    <p:sldId id="262" r:id="rId16"/>
    <p:sldId id="27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E6E5AFF-BE0D-48DB-BD64-F1AA030ABBF2}">
          <p14:sldIdLst>
            <p14:sldId id="256"/>
            <p14:sldId id="257"/>
            <p14:sldId id="258"/>
            <p14:sldId id="259"/>
            <p14:sldId id="260"/>
            <p14:sldId id="272"/>
            <p14:sldId id="276"/>
            <p14:sldId id="265"/>
            <p14:sldId id="273"/>
            <p14:sldId id="279"/>
            <p14:sldId id="278"/>
            <p14:sldId id="281"/>
            <p14:sldId id="280"/>
            <p14:sldId id="282"/>
            <p14:sldId id="26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  <p:cmAuthor id="2" name="日四技電機3C 高子勛" initials="日四技電機3C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CC66"/>
    <a:srgbClr val="66FF66"/>
    <a:srgbClr val="DE2A3B"/>
    <a:srgbClr val="515151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886F0-249A-4B0F-ABF9-89DDE80A29D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F8BE-8E03-4A3E-A816-B1FF8D5E3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44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A5814-8534-41DD-A45B-62B3ED99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F7004D-18CD-4297-B2CB-675A1AA1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913E24-9CD4-4B06-A146-F4A0C44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71614D-BEBE-4EB2-ABA0-4D7E4E1C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6D183-D160-4E6B-B4B2-5C906613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86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2CB30-CC1F-48AD-B5B8-11A0D039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80948-6D7D-45EE-A3A7-18ED4C8E8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991FEB-A287-4F9B-AFAE-DBD9B229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DB328E-8A9F-4EA5-8722-A97A44C3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6BABF-B0CC-40F6-B1A9-8AF8B6F0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4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B7BA13-8D8B-4A7F-99C3-212706DAA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6160B9-146E-4B52-88FA-E66AABBD6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7EE398-ECB9-4623-8EF9-9236A658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525F6-36AE-4DE7-8B75-A4CAAFEE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AC7E5-50B7-4F89-9DB8-664470DF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2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96FF7-83E3-40E9-B9B0-8914634F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07ED41-9D54-41E7-819D-0ACAA2F8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9CC6D5-AF19-453F-86DF-0EA41777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10B54E-9217-4453-A401-B783DEBF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B6AC0-2CB3-47D6-BC97-7DAF17D7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3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07601-EDB5-40B3-BE97-C839F1A2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C1AA6-0D13-4551-A56C-A05C819F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9BEEE6-79E3-49E0-B14B-DEB70508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40017-8C1D-42B2-8CC6-979FF2C3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5AE3F-03E0-40D0-B47A-A00BAF03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28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54112-758D-414C-81A3-AAF3AFFC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C691EF-5DA9-4884-838C-8CB899929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C2EBBA-9320-49BC-A907-83DEEA8A2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564D7B-8397-40F0-96A1-65E19DB1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13DA9B-44DF-4545-BCB5-85B676F1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AD2F3-89F2-42BD-8DA2-13D10F6A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9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92700-BAE4-4140-99C5-E5A50087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EA815-5BDA-44C6-A823-37F91C99F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E4A4A0-7628-4ADD-ABE1-3EFAB47D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E2D2A3-2F80-4F68-AB1B-41CB57135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2E2728-E999-4515-B64B-FFA644172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F8430B-C3E2-4DFE-A07D-E5DEF202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898647-CD24-4382-B874-0B29F780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1F5347-A0C8-49EF-AE60-A936217B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13D41-AA07-437C-8B24-874256C3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134476-416A-455F-8E10-5B945B98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6C6591-5ED4-4576-9B0F-E2189859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035756-3B95-4EED-B418-5C0860C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78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EC192D-820F-46C5-ADB5-6F250A7A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CCC817-FE77-47FA-A486-134FF40B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73552C-C575-4851-91AB-87F8967A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87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EAE5E-745B-4C8B-86EC-BE3473D4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7702F-5C82-4639-A5B5-8ACA19B4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FBBEBA-4593-481D-96D5-718B3669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F4E49-8715-4CDF-9EA6-DF72E325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79F12F-1E79-4E7E-918A-BAF6609D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E2B83-95D8-4D4C-ADBF-72750BA9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8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8E54F-B020-4F2B-93D7-81C20457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5F353C-5297-41B1-8C7C-EB2C1BD99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0C0098-453D-4B76-8475-3B033469C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AEF0F3-A8CC-4A19-9BA3-D962D98B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805430-1870-4AAD-B2FE-9F2495CF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9E5991-1766-4217-A9CB-C0455974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2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58BBD1-40AF-4A3C-8D7B-0E975407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58FDE5-D4EB-4618-A2AD-7855A572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6DE00-2375-48A1-83E5-D24584D27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55EE-2502-464B-B95A-34F653DB9BB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656CD5-FCD5-4136-8E02-56D393A1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224F4A-FB6F-40F7-8D15-DF73497F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1C76-5FFB-4938-9610-4528418D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slide" Target="slide9.xml"/><Relationship Id="rId7" Type="http://schemas.openxmlformats.org/officeDocument/2006/relationships/image" Target="../media/image31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hyperlink" Target="file:///C:\Users\&#24101;&#21733;&#20351;&#29992;\Documents\&#37406;\1558342789597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slide" Target="slide5.xml"/><Relationship Id="rId7" Type="http://schemas.microsoft.com/office/2007/relationships/hdphoto" Target="../media/hdphoto10.wdp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0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slide" Target="slide4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8.xml"/><Relationship Id="rId7" Type="http://schemas.microsoft.com/office/2007/relationships/hdphoto" Target="../media/hdphoto7.wdp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6.wdp"/><Relationship Id="rId4" Type="http://schemas.openxmlformats.org/officeDocument/2006/relationships/image" Target="../media/image18.png"/><Relationship Id="rId9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slide" Target="slide6.xml"/><Relationship Id="rId7" Type="http://schemas.openxmlformats.org/officeDocument/2006/relationships/image" Target="../media/image2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hyperlink" Target="h1.png" TargetMode="Externa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2.xml"/><Relationship Id="rId7" Type="http://schemas.openxmlformats.org/officeDocument/2006/relationships/image" Target="../media/image2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0BC77D-B262-4147-839B-338178403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791" y="400967"/>
            <a:ext cx="525949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開關控制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21F23D-EDDE-4DB4-A188-73DD374FC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3536" y="3691048"/>
            <a:ext cx="4860655" cy="2488146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張浚林</a:t>
            </a:r>
            <a:endParaRPr lang="en-US" altLang="zh-TW" sz="3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105103304</a:t>
            </a:r>
            <a:r>
              <a:rPr lang="zh-TW" altLang="en-US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王禹晨</a:t>
            </a:r>
            <a:endParaRPr lang="en-US" altLang="zh-TW" sz="3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105103333</a:t>
            </a:r>
            <a:r>
              <a:rPr lang="zh-TW" altLang="en-US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陳昱銘</a:t>
            </a:r>
            <a:endParaRPr lang="en-US" altLang="zh-TW" sz="3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105103338</a:t>
            </a:r>
            <a:r>
              <a:rPr lang="zh-TW" altLang="en-US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王政鈞</a:t>
            </a:r>
            <a:endParaRPr lang="en-US" altLang="zh-TW" sz="3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「line 貼圖」的圖片搜尋結果">
            <a:extLst>
              <a:ext uri="{FF2B5EF4-FFF2-40B4-BE49-F238E27FC236}">
                <a16:creationId xmlns:a16="http://schemas.microsoft.com/office/drawing/2014/main" id="{DBD6B7DA-3764-4582-AEE8-99476E93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5029A825-1F42-4AAD-91AD-876094487831}"/>
              </a:ext>
            </a:extLst>
          </p:cNvPr>
          <p:cNvSpPr/>
          <p:nvPr/>
        </p:nvSpPr>
        <p:spPr>
          <a:xfrm>
            <a:off x="467833" y="4221126"/>
            <a:ext cx="510362" cy="5741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2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hlinkClick r:id="rId3" action="ppaction://hlinksldjump"/>
            <a:extLst>
              <a:ext uri="{FF2B5EF4-FFF2-40B4-BE49-F238E27FC236}">
                <a16:creationId xmlns:a16="http://schemas.microsoft.com/office/drawing/2014/main" id="{D5D955CA-A092-4127-8EE0-B8354E90CA1A}"/>
              </a:ext>
            </a:extLst>
          </p:cNvPr>
          <p:cNvSpPr/>
          <p:nvPr/>
        </p:nvSpPr>
        <p:spPr>
          <a:xfrm>
            <a:off x="791832" y="235067"/>
            <a:ext cx="1801804" cy="68632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sp>
        <p:nvSpPr>
          <p:cNvPr id="3" name="矩形: 圓角 2">
            <a:hlinkClick r:id="rId4" action="ppaction://hlinkfile"/>
            <a:extLst>
              <a:ext uri="{FF2B5EF4-FFF2-40B4-BE49-F238E27FC236}">
                <a16:creationId xmlns:a16="http://schemas.microsoft.com/office/drawing/2014/main" id="{1DF8BAFC-790D-4ECE-9BAA-1104B559140B}"/>
              </a:ext>
            </a:extLst>
          </p:cNvPr>
          <p:cNvSpPr/>
          <p:nvPr/>
        </p:nvSpPr>
        <p:spPr>
          <a:xfrm>
            <a:off x="7482564" y="145858"/>
            <a:ext cx="1801804" cy="68632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E8AF63-D02A-46C1-B17D-E52673EC9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293"/>
            <a:ext cx="5557246" cy="22137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C157C34-16DA-4CC1-A059-455763434A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8930"/>
            <a:ext cx="5557246" cy="205661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F3415F-E536-4C12-BF3D-28FEA8EAA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5549"/>
            <a:ext cx="5557246" cy="222610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4449E34-C7C6-47EA-928D-483092603F6A}"/>
              </a:ext>
            </a:extLst>
          </p:cNvPr>
          <p:cNvSpPr/>
          <p:nvPr/>
        </p:nvSpPr>
        <p:spPr>
          <a:xfrm>
            <a:off x="2999678" y="921394"/>
            <a:ext cx="2386361" cy="474342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7C13382-059B-4C3B-8F73-13CF06223DA9}"/>
              </a:ext>
            </a:extLst>
          </p:cNvPr>
          <p:cNvSpPr/>
          <p:nvPr/>
        </p:nvSpPr>
        <p:spPr>
          <a:xfrm>
            <a:off x="5607254" y="1279552"/>
            <a:ext cx="1840047" cy="98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60458985-8349-4245-8055-F745FEC45DC5}"/>
              </a:ext>
            </a:extLst>
          </p:cNvPr>
          <p:cNvSpPr/>
          <p:nvPr/>
        </p:nvSpPr>
        <p:spPr>
          <a:xfrm>
            <a:off x="5607254" y="3226859"/>
            <a:ext cx="1840047" cy="98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C11737F-6996-41F1-BF22-B8DCB8FE9F3A}"/>
              </a:ext>
            </a:extLst>
          </p:cNvPr>
          <p:cNvSpPr/>
          <p:nvPr/>
        </p:nvSpPr>
        <p:spPr>
          <a:xfrm>
            <a:off x="5608843" y="5174166"/>
            <a:ext cx="1840047" cy="98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7CC2F17-2827-423D-9E08-F5F1F1C57647}"/>
              </a:ext>
            </a:extLst>
          </p:cNvPr>
          <p:cNvSpPr txBox="1"/>
          <p:nvPr/>
        </p:nvSpPr>
        <p:spPr>
          <a:xfrm>
            <a:off x="7660887" y="1357611"/>
            <a:ext cx="249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highlight>
                  <a:srgbClr val="FFFF00"/>
                </a:highlight>
              </a:rPr>
              <a:t>電燈開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014BDD-4782-474E-9BA2-5663AB29F2C3}"/>
              </a:ext>
            </a:extLst>
          </p:cNvPr>
          <p:cNvSpPr/>
          <p:nvPr/>
        </p:nvSpPr>
        <p:spPr>
          <a:xfrm>
            <a:off x="7660887" y="3226859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highlight>
                  <a:srgbClr val="FFFF00"/>
                </a:highlight>
              </a:rPr>
              <a:t>電燈關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786E71E-8761-473A-A526-D36D68AE8C6F}"/>
              </a:ext>
            </a:extLst>
          </p:cNvPr>
          <p:cNvSpPr txBox="1"/>
          <p:nvPr/>
        </p:nvSpPr>
        <p:spPr>
          <a:xfrm>
            <a:off x="7660887" y="5232144"/>
            <a:ext cx="249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highlight>
                  <a:srgbClr val="FFFF00"/>
                </a:highlight>
              </a:rPr>
              <a:t>初始化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5A3C9D2-BFDE-4B95-807B-F272B2E0AF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49" y="1051876"/>
            <a:ext cx="4683045" cy="56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hlinkClick r:id="rId3" action="ppaction://hlinksldjump"/>
            <a:extLst>
              <a:ext uri="{FF2B5EF4-FFF2-40B4-BE49-F238E27FC236}">
                <a16:creationId xmlns:a16="http://schemas.microsoft.com/office/drawing/2014/main" id="{6E484843-36C2-484C-BC07-8C48337BF9B9}"/>
              </a:ext>
            </a:extLst>
          </p:cNvPr>
          <p:cNvSpPr/>
          <p:nvPr/>
        </p:nvSpPr>
        <p:spPr>
          <a:xfrm>
            <a:off x="892193" y="313126"/>
            <a:ext cx="1801804" cy="68632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80D4F2D9-8245-4C58-8E06-6CAA20029D67}"/>
              </a:ext>
            </a:extLst>
          </p:cNvPr>
          <p:cNvSpPr/>
          <p:nvPr/>
        </p:nvSpPr>
        <p:spPr>
          <a:xfrm>
            <a:off x="7611493" y="179563"/>
            <a:ext cx="1801804" cy="68632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6822F-D353-432F-93A7-F5DBE18B5B74}"/>
              </a:ext>
            </a:extLst>
          </p:cNvPr>
          <p:cNvSpPr txBox="1"/>
          <p:nvPr/>
        </p:nvSpPr>
        <p:spPr>
          <a:xfrm>
            <a:off x="3358497" y="981664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3600" b="1" dirty="0" err="1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ngrok</a:t>
            </a:r>
            <a:r>
              <a:rPr lang="zh-TW" altLang="en-US" sz="3600" b="1" dirty="0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將內網架設成外網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1CC2AB0-CA44-49C9-9AF9-FEC37BC2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5784"/>
            <a:ext cx="6504762" cy="3542857"/>
          </a:xfrm>
          <a:prstGeom prst="rect">
            <a:avLst/>
          </a:prstGeom>
        </p:spPr>
      </p:pic>
      <p:pic>
        <p:nvPicPr>
          <p:cNvPr id="1026" name="Picture 2" descr="C:\Users\user\AppData\Local\LINE\Cache\tmp\1559801141050.jpg">
            <a:extLst>
              <a:ext uri="{FF2B5EF4-FFF2-40B4-BE49-F238E27FC236}">
                <a16:creationId xmlns:a16="http://schemas.microsoft.com/office/drawing/2014/main" id="{912AD01A-92FB-4188-B18F-6006EC5A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98" y="3945269"/>
            <a:ext cx="8606689" cy="27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0A7411E-B611-4406-BB55-86816FDAB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05" y="2177440"/>
            <a:ext cx="11318990" cy="328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0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hlinkClick r:id="rId3" action="ppaction://hlinksldjump"/>
            <a:extLst>
              <a:ext uri="{FF2B5EF4-FFF2-40B4-BE49-F238E27FC236}">
                <a16:creationId xmlns:a16="http://schemas.microsoft.com/office/drawing/2014/main" id="{ED2C8347-CBEF-4247-A5D6-BCC7DB9B619B}"/>
              </a:ext>
            </a:extLst>
          </p:cNvPr>
          <p:cNvSpPr/>
          <p:nvPr/>
        </p:nvSpPr>
        <p:spPr>
          <a:xfrm>
            <a:off x="892194" y="302572"/>
            <a:ext cx="1801804" cy="68632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8E2F452A-F36B-4396-9F97-ECB2DEB13144}"/>
              </a:ext>
            </a:extLst>
          </p:cNvPr>
          <p:cNvSpPr/>
          <p:nvPr/>
        </p:nvSpPr>
        <p:spPr>
          <a:xfrm>
            <a:off x="7765604" y="189836"/>
            <a:ext cx="1801804" cy="68632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EEF2D6-8214-4C0C-9ACA-E89CE2DA9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2" y="2977312"/>
            <a:ext cx="9984137" cy="3690852"/>
          </a:xfrm>
          <a:prstGeom prst="rect">
            <a:avLst/>
          </a:prstGeom>
        </p:spPr>
      </p:pic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0C7742B5-29A6-4D0B-8043-AC4AF1DEC212}"/>
              </a:ext>
            </a:extLst>
          </p:cNvPr>
          <p:cNvSpPr/>
          <p:nvPr/>
        </p:nvSpPr>
        <p:spPr>
          <a:xfrm>
            <a:off x="499812" y="5758815"/>
            <a:ext cx="2364685" cy="660645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3D54BF-0CF8-4222-BBC6-6E711D174B0D}"/>
              </a:ext>
            </a:extLst>
          </p:cNvPr>
          <p:cNvSpPr txBox="1"/>
          <p:nvPr/>
        </p:nvSpPr>
        <p:spPr>
          <a:xfrm>
            <a:off x="467572" y="1576638"/>
            <a:ext cx="8509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3000" b="1" dirty="0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NGROK</a:t>
            </a:r>
            <a:r>
              <a:rPr lang="zh-TW" altLang="en-US" sz="3000" b="1" dirty="0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所產生的網域貼到</a:t>
            </a:r>
            <a:r>
              <a:rPr lang="en-US" altLang="zh-TW" sz="3000" b="1" dirty="0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sz="3000" b="1" dirty="0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000" b="1" dirty="0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Developer</a:t>
            </a:r>
          </a:p>
          <a:p>
            <a:r>
              <a:rPr lang="zh-TW" altLang="en-US" sz="3000" b="1" dirty="0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成功讓</a:t>
            </a:r>
            <a:r>
              <a:rPr lang="en-US" altLang="zh-TW" sz="3000" b="1" dirty="0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sz="3000" b="1" dirty="0">
                <a:solidFill>
                  <a:schemeClr val="bg1"/>
                </a:solidFill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聊天機器人回傳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8189721-9008-468B-A1F4-9B25BC4B83CE}"/>
              </a:ext>
            </a:extLst>
          </p:cNvPr>
          <p:cNvCxnSpPr/>
          <p:nvPr/>
        </p:nvCxnSpPr>
        <p:spPr>
          <a:xfrm flipV="1">
            <a:off x="2958669" y="3475221"/>
            <a:ext cx="5410986" cy="1442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C9410EC0-5CE1-4523-9958-37F3FA322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908" y="876163"/>
            <a:ext cx="3363102" cy="59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hlinkClick r:id="rId3" action="ppaction://hlinksldjump"/>
            <a:extLst>
              <a:ext uri="{FF2B5EF4-FFF2-40B4-BE49-F238E27FC236}">
                <a16:creationId xmlns:a16="http://schemas.microsoft.com/office/drawing/2014/main" id="{3348C3F9-ECBC-4B3C-86D5-6170D005E9E4}"/>
              </a:ext>
            </a:extLst>
          </p:cNvPr>
          <p:cNvSpPr/>
          <p:nvPr/>
        </p:nvSpPr>
        <p:spPr>
          <a:xfrm>
            <a:off x="547382" y="201405"/>
            <a:ext cx="1801804" cy="68632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14B4B6C-E2C9-4BBC-A3D8-36B3338E1089}"/>
              </a:ext>
            </a:extLst>
          </p:cNvPr>
          <p:cNvSpPr/>
          <p:nvPr/>
        </p:nvSpPr>
        <p:spPr>
          <a:xfrm>
            <a:off x="7659523" y="201406"/>
            <a:ext cx="1801804" cy="68632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pic>
        <p:nvPicPr>
          <p:cNvPr id="6" name="圖片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B14F875-5AD1-4D12-B5B8-7BD31A7C7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073791"/>
            <a:ext cx="5293574" cy="5582804"/>
          </a:xfrm>
          <a:prstGeom prst="rect">
            <a:avLst/>
          </a:prstGeom>
        </p:spPr>
      </p:pic>
      <p:pic>
        <p:nvPicPr>
          <p:cNvPr id="8" name="圖片 7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C1614F3A-E539-4592-9EDD-6999E3D3C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85" y="1073791"/>
            <a:ext cx="6253134" cy="569654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0E70711-5388-479C-B4CA-B906AD7151EE}"/>
              </a:ext>
            </a:extLst>
          </p:cNvPr>
          <p:cNvSpPr/>
          <p:nvPr/>
        </p:nvSpPr>
        <p:spPr>
          <a:xfrm>
            <a:off x="1665314" y="1503181"/>
            <a:ext cx="506533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上傳</a:t>
            </a:r>
            <a:r>
              <a:rPr lang="en-US" altLang="zh-TW" sz="28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ifttt</a:t>
            </a:r>
            <a:r>
              <a:rPr lang="zh-TW" alt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r>
              <a:rPr lang="en-US" altLang="zh-TW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的資料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E3EFDA-ED5F-40A3-B366-233F4103AAC9}"/>
              </a:ext>
            </a:extLst>
          </p:cNvPr>
          <p:cNvSpPr/>
          <p:nvPr/>
        </p:nvSpPr>
        <p:spPr>
          <a:xfrm>
            <a:off x="9304392" y="2306972"/>
            <a:ext cx="24445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電燈控制程式</a:t>
            </a:r>
          </a:p>
        </p:txBody>
      </p:sp>
    </p:spTree>
    <p:extLst>
      <p:ext uri="{BB962C8B-B14F-4D97-AF65-F5344CB8AC3E}">
        <p14:creationId xmlns:p14="http://schemas.microsoft.com/office/powerpoint/2010/main" val="398625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hlinkClick r:id="rId3" action="ppaction://hlinksldjump"/>
            <a:extLst>
              <a:ext uri="{FF2B5EF4-FFF2-40B4-BE49-F238E27FC236}">
                <a16:creationId xmlns:a16="http://schemas.microsoft.com/office/drawing/2014/main" id="{3348C3F9-ECBC-4B3C-86D5-6170D005E9E4}"/>
              </a:ext>
            </a:extLst>
          </p:cNvPr>
          <p:cNvSpPr/>
          <p:nvPr/>
        </p:nvSpPr>
        <p:spPr>
          <a:xfrm>
            <a:off x="547382" y="201405"/>
            <a:ext cx="1801804" cy="68632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14B4B6C-E2C9-4BBC-A3D8-36B3338E1089}"/>
              </a:ext>
            </a:extLst>
          </p:cNvPr>
          <p:cNvSpPr/>
          <p:nvPr/>
        </p:nvSpPr>
        <p:spPr>
          <a:xfrm>
            <a:off x="7659523" y="201406"/>
            <a:ext cx="1801804" cy="68632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DC8A89-0B93-46B3-A0E6-D37CCCCD4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3" y="1166070"/>
            <a:ext cx="4244829" cy="5293453"/>
          </a:xfrm>
          <a:prstGeom prst="rect">
            <a:avLst/>
          </a:prstGeom>
        </p:spPr>
      </p:pic>
      <p:pic>
        <p:nvPicPr>
          <p:cNvPr id="9" name="圖片 8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1BC25A03-97D7-4C1A-BA2D-955630243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31" y="1166070"/>
            <a:ext cx="5880683" cy="525989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29FEDE1-EB38-429E-97EC-1A2CC53C20B0}"/>
              </a:ext>
            </a:extLst>
          </p:cNvPr>
          <p:cNvSpPr/>
          <p:nvPr/>
        </p:nvSpPr>
        <p:spPr>
          <a:xfrm>
            <a:off x="3055207" y="1264641"/>
            <a:ext cx="19865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插座程式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3DBC47-2D8F-4605-9375-7308A729A29C}"/>
              </a:ext>
            </a:extLst>
          </p:cNvPr>
          <p:cNvSpPr/>
          <p:nvPr/>
        </p:nvSpPr>
        <p:spPr>
          <a:xfrm>
            <a:off x="7982343" y="1501629"/>
            <a:ext cx="3988747" cy="9787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8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ifttt</a:t>
            </a:r>
            <a:r>
              <a:rPr lang="zh-TW" alt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程式顯示電燈狀況</a:t>
            </a:r>
          </a:p>
        </p:txBody>
      </p:sp>
    </p:spTree>
    <p:extLst>
      <p:ext uri="{BB962C8B-B14F-4D97-AF65-F5344CB8AC3E}">
        <p14:creationId xmlns:p14="http://schemas.microsoft.com/office/powerpoint/2010/main" val="308896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hlinkClick r:id="rId3" action="ppaction://hlinksldjump"/>
            <a:extLst>
              <a:ext uri="{FF2B5EF4-FFF2-40B4-BE49-F238E27FC236}">
                <a16:creationId xmlns:a16="http://schemas.microsoft.com/office/drawing/2014/main" id="{0266985D-9CE1-4FBD-8537-CB5CDAFE7793}"/>
              </a:ext>
            </a:extLst>
          </p:cNvPr>
          <p:cNvSpPr/>
          <p:nvPr/>
        </p:nvSpPr>
        <p:spPr>
          <a:xfrm>
            <a:off x="874284" y="399647"/>
            <a:ext cx="1623899" cy="53835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D5409E-0ED3-4950-AE3B-6AD2A28F5C6D}"/>
              </a:ext>
            </a:extLst>
          </p:cNvPr>
          <p:cNvSpPr txBox="1"/>
          <p:nvPr/>
        </p:nvSpPr>
        <p:spPr>
          <a:xfrm>
            <a:off x="6638005" y="1478681"/>
            <a:ext cx="543606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可遠端操控，節省時間</a:t>
            </a:r>
            <a:endParaRPr lang="en-US" altLang="zh-TW" sz="2600" dirty="0">
              <a:solidFill>
                <a:schemeClr val="bg1">
                  <a:lumMod val="85000"/>
                </a:schemeClr>
              </a:solidFill>
              <a:highlight>
                <a:srgbClr val="40404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體積小，成本低廉</a:t>
            </a:r>
            <a:endParaRPr lang="en-US" altLang="zh-TW" sz="2600" dirty="0">
              <a:solidFill>
                <a:schemeClr val="bg1">
                  <a:lumMod val="85000"/>
                </a:schemeClr>
              </a:solidFill>
              <a:highlight>
                <a:srgbClr val="40404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適合行動不便者</a:t>
            </a:r>
            <a:endParaRPr lang="en-US" altLang="zh-TW" sz="2600" dirty="0">
              <a:solidFill>
                <a:schemeClr val="bg1">
                  <a:lumMod val="85000"/>
                </a:schemeClr>
              </a:solidFill>
              <a:highlight>
                <a:srgbClr val="40404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能顯示目前的工作狀態</a:t>
            </a:r>
            <a:endParaRPr lang="en-US" altLang="zh-TW" sz="2600" dirty="0">
              <a:solidFill>
                <a:schemeClr val="bg1">
                  <a:lumMod val="85000"/>
                </a:schemeClr>
              </a:solidFill>
              <a:highlight>
                <a:srgbClr val="40404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600" dirty="0">
                <a:solidFill>
                  <a:schemeClr val="bg1">
                    <a:lumMod val="85000"/>
                  </a:schemeClr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具有創新應用且保留傳統功能</a:t>
            </a:r>
            <a:endParaRPr lang="en-US" altLang="zh-TW" sz="2600" dirty="0">
              <a:solidFill>
                <a:schemeClr val="bg1">
                  <a:lumMod val="85000"/>
                </a:schemeClr>
              </a:solidFill>
              <a:highlight>
                <a:srgbClr val="40404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  <p:pic>
        <p:nvPicPr>
          <p:cNvPr id="7" name="圖片 6" descr="一張含有 桌, 室內 的圖片&#10;&#10;描述是以非常高的可信度產生">
            <a:extLst>
              <a:ext uri="{FF2B5EF4-FFF2-40B4-BE49-F238E27FC236}">
                <a16:creationId xmlns:a16="http://schemas.microsoft.com/office/drawing/2014/main" id="{791CBA82-76AC-4EEB-8E80-2EFCC0476A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7" y="1533928"/>
            <a:ext cx="5683868" cy="4262901"/>
          </a:xfrm>
          <a:prstGeom prst="rect">
            <a:avLst/>
          </a:prstGeom>
        </p:spPr>
      </p:pic>
      <p:pic>
        <p:nvPicPr>
          <p:cNvPr id="9" name="圖片 8" descr="一張含有 電子用品 的圖片&#10;&#10;描述是以高可信度產生">
            <a:extLst>
              <a:ext uri="{FF2B5EF4-FFF2-40B4-BE49-F238E27FC236}">
                <a16:creationId xmlns:a16="http://schemas.microsoft.com/office/drawing/2014/main" id="{5C9A1B02-E5E0-4A71-8883-8F9B29577C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2" y="937997"/>
            <a:ext cx="6170373" cy="462778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6F232CB-FE2A-4026-BC07-30316F4C2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76" b="97041" l="9896" r="91667">
                        <a14:foregroundMark x1="41667" y1="23077" x2="41667" y2="23077"/>
                        <a14:foregroundMark x1="45313" y1="9467" x2="45313" y2="9467"/>
                        <a14:foregroundMark x1="43229" y1="14793" x2="43229" y2="14793"/>
                        <a14:foregroundMark x1="41667" y1="18343" x2="41667" y2="18343"/>
                        <a14:foregroundMark x1="41667" y1="15976" x2="41667" y2="15976"/>
                        <a14:foregroundMark x1="42708" y1="14201" x2="42708" y2="14201"/>
                        <a14:foregroundMark x1="45313" y1="17160" x2="45313" y2="17160"/>
                        <a14:foregroundMark x1="43750" y1="11834" x2="43750" y2="11834"/>
                        <a14:foregroundMark x1="52083" y1="21302" x2="52083" y2="21302"/>
                        <a14:foregroundMark x1="42188" y1="11834" x2="42188" y2="11834"/>
                        <a14:foregroundMark x1="91667" y1="52071" x2="91667" y2="52071"/>
                        <a14:foregroundMark x1="73958" y1="69822" x2="73958" y2="69822"/>
                        <a14:foregroundMark x1="72396" y1="68639" x2="72396" y2="68639"/>
                        <a14:foregroundMark x1="67188" y1="68639" x2="67188" y2="68639"/>
                        <a14:foregroundMark x1="75521" y1="81657" x2="75521" y2="81657"/>
                        <a14:foregroundMark x1="83854" y1="84024" x2="83854" y2="84024"/>
                        <a14:foregroundMark x1="78125" y1="72189" x2="78125" y2="72189"/>
                        <a14:foregroundMark x1="73958" y1="68639" x2="73958" y2="68639"/>
                        <a14:foregroundMark x1="73958" y1="64497" x2="73958" y2="64497"/>
                        <a14:foregroundMark x1="81771" y1="97041" x2="81771" y2="97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40445" y="4470417"/>
            <a:ext cx="2989163" cy="26310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2B16681-909A-4285-AFF7-66BD6FFEEB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33" y="4138194"/>
            <a:ext cx="2633794" cy="26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0FA3678-3AE8-40DF-B188-A93ED0573EA5}"/>
              </a:ext>
            </a:extLst>
          </p:cNvPr>
          <p:cNvSpPr txBox="1"/>
          <p:nvPr/>
        </p:nvSpPr>
        <p:spPr>
          <a:xfrm>
            <a:off x="2422325" y="1970915"/>
            <a:ext cx="7372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感謝評審老師</a:t>
            </a:r>
            <a:endParaRPr lang="en-US" altLang="zh-TW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本次的聆聽</a:t>
            </a:r>
            <a:endParaRPr lang="zh-TW" altLang="zh-TW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4FD17A-A363-4FB5-8692-3F7CA5A7678C}"/>
              </a:ext>
            </a:extLst>
          </p:cNvPr>
          <p:cNvSpPr/>
          <p:nvPr/>
        </p:nvSpPr>
        <p:spPr>
          <a:xfrm>
            <a:off x="4678326" y="180753"/>
            <a:ext cx="2860158" cy="72301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6F00FC-6E5A-481C-9310-4CEFD5C3F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" y="3429000"/>
            <a:ext cx="3808449" cy="30823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3B2BB99-5FA9-4A99-B39C-0F6D6745C5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06" y="3769244"/>
            <a:ext cx="2838893" cy="283889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2BBDCFC8-3B5A-43C0-8E51-E07A6F93409F}"/>
              </a:ext>
            </a:extLst>
          </p:cNvPr>
          <p:cNvSpPr/>
          <p:nvPr/>
        </p:nvSpPr>
        <p:spPr>
          <a:xfrm>
            <a:off x="899451" y="542260"/>
            <a:ext cx="1623899" cy="53835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DCE4E458-2D58-42DF-A86A-40096C0F0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88542" l="6377" r="92754">
                        <a14:foregroundMark x1="6377" y1="47917" x2="6377" y2="47917"/>
                        <a14:foregroundMark x1="33913" y1="72917" x2="33913" y2="72917"/>
                        <a14:foregroundMark x1="32754" y1="73958" x2="32754" y2="73958"/>
                        <a14:foregroundMark x1="33913" y1="71875" x2="33913" y2="71875"/>
                        <a14:foregroundMark x1="33623" y1="73958" x2="33623" y2="73958"/>
                        <a14:foregroundMark x1="33043" y1="73958" x2="33043" y2="73958"/>
                        <a14:foregroundMark x1="34493" y1="73958" x2="34493" y2="73958"/>
                        <a14:foregroundMark x1="35652" y1="73958" x2="35652" y2="73958"/>
                        <a14:foregroundMark x1="81159" y1="73958" x2="81159" y2="73958"/>
                        <a14:foregroundMark x1="92754" y1="72917" x2="92754" y2="72917"/>
                        <a14:foregroundMark x1="89275" y1="77083" x2="89275" y2="77083"/>
                        <a14:foregroundMark x1="35072" y1="22917" x2="35072" y2="22917"/>
                        <a14:foregroundMark x1="37681" y1="23958" x2="37681" y2="23958"/>
                        <a14:foregroundMark x1="32464" y1="28125" x2="32464" y2="28125"/>
                        <a14:foregroundMark x1="36232" y1="37500" x2="36232" y2="37500"/>
                        <a14:foregroundMark x1="33043" y1="40625" x2="33043" y2="40625"/>
                        <a14:foregroundMark x1="32174" y1="36458" x2="32174" y2="36458"/>
                        <a14:foregroundMark x1="31594" y1="23958" x2="31594" y2="23958"/>
                        <a14:foregroundMark x1="35072" y1="21875" x2="35072" y2="21875"/>
                        <a14:foregroundMark x1="34203" y1="21875" x2="34203" y2="21875"/>
                        <a14:foregroundMark x1="39710" y1="23958" x2="39710" y2="23958"/>
                        <a14:foregroundMark x1="39710" y1="43750" x2="39710" y2="43750"/>
                        <a14:foregroundMark x1="38551" y1="38542" x2="38551" y2="38542"/>
                        <a14:foregroundMark x1="38551" y1="32292" x2="38551" y2="32292"/>
                        <a14:foregroundMark x1="34203" y1="41667" x2="34203" y2="41667"/>
                        <a14:foregroundMark x1="37101" y1="43750" x2="37101" y2="43750"/>
                        <a14:foregroundMark x1="32754" y1="43750" x2="32754" y2="43750"/>
                        <a14:foregroundMark x1="31594" y1="41667" x2="31594" y2="41667"/>
                        <a14:foregroundMark x1="31304" y1="35417" x2="31304" y2="35417"/>
                        <a14:foregroundMark x1="31884" y1="29167" x2="31884" y2="29167"/>
                        <a14:foregroundMark x1="44638" y1="25000" x2="44638" y2="25000"/>
                        <a14:foregroundMark x1="45217" y1="30208" x2="45217" y2="30208"/>
                        <a14:foregroundMark x1="45507" y1="37500" x2="45507" y2="37500"/>
                        <a14:foregroundMark x1="44058" y1="43750" x2="44058" y2="43750"/>
                        <a14:foregroundMark x1="45797" y1="44792" x2="45797" y2="44792"/>
                        <a14:foregroundMark x1="43478" y1="47917" x2="43478" y2="47917"/>
                        <a14:foregroundMark x1="41739" y1="45833" x2="41449" y2="45833"/>
                        <a14:foregroundMark x1="46087" y1="28125" x2="46087" y2="28125"/>
                        <a14:foregroundMark x1="45797" y1="34375" x2="45797" y2="34375"/>
                        <a14:foregroundMark x1="45797" y1="38542" x2="45797" y2="38542"/>
                        <a14:foregroundMark x1="46087" y1="41667" x2="46087" y2="41667"/>
                        <a14:foregroundMark x1="46087" y1="43750" x2="46087" y2="43750"/>
                        <a14:foregroundMark x1="44928" y1="20833" x2="44928" y2="20833"/>
                        <a14:foregroundMark x1="43478" y1="21875" x2="43478" y2="21875"/>
                        <a14:foregroundMark x1="41449" y1="21875" x2="41449" y2="21875"/>
                        <a14:foregroundMark x1="40000" y1="20833" x2="40000" y2="20833"/>
                        <a14:foregroundMark x1="39130" y1="21875" x2="39130" y2="21875"/>
                        <a14:foregroundMark x1="37971" y1="22917" x2="37971" y2="22917"/>
                        <a14:foregroundMark x1="35942" y1="21875" x2="35942" y2="21875"/>
                        <a14:foregroundMark x1="34203" y1="20833" x2="33913" y2="20833"/>
                        <a14:foregroundMark x1="32754" y1="20833" x2="32754" y2="20833"/>
                        <a14:foregroundMark x1="39420" y1="69792" x2="39420" y2="69792"/>
                        <a14:foregroundMark x1="40870" y1="72917" x2="40870" y2="72917"/>
                        <a14:foregroundMark x1="41739" y1="70833" x2="41739" y2="70833"/>
                        <a14:foregroundMark x1="41159" y1="69792" x2="41159" y2="69792"/>
                        <a14:foregroundMark x1="41739" y1="67708" x2="41739" y2="67708"/>
                        <a14:foregroundMark x1="39420" y1="67708" x2="39420" y2="67708"/>
                        <a14:foregroundMark x1="40290" y1="76042" x2="40290" y2="76042"/>
                        <a14:foregroundMark x1="41449" y1="78125" x2="41449" y2="78125"/>
                        <a14:foregroundMark x1="42319" y1="76042" x2="42319" y2="76042"/>
                        <a14:foregroundMark x1="42029" y1="69792" x2="42029" y2="69792"/>
                        <a14:foregroundMark x1="38841" y1="77083" x2="38841" y2="77083"/>
                        <a14:foregroundMark x1="39130" y1="72917" x2="39130" y2="72917"/>
                        <a14:foregroundMark x1="44058" y1="72917" x2="44058" y2="72917"/>
                        <a14:foregroundMark x1="44348" y1="76042" x2="44348" y2="76042"/>
                        <a14:foregroundMark x1="44348" y1="70833" x2="44348" y2="70833"/>
                        <a14:foregroundMark x1="43478" y1="69792" x2="43478" y2="69792"/>
                        <a14:foregroundMark x1="46087" y1="69792" x2="46087" y2="69792"/>
                        <a14:foregroundMark x1="46377" y1="72917" x2="46377" y2="72917"/>
                        <a14:foregroundMark x1="46667" y1="77083" x2="46667" y2="77083"/>
                        <a14:foregroundMark x1="45217" y1="78125" x2="45217" y2="78125"/>
                        <a14:foregroundMark x1="47826" y1="75000" x2="47826" y2="75000"/>
                        <a14:foregroundMark x1="48986" y1="72917" x2="48986" y2="72917"/>
                        <a14:foregroundMark x1="54783" y1="72917" x2="54783" y2="72917"/>
                        <a14:foregroundMark x1="55942" y1="73958" x2="55942" y2="73958"/>
                        <a14:foregroundMark x1="57971" y1="73958" x2="57971" y2="73958"/>
                        <a14:foregroundMark x1="59420" y1="73958" x2="59420" y2="73958"/>
                        <a14:foregroundMark x1="62899" y1="70833" x2="62899" y2="70833"/>
                        <a14:foregroundMark x1="63188" y1="76042" x2="63188" y2="76042"/>
                        <a14:foregroundMark x1="66087" y1="70833" x2="66087" y2="70833"/>
                        <a14:foregroundMark x1="67536" y1="70833" x2="67536" y2="70833"/>
                        <a14:foregroundMark x1="61739" y1="76042" x2="61739" y2="76042"/>
                        <a14:foregroundMark x1="61449" y1="72917" x2="61449" y2="72917"/>
                        <a14:foregroundMark x1="61739" y1="68750" x2="62029" y2="68750"/>
                        <a14:foregroundMark x1="63188" y1="66667" x2="63188" y2="66667"/>
                        <a14:foregroundMark x1="64928" y1="68750" x2="64928" y2="68750"/>
                        <a14:foregroundMark x1="66087" y1="73958" x2="66087" y2="73958"/>
                        <a14:foregroundMark x1="65797" y1="78125" x2="65797" y2="78125"/>
                        <a14:foregroundMark x1="83478" y1="81250" x2="83478" y2="81250"/>
                        <a14:foregroundMark x1="84638" y1="73958" x2="84638" y2="73958"/>
                        <a14:foregroundMark x1="86667" y1="72917" x2="86667" y2="72917"/>
                        <a14:foregroundMark x1="87536" y1="70833" x2="87536" y2="70833"/>
                        <a14:backgroundMark x1="69565" y1="27083" x2="68696" y2="260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4741" y="526197"/>
            <a:ext cx="6926930" cy="192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62371D-45DA-485D-8F9F-44ACA06F1213}"/>
              </a:ext>
            </a:extLst>
          </p:cNvPr>
          <p:cNvSpPr/>
          <p:nvPr/>
        </p:nvSpPr>
        <p:spPr>
          <a:xfrm>
            <a:off x="73227" y="1263504"/>
            <a:ext cx="11689835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altLang="zh-TW" sz="3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在一個資訊化的時代，大家人手都是一台手機，而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通訊軟體更是現今膾炙人口的軟體，於是突發奇想，希望能利用這一個軟體中的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 Bot</a:t>
            </a:r>
            <a:r>
              <a:rPr lang="zh-TW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聊天機器人當做控制器，進而衍伸出一套系統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F1BF62-3B8B-4F10-A639-5F117994ABD7}"/>
              </a:ext>
            </a:extLst>
          </p:cNvPr>
          <p:cNvSpPr/>
          <p:nvPr/>
        </p:nvSpPr>
        <p:spPr>
          <a:xfrm>
            <a:off x="119609" y="3565948"/>
            <a:ext cx="1159707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altLang="zh-TW" sz="32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r>
              <a:rPr lang="en-US" altLang="zh-TW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科技化的時代，人們一天比一天更懶惰，萬事追求便利、迅速。而想想在周遭的事物是否能讓它變得更便捷呢？於是我們靈機一想，若能將家庭用品科技化，如同在電影中使用手機輸入個指令，就能讓家電開啟與關閉，那是多麼酷的一件事情。</a:t>
            </a:r>
            <a:endParaRPr lang="en-US" altLang="zh-TW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hlinkClick r:id="rId3" action="ppaction://hlinksldjump"/>
            <a:extLst>
              <a:ext uri="{FF2B5EF4-FFF2-40B4-BE49-F238E27FC236}">
                <a16:creationId xmlns:a16="http://schemas.microsoft.com/office/drawing/2014/main" id="{E88F6653-3FA4-42F3-B358-1956B28A7930}"/>
              </a:ext>
            </a:extLst>
          </p:cNvPr>
          <p:cNvSpPr/>
          <p:nvPr/>
        </p:nvSpPr>
        <p:spPr>
          <a:xfrm>
            <a:off x="899451" y="298979"/>
            <a:ext cx="1623899" cy="53835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404040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F080EE3-C423-4EF4-9039-663F6E6959A2}"/>
              </a:ext>
            </a:extLst>
          </p:cNvPr>
          <p:cNvSpPr/>
          <p:nvPr/>
        </p:nvSpPr>
        <p:spPr>
          <a:xfrm>
            <a:off x="68855" y="1267350"/>
            <a:ext cx="2000824" cy="10383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515680-BA95-43E0-A264-7C3BFA082E19}"/>
              </a:ext>
            </a:extLst>
          </p:cNvPr>
          <p:cNvSpPr txBox="1"/>
          <p:nvPr/>
        </p:nvSpPr>
        <p:spPr>
          <a:xfrm>
            <a:off x="348298" y="1402004"/>
            <a:ext cx="14419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endParaRPr lang="en-US" altLang="zh-TW" sz="4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F310145-6557-44A6-B60B-0E91D154597C}"/>
              </a:ext>
            </a:extLst>
          </p:cNvPr>
          <p:cNvSpPr/>
          <p:nvPr/>
        </p:nvSpPr>
        <p:spPr>
          <a:xfrm>
            <a:off x="68855" y="3635517"/>
            <a:ext cx="2000824" cy="10383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sz="4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C6602C-C60B-4914-BDC8-717AD43F1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76" b="94064" l="9005" r="93839">
                        <a14:foregroundMark x1="9005" y1="47032" x2="9005" y2="47032"/>
                        <a14:foregroundMark x1="44076" y1="94064" x2="44076" y2="94064"/>
                        <a14:foregroundMark x1="93839" y1="25571" x2="93839" y2="25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0814" y="3004921"/>
            <a:ext cx="1607959" cy="16689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E1E4FED-E019-4A4E-B401-83A241EDD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72" y="845974"/>
            <a:ext cx="8184242" cy="56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1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AF03147-3647-4EE2-B43C-5D14E398EA7F}"/>
              </a:ext>
            </a:extLst>
          </p:cNvPr>
          <p:cNvSpPr/>
          <p:nvPr/>
        </p:nvSpPr>
        <p:spPr>
          <a:xfrm>
            <a:off x="-117232" y="2070019"/>
            <a:ext cx="119743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  </a:t>
            </a:r>
            <a:r>
              <a:rPr lang="zh-TW" altLang="zh-TW" sz="3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將家裡的電器產品能夠藉由</a:t>
            </a:r>
            <a:r>
              <a:rPr lang="en-US" altLang="zh-TW" sz="3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 Bot</a:t>
            </a:r>
            <a:r>
              <a:rPr lang="zh-TW" altLang="zh-TW" sz="3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聊天機器人頁</a:t>
            </a:r>
            <a:endParaRPr lang="en-US" altLang="zh-TW" sz="3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面輸入指令，得以控制生活家居，使得生活更加的便利。</a:t>
            </a:r>
          </a:p>
          <a:p>
            <a:r>
              <a:rPr lang="en-US" altLang="zh-TW" sz="3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zh-TW" sz="3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: 圓角 3">
            <a:hlinkClick r:id="rId3" action="ppaction://hlinksldjump"/>
            <a:extLst>
              <a:ext uri="{FF2B5EF4-FFF2-40B4-BE49-F238E27FC236}">
                <a16:creationId xmlns:a16="http://schemas.microsoft.com/office/drawing/2014/main" id="{F923B830-E57A-43A2-9000-0C99364CA6F0}"/>
              </a:ext>
            </a:extLst>
          </p:cNvPr>
          <p:cNvSpPr/>
          <p:nvPr/>
        </p:nvSpPr>
        <p:spPr>
          <a:xfrm>
            <a:off x="899451" y="466759"/>
            <a:ext cx="1623899" cy="53835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DA5A9C-A0B6-4AFF-84F6-16222CB0840A}"/>
              </a:ext>
            </a:extLst>
          </p:cNvPr>
          <p:cNvSpPr txBox="1"/>
          <p:nvPr/>
        </p:nvSpPr>
        <p:spPr>
          <a:xfrm>
            <a:off x="334873" y="4267800"/>
            <a:ext cx="103213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若能成功將此專題成功實現，我們將利用控制器作為一台接收器，植入我們家裡的開關上，不僅不用動到家裡的線路，也能輕鬆不費力並且有效的運用</a:t>
            </a:r>
            <a:r>
              <a:rPr lang="en-US" altLang="zh-TW" sz="3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zh-TW" sz="3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來控制家裡的家電用品。</a:t>
            </a:r>
          </a:p>
          <a:p>
            <a:endParaRPr lang="zh-TW" altLang="en-US" dirty="0"/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F886DA43-FEBF-4E07-BDEA-4665BB1E2B0C}"/>
              </a:ext>
            </a:extLst>
          </p:cNvPr>
          <p:cNvSpPr/>
          <p:nvPr/>
        </p:nvSpPr>
        <p:spPr>
          <a:xfrm>
            <a:off x="217640" y="1524518"/>
            <a:ext cx="3634154" cy="89605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999950-DF63-4CFB-95CF-E5CCC181CF6B}"/>
              </a:ext>
            </a:extLst>
          </p:cNvPr>
          <p:cNvSpPr txBox="1"/>
          <p:nvPr/>
        </p:nvSpPr>
        <p:spPr>
          <a:xfrm>
            <a:off x="501543" y="159014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目的與實現</a:t>
            </a:r>
            <a:endParaRPr lang="zh-TW" altLang="en-US" sz="4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EAD91C6-8BBC-4D19-915E-59315FC89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29" b="89848" l="9845" r="89637">
                        <a14:foregroundMark x1="32642" y1="8629" x2="32642" y2="8629"/>
                        <a14:foregroundMark x1="42487" y1="40102" x2="42487" y2="40102"/>
                        <a14:foregroundMark x1="47668" y1="67513" x2="47668" y2="67513"/>
                        <a14:foregroundMark x1="52850" y1="77665" x2="52850" y2="77665"/>
                        <a14:foregroundMark x1="32124" y1="40102" x2="32124" y2="40102"/>
                        <a14:foregroundMark x1="33679" y1="37563" x2="33679" y2="37563"/>
                        <a14:foregroundMark x1="31088" y1="37563" x2="31088" y2="37563"/>
                        <a14:foregroundMark x1="40415" y1="39086" x2="40415" y2="39086"/>
                        <a14:foregroundMark x1="36788" y1="47716" x2="34197" y2="45685"/>
                        <a14:foregroundMark x1="30052" y1="38579" x2="30052" y2="38579"/>
                        <a14:foregroundMark x1="41451" y1="34518" x2="41451" y2="34518"/>
                        <a14:foregroundMark x1="26943" y1="30457" x2="26943" y2="30457"/>
                        <a14:foregroundMark x1="52850" y1="72589" x2="52850" y2="725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79451" y="4550796"/>
            <a:ext cx="1857718" cy="1896220"/>
          </a:xfrm>
          <a:prstGeom prst="rect">
            <a:avLst/>
          </a:prstGeom>
        </p:spPr>
      </p:pic>
      <p:pic>
        <p:nvPicPr>
          <p:cNvPr id="1026" name="Picture 2" descr="C:\Users\帥哥使用\AppData\Local\LINE\Cache\tmp\messageImage_1557911578244.jpg">
            <a:extLst>
              <a:ext uri="{FF2B5EF4-FFF2-40B4-BE49-F238E27FC236}">
                <a16:creationId xmlns:a16="http://schemas.microsoft.com/office/drawing/2014/main" id="{C736A3FD-12B8-45FC-B513-6FADFFA13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07" y="998766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帥哥使用\AppData\Local\LINE\Cache\tmp\1557911601171.jpg">
            <a:extLst>
              <a:ext uri="{FF2B5EF4-FFF2-40B4-BE49-F238E27FC236}">
                <a16:creationId xmlns:a16="http://schemas.microsoft.com/office/drawing/2014/main" id="{BE0F7589-0A02-49D0-9E67-28DB52CA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32" y="1027341"/>
            <a:ext cx="2952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34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57F5723-6DA0-42F1-B55F-149323FC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14" y="1373032"/>
            <a:ext cx="7860025" cy="5389984"/>
          </a:xfrm>
          <a:prstGeom prst="rect">
            <a:avLst/>
          </a:prstGeom>
        </p:spPr>
      </p:pic>
      <p:sp>
        <p:nvSpPr>
          <p:cNvPr id="3" name="矩形: 圓角 2">
            <a:hlinkClick r:id="rId4" action="ppaction://hlinksldjump"/>
            <a:extLst>
              <a:ext uri="{FF2B5EF4-FFF2-40B4-BE49-F238E27FC236}">
                <a16:creationId xmlns:a16="http://schemas.microsoft.com/office/drawing/2014/main" id="{A62B4D2F-D65A-47AC-A692-325D0D037105}"/>
              </a:ext>
            </a:extLst>
          </p:cNvPr>
          <p:cNvSpPr/>
          <p:nvPr/>
        </p:nvSpPr>
        <p:spPr>
          <a:xfrm>
            <a:off x="899451" y="466759"/>
            <a:ext cx="1623899" cy="53835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58F51BA-4E95-457F-BD3E-2BCBC040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43" b="89143" l="9596" r="91414">
                        <a14:foregroundMark x1="32323" y1="5143" x2="32323" y2="5143"/>
                        <a14:foregroundMark x1="91414" y1="37714" x2="91414" y2="37714"/>
                        <a14:foregroundMark x1="65657" y1="33714" x2="65657" y2="33714"/>
                        <a14:foregroundMark x1="62626" y1="29714" x2="62626" y2="29714"/>
                        <a14:foregroundMark x1="65657" y1="37143" x2="65657" y2="37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2698" y="4451687"/>
            <a:ext cx="2615103" cy="231132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5426E89-1479-4A76-8172-3C1593CB7A9E}"/>
              </a:ext>
            </a:extLst>
          </p:cNvPr>
          <p:cNvSpPr txBox="1"/>
          <p:nvPr/>
        </p:nvSpPr>
        <p:spPr>
          <a:xfrm>
            <a:off x="2523350" y="1373032"/>
            <a:ext cx="4936312" cy="769441"/>
          </a:xfrm>
          <a:prstGeom prst="rect">
            <a:avLst/>
          </a:prstGeom>
          <a:noFill/>
          <a:effectLst>
            <a:glow rad="1600200">
              <a:schemeClr val="tx2">
                <a:lumMod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以電燈為例子</a:t>
            </a:r>
          </a:p>
        </p:txBody>
      </p:sp>
    </p:spTree>
    <p:extLst>
      <p:ext uri="{BB962C8B-B14F-4D97-AF65-F5344CB8AC3E}">
        <p14:creationId xmlns:p14="http://schemas.microsoft.com/office/powerpoint/2010/main" val="154146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BCF3BEC-1A9D-4DEA-8927-3FE794A6D096}"/>
              </a:ext>
            </a:extLst>
          </p:cNvPr>
          <p:cNvSpPr txBox="1"/>
          <p:nvPr/>
        </p:nvSpPr>
        <p:spPr>
          <a:xfrm>
            <a:off x="0" y="1490008"/>
            <a:ext cx="8546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err="1">
                <a:solidFill>
                  <a:schemeClr val="bg1"/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NodeMcu</a:t>
            </a:r>
            <a:r>
              <a:rPr lang="en-US" altLang="zh-TW" sz="4800" dirty="0">
                <a:solidFill>
                  <a:schemeClr val="bg1"/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 Lua WIFI V3 ESP8266</a:t>
            </a:r>
          </a:p>
          <a:p>
            <a:r>
              <a:rPr lang="zh-TW" altLang="zh-TW" sz="4800" dirty="0">
                <a:solidFill>
                  <a:schemeClr val="bg1"/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串</a:t>
            </a:r>
            <a:r>
              <a:rPr lang="zh-TW" altLang="en-US" sz="4800" dirty="0">
                <a:solidFill>
                  <a:schemeClr val="bg1"/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接</a:t>
            </a:r>
            <a:r>
              <a:rPr lang="en-US" altLang="zh-TW" sz="4800" dirty="0" err="1">
                <a:solidFill>
                  <a:schemeClr val="bg1"/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wifi</a:t>
            </a:r>
            <a:r>
              <a:rPr lang="zh-TW" altLang="zh-TW" sz="4800" dirty="0">
                <a:solidFill>
                  <a:schemeClr val="bg1"/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  <a:r>
              <a:rPr lang="en-US" altLang="zh-TW" sz="4800" dirty="0">
                <a:solidFill>
                  <a:schemeClr val="bg1"/>
                </a:solidFill>
                <a:highlight>
                  <a:srgbClr val="40404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zh-TW" sz="4800" dirty="0">
              <a:solidFill>
                <a:schemeClr val="bg1"/>
              </a:solidFill>
              <a:highlight>
                <a:srgbClr val="40404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zh-TW" altLang="en-US" sz="3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8B25820-AAD9-48B5-ADFD-CE9E83AA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14554"/>
              </p:ext>
            </p:extLst>
          </p:nvPr>
        </p:nvGraphicFramePr>
        <p:xfrm>
          <a:off x="8546123" y="1758462"/>
          <a:ext cx="3376246" cy="4762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7748">
                  <a:extLst>
                    <a:ext uri="{9D8B030D-6E8A-4147-A177-3AD203B41FA5}">
                      <a16:colId xmlns:a16="http://schemas.microsoft.com/office/drawing/2014/main" val="939606571"/>
                    </a:ext>
                  </a:extLst>
                </a:gridCol>
                <a:gridCol w="1688498">
                  <a:extLst>
                    <a:ext uri="{9D8B030D-6E8A-4147-A177-3AD203B41FA5}">
                      <a16:colId xmlns:a16="http://schemas.microsoft.com/office/drawing/2014/main" val="2591841333"/>
                    </a:ext>
                  </a:extLst>
                </a:gridCol>
              </a:tblGrid>
              <a:tr h="340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主要功能</a:t>
                      </a:r>
                    </a:p>
                  </a:txBody>
                  <a:tcPr marL="75313" marR="753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3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讀取雲端資料</a:t>
                      </a:r>
                    </a:p>
                  </a:txBody>
                  <a:tcPr marL="75313" marR="75313" marT="0" marB="0" anchor="ctr"/>
                </a:tc>
                <a:extLst>
                  <a:ext uri="{0D108BD9-81ED-4DB2-BD59-A6C34878D82A}">
                    <a16:rowId xmlns:a16="http://schemas.microsoft.com/office/drawing/2014/main" val="4226779282"/>
                  </a:ext>
                </a:extLst>
              </a:tr>
              <a:tr h="1020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D0~D8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SD1~SD3</a:t>
                      </a:r>
                      <a:endParaRPr lang="zh-TW" sz="13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313" marR="753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可用作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GPIO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PWM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IIC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等，驅動能力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15mA</a:t>
                      </a:r>
                      <a:endParaRPr lang="zh-TW" sz="13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313" marR="75313" marT="0" marB="0" anchor="ctr"/>
                </a:tc>
                <a:extLst>
                  <a:ext uri="{0D108BD9-81ED-4DB2-BD59-A6C34878D82A}">
                    <a16:rowId xmlns:a16="http://schemas.microsoft.com/office/drawing/2014/main" val="1888223964"/>
                  </a:ext>
                </a:extLst>
              </a:tr>
              <a:tr h="340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AD0</a:t>
                      </a:r>
                      <a:endParaRPr lang="zh-TW" sz="13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313" marR="753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ADC</a:t>
                      </a:r>
                      <a:endParaRPr lang="zh-TW" sz="13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313" marR="75313" marT="0" marB="0" anchor="ctr"/>
                </a:tc>
                <a:extLst>
                  <a:ext uri="{0D108BD9-81ED-4DB2-BD59-A6C34878D82A}">
                    <a16:rowId xmlns:a16="http://schemas.microsoft.com/office/drawing/2014/main" val="497390417"/>
                  </a:ext>
                </a:extLst>
              </a:tr>
              <a:tr h="1360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電源輸入</a:t>
                      </a:r>
                    </a:p>
                  </a:txBody>
                  <a:tcPr marL="75313" marR="753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4.5~9V</a:t>
                      </a:r>
                      <a:endParaRPr lang="zh-TW" sz="13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（勿超過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10V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），支援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USB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供電，提供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USB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調試介面</a:t>
                      </a:r>
                    </a:p>
                  </a:txBody>
                  <a:tcPr marL="75313" marR="75313" marT="0" marB="0" anchor="ctr"/>
                </a:tc>
                <a:extLst>
                  <a:ext uri="{0D108BD9-81ED-4DB2-BD59-A6C34878D82A}">
                    <a16:rowId xmlns:a16="http://schemas.microsoft.com/office/drawing/2014/main" val="3004735177"/>
                  </a:ext>
                </a:extLst>
              </a:tr>
              <a:tr h="1020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工作電流</a:t>
                      </a:r>
                    </a:p>
                  </a:txBody>
                  <a:tcPr marL="75313" marR="753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持續發送：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70mA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（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200mA 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最大），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待機：＜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200uA</a:t>
                      </a:r>
                      <a:endParaRPr lang="zh-TW" sz="13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313" marR="75313" marT="0" marB="0" anchor="ctr"/>
                </a:tc>
                <a:extLst>
                  <a:ext uri="{0D108BD9-81ED-4DB2-BD59-A6C34878D82A}">
                    <a16:rowId xmlns:a16="http://schemas.microsoft.com/office/drawing/2014/main" val="599929549"/>
                  </a:ext>
                </a:extLst>
              </a:tr>
              <a:tr h="340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3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傳輸速率</a:t>
                      </a:r>
                    </a:p>
                  </a:txBody>
                  <a:tcPr marL="75313" marR="753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110-460800bps</a:t>
                      </a:r>
                      <a:endParaRPr lang="zh-TW" sz="13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313" marR="75313" marT="0" marB="0" anchor="ctr"/>
                </a:tc>
                <a:extLst>
                  <a:ext uri="{0D108BD9-81ED-4DB2-BD59-A6C34878D82A}">
                    <a16:rowId xmlns:a16="http://schemas.microsoft.com/office/drawing/2014/main" val="2854832813"/>
                  </a:ext>
                </a:extLst>
              </a:tr>
              <a:tr h="340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3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工作溫度</a:t>
                      </a:r>
                    </a:p>
                  </a:txBody>
                  <a:tcPr marL="75313" marR="753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-40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℃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~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＋</a:t>
                      </a:r>
                      <a:r>
                        <a:rPr lang="en-US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125</a:t>
                      </a:r>
                      <a:r>
                        <a:rPr lang="zh-TW" sz="13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℃</a:t>
                      </a:r>
                    </a:p>
                  </a:txBody>
                  <a:tcPr marL="75313" marR="75313" marT="0" marB="0" anchor="ctr"/>
                </a:tc>
                <a:extLst>
                  <a:ext uri="{0D108BD9-81ED-4DB2-BD59-A6C34878D82A}">
                    <a16:rowId xmlns:a16="http://schemas.microsoft.com/office/drawing/2014/main" val="465517063"/>
                  </a:ext>
                </a:extLst>
              </a:tr>
            </a:tbl>
          </a:graphicData>
        </a:graphic>
      </p:graphicFrame>
      <p:pic>
        <p:nvPicPr>
          <p:cNvPr id="5" name="圖片 4" descr="一張含有 電子用品, 電路 的圖片&#10;&#10;描述是以非常高的可信度產生">
            <a:extLst>
              <a:ext uri="{FF2B5EF4-FFF2-40B4-BE49-F238E27FC236}">
                <a16:creationId xmlns:a16="http://schemas.microsoft.com/office/drawing/2014/main" id="{FAEE6E3D-E30A-4E80-8A61-0D5DDD2D6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462" y="3429000"/>
            <a:ext cx="4488601" cy="3543300"/>
          </a:xfrm>
          <a:prstGeom prst="rect">
            <a:avLst/>
          </a:prstGeom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7" name="矩形: 圓角 6">
            <a:hlinkClick r:id="rId5" action="ppaction://hlinksldjump"/>
            <a:extLst>
              <a:ext uri="{FF2B5EF4-FFF2-40B4-BE49-F238E27FC236}">
                <a16:creationId xmlns:a16="http://schemas.microsoft.com/office/drawing/2014/main" id="{9DB374D9-42C6-46EC-A744-C2084A2FE882}"/>
              </a:ext>
            </a:extLst>
          </p:cNvPr>
          <p:cNvSpPr/>
          <p:nvPr/>
        </p:nvSpPr>
        <p:spPr>
          <a:xfrm>
            <a:off x="916229" y="441592"/>
            <a:ext cx="1623899" cy="53835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id="{F3B66084-45B0-406F-B69E-98C862FD7CF7}"/>
              </a:ext>
            </a:extLst>
          </p:cNvPr>
          <p:cNvSpPr/>
          <p:nvPr/>
        </p:nvSpPr>
        <p:spPr>
          <a:xfrm>
            <a:off x="3804400" y="3429000"/>
            <a:ext cx="4488601" cy="2031325"/>
          </a:xfrm>
          <a:prstGeom prst="borderCallout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688076-C5C8-4C98-90BB-367865F4D04D}"/>
              </a:ext>
            </a:extLst>
          </p:cNvPr>
          <p:cNvSpPr txBox="1"/>
          <p:nvPr/>
        </p:nvSpPr>
        <p:spPr>
          <a:xfrm>
            <a:off x="4019008" y="3552110"/>
            <a:ext cx="4059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本開發板包括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韌體</a:t>
            </a:r>
            <a:r>
              <a:rPr lang="zh-TW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和開發板，可快速整合電腦、手機或其他 </a:t>
            </a:r>
            <a:r>
              <a:rPr lang="en-US" altLang="zh-TW" sz="28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WiFi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相關裝置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5ABB4E-3DD1-49F7-8465-0F4E3309A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624" y="979942"/>
            <a:ext cx="742857" cy="352381"/>
          </a:xfrm>
          <a:prstGeom prst="rect">
            <a:avLst/>
          </a:prstGeom>
        </p:spPr>
      </p:pic>
      <p:pic>
        <p:nvPicPr>
          <p:cNvPr id="10" name="Picture 2" descr="C:\Users\帥哥使用\AppData\Local\LINE\Cache\tmp\messageImage_1557911578244.jpg">
            <a:extLst>
              <a:ext uri="{FF2B5EF4-FFF2-40B4-BE49-F238E27FC236}">
                <a16:creationId xmlns:a16="http://schemas.microsoft.com/office/drawing/2014/main" id="{519DEE9E-E3A6-45E1-ADCF-594E2AF1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81" y="1031707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1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hlinkClick r:id="rId3" action="ppaction://hlinksldjump"/>
            <a:extLst>
              <a:ext uri="{FF2B5EF4-FFF2-40B4-BE49-F238E27FC236}">
                <a16:creationId xmlns:a16="http://schemas.microsoft.com/office/drawing/2014/main" id="{66D6967C-8040-44C2-A216-06303EE56185}"/>
              </a:ext>
            </a:extLst>
          </p:cNvPr>
          <p:cNvSpPr/>
          <p:nvPr/>
        </p:nvSpPr>
        <p:spPr>
          <a:xfrm>
            <a:off x="909725" y="398422"/>
            <a:ext cx="1623899" cy="53835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pic>
        <p:nvPicPr>
          <p:cNvPr id="1026" name="Picture 2" descr="ãAC-DC 5Véå£æ¨¡çµãçåçæå°çµæ">
            <a:extLst>
              <a:ext uri="{FF2B5EF4-FFF2-40B4-BE49-F238E27FC236}">
                <a16:creationId xmlns:a16="http://schemas.microsoft.com/office/drawing/2014/main" id="{923C2729-D0FA-4A3F-AEF4-51A1E82E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64" y="1938063"/>
            <a:ext cx="2883654" cy="28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4453539-99AE-4B5C-AA95-C28B80D6AF99}"/>
              </a:ext>
            </a:extLst>
          </p:cNvPr>
          <p:cNvSpPr txBox="1"/>
          <p:nvPr/>
        </p:nvSpPr>
        <p:spPr>
          <a:xfrm>
            <a:off x="7929808" y="1746753"/>
            <a:ext cx="3539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AC-DC 5V</a:t>
            </a:r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降壓模組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130215-3B40-413D-B8BB-F059FAE8847D}"/>
              </a:ext>
            </a:extLst>
          </p:cNvPr>
          <p:cNvSpPr txBox="1"/>
          <p:nvPr/>
        </p:nvSpPr>
        <p:spPr>
          <a:xfrm>
            <a:off x="368424" y="1654420"/>
            <a:ext cx="75613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highlight>
                  <a:srgbClr val="0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Keyes 5V 2</a:t>
            </a:r>
            <a:r>
              <a:rPr lang="zh-TW" altLang="zh-TW" sz="3200" b="1" dirty="0">
                <a:solidFill>
                  <a:schemeClr val="bg1"/>
                </a:solidFill>
                <a:highlight>
                  <a:srgbClr val="0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通道繼電器模</a:t>
            </a:r>
            <a:r>
              <a:rPr lang="zh-TW" altLang="en-US" sz="3200" b="1" dirty="0">
                <a:solidFill>
                  <a:schemeClr val="bg1"/>
                </a:solidFill>
                <a:highlight>
                  <a:srgbClr val="0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3200" b="1" dirty="0">
                <a:solidFill>
                  <a:schemeClr val="bg1"/>
                </a:solidFill>
                <a:highlight>
                  <a:srgbClr val="0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MD-002 250VAC 30V DC </a:t>
            </a:r>
            <a:r>
              <a:rPr lang="en-US" altLang="zh-TW" sz="3200" b="1" dirty="0" err="1">
                <a:solidFill>
                  <a:schemeClr val="bg1"/>
                </a:solidFill>
                <a:highlight>
                  <a:srgbClr val="0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Funduino</a:t>
            </a:r>
            <a:r>
              <a:rPr lang="en-US" altLang="zh-TW" sz="3200" b="1" dirty="0">
                <a:solidFill>
                  <a:schemeClr val="bg1"/>
                </a:solidFill>
                <a:highlight>
                  <a:srgbClr val="0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zh-TW" sz="3200" dirty="0">
              <a:solidFill>
                <a:schemeClr val="bg1"/>
              </a:solidFill>
              <a:highlight>
                <a:srgbClr val="00808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29550C7-2139-4440-8A3C-DF06BFBFAFF7}"/>
              </a:ext>
            </a:extLst>
          </p:cNvPr>
          <p:cNvSpPr/>
          <p:nvPr/>
        </p:nvSpPr>
        <p:spPr>
          <a:xfrm>
            <a:off x="4503049" y="4790093"/>
            <a:ext cx="4543317" cy="1623578"/>
          </a:xfrm>
          <a:prstGeom prst="roundRect">
            <a:avLst/>
          </a:prstGeom>
          <a:solidFill>
            <a:srgbClr val="002060"/>
          </a:solidFill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8AFF66A-9DAB-4228-A24B-AD2FB38B972C}"/>
              </a:ext>
            </a:extLst>
          </p:cNvPr>
          <p:cNvSpPr txBox="1"/>
          <p:nvPr/>
        </p:nvSpPr>
        <p:spPr>
          <a:xfrm>
            <a:off x="4871321" y="4919937"/>
            <a:ext cx="3959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此模組主要是</a:t>
            </a:r>
            <a:r>
              <a:rPr lang="zh-TW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提供信號時構建設備控制，操作遠程燈或觸發系統。</a:t>
            </a:r>
            <a:endParaRPr lang="zh-TW" altLang="en-US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Picture 3" descr="funduino">
            <a:extLst>
              <a:ext uri="{FF2B5EF4-FFF2-40B4-BE49-F238E27FC236}">
                <a16:creationId xmlns:a16="http://schemas.microsoft.com/office/drawing/2014/main" id="{56EC3ACA-5177-48C5-A8EF-FEBFA9BB7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8" y="2939875"/>
            <a:ext cx="4543317" cy="3365057"/>
          </a:xfrm>
          <a:prstGeom prst="rect">
            <a:avLst/>
          </a:prstGeom>
          <a:noFill/>
          <a:ln>
            <a:noFill/>
          </a:ln>
          <a:effectLst>
            <a:glow rad="63500">
              <a:srgbClr val="FFC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071A9E7-BAF0-4516-9D73-B50355EC9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9791" y="4803430"/>
            <a:ext cx="2423184" cy="208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6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hlinkClick r:id="rId3" action="ppaction://hlinksldjump"/>
            <a:extLst>
              <a:ext uri="{FF2B5EF4-FFF2-40B4-BE49-F238E27FC236}">
                <a16:creationId xmlns:a16="http://schemas.microsoft.com/office/drawing/2014/main" id="{93F43A49-DC6C-44D8-BDC1-0FB8752656E7}"/>
              </a:ext>
            </a:extLst>
          </p:cNvPr>
          <p:cNvSpPr/>
          <p:nvPr/>
        </p:nvSpPr>
        <p:spPr>
          <a:xfrm>
            <a:off x="907840" y="466759"/>
            <a:ext cx="1623899" cy="53835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32005A7-F6CD-447C-837E-22C3B53A0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2" y="1781982"/>
            <a:ext cx="3494910" cy="198201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F84EB9-67AC-4D4C-BD28-1390BA1F2222}"/>
              </a:ext>
            </a:extLst>
          </p:cNvPr>
          <p:cNvSpPr txBox="1"/>
          <p:nvPr/>
        </p:nvSpPr>
        <p:spPr>
          <a:xfrm>
            <a:off x="4759570" y="1905562"/>
            <a:ext cx="6253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>
                <a:solidFill>
                  <a:schemeClr val="bg1"/>
                </a:solidFill>
              </a:rPr>
              <a:t>硬體的外殼是使用</a:t>
            </a:r>
            <a:r>
              <a:rPr lang="en-US" altLang="zh-TW" sz="3500" b="1" dirty="0">
                <a:solidFill>
                  <a:schemeClr val="bg1"/>
                </a:solidFill>
              </a:rPr>
              <a:t>123D</a:t>
            </a:r>
            <a:r>
              <a:rPr lang="zh-TW" altLang="en-US" sz="3500" b="1" dirty="0">
                <a:solidFill>
                  <a:schemeClr val="bg1"/>
                </a:solidFill>
              </a:rPr>
              <a:t> </a:t>
            </a:r>
            <a:r>
              <a:rPr lang="en-US" altLang="zh-TW" sz="3500" b="1" dirty="0">
                <a:solidFill>
                  <a:schemeClr val="bg1"/>
                </a:solidFill>
              </a:rPr>
              <a:t>DESIGN</a:t>
            </a:r>
            <a:r>
              <a:rPr lang="zh-TW" altLang="en-US" sz="3500" b="1" dirty="0">
                <a:solidFill>
                  <a:schemeClr val="bg1"/>
                </a:solidFill>
              </a:rPr>
              <a:t>設計再透過</a:t>
            </a:r>
            <a:r>
              <a:rPr lang="en-US" altLang="zh-TW" sz="3500" b="1" dirty="0">
                <a:solidFill>
                  <a:schemeClr val="bg1"/>
                </a:solidFill>
              </a:rPr>
              <a:t>3D</a:t>
            </a:r>
            <a:r>
              <a:rPr lang="zh-TW" altLang="en-US" sz="3500" b="1" dirty="0">
                <a:solidFill>
                  <a:schemeClr val="bg1"/>
                </a:solidFill>
              </a:rPr>
              <a:t>列印技術來製成</a:t>
            </a:r>
          </a:p>
        </p:txBody>
      </p:sp>
      <p:pic>
        <p:nvPicPr>
          <p:cNvPr id="15" name="圖片 14" descr="一張含有 室內, 監視器, 電腦, 電視 的圖片&#10;&#10;自動產生的描述">
            <a:hlinkClick r:id="rId5" action="ppaction://hlinkfile"/>
            <a:extLst>
              <a:ext uri="{FF2B5EF4-FFF2-40B4-BE49-F238E27FC236}">
                <a16:creationId xmlns:a16="http://schemas.microsoft.com/office/drawing/2014/main" id="{F96C063C-6F2C-4D3C-879C-270EC3B8E5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34" y="3782889"/>
            <a:ext cx="3714852" cy="2787710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BAB046E0-050C-460C-B9C9-485A8E052F2B}"/>
              </a:ext>
            </a:extLst>
          </p:cNvPr>
          <p:cNvSpPr/>
          <p:nvPr/>
        </p:nvSpPr>
        <p:spPr>
          <a:xfrm>
            <a:off x="2880551" y="4157053"/>
            <a:ext cx="4759569" cy="240323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2822F2-2543-4189-B2DE-E476DA395E6E}"/>
              </a:ext>
            </a:extLst>
          </p:cNvPr>
          <p:cNvSpPr txBox="1"/>
          <p:nvPr/>
        </p:nvSpPr>
        <p:spPr>
          <a:xfrm>
            <a:off x="3516923" y="4943169"/>
            <a:ext cx="3854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</a:rPr>
              <a:t>列印過程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9D5C7E81-917B-49C4-A6B8-20EEC9B3F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15223" y="4286007"/>
            <a:ext cx="2237362" cy="28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5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2E4B76-4A12-4773-9918-0A7DFDC1EBE4}"/>
              </a:ext>
            </a:extLst>
          </p:cNvPr>
          <p:cNvSpPr/>
          <p:nvPr/>
        </p:nvSpPr>
        <p:spPr>
          <a:xfrm>
            <a:off x="730463" y="1602039"/>
            <a:ext cx="2432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000" b="1" dirty="0">
                <a:ln w="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</a:t>
            </a:r>
            <a:endParaRPr lang="zh-TW" altLang="en-US" sz="6000" b="1" dirty="0">
              <a:ln w="0"/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977259-2FAB-4FD8-99E9-AEABC18B5BE6}"/>
              </a:ext>
            </a:extLst>
          </p:cNvPr>
          <p:cNvSpPr/>
          <p:nvPr/>
        </p:nvSpPr>
        <p:spPr>
          <a:xfrm>
            <a:off x="528582" y="2690661"/>
            <a:ext cx="3053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目前廣為人知的手機通訊</a:t>
            </a:r>
            <a:r>
              <a:rPr lang="en-US" altLang="zh-TW" sz="24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app line</a:t>
            </a:r>
            <a:r>
              <a:rPr lang="zh-TW" altLang="zh-TW" sz="24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作為這次專題主要的主角</a:t>
            </a:r>
            <a:r>
              <a:rPr lang="zh-TW" altLang="en-US" sz="24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sz="2400" dirty="0">
              <a:solidFill>
                <a:schemeClr val="bg1"/>
              </a:solidFill>
              <a:highlight>
                <a:srgbClr val="80808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98" name="Picture 2" descr="LINE_logo">
            <a:hlinkClick r:id="rId3" action="ppaction://hlinksldjump"/>
            <a:extLst>
              <a:ext uri="{FF2B5EF4-FFF2-40B4-BE49-F238E27FC236}">
                <a16:creationId xmlns:a16="http://schemas.microsoft.com/office/drawing/2014/main" id="{85426A97-0510-4FA3-BDD2-64EB404E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06" y="4140865"/>
            <a:ext cx="2403967" cy="240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3A2FD83-6CCD-49DD-A079-8ED622412EEF}"/>
              </a:ext>
            </a:extLst>
          </p:cNvPr>
          <p:cNvSpPr/>
          <p:nvPr/>
        </p:nvSpPr>
        <p:spPr>
          <a:xfrm>
            <a:off x="4588709" y="1607104"/>
            <a:ext cx="2432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000" b="1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Ngrok</a:t>
            </a:r>
            <a:endParaRPr lang="zh-TW" altLang="en-US" sz="60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E8F346-347C-41B3-B329-0D24365A39F4}"/>
              </a:ext>
            </a:extLst>
          </p:cNvPr>
          <p:cNvSpPr/>
          <p:nvPr/>
        </p:nvSpPr>
        <p:spPr>
          <a:xfrm>
            <a:off x="8296658" y="1602040"/>
            <a:ext cx="287771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endParaRPr lang="zh-TW" altLang="en-US" sz="60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: 圓角 10">
            <a:hlinkClick r:id="rId5" action="ppaction://hlinksldjump"/>
            <a:extLst>
              <a:ext uri="{FF2B5EF4-FFF2-40B4-BE49-F238E27FC236}">
                <a16:creationId xmlns:a16="http://schemas.microsoft.com/office/drawing/2014/main" id="{B6824527-DC3D-4A93-99E5-6BC5192C8326}"/>
              </a:ext>
            </a:extLst>
          </p:cNvPr>
          <p:cNvSpPr/>
          <p:nvPr/>
        </p:nvSpPr>
        <p:spPr>
          <a:xfrm>
            <a:off x="899451" y="542260"/>
            <a:ext cx="1623899" cy="53835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404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AF0E05-B93E-44CF-BE8E-E404C15F38B2}"/>
              </a:ext>
            </a:extLst>
          </p:cNvPr>
          <p:cNvSpPr/>
          <p:nvPr/>
        </p:nvSpPr>
        <p:spPr>
          <a:xfrm>
            <a:off x="7858112" y="2487730"/>
            <a:ext cx="39829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sz="26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電路板設計使用各種微處理器和控制器。電路板配有一組數字和類比</a:t>
            </a:r>
            <a:r>
              <a:rPr lang="en-US" altLang="zh-TW" sz="26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sz="26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引腳，可以連接各種擴充板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801ECE-A7AD-4AEC-991A-F0DE0D58E527}"/>
              </a:ext>
            </a:extLst>
          </p:cNvPr>
          <p:cNvSpPr/>
          <p:nvPr/>
        </p:nvSpPr>
        <p:spPr>
          <a:xfrm>
            <a:off x="3858007" y="2564613"/>
            <a:ext cx="41627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能將</a:t>
            </a:r>
            <a:r>
              <a:rPr lang="en-US" altLang="zh-TW" sz="28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localhost </a:t>
            </a:r>
            <a:r>
              <a:rPr lang="zh-TW" altLang="en-US" sz="28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對應到 </a:t>
            </a:r>
            <a:r>
              <a:rPr lang="en-US" altLang="zh-TW" sz="28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https public domain </a:t>
            </a:r>
          </a:p>
          <a:p>
            <a:r>
              <a:rPr lang="zh-TW" altLang="en-US" sz="2800" dirty="0">
                <a:solidFill>
                  <a:schemeClr val="bg1"/>
                </a:solidFill>
                <a:highlight>
                  <a:srgbClr val="80808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的服務</a:t>
            </a:r>
          </a:p>
        </p:txBody>
      </p:sp>
      <p:pic>
        <p:nvPicPr>
          <p:cNvPr id="1028" name="Picture 4" descr="ç¸éåç">
            <a:hlinkClick r:id="rId6" action="ppaction://hlinksldjump"/>
            <a:extLst>
              <a:ext uri="{FF2B5EF4-FFF2-40B4-BE49-F238E27FC236}">
                <a16:creationId xmlns:a16="http://schemas.microsoft.com/office/drawing/2014/main" id="{DBEEF00B-FB0B-46C6-96A7-A2A53B56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87" y="4388001"/>
            <a:ext cx="3405107" cy="189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hlinkClick r:id="rId8" action="ppaction://hlinksldjump"/>
            <a:extLst>
              <a:ext uri="{FF2B5EF4-FFF2-40B4-BE49-F238E27FC236}">
                <a16:creationId xmlns:a16="http://schemas.microsoft.com/office/drawing/2014/main" id="{7DC38F2F-E128-4679-B683-E5A6A49061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266" y="4422649"/>
            <a:ext cx="2884641" cy="19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5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43437</TotalTime>
  <Words>385</Words>
  <Application>Microsoft Office PowerPoint</Application>
  <PresentationFormat>寬螢幕</PresentationFormat>
  <Paragraphs>71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Line           開關控制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Linebot家電電控制</dc:title>
  <dc:creator>user</dc:creator>
  <cp:lastModifiedBy>帥哥使用</cp:lastModifiedBy>
  <cp:revision>159</cp:revision>
  <dcterms:created xsi:type="dcterms:W3CDTF">2018-12-14T05:25:15Z</dcterms:created>
  <dcterms:modified xsi:type="dcterms:W3CDTF">2019-06-11T09:53:59Z</dcterms:modified>
</cp:coreProperties>
</file>