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0693400" cy="7556500"/>
  <p:notesSz cx="10693400" cy="7556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8" autoAdjust="0"/>
    <p:restoredTop sz="94660"/>
  </p:normalViewPr>
  <p:slideViewPr>
    <p:cSldViewPr>
      <p:cViewPr varScale="1">
        <p:scale>
          <a:sx n="98" d="100"/>
          <a:sy n="98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chang\Desktop\&#20809;&#38651;_&#23526;&#39511;&#20845;_&#39640;&#26031;&#29305;&#2461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chang\Desktop\&#20809;&#38651;_&#23526;&#39511;&#20845;_&#39640;&#26031;&#29305;&#2461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chang\Desktop\&#20809;&#38651;_&#23526;&#39511;&#20845;_&#39640;&#26031;&#29305;&#2461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b="1" dirty="0">
                <a:solidFill>
                  <a:srgbClr val="0070C0"/>
                </a:solidFill>
              </a:rPr>
              <a:t>光強度為最小值往雷射反方向前進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工作表1!$A$2:$F$2</c:f>
              <c:numCache>
                <c:formatCode>0_ ;[Red]\-0\ </c:formatCode>
                <c:ptCount val="6"/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</c:numCache>
            </c:numRef>
          </c:cat>
          <c:val>
            <c:numRef>
              <c:f>工作表1!$A$3:$F$3</c:f>
              <c:numCache>
                <c:formatCode>0.0000_ ;[Red]\-0.0000\ </c:formatCode>
                <c:ptCount val="6"/>
                <c:pt idx="1">
                  <c:v>3.1800000000000002E-2</c:v>
                </c:pt>
                <c:pt idx="2">
                  <c:v>8.4000000000000005E-2</c:v>
                </c:pt>
                <c:pt idx="3">
                  <c:v>0.13</c:v>
                </c:pt>
                <c:pt idx="4">
                  <c:v>6.9000000000000006E-2</c:v>
                </c:pt>
                <c:pt idx="5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BB-42A8-8614-A856A9ECE51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11219808"/>
        <c:axId val="811216856"/>
      </c:lineChart>
      <c:catAx>
        <c:axId val="811219808"/>
        <c:scaling>
          <c:orientation val="minMax"/>
        </c:scaling>
        <c:delete val="0"/>
        <c:axPos val="b"/>
        <c:numFmt formatCode="0_ ;[Red]\-0\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11216856"/>
        <c:crosses val="autoZero"/>
        <c:auto val="1"/>
        <c:lblAlgn val="ctr"/>
        <c:lblOffset val="100"/>
        <c:noMultiLvlLbl val="0"/>
      </c:catAx>
      <c:valAx>
        <c:axId val="81121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_ ;[Red]\-0.000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112198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600" b="1" i="0" u="none" strike="noStrike" baseline="0" dirty="0">
                <a:solidFill>
                  <a:srgbClr val="0070C0"/>
                </a:solidFill>
                <a:effectLst/>
              </a:rPr>
              <a:t>光強度為最小值</a:t>
            </a:r>
            <a:endParaRPr lang="zh-TW" dirty="0">
              <a:solidFill>
                <a:srgbClr val="0070C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工作表1!$B$6:$F$6</c:f>
              <c:numCache>
                <c:formatCode>0_ ;[Red]\-0\ 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cat>
          <c:val>
            <c:numRef>
              <c:f>工作表1!$B$7:$F$7</c:f>
              <c:numCache>
                <c:formatCode>0.000_ ;[Red]\-0.000\ </c:formatCode>
                <c:ptCount val="5"/>
                <c:pt idx="0">
                  <c:v>0.193</c:v>
                </c:pt>
                <c:pt idx="1">
                  <c:v>0.34399999999999997</c:v>
                </c:pt>
                <c:pt idx="2">
                  <c:v>0.4</c:v>
                </c:pt>
                <c:pt idx="3">
                  <c:v>0.39600000000000002</c:v>
                </c:pt>
                <c:pt idx="4">
                  <c:v>0.215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65-45CF-BF7F-F21E60524BB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12590128"/>
        <c:axId val="677518944"/>
      </c:lineChart>
      <c:catAx>
        <c:axId val="812590128"/>
        <c:scaling>
          <c:orientation val="minMax"/>
        </c:scaling>
        <c:delete val="0"/>
        <c:axPos val="b"/>
        <c:numFmt formatCode="0_ ;[Red]\-0\ 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7518944"/>
        <c:crosses val="autoZero"/>
        <c:auto val="1"/>
        <c:lblAlgn val="ctr"/>
        <c:lblOffset val="100"/>
        <c:noMultiLvlLbl val="0"/>
      </c:catAx>
      <c:valAx>
        <c:axId val="67751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 ;[Red]\-0.0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125901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1" i="0" baseline="0" dirty="0">
                <a:solidFill>
                  <a:srgbClr val="0070C0"/>
                </a:solidFill>
                <a:effectLst/>
              </a:rPr>
              <a:t>光強度為最小值往雷射方向前進</a:t>
            </a:r>
            <a:endParaRPr lang="zh-TW" altLang="zh-TW" b="1" dirty="0">
              <a:solidFill>
                <a:srgbClr val="0070C0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工作表1!$B$10:$F$10</c:f>
              <c:numCache>
                <c:formatCode>0_ ;[Red]\-0\ 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cat>
          <c:val>
            <c:numRef>
              <c:f>工作表1!$B$11:$F$11</c:f>
              <c:numCache>
                <c:formatCode>0.000_ ;[Red]\-0.000\ </c:formatCode>
                <c:ptCount val="5"/>
                <c:pt idx="0">
                  <c:v>0.17699999999999999</c:v>
                </c:pt>
                <c:pt idx="1">
                  <c:v>0.17899999999999999</c:v>
                </c:pt>
                <c:pt idx="2">
                  <c:v>0.18</c:v>
                </c:pt>
                <c:pt idx="3">
                  <c:v>0.17799999999999999</c:v>
                </c:pt>
                <c:pt idx="4">
                  <c:v>0.17599999999999999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D4-4354-AB16-9325E78D4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743360"/>
        <c:axId val="680743688"/>
      </c:lineChart>
      <c:catAx>
        <c:axId val="680743360"/>
        <c:scaling>
          <c:orientation val="minMax"/>
        </c:scaling>
        <c:delete val="0"/>
        <c:axPos val="b"/>
        <c:numFmt formatCode="0_ ;[Red]\-0\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0743688"/>
        <c:crosses val="autoZero"/>
        <c:auto val="1"/>
        <c:lblAlgn val="ctr"/>
        <c:lblOffset val="100"/>
        <c:noMultiLvlLbl val="0"/>
      </c:catAx>
      <c:valAx>
        <c:axId val="68074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 ;[Red]\-0.0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07433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480" y="833373"/>
            <a:ext cx="807643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0499" y="2051507"/>
            <a:ext cx="7772400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578" y="501650"/>
            <a:ext cx="802576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645" algn="ctr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</a:t>
            </a:r>
            <a:r>
              <a:rPr sz="4400" spc="-106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</a:t>
            </a:r>
            <a:r>
              <a:rPr sz="4400" spc="-13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6</a:t>
            </a:r>
            <a:endParaRPr sz="4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4400" dirty="0" err="1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名稱</a:t>
            </a:r>
            <a:r>
              <a:rPr sz="44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: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雷射光學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—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高斯光束特性量測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38578" y="2711450"/>
            <a:ext cx="726376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指導老師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: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張堯盛</a:t>
            </a:r>
          </a:p>
          <a:p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組員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:105103306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郭伯宏</a:t>
            </a:r>
          </a:p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   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　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105103308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吳俊逸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(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修正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)</a:t>
            </a:r>
            <a:endParaRPr lang="zh-TW" altLang="zh-TW" sz="40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   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　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105103309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余丞杰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  </a:t>
            </a:r>
          </a:p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　  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105103315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簡辰霖</a:t>
            </a:r>
          </a:p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   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　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105103319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鍾文幀</a:t>
            </a:r>
          </a:p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   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　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105103322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吳浚瑞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(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主筆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)</a:t>
            </a:r>
            <a:endParaRPr lang="zh-TW" altLang="zh-TW" sz="40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endParaRPr lang="zh-TW" altLang="zh-TW" sz="4000" dirty="0">
              <a:latin typeface="Noto Sans Mono CJK JP Regular"/>
              <a:cs typeface="Noto Sans Mono CJK JP Regular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FE1AF-6951-4516-86A9-4198234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8D342B06-EF0D-40C6-91F4-70651DC04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784361"/>
              </p:ext>
            </p:extLst>
          </p:nvPr>
        </p:nvGraphicFramePr>
        <p:xfrm>
          <a:off x="622300" y="1568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471DE01A-3002-4AD3-84D9-6A192DF54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471125"/>
              </p:ext>
            </p:extLst>
          </p:nvPr>
        </p:nvGraphicFramePr>
        <p:xfrm>
          <a:off x="5312382" y="1568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55BE520B-0A33-4388-90E2-FD704694A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466791"/>
              </p:ext>
            </p:extLst>
          </p:nvPr>
        </p:nvGraphicFramePr>
        <p:xfrm>
          <a:off x="774699" y="461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216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1531" y="635860"/>
            <a:ext cx="6872192" cy="518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3592" y="5969127"/>
            <a:ext cx="7033259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高</a:t>
            </a:r>
            <a:r>
              <a:rPr sz="1600" spc="-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斯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雷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射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光</a:t>
            </a:r>
            <a:r>
              <a:rPr sz="1600" spc="-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束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的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特</a:t>
            </a:r>
            <a:r>
              <a:rPr sz="1600" spc="-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性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半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徑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隨</a:t>
            </a:r>
            <a:r>
              <a:rPr sz="1600" spc="-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傳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播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距</a:t>
            </a:r>
            <a:r>
              <a:rPr sz="1600" spc="2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離</a:t>
            </a:r>
            <a:r>
              <a:rPr sz="1600" i="1" spc="-35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z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的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增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加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而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變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大</a:t>
            </a:r>
            <a:r>
              <a:rPr sz="1600" spc="-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的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情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形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（只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畫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出</a:t>
            </a:r>
            <a:r>
              <a:rPr sz="1600" spc="-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光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束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的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上半 部，光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束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的</a:t>
            </a:r>
            <a:r>
              <a:rPr sz="1600" spc="-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下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半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部</a:t>
            </a:r>
            <a:r>
              <a:rPr sz="1600" spc="-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和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上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半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部</a:t>
            </a:r>
            <a:r>
              <a:rPr sz="1600" spc="-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對</a:t>
            </a: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稱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）。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8725" y="5091810"/>
            <a:ext cx="52641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i="1" spc="10" dirty="0">
                <a:latin typeface="Times New Roman"/>
                <a:cs typeface="Times New Roman"/>
              </a:rPr>
              <a:t>x</a:t>
            </a:r>
            <a:r>
              <a:rPr sz="1850" i="1" spc="-215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Times New Roman"/>
                <a:cs typeface="Times New Roman"/>
              </a:rPr>
              <a:t>/</a:t>
            </a:r>
            <a:r>
              <a:rPr sz="1850" i="1" spc="60" dirty="0">
                <a:latin typeface="Times New Roman"/>
                <a:cs typeface="Times New Roman"/>
              </a:rPr>
              <a:t>W</a:t>
            </a:r>
            <a:r>
              <a:rPr sz="1650" spc="89" baseline="-22727" dirty="0">
                <a:latin typeface="Times New Roman"/>
                <a:cs typeface="Times New Roman"/>
              </a:rPr>
              <a:t>0</a:t>
            </a:r>
            <a:endParaRPr sz="1650" baseline="-2272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568" y="5379592"/>
            <a:ext cx="498475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5" dirty="0">
                <a:latin typeface="Times New Roman"/>
                <a:cs typeface="Times New Roman"/>
              </a:rPr>
              <a:t>z </a:t>
            </a:r>
            <a:r>
              <a:rPr sz="2000" spc="-5" dirty="0">
                <a:latin typeface="Times New Roman"/>
                <a:cs typeface="Times New Roman"/>
              </a:rPr>
              <a:t>/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i="1" spc="65" dirty="0">
                <a:latin typeface="Times New Roman"/>
                <a:cs typeface="Times New Roman"/>
              </a:rPr>
              <a:t>z</a:t>
            </a:r>
            <a:r>
              <a:rPr sz="1725" i="1" spc="97" baseline="-24154" dirty="0">
                <a:latin typeface="Times New Roman"/>
                <a:cs typeface="Times New Roman"/>
              </a:rPr>
              <a:t>R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0517" y="5342889"/>
            <a:ext cx="5069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7870" algn="l"/>
              </a:tabLst>
            </a:pPr>
            <a:r>
              <a:rPr sz="2000" dirty="0">
                <a:latin typeface="Noto Sans Mono CJK JP Regular"/>
                <a:cs typeface="Noto Sans Mono CJK JP Regular"/>
              </a:rPr>
              <a:t>橫向	縱向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48300" y="2016251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288" y="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11113" y="1556003"/>
            <a:ext cx="111760" cy="157480"/>
          </a:xfrm>
          <a:custGeom>
            <a:avLst/>
            <a:gdLst/>
            <a:ahLst/>
            <a:cxnLst/>
            <a:rect l="l" t="t" r="r" b="b"/>
            <a:pathLst>
              <a:path w="111760" h="157480">
                <a:moveTo>
                  <a:pt x="111251" y="0"/>
                </a:moveTo>
                <a:lnTo>
                  <a:pt x="0" y="156972"/>
                </a:lnTo>
              </a:path>
            </a:pathLst>
          </a:custGeom>
          <a:ln w="4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3945" y="1597914"/>
            <a:ext cx="7683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6033" y="1518665"/>
            <a:ext cx="7683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7900" y="1983612"/>
            <a:ext cx="9715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3596" y="2050033"/>
            <a:ext cx="120014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-730" dirty="0">
                <a:latin typeface="Symbol"/>
                <a:cs typeface="Symbol"/>
              </a:rPr>
              <a:t></a:t>
            </a:r>
            <a:r>
              <a:rPr sz="2850" spc="22" baseline="-21929" dirty="0">
                <a:latin typeface="Symbol"/>
                <a:cs typeface="Symbol"/>
              </a:rPr>
              <a:t></a:t>
            </a:r>
            <a:endParaRPr sz="2850" baseline="-21929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3596" y="1577593"/>
            <a:ext cx="120014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5" dirty="0">
                <a:latin typeface="Symbol"/>
                <a:cs typeface="Symbol"/>
              </a:rPr>
              <a:t>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3596" y="1818386"/>
            <a:ext cx="1188720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56615" algn="l"/>
                <a:tab pos="1080770" algn="l"/>
              </a:tabLst>
            </a:pPr>
            <a:r>
              <a:rPr sz="2850" spc="-232" baseline="1461" dirty="0">
                <a:latin typeface="Symbol"/>
                <a:cs typeface="Symbol"/>
              </a:rPr>
              <a:t></a:t>
            </a:r>
            <a:r>
              <a:rPr sz="1900" spc="15" dirty="0">
                <a:latin typeface="Times New Roman"/>
                <a:cs typeface="Times New Roman"/>
              </a:rPr>
              <a:t>1</a:t>
            </a:r>
            <a:r>
              <a:rPr sz="1900" spc="-26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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2850" spc="22" baseline="2923" dirty="0">
                <a:latin typeface="Symbol"/>
                <a:cs typeface="Symbol"/>
              </a:rPr>
              <a:t></a:t>
            </a:r>
            <a:r>
              <a:rPr sz="2850" baseline="2923" dirty="0">
                <a:latin typeface="Times New Roman"/>
                <a:cs typeface="Times New Roman"/>
              </a:rPr>
              <a:t>	</a:t>
            </a:r>
            <a:r>
              <a:rPr sz="2850" spc="22" baseline="2923" dirty="0">
                <a:latin typeface="Symbol"/>
                <a:cs typeface="Symbol"/>
              </a:rPr>
              <a:t></a:t>
            </a:r>
            <a:r>
              <a:rPr sz="2850" baseline="2923" dirty="0">
                <a:latin typeface="Times New Roman"/>
                <a:cs typeface="Times New Roman"/>
              </a:rPr>
              <a:t>	</a:t>
            </a:r>
            <a:r>
              <a:rPr sz="2850" spc="22" baseline="1461" dirty="0">
                <a:latin typeface="Symbol"/>
                <a:cs typeface="Symbol"/>
              </a:rPr>
              <a:t></a:t>
            </a:r>
            <a:endParaRPr sz="2850" baseline="1461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8980" y="2074418"/>
            <a:ext cx="782955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3845" algn="l"/>
                <a:tab pos="675005" algn="l"/>
              </a:tabLst>
            </a:pPr>
            <a:r>
              <a:rPr sz="1900" spc="15" dirty="0">
                <a:latin typeface="Symbol"/>
                <a:cs typeface="Symbol"/>
              </a:rPr>
              <a:t></a:t>
            </a:r>
            <a:r>
              <a:rPr sz="1900" spc="15" dirty="0">
                <a:latin typeface="Times New Roman"/>
                <a:cs typeface="Times New Roman"/>
              </a:rPr>
              <a:t>	</a:t>
            </a:r>
            <a:r>
              <a:rPr sz="1100" i="1" spc="15" dirty="0">
                <a:latin typeface="Times New Roman"/>
                <a:cs typeface="Times New Roman"/>
              </a:rPr>
              <a:t>R </a:t>
            </a:r>
            <a:r>
              <a:rPr sz="1100" i="1" spc="7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Symbol"/>
                <a:cs typeface="Symbol"/>
              </a:rPr>
              <a:t>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2850" spc="-1095" baseline="5847" dirty="0">
                <a:latin typeface="Symbol"/>
                <a:cs typeface="Symbol"/>
              </a:rPr>
              <a:t></a:t>
            </a:r>
            <a:r>
              <a:rPr sz="2850" spc="22" baseline="-16081" dirty="0">
                <a:latin typeface="Symbol"/>
                <a:cs typeface="Symbol"/>
              </a:rPr>
              <a:t></a:t>
            </a:r>
            <a:endParaRPr sz="2850" baseline="-16081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4428" y="2010410"/>
            <a:ext cx="121285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i="1" spc="10" dirty="0">
                <a:latin typeface="Times New Roman"/>
                <a:cs typeface="Times New Roman"/>
              </a:rPr>
              <a:t>z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8980" y="1647698"/>
            <a:ext cx="782955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4950" algn="l"/>
              </a:tabLst>
            </a:pPr>
            <a:r>
              <a:rPr sz="1900" spc="15" dirty="0">
                <a:latin typeface="Symbol"/>
                <a:cs typeface="Symbol"/>
              </a:rPr>
              <a:t></a:t>
            </a:r>
            <a:r>
              <a:rPr sz="1900" spc="15" dirty="0">
                <a:latin typeface="Times New Roman"/>
                <a:cs typeface="Times New Roman"/>
              </a:rPr>
              <a:t>	</a:t>
            </a:r>
            <a:r>
              <a:rPr sz="2850" i="1" spc="15" baseline="-2923" dirty="0">
                <a:latin typeface="Times New Roman"/>
                <a:cs typeface="Times New Roman"/>
              </a:rPr>
              <a:t>z </a:t>
            </a:r>
            <a:r>
              <a:rPr sz="1900" spc="85" dirty="0">
                <a:latin typeface="Symbol"/>
                <a:cs typeface="Symbol"/>
              </a:rPr>
              <a:t></a:t>
            </a:r>
            <a:r>
              <a:rPr sz="1650" spc="127" baseline="65656" dirty="0">
                <a:latin typeface="Times New Roman"/>
                <a:cs typeface="Times New Roman"/>
              </a:rPr>
              <a:t>2</a:t>
            </a:r>
            <a:r>
              <a:rPr sz="1650" spc="-120" baseline="65656" dirty="0">
                <a:latin typeface="Times New Roman"/>
                <a:cs typeface="Times New Roman"/>
              </a:rPr>
              <a:t> </a:t>
            </a:r>
            <a:r>
              <a:rPr sz="2850" spc="22" baseline="16081" dirty="0">
                <a:latin typeface="Symbol"/>
                <a:cs typeface="Symbol"/>
              </a:rPr>
              <a:t></a:t>
            </a:r>
            <a:endParaRPr sz="2850" baseline="16081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2225" y="1739519"/>
            <a:ext cx="98044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i="1" spc="30" dirty="0">
                <a:latin typeface="Times New Roman"/>
                <a:cs typeface="Times New Roman"/>
              </a:rPr>
              <a:t>W</a:t>
            </a:r>
            <a:r>
              <a:rPr sz="1900" i="1" spc="-210" dirty="0">
                <a:latin typeface="Times New Roman"/>
                <a:cs typeface="Times New Roman"/>
              </a:rPr>
              <a:t> </a:t>
            </a:r>
            <a:r>
              <a:rPr sz="2550" spc="-75" dirty="0">
                <a:latin typeface="Symbol"/>
                <a:cs typeface="Symbol"/>
              </a:rPr>
              <a:t></a:t>
            </a:r>
            <a:r>
              <a:rPr sz="1900" i="1" spc="-75" dirty="0">
                <a:latin typeface="Times New Roman"/>
                <a:cs typeface="Times New Roman"/>
              </a:rPr>
              <a:t>z</a:t>
            </a:r>
            <a:r>
              <a:rPr sz="2550" spc="-75" dirty="0">
                <a:latin typeface="Symbol"/>
                <a:cs typeface="Symbol"/>
              </a:rPr>
              <a:t></a:t>
            </a:r>
            <a:r>
              <a:rPr sz="2550" spc="-39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</a:t>
            </a:r>
            <a:r>
              <a:rPr sz="1900" spc="-175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W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4969" y="4490211"/>
            <a:ext cx="765810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i="1" spc="-5" dirty="0">
                <a:latin typeface="Times New Roman"/>
                <a:cs typeface="Times New Roman"/>
              </a:rPr>
              <a:t>z </a:t>
            </a:r>
            <a:r>
              <a:rPr sz="3000" spc="-5" dirty="0">
                <a:latin typeface="Symbol"/>
                <a:cs typeface="Symbol"/>
              </a:rPr>
              <a:t>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977" y="4487417"/>
            <a:ext cx="105283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10" dirty="0">
                <a:latin typeface="Times New Roman"/>
                <a:cs typeface="Times New Roman"/>
              </a:rPr>
              <a:t>z </a:t>
            </a:r>
            <a:r>
              <a:rPr sz="2750" spc="2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45" dirty="0">
                <a:latin typeface="Symbol"/>
                <a:cs typeface="Symbol"/>
              </a:rPr>
              <a:t></a:t>
            </a:r>
            <a:r>
              <a:rPr sz="2750" i="1" spc="145" dirty="0">
                <a:latin typeface="Times New Roman"/>
                <a:cs typeface="Times New Roman"/>
              </a:rPr>
              <a:t>z</a:t>
            </a:r>
            <a:r>
              <a:rPr sz="2400" i="1" spc="217" baseline="-24305" dirty="0">
                <a:latin typeface="Times New Roman"/>
                <a:cs typeface="Times New Roman"/>
              </a:rPr>
              <a:t>R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4813" y="4532757"/>
            <a:ext cx="1188085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i="1" spc="5" dirty="0">
                <a:latin typeface="Times New Roman"/>
                <a:cs typeface="Times New Roman"/>
              </a:rPr>
              <a:t>z </a:t>
            </a:r>
            <a:r>
              <a:rPr sz="2700" spc="5" dirty="0">
                <a:latin typeface="Symbol"/>
                <a:cs typeface="Symbol"/>
              </a:rPr>
              <a:t>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80" dirty="0">
                <a:latin typeface="Symbol"/>
                <a:cs typeface="Symbol"/>
              </a:rPr>
              <a:t></a:t>
            </a:r>
            <a:r>
              <a:rPr sz="2700" spc="80" dirty="0">
                <a:latin typeface="Times New Roman"/>
                <a:cs typeface="Times New Roman"/>
              </a:rPr>
              <a:t>2</a:t>
            </a:r>
            <a:r>
              <a:rPr sz="2700" i="1" spc="80" dirty="0">
                <a:latin typeface="Times New Roman"/>
                <a:cs typeface="Times New Roman"/>
              </a:rPr>
              <a:t>z</a:t>
            </a:r>
            <a:r>
              <a:rPr sz="2325" i="1" spc="120" baseline="-23297" dirty="0">
                <a:latin typeface="Times New Roman"/>
                <a:cs typeface="Times New Roman"/>
              </a:rPr>
              <a:t>R</a:t>
            </a:r>
            <a:endParaRPr sz="2325" baseline="-2329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28442" y="1753213"/>
            <a:ext cx="2951752" cy="2530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9101" y="1614042"/>
            <a:ext cx="3264280" cy="2712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0264" y="1614042"/>
            <a:ext cx="3262757" cy="2688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3257" y="5415202"/>
            <a:ext cx="6449060" cy="746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35"/>
              </a:spcBef>
            </a:pPr>
            <a:r>
              <a:rPr sz="1600" spc="-5" dirty="0">
                <a:latin typeface="Noto Sans Mono CJK JP Regular"/>
                <a:cs typeface="Noto Sans Mono CJK JP Regular"/>
              </a:rPr>
              <a:t>圖</a:t>
            </a:r>
            <a:r>
              <a:rPr sz="1600" spc="-5" dirty="0">
                <a:latin typeface="Times New Roman"/>
                <a:cs typeface="Times New Roman"/>
              </a:rPr>
              <a:t>1.1-7 </a:t>
            </a:r>
            <a:r>
              <a:rPr sz="1600" spc="-5" dirty="0">
                <a:latin typeface="Noto Sans Mono CJK JP Regular"/>
                <a:cs typeface="Noto Sans Mono CJK JP Regular"/>
              </a:rPr>
              <a:t>雷</a:t>
            </a:r>
            <a:r>
              <a:rPr sz="1600" spc="5" dirty="0">
                <a:latin typeface="Noto Sans Mono CJK JP Regular"/>
                <a:cs typeface="Noto Sans Mono CJK JP Regular"/>
              </a:rPr>
              <a:t>射</a:t>
            </a:r>
            <a:r>
              <a:rPr sz="1600" spc="-5" dirty="0">
                <a:latin typeface="Noto Sans Mono CJK JP Regular"/>
                <a:cs typeface="Noto Sans Mono CJK JP Regular"/>
              </a:rPr>
              <a:t>光</a:t>
            </a:r>
            <a:r>
              <a:rPr sz="1600" spc="5" dirty="0">
                <a:latin typeface="Noto Sans Mono CJK JP Regular"/>
                <a:cs typeface="Noto Sans Mono CJK JP Regular"/>
              </a:rPr>
              <a:t>在</a:t>
            </a:r>
            <a:r>
              <a:rPr sz="1600" spc="-5" dirty="0">
                <a:latin typeface="Noto Sans Mono CJK JP Regular"/>
                <a:cs typeface="Noto Sans Mono CJK JP Regular"/>
              </a:rPr>
              <a:t>不</a:t>
            </a:r>
            <a:r>
              <a:rPr sz="1600" spc="-10" dirty="0">
                <a:latin typeface="Noto Sans Mono CJK JP Regular"/>
                <a:cs typeface="Noto Sans Mono CJK JP Regular"/>
              </a:rPr>
              <a:t>同</a:t>
            </a:r>
            <a:r>
              <a:rPr sz="1600" spc="-5" dirty="0">
                <a:latin typeface="Noto Sans Mono CJK JP Regular"/>
                <a:cs typeface="Noto Sans Mono CJK JP Regular"/>
              </a:rPr>
              <a:t>的</a:t>
            </a:r>
            <a:r>
              <a:rPr sz="1600" spc="5" dirty="0">
                <a:latin typeface="Noto Sans Mono CJK JP Regular"/>
                <a:cs typeface="Noto Sans Mono CJK JP Regular"/>
              </a:rPr>
              <a:t>縱</a:t>
            </a:r>
            <a:r>
              <a:rPr sz="1600" spc="-5" dirty="0">
                <a:latin typeface="Noto Sans Mono CJK JP Regular"/>
                <a:cs typeface="Noto Sans Mono CJK JP Regular"/>
              </a:rPr>
              <a:t>向</a:t>
            </a:r>
            <a:r>
              <a:rPr sz="1600" spc="-10" dirty="0">
                <a:latin typeface="Noto Sans Mono CJK JP Regular"/>
                <a:cs typeface="Noto Sans Mono CJK JP Regular"/>
              </a:rPr>
              <a:t>位</a:t>
            </a:r>
            <a:r>
              <a:rPr sz="1600" spc="-5" dirty="0">
                <a:latin typeface="Noto Sans Mono CJK JP Regular"/>
                <a:cs typeface="Noto Sans Mono CJK JP Regular"/>
              </a:rPr>
              <a:t>置</a:t>
            </a:r>
            <a:r>
              <a:rPr sz="1600" spc="175" dirty="0">
                <a:latin typeface="Noto Sans Mono CJK JP Regular"/>
                <a:cs typeface="Noto Sans Mono CJK JP Regular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z</a:t>
            </a:r>
            <a:r>
              <a:rPr sz="1600" i="1" spc="-1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0,</a:t>
            </a:r>
            <a:r>
              <a:rPr sz="1600" spc="30" dirty="0">
                <a:latin typeface="Symbol"/>
                <a:cs typeface="Symbol"/>
              </a:rPr>
              <a:t></a:t>
            </a:r>
            <a:r>
              <a:rPr sz="1600" i="1" spc="30" dirty="0">
                <a:latin typeface="Times New Roman"/>
                <a:cs typeface="Times New Roman"/>
              </a:rPr>
              <a:t>z</a:t>
            </a:r>
            <a:r>
              <a:rPr sz="2400" i="1" spc="44" baseline="-29513" dirty="0">
                <a:latin typeface="Times New Roman"/>
                <a:cs typeface="Times New Roman"/>
              </a:rPr>
              <a:t>R</a:t>
            </a:r>
            <a:r>
              <a:rPr sz="1600" spc="30" dirty="0">
                <a:latin typeface="Times New Roman"/>
                <a:cs typeface="Times New Roman"/>
              </a:rPr>
              <a:t>,</a:t>
            </a:r>
            <a:r>
              <a:rPr sz="1600" spc="30" dirty="0">
                <a:latin typeface="Symbol"/>
                <a:cs typeface="Symbol"/>
              </a:rPr>
              <a:t></a:t>
            </a:r>
            <a:r>
              <a:rPr sz="1600" spc="30" dirty="0">
                <a:latin typeface="Times New Roman"/>
                <a:cs typeface="Times New Roman"/>
              </a:rPr>
              <a:t>2</a:t>
            </a:r>
            <a:r>
              <a:rPr sz="1600" i="1" spc="30" dirty="0">
                <a:latin typeface="Times New Roman"/>
                <a:cs typeface="Times New Roman"/>
              </a:rPr>
              <a:t>z</a:t>
            </a:r>
            <a:r>
              <a:rPr sz="2400" i="1" spc="44" baseline="-29513" dirty="0">
                <a:latin typeface="Times New Roman"/>
                <a:cs typeface="Times New Roman"/>
              </a:rPr>
              <a:t>R</a:t>
            </a:r>
            <a:r>
              <a:rPr sz="2400" i="1" spc="135" baseline="-29513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Noto Sans Mono CJK JP Regular"/>
                <a:cs typeface="Noto Sans Mono CJK JP Regular"/>
              </a:rPr>
              <a:t>其</a:t>
            </a:r>
            <a:r>
              <a:rPr sz="1600" spc="-10" dirty="0">
                <a:latin typeface="Noto Sans Mono CJK JP Regular"/>
                <a:cs typeface="Noto Sans Mono CJK JP Regular"/>
              </a:rPr>
              <a:t>截</a:t>
            </a:r>
            <a:r>
              <a:rPr sz="1600" spc="-5" dirty="0">
                <a:latin typeface="Noto Sans Mono CJK JP Regular"/>
                <a:cs typeface="Noto Sans Mono CJK JP Regular"/>
              </a:rPr>
              <a:t>面</a:t>
            </a:r>
            <a:r>
              <a:rPr sz="1600" spc="5" dirty="0">
                <a:latin typeface="Noto Sans Mono CJK JP Regular"/>
                <a:cs typeface="Noto Sans Mono CJK JP Regular"/>
              </a:rPr>
              <a:t>強</a:t>
            </a:r>
            <a:r>
              <a:rPr sz="1600" spc="-5" dirty="0">
                <a:latin typeface="Noto Sans Mono CJK JP Regular"/>
                <a:cs typeface="Noto Sans Mono CJK JP Regular"/>
              </a:rPr>
              <a:t>度</a:t>
            </a:r>
            <a:r>
              <a:rPr sz="1600" spc="-10" dirty="0">
                <a:latin typeface="Noto Sans Mono CJK JP Regular"/>
                <a:cs typeface="Noto Sans Mono CJK JP Regular"/>
              </a:rPr>
              <a:t>的</a:t>
            </a:r>
            <a:r>
              <a:rPr sz="1600" spc="5" dirty="0">
                <a:latin typeface="Noto Sans Mono CJK JP Regular"/>
                <a:cs typeface="Noto Sans Mono CJK JP Regular"/>
              </a:rPr>
              <a:t>分</a:t>
            </a:r>
            <a:r>
              <a:rPr sz="1600" spc="-5" dirty="0">
                <a:latin typeface="Noto Sans Mono CJK JP Regular"/>
                <a:cs typeface="Noto Sans Mono CJK JP Regular"/>
              </a:rPr>
              <a:t>佈圖。 因</a:t>
            </a:r>
            <a:r>
              <a:rPr sz="1600" spc="-10" dirty="0">
                <a:latin typeface="Noto Sans Mono CJK JP Regular"/>
                <a:cs typeface="Noto Sans Mono CJK JP Regular"/>
              </a:rPr>
              <a:t>為</a:t>
            </a:r>
            <a:r>
              <a:rPr sz="1600" spc="-5" dirty="0">
                <a:latin typeface="Noto Sans Mono CJK JP Regular"/>
                <a:cs typeface="Noto Sans Mono CJK JP Regular"/>
              </a:rPr>
              <a:t>繞</a:t>
            </a:r>
            <a:r>
              <a:rPr sz="1600" spc="5" dirty="0">
                <a:latin typeface="Noto Sans Mono CJK JP Regular"/>
                <a:cs typeface="Noto Sans Mono CJK JP Regular"/>
              </a:rPr>
              <a:t>射</a:t>
            </a:r>
            <a:r>
              <a:rPr sz="1600" spc="-5" dirty="0">
                <a:latin typeface="Noto Sans Mono CJK JP Regular"/>
                <a:cs typeface="Noto Sans Mono CJK JP Regular"/>
              </a:rPr>
              <a:t>的</a:t>
            </a:r>
            <a:r>
              <a:rPr sz="1600" spc="-10" dirty="0">
                <a:latin typeface="Noto Sans Mono CJK JP Regular"/>
                <a:cs typeface="Noto Sans Mono CJK JP Regular"/>
              </a:rPr>
              <a:t>關</a:t>
            </a:r>
            <a:r>
              <a:rPr sz="1600" spc="5" dirty="0">
                <a:latin typeface="Noto Sans Mono CJK JP Regular"/>
                <a:cs typeface="Noto Sans Mono CJK JP Regular"/>
              </a:rPr>
              <a:t>係</a:t>
            </a:r>
            <a:r>
              <a:rPr sz="1600" spc="-5" dirty="0">
                <a:latin typeface="Noto Sans Mono CJK JP Regular"/>
                <a:cs typeface="Noto Sans Mono CJK JP Regular"/>
              </a:rPr>
              <a:t>，雷</a:t>
            </a:r>
            <a:r>
              <a:rPr sz="1600" spc="-10" dirty="0">
                <a:latin typeface="Noto Sans Mono CJK JP Regular"/>
                <a:cs typeface="Noto Sans Mono CJK JP Regular"/>
              </a:rPr>
              <a:t>射</a:t>
            </a:r>
            <a:r>
              <a:rPr sz="1600" spc="5" dirty="0">
                <a:latin typeface="Noto Sans Mono CJK JP Regular"/>
                <a:cs typeface="Noto Sans Mono CJK JP Regular"/>
              </a:rPr>
              <a:t>光</a:t>
            </a:r>
            <a:r>
              <a:rPr sz="1600" spc="-5" dirty="0">
                <a:latin typeface="Noto Sans Mono CJK JP Regular"/>
                <a:cs typeface="Noto Sans Mono CJK JP Regular"/>
              </a:rPr>
              <a:t>的</a:t>
            </a:r>
            <a:r>
              <a:rPr sz="1600" spc="-10" dirty="0">
                <a:latin typeface="Noto Sans Mono CJK JP Regular"/>
                <a:cs typeface="Noto Sans Mono CJK JP Regular"/>
              </a:rPr>
              <a:t>強</a:t>
            </a:r>
            <a:r>
              <a:rPr sz="1600" spc="5" dirty="0">
                <a:latin typeface="Noto Sans Mono CJK JP Regular"/>
                <a:cs typeface="Noto Sans Mono CJK JP Regular"/>
              </a:rPr>
              <a:t>度</a:t>
            </a:r>
            <a:r>
              <a:rPr sz="1600" spc="-5" dirty="0">
                <a:latin typeface="Noto Sans Mono CJK JP Regular"/>
                <a:cs typeface="Noto Sans Mono CJK JP Regular"/>
              </a:rPr>
              <a:t>隨</a:t>
            </a:r>
            <a:r>
              <a:rPr sz="1600" spc="-10" dirty="0">
                <a:latin typeface="Noto Sans Mono CJK JP Regular"/>
                <a:cs typeface="Noto Sans Mono CJK JP Regular"/>
              </a:rPr>
              <a:t>著</a:t>
            </a:r>
            <a:r>
              <a:rPr sz="1600" spc="-5" dirty="0">
                <a:latin typeface="Noto Sans Mono CJK JP Regular"/>
                <a:cs typeface="Noto Sans Mono CJK JP Regular"/>
              </a:rPr>
              <a:t>傳</a:t>
            </a:r>
            <a:r>
              <a:rPr sz="1600" spc="5" dirty="0">
                <a:latin typeface="Noto Sans Mono CJK JP Regular"/>
                <a:cs typeface="Noto Sans Mono CJK JP Regular"/>
              </a:rPr>
              <a:t>播</a:t>
            </a:r>
            <a:r>
              <a:rPr sz="1600" spc="-5" dirty="0">
                <a:latin typeface="Noto Sans Mono CJK JP Regular"/>
                <a:cs typeface="Noto Sans Mono CJK JP Regular"/>
              </a:rPr>
              <a:t>距</a:t>
            </a:r>
            <a:r>
              <a:rPr sz="1600" spc="-10" dirty="0">
                <a:latin typeface="Noto Sans Mono CJK JP Regular"/>
                <a:cs typeface="Noto Sans Mono CJK JP Regular"/>
              </a:rPr>
              <a:t>離</a:t>
            </a:r>
            <a:r>
              <a:rPr sz="1600" spc="5" dirty="0">
                <a:latin typeface="Noto Sans Mono CJK JP Regular"/>
                <a:cs typeface="Noto Sans Mono CJK JP Regular"/>
              </a:rPr>
              <a:t>遞</a:t>
            </a:r>
            <a:r>
              <a:rPr sz="1600" spc="-5" dirty="0">
                <a:latin typeface="Noto Sans Mono CJK JP Regular"/>
                <a:cs typeface="Noto Sans Mono CJK JP Regular"/>
              </a:rPr>
              <a:t>減。</a:t>
            </a:r>
            <a:endParaRPr sz="1600" dirty="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66689" y="1126236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4">
                <a:moveTo>
                  <a:pt x="0" y="0"/>
                </a:moveTo>
                <a:lnTo>
                  <a:pt x="704088" y="0"/>
                </a:lnTo>
              </a:path>
            </a:pathLst>
          </a:custGeom>
          <a:ln w="10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4840" y="984885"/>
            <a:ext cx="1301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4840" y="1190625"/>
            <a:ext cx="1301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" dirty="0">
                <a:latin typeface="Symbol"/>
                <a:cs typeface="Symbol"/>
              </a:rPr>
              <a:t>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4840" y="724281"/>
            <a:ext cx="1301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" dirty="0">
                <a:latin typeface="Symbol"/>
                <a:cs typeface="Symbol"/>
              </a:rPr>
              <a:t>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5600" y="984885"/>
            <a:ext cx="1301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" dirty="0">
                <a:latin typeface="Symbol"/>
                <a:cs typeface="Symbol"/>
              </a:rPr>
              <a:t>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5600" y="1190625"/>
            <a:ext cx="1301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" dirty="0">
                <a:latin typeface="Symbol"/>
                <a:cs typeface="Symbol"/>
              </a:rPr>
              <a:t>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5600" y="724281"/>
            <a:ext cx="1301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" dirty="0">
                <a:latin typeface="Symbol"/>
                <a:cs typeface="Symbol"/>
              </a:rPr>
              <a:t>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7292" y="1181481"/>
            <a:ext cx="1301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6628" y="1006220"/>
            <a:ext cx="8705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53110" algn="l"/>
              </a:tabLst>
            </a:pPr>
            <a:r>
              <a:rPr sz="2150" spc="-5" dirty="0">
                <a:latin typeface="Symbol"/>
                <a:cs typeface="Symbol"/>
              </a:rPr>
              <a:t></a:t>
            </a:r>
            <a:r>
              <a:rPr sz="2150" spc="-5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6628" y="1181481"/>
            <a:ext cx="1301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" dirty="0">
                <a:latin typeface="Symbol"/>
                <a:cs typeface="Symbol"/>
              </a:rPr>
              <a:t>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6369" y="1041019"/>
            <a:ext cx="74485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7830" algn="l"/>
              </a:tabLst>
            </a:pPr>
            <a:r>
              <a:rPr sz="2150" i="1" spc="-10" dirty="0">
                <a:latin typeface="Times New Roman"/>
                <a:cs typeface="Times New Roman"/>
              </a:rPr>
              <a:t>W	</a:t>
            </a:r>
            <a:r>
              <a:rPr sz="2800" spc="-190" dirty="0">
                <a:latin typeface="Symbol"/>
                <a:cs typeface="Symbol"/>
              </a:rPr>
              <a:t></a:t>
            </a:r>
            <a:r>
              <a:rPr sz="2150" i="1" spc="165" dirty="0">
                <a:latin typeface="Times New Roman"/>
                <a:cs typeface="Times New Roman"/>
              </a:rPr>
              <a:t>z</a:t>
            </a:r>
            <a:r>
              <a:rPr sz="2800" spc="-240" dirty="0">
                <a:latin typeface="Symbol"/>
                <a:cs typeface="Symbol"/>
              </a:rPr>
              <a:t>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9216" y="1034922"/>
            <a:ext cx="60769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i="1" spc="-10" dirty="0">
                <a:latin typeface="Times New Roman"/>
                <a:cs typeface="Times New Roman"/>
              </a:rPr>
              <a:t>W</a:t>
            </a:r>
            <a:r>
              <a:rPr sz="2150" i="1" spc="-28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Symbol"/>
                <a:cs typeface="Symbol"/>
              </a:rPr>
              <a:t></a:t>
            </a:r>
            <a:r>
              <a:rPr sz="2150" i="1" spc="-85" dirty="0">
                <a:latin typeface="Times New Roman"/>
                <a:cs typeface="Times New Roman"/>
              </a:rPr>
              <a:t>z</a:t>
            </a:r>
            <a:r>
              <a:rPr sz="2800" spc="-85" dirty="0">
                <a:latin typeface="Symbol"/>
                <a:cs typeface="Symbol"/>
              </a:rPr>
              <a:t>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16628" y="733424"/>
            <a:ext cx="49466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4635" algn="l"/>
              </a:tabLst>
            </a:pPr>
            <a:r>
              <a:rPr sz="2150" spc="-5" dirty="0">
                <a:latin typeface="Symbol"/>
                <a:cs typeface="Symbol"/>
              </a:rPr>
              <a:t></a:t>
            </a:r>
            <a:r>
              <a:rPr sz="2150" spc="-5" dirty="0">
                <a:latin typeface="Times New Roman"/>
                <a:cs typeface="Times New Roman"/>
              </a:rPr>
              <a:t>	</a:t>
            </a:r>
            <a:r>
              <a:rPr sz="3225" i="1" spc="-15" baseline="1291" dirty="0">
                <a:latin typeface="Times New Roman"/>
                <a:cs typeface="Times New Roman"/>
              </a:rPr>
              <a:t>W</a:t>
            </a:r>
            <a:endParaRPr sz="3225" baseline="129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34404" y="1119631"/>
            <a:ext cx="1047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57292" y="549021"/>
            <a:ext cx="22987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25" spc="232" baseline="-37467" dirty="0">
                <a:latin typeface="Symbol"/>
                <a:cs typeface="Symbol"/>
              </a:rPr>
              <a:t></a:t>
            </a:r>
            <a:r>
              <a:rPr sz="12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02328" y="1092199"/>
            <a:ext cx="1047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09436" y="739521"/>
            <a:ext cx="3867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10" dirty="0">
                <a:latin typeface="Times New Roman"/>
                <a:cs typeface="Times New Roman"/>
              </a:rPr>
              <a:t>2</a:t>
            </a:r>
            <a:r>
              <a:rPr sz="2150" i="1" spc="10" dirty="0">
                <a:latin typeface="Times New Roman"/>
                <a:cs typeface="Times New Roman"/>
              </a:rPr>
              <a:t>r</a:t>
            </a:r>
            <a:r>
              <a:rPr sz="2150" i="1" spc="-330" dirty="0">
                <a:latin typeface="Times New Roman"/>
                <a:cs typeface="Times New Roman"/>
              </a:rPr>
              <a:t> </a:t>
            </a:r>
            <a:r>
              <a:rPr sz="1875" baseline="42222" dirty="0">
                <a:latin typeface="Times New Roman"/>
                <a:cs typeface="Times New Roman"/>
              </a:rPr>
              <a:t>2</a:t>
            </a:r>
            <a:endParaRPr sz="1875" baseline="42222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5880" y="910208"/>
            <a:ext cx="235458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2940" algn="l"/>
                <a:tab pos="1132205" algn="l"/>
                <a:tab pos="1370330" algn="l"/>
                <a:tab pos="1678305" algn="l"/>
              </a:tabLst>
            </a:pPr>
            <a:r>
              <a:rPr sz="2150" i="1" spc="-5" dirty="0">
                <a:latin typeface="Times New Roman"/>
                <a:cs typeface="Times New Roman"/>
              </a:rPr>
              <a:t>I</a:t>
            </a:r>
            <a:r>
              <a:rPr sz="2150" i="1" spc="24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Symbol"/>
                <a:cs typeface="Symbol"/>
              </a:rPr>
              <a:t>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i="1" spc="-5" dirty="0">
                <a:latin typeface="Times New Roman"/>
                <a:cs typeface="Times New Roman"/>
              </a:rPr>
              <a:t>I	</a:t>
            </a:r>
            <a:r>
              <a:rPr sz="2150" spc="-5" dirty="0">
                <a:latin typeface="Symbol"/>
                <a:cs typeface="Symbol"/>
              </a:rPr>
              <a:t></a:t>
            </a:r>
            <a:r>
              <a:rPr sz="3225" u="sng" spc="-7" baseline="2325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875" u="sng" baseline="400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	</a:t>
            </a:r>
            <a:r>
              <a:rPr sz="2150" spc="-5" dirty="0">
                <a:latin typeface="Symbol"/>
                <a:cs typeface="Symbol"/>
              </a:rPr>
              <a:t></a:t>
            </a:r>
            <a:r>
              <a:rPr sz="2150" spc="-5" dirty="0">
                <a:latin typeface="Times New Roman"/>
                <a:cs typeface="Times New Roman"/>
              </a:rPr>
              <a:t>	exp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Symbol"/>
                <a:cs typeface="Symbol"/>
              </a:rPr>
              <a:t>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80" y="833373"/>
            <a:ext cx="47240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六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.</a:t>
            </a:r>
            <a:r>
              <a:rPr spc="-75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 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心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74700" y="1949450"/>
            <a:ext cx="96012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  在本次實驗中，由於雷射光束能量太強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高過於光偵測器之額定電壓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導致光偵測器損壞，因此老師建議我們使用衰減片去衰減雷射光的能量，才不會把光偵測器再次燒掉。老師也提醒我們下次教同學做這個實驗時，一定要將光先衰弱才不會再讓儀器壞掉！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113" y="751078"/>
            <a:ext cx="32867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r>
              <a:rPr spc="10"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一</a:t>
            </a:r>
            <a:r>
              <a:rPr b="1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.	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教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學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目標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77850" indent="-577850">
              <a:lnSpc>
                <a:spcPct val="100000"/>
              </a:lnSpc>
              <a:spcBef>
                <a:spcPts val="855"/>
              </a:spcBef>
              <a:buFont typeface="Arial"/>
              <a:buAutoNum type="arabicPeriod"/>
              <a:tabLst>
                <a:tab pos="577850" algn="l"/>
                <a:tab pos="578485" algn="l"/>
              </a:tabLst>
            </a:pP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量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測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雷射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光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的能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量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分佈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擴散角。</a:t>
            </a:r>
          </a:p>
          <a:p>
            <a:pPr marL="577850" marR="5080" indent="-577850">
              <a:lnSpc>
                <a:spcPct val="100000"/>
              </a:lnSpc>
              <a:spcBef>
                <a:spcPts val="755"/>
              </a:spcBef>
              <a:buFont typeface="Arial"/>
              <a:buAutoNum type="arabicPeriod"/>
              <a:tabLst>
                <a:tab pos="577850" algn="l"/>
                <a:tab pos="578485" algn="l"/>
              </a:tabLst>
            </a:pP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認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識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雷射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光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連</a:t>
            </a:r>
            <a:r>
              <a:rPr spc="5" dirty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spc="-1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C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W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脈衝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調變） 輸出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模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式之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操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作方</a:t>
            </a:r>
            <a:r>
              <a:rPr spc="-5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80" y="833373"/>
            <a:ext cx="32867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r>
              <a:rPr spc="10"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二</a:t>
            </a:r>
            <a:r>
              <a:rPr b="1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.	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儀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器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設備</a:t>
            </a:r>
          </a:p>
        </p:txBody>
      </p:sp>
      <p:sp>
        <p:nvSpPr>
          <p:cNvPr id="3" name="object 3"/>
          <p:cNvSpPr/>
          <p:nvPr/>
        </p:nvSpPr>
        <p:spPr>
          <a:xfrm>
            <a:off x="1536700" y="1949450"/>
            <a:ext cx="6989769" cy="4526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521" y="412750"/>
            <a:ext cx="32867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r>
              <a:rPr spc="10"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三</a:t>
            </a:r>
            <a:r>
              <a:rPr b="1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.	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理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論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探討</a:t>
            </a:r>
          </a:p>
        </p:txBody>
      </p:sp>
      <p:sp>
        <p:nvSpPr>
          <p:cNvPr id="3" name="object 3"/>
          <p:cNvSpPr/>
          <p:nvPr/>
        </p:nvSpPr>
        <p:spPr>
          <a:xfrm>
            <a:off x="1449874" y="1476883"/>
            <a:ext cx="8009466" cy="5000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8851" y="1950847"/>
            <a:ext cx="8022846" cy="334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520" y="694690"/>
            <a:ext cx="36419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四</a:t>
            </a:r>
            <a:r>
              <a:rPr spc="-190"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.</a:t>
            </a:r>
            <a:r>
              <a:rPr spc="85"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 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實驗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步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Noto Sans CJK JP Regular"/>
              </a:rPr>
              <a:t>驟</a:t>
            </a:r>
          </a:p>
        </p:txBody>
      </p:sp>
      <p:sp>
        <p:nvSpPr>
          <p:cNvPr id="3" name="object 3"/>
          <p:cNvSpPr/>
          <p:nvPr/>
        </p:nvSpPr>
        <p:spPr>
          <a:xfrm>
            <a:off x="1420321" y="1950847"/>
            <a:ext cx="8039019" cy="4526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4757" y="1950847"/>
            <a:ext cx="8144583" cy="4526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3356" y="3656203"/>
            <a:ext cx="1618400" cy="246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0749" y="539623"/>
            <a:ext cx="4469736" cy="684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0408" y="1258950"/>
            <a:ext cx="8136508" cy="5545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80" y="833373"/>
            <a:ext cx="35810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.</a:t>
            </a:r>
            <a:r>
              <a:rPr spc="-8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 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結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果</a:t>
            </a:r>
            <a:r>
              <a:rPr spc="-15" dirty="0">
                <a:latin typeface="標楷體" panose="03000509000000000000" pitchFamily="65" charset="-120"/>
                <a:ea typeface="標楷體" panose="03000509000000000000" pitchFamily="65" charset="-120"/>
              </a:rPr>
              <a:t>記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480" y="1877771"/>
            <a:ext cx="540982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1.</a:t>
            </a:r>
            <a:r>
              <a:rPr sz="3200" spc="-65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 </a:t>
            </a:r>
            <a:r>
              <a:rPr sz="3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雷</a:t>
            </a:r>
            <a:r>
              <a:rPr sz="3200"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射</a:t>
            </a:r>
            <a:r>
              <a:rPr sz="3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光能</a:t>
            </a:r>
            <a:r>
              <a:rPr sz="3200"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量</a:t>
            </a:r>
            <a:r>
              <a:rPr sz="3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分佈</a:t>
            </a:r>
            <a:r>
              <a:rPr sz="3200"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之</a:t>
            </a:r>
            <a:r>
              <a:rPr sz="3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量測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2.</a:t>
            </a:r>
            <a:r>
              <a:rPr sz="3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雷射</a:t>
            </a:r>
            <a:r>
              <a:rPr sz="3200"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光</a:t>
            </a:r>
            <a:r>
              <a:rPr sz="3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擴散</a:t>
            </a:r>
            <a:r>
              <a:rPr sz="3200"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角</a:t>
            </a:r>
            <a:r>
              <a:rPr sz="3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之量測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3.</a:t>
            </a:r>
            <a:r>
              <a:rPr sz="3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雷射</a:t>
            </a:r>
            <a:r>
              <a:rPr sz="3200"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光</a:t>
            </a:r>
            <a:r>
              <a:rPr sz="3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脈衝</a:t>
            </a:r>
            <a:r>
              <a:rPr sz="3200"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輸</a:t>
            </a:r>
            <a:r>
              <a:rPr sz="3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出之</a:t>
            </a:r>
            <a:r>
              <a:rPr sz="3200"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觀</a:t>
            </a:r>
            <a:r>
              <a:rPr sz="3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247</Words>
  <Application>Microsoft Office PowerPoint</Application>
  <PresentationFormat>自訂</PresentationFormat>
  <Paragraphs>69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Noto Sans Mono CJK JP Regular</vt:lpstr>
      <vt:lpstr>標楷體</vt:lpstr>
      <vt:lpstr>Arial</vt:lpstr>
      <vt:lpstr>Calibri</vt:lpstr>
      <vt:lpstr>Symbol</vt:lpstr>
      <vt:lpstr>Times New Roman</vt:lpstr>
      <vt:lpstr>Office Theme</vt:lpstr>
      <vt:lpstr>PowerPoint 簡報</vt:lpstr>
      <vt:lpstr>一. 教學目標</vt:lpstr>
      <vt:lpstr>二. 儀器設備</vt:lpstr>
      <vt:lpstr>三. 理論探討</vt:lpstr>
      <vt:lpstr>PowerPoint 簡報</vt:lpstr>
      <vt:lpstr>四. 實驗步驟</vt:lpstr>
      <vt:lpstr>PowerPoint 簡報</vt:lpstr>
      <vt:lpstr>PowerPoint 簡報</vt:lpstr>
      <vt:lpstr>五. 結果記錄</vt:lpstr>
      <vt:lpstr>結果紀錄_圖像</vt:lpstr>
      <vt:lpstr>PowerPoint 簡報</vt:lpstr>
      <vt:lpstr>PowerPoint 簡報</vt:lpstr>
      <vt:lpstr>六. 心得與討論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實驗 6高斯特性</dc:title>
  <dc:creator>Administrator</dc:creator>
  <cp:lastModifiedBy>日四技電機3C 吳俊逸</cp:lastModifiedBy>
  <cp:revision>7</cp:revision>
  <dcterms:created xsi:type="dcterms:W3CDTF">2019-03-12T05:03:50Z</dcterms:created>
  <dcterms:modified xsi:type="dcterms:W3CDTF">2019-03-12T06:02:11Z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2008-02-13T00:00:00Z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2019-03-12T00:00:00Z</vt:filetime>
  </property>
</Properties>
</file>