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88" r:id="rId8"/>
    <p:sldId id="279" r:id="rId9"/>
    <p:sldId id="289" r:id="rId10"/>
    <p:sldId id="290" r:id="rId11"/>
    <p:sldId id="293" r:id="rId12"/>
    <p:sldId id="292" r:id="rId13"/>
    <p:sldId id="291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 snapToGrid="0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5D59D-BE46-144B-9D86-2805493DC88B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3E110857-58D2-7542-8802-682ED60B6CD7}">
      <dgm:prSet phldrT="[Text]"/>
      <dgm:spPr/>
      <dgm:t>
        <a:bodyPr/>
        <a:lstStyle/>
        <a:p>
          <a:r>
            <a:rPr lang="en-US" dirty="0"/>
            <a:t>Get Open Transit Data (Wrangling)</a:t>
          </a:r>
        </a:p>
      </dgm:t>
    </dgm:pt>
    <dgm:pt modelId="{AD4BC769-C84E-F34C-9D0C-67D78D51CE12}" type="parTrans" cxnId="{D620B669-17E2-8544-867A-97A6BFEFEEB0}">
      <dgm:prSet/>
      <dgm:spPr/>
      <dgm:t>
        <a:bodyPr/>
        <a:lstStyle/>
        <a:p>
          <a:endParaRPr lang="en-US"/>
        </a:p>
      </dgm:t>
    </dgm:pt>
    <dgm:pt modelId="{E29D5457-5B41-C540-9B5F-14DB6E36CD10}" type="sibTrans" cxnId="{D620B669-17E2-8544-867A-97A6BFEFEEB0}">
      <dgm:prSet/>
      <dgm:spPr/>
      <dgm:t>
        <a:bodyPr/>
        <a:lstStyle/>
        <a:p>
          <a:endParaRPr lang="en-US"/>
        </a:p>
      </dgm:t>
    </dgm:pt>
    <dgm:pt modelId="{62C5A3E0-23E9-D045-B1D0-128FDBD50113}">
      <dgm:prSet phldrT="[Text]"/>
      <dgm:spPr/>
      <dgm:t>
        <a:bodyPr/>
        <a:lstStyle/>
        <a:p>
          <a:r>
            <a:rPr lang="en-US" dirty="0"/>
            <a:t>Get Census Data</a:t>
          </a:r>
        </a:p>
      </dgm:t>
    </dgm:pt>
    <dgm:pt modelId="{EFF1FE47-3345-2D4B-B279-C4B12C80770C}" type="parTrans" cxnId="{83B209D9-0010-6047-9775-E518889E0BC9}">
      <dgm:prSet/>
      <dgm:spPr/>
      <dgm:t>
        <a:bodyPr/>
        <a:lstStyle/>
        <a:p>
          <a:endParaRPr lang="en-US"/>
        </a:p>
      </dgm:t>
    </dgm:pt>
    <dgm:pt modelId="{FC03C2AE-86E3-1F4B-9F6C-0A7E8DD8FA98}" type="sibTrans" cxnId="{83B209D9-0010-6047-9775-E518889E0BC9}">
      <dgm:prSet/>
      <dgm:spPr/>
      <dgm:t>
        <a:bodyPr/>
        <a:lstStyle/>
        <a:p>
          <a:endParaRPr lang="en-US"/>
        </a:p>
      </dgm:t>
    </dgm:pt>
    <dgm:pt modelId="{B9F3F2ED-E83E-F944-8493-24368CE5C14E}">
      <dgm:prSet phldrT="[Text]"/>
      <dgm:spPr/>
      <dgm:t>
        <a:bodyPr/>
        <a:lstStyle/>
        <a:p>
          <a:r>
            <a:rPr lang="en-US" dirty="0"/>
            <a:t>Define ‘Transit’ vs. ‘Non-Transit’ Neighborhoods</a:t>
          </a:r>
        </a:p>
      </dgm:t>
    </dgm:pt>
    <dgm:pt modelId="{7491E795-EA85-E54D-A0B0-C16E40325A32}" type="parTrans" cxnId="{A3EF0D17-C220-DA4B-B0D0-5ACEC13CCE61}">
      <dgm:prSet/>
      <dgm:spPr/>
      <dgm:t>
        <a:bodyPr/>
        <a:lstStyle/>
        <a:p>
          <a:endParaRPr lang="en-US"/>
        </a:p>
      </dgm:t>
    </dgm:pt>
    <dgm:pt modelId="{5988946D-7FA3-7C4D-91F9-DB61A980C8C2}" type="sibTrans" cxnId="{A3EF0D17-C220-DA4B-B0D0-5ACEC13CCE61}">
      <dgm:prSet/>
      <dgm:spPr/>
      <dgm:t>
        <a:bodyPr/>
        <a:lstStyle/>
        <a:p>
          <a:endParaRPr lang="en-US"/>
        </a:p>
      </dgm:t>
    </dgm:pt>
    <dgm:pt modelId="{013045D7-949A-5B46-9BF1-0ED7B1677AA2}" type="pres">
      <dgm:prSet presAssocID="{3645D59D-BE46-144B-9D86-2805493DC88B}" presName="CompostProcess" presStyleCnt="0">
        <dgm:presLayoutVars>
          <dgm:dir/>
          <dgm:resizeHandles val="exact"/>
        </dgm:presLayoutVars>
      </dgm:prSet>
      <dgm:spPr/>
    </dgm:pt>
    <dgm:pt modelId="{374DF8F9-33F0-4048-BD0D-1CC2CBD67044}" type="pres">
      <dgm:prSet presAssocID="{3645D59D-BE46-144B-9D86-2805493DC88B}" presName="arrow" presStyleLbl="bgShp" presStyleIdx="0" presStyleCnt="1"/>
      <dgm:spPr/>
    </dgm:pt>
    <dgm:pt modelId="{DFA22B5C-AB73-BD4E-969F-1B55CE9BC79D}" type="pres">
      <dgm:prSet presAssocID="{3645D59D-BE46-144B-9D86-2805493DC88B}" presName="linearProcess" presStyleCnt="0"/>
      <dgm:spPr/>
    </dgm:pt>
    <dgm:pt modelId="{E08A3F46-571D-9245-B551-3E612EC46827}" type="pres">
      <dgm:prSet presAssocID="{3E110857-58D2-7542-8802-682ED60B6CD7}" presName="textNode" presStyleLbl="node1" presStyleIdx="0" presStyleCnt="3">
        <dgm:presLayoutVars>
          <dgm:bulletEnabled val="1"/>
        </dgm:presLayoutVars>
      </dgm:prSet>
      <dgm:spPr/>
    </dgm:pt>
    <dgm:pt modelId="{85A6817C-52F5-E14D-A126-97B620BFFCAE}" type="pres">
      <dgm:prSet presAssocID="{E29D5457-5B41-C540-9B5F-14DB6E36CD10}" presName="sibTrans" presStyleCnt="0"/>
      <dgm:spPr/>
    </dgm:pt>
    <dgm:pt modelId="{F86E8032-2156-8541-AFC9-76C861043993}" type="pres">
      <dgm:prSet presAssocID="{62C5A3E0-23E9-D045-B1D0-128FDBD50113}" presName="textNode" presStyleLbl="node1" presStyleIdx="1" presStyleCnt="3">
        <dgm:presLayoutVars>
          <dgm:bulletEnabled val="1"/>
        </dgm:presLayoutVars>
      </dgm:prSet>
      <dgm:spPr/>
    </dgm:pt>
    <dgm:pt modelId="{00D128FC-95B9-B645-AB72-53015AB6A659}" type="pres">
      <dgm:prSet presAssocID="{FC03C2AE-86E3-1F4B-9F6C-0A7E8DD8FA98}" presName="sibTrans" presStyleCnt="0"/>
      <dgm:spPr/>
    </dgm:pt>
    <dgm:pt modelId="{876D24E8-D2DD-2841-B74D-93EFCF74599C}" type="pres">
      <dgm:prSet presAssocID="{B9F3F2ED-E83E-F944-8493-24368CE5C14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3EF0D17-C220-DA4B-B0D0-5ACEC13CCE61}" srcId="{3645D59D-BE46-144B-9D86-2805493DC88B}" destId="{B9F3F2ED-E83E-F944-8493-24368CE5C14E}" srcOrd="2" destOrd="0" parTransId="{7491E795-EA85-E54D-A0B0-C16E40325A32}" sibTransId="{5988946D-7FA3-7C4D-91F9-DB61A980C8C2}"/>
    <dgm:cxn modelId="{62353A28-0150-F641-9D93-449244D822D1}" type="presOf" srcId="{3E110857-58D2-7542-8802-682ED60B6CD7}" destId="{E08A3F46-571D-9245-B551-3E612EC46827}" srcOrd="0" destOrd="0" presId="urn:microsoft.com/office/officeart/2005/8/layout/hProcess9"/>
    <dgm:cxn modelId="{D620B669-17E2-8544-867A-97A6BFEFEEB0}" srcId="{3645D59D-BE46-144B-9D86-2805493DC88B}" destId="{3E110857-58D2-7542-8802-682ED60B6CD7}" srcOrd="0" destOrd="0" parTransId="{AD4BC769-C84E-F34C-9D0C-67D78D51CE12}" sibTransId="{E29D5457-5B41-C540-9B5F-14DB6E36CD10}"/>
    <dgm:cxn modelId="{DC13D357-EF1F-3548-8A1C-6A0F563FAD66}" type="presOf" srcId="{62C5A3E0-23E9-D045-B1D0-128FDBD50113}" destId="{F86E8032-2156-8541-AFC9-76C861043993}" srcOrd="0" destOrd="0" presId="urn:microsoft.com/office/officeart/2005/8/layout/hProcess9"/>
    <dgm:cxn modelId="{F0164B83-4624-544A-8508-21B858ED463A}" type="presOf" srcId="{B9F3F2ED-E83E-F944-8493-24368CE5C14E}" destId="{876D24E8-D2DD-2841-B74D-93EFCF74599C}" srcOrd="0" destOrd="0" presId="urn:microsoft.com/office/officeart/2005/8/layout/hProcess9"/>
    <dgm:cxn modelId="{A11F67C5-C833-6048-9F77-99B0A998680C}" type="presOf" srcId="{3645D59D-BE46-144B-9D86-2805493DC88B}" destId="{013045D7-949A-5B46-9BF1-0ED7B1677AA2}" srcOrd="0" destOrd="0" presId="urn:microsoft.com/office/officeart/2005/8/layout/hProcess9"/>
    <dgm:cxn modelId="{83B209D9-0010-6047-9775-E518889E0BC9}" srcId="{3645D59D-BE46-144B-9D86-2805493DC88B}" destId="{62C5A3E0-23E9-D045-B1D0-128FDBD50113}" srcOrd="1" destOrd="0" parTransId="{EFF1FE47-3345-2D4B-B279-C4B12C80770C}" sibTransId="{FC03C2AE-86E3-1F4B-9F6C-0A7E8DD8FA98}"/>
    <dgm:cxn modelId="{D6D84563-F651-D14D-B5D3-439D50077C56}" type="presParOf" srcId="{013045D7-949A-5B46-9BF1-0ED7B1677AA2}" destId="{374DF8F9-33F0-4048-BD0D-1CC2CBD67044}" srcOrd="0" destOrd="0" presId="urn:microsoft.com/office/officeart/2005/8/layout/hProcess9"/>
    <dgm:cxn modelId="{9EC2C362-EBB6-C245-9BFD-903DAECE4A57}" type="presParOf" srcId="{013045D7-949A-5B46-9BF1-0ED7B1677AA2}" destId="{DFA22B5C-AB73-BD4E-969F-1B55CE9BC79D}" srcOrd="1" destOrd="0" presId="urn:microsoft.com/office/officeart/2005/8/layout/hProcess9"/>
    <dgm:cxn modelId="{12BFDCD5-B411-2D44-9E9A-61CF0C074154}" type="presParOf" srcId="{DFA22B5C-AB73-BD4E-969F-1B55CE9BC79D}" destId="{E08A3F46-571D-9245-B551-3E612EC46827}" srcOrd="0" destOrd="0" presId="urn:microsoft.com/office/officeart/2005/8/layout/hProcess9"/>
    <dgm:cxn modelId="{E46E95F5-37D1-F449-968C-F0879493AC83}" type="presParOf" srcId="{DFA22B5C-AB73-BD4E-969F-1B55CE9BC79D}" destId="{85A6817C-52F5-E14D-A126-97B620BFFCAE}" srcOrd="1" destOrd="0" presId="urn:microsoft.com/office/officeart/2005/8/layout/hProcess9"/>
    <dgm:cxn modelId="{F4846153-65AB-CC4C-815A-5FC240D08A8F}" type="presParOf" srcId="{DFA22B5C-AB73-BD4E-969F-1B55CE9BC79D}" destId="{F86E8032-2156-8541-AFC9-76C861043993}" srcOrd="2" destOrd="0" presId="urn:microsoft.com/office/officeart/2005/8/layout/hProcess9"/>
    <dgm:cxn modelId="{0FF583E5-29C2-0249-8661-D77100154F92}" type="presParOf" srcId="{DFA22B5C-AB73-BD4E-969F-1B55CE9BC79D}" destId="{00D128FC-95B9-B645-AB72-53015AB6A659}" srcOrd="3" destOrd="0" presId="urn:microsoft.com/office/officeart/2005/8/layout/hProcess9"/>
    <dgm:cxn modelId="{ED4312A7-066B-EC4E-ABA1-9CE496BD98DE}" type="presParOf" srcId="{DFA22B5C-AB73-BD4E-969F-1B55CE9BC79D}" destId="{876D24E8-D2DD-2841-B74D-93EFCF74599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DF8F9-33F0-4048-BD0D-1CC2CBD67044}">
      <dsp:nvSpPr>
        <dsp:cNvPr id="0" name=""/>
        <dsp:cNvSpPr/>
      </dsp:nvSpPr>
      <dsp:spPr>
        <a:xfrm>
          <a:off x="609600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A3F46-571D-9245-B551-3E612EC46827}">
      <dsp:nvSpPr>
        <dsp:cNvPr id="0" name=""/>
        <dsp:cNvSpPr/>
      </dsp:nvSpPr>
      <dsp:spPr>
        <a:xfrm>
          <a:off x="3968" y="1625600"/>
          <a:ext cx="2619375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Open Transit Data (Wrangling)</a:t>
          </a:r>
        </a:p>
      </dsp:txBody>
      <dsp:txXfrm>
        <a:off x="109775" y="1731407"/>
        <a:ext cx="2407761" cy="1955852"/>
      </dsp:txXfrm>
    </dsp:sp>
    <dsp:sp modelId="{F86E8032-2156-8541-AFC9-76C861043993}">
      <dsp:nvSpPr>
        <dsp:cNvPr id="0" name=""/>
        <dsp:cNvSpPr/>
      </dsp:nvSpPr>
      <dsp:spPr>
        <a:xfrm>
          <a:off x="2754312" y="1625600"/>
          <a:ext cx="2619375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Census Data</a:t>
          </a:r>
        </a:p>
      </dsp:txBody>
      <dsp:txXfrm>
        <a:off x="2860119" y="1731407"/>
        <a:ext cx="2407761" cy="1955852"/>
      </dsp:txXfrm>
    </dsp:sp>
    <dsp:sp modelId="{876D24E8-D2DD-2841-B74D-93EFCF74599C}">
      <dsp:nvSpPr>
        <dsp:cNvPr id="0" name=""/>
        <dsp:cNvSpPr/>
      </dsp:nvSpPr>
      <dsp:spPr>
        <a:xfrm>
          <a:off x="5504656" y="1625600"/>
          <a:ext cx="2619375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‘Transit’ vs. ‘Non-Transit’ Neighborhoods</a:t>
          </a:r>
        </a:p>
      </dsp:txBody>
      <dsp:txXfrm>
        <a:off x="5610463" y="1731407"/>
        <a:ext cx="2407761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1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2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7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F6962-4782-E677-81F2-63BE08903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E20AA1-F2BA-A306-749F-9663727CC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Indicators &amp; TOD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C9C45-3098-8BBC-027A-E1B9BCD61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Public Policy Analytics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Week 3 – Spring 2024 </a:t>
            </a:r>
          </a:p>
        </p:txBody>
      </p:sp>
    </p:spTree>
    <p:extLst>
      <p:ext uri="{BB962C8B-B14F-4D97-AF65-F5344CB8AC3E}">
        <p14:creationId xmlns:p14="http://schemas.microsoft.com/office/powerpoint/2010/main" val="220771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4909"/>
            <a:ext cx="4800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2: MAUP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Modifiable Areal Unit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0AD76-B274-CB80-28C3-3896A16722A0}"/>
              </a:ext>
            </a:extLst>
          </p:cNvPr>
          <p:cNvSpPr/>
          <p:nvPr/>
        </p:nvSpPr>
        <p:spPr>
          <a:xfrm>
            <a:off x="6306207" y="945931"/>
            <a:ext cx="804041" cy="725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45C20-6312-65CF-9F22-34AA22859AC7}"/>
              </a:ext>
            </a:extLst>
          </p:cNvPr>
          <p:cNvSpPr/>
          <p:nvPr/>
        </p:nvSpPr>
        <p:spPr>
          <a:xfrm>
            <a:off x="8066689" y="945931"/>
            <a:ext cx="804041" cy="725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B4B71-DB73-2009-DC17-D36925C3154A}"/>
              </a:ext>
            </a:extLst>
          </p:cNvPr>
          <p:cNvSpPr txBox="1"/>
          <p:nvPr/>
        </p:nvSpPr>
        <p:spPr>
          <a:xfrm>
            <a:off x="5861705" y="32378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Neighborhoods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BC997-3589-7304-0B63-818DE67C7389}"/>
              </a:ext>
            </a:extLst>
          </p:cNvPr>
          <p:cNvSpPr txBox="1"/>
          <p:nvPr/>
        </p:nvSpPr>
        <p:spPr>
          <a:xfrm>
            <a:off x="5773515" y="1718442"/>
            <a:ext cx="166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Residents</a:t>
            </a:r>
          </a:p>
          <a:p>
            <a:r>
              <a:rPr lang="en-US" dirty="0"/>
              <a:t>10 Crimes</a:t>
            </a:r>
          </a:p>
          <a:p>
            <a:endParaRPr lang="en-US" dirty="0"/>
          </a:p>
          <a:p>
            <a:r>
              <a:rPr lang="en-US" dirty="0"/>
              <a:t>10 Crimes\</a:t>
            </a:r>
          </a:p>
          <a:p>
            <a:r>
              <a:rPr lang="en-US" dirty="0"/>
              <a:t>100 Residents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36A81-2E1F-B333-70F8-6F32DEC59276}"/>
              </a:ext>
            </a:extLst>
          </p:cNvPr>
          <p:cNvSpPr txBox="1"/>
          <p:nvPr/>
        </p:nvSpPr>
        <p:spPr>
          <a:xfrm>
            <a:off x="7833543" y="1718442"/>
            <a:ext cx="166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Residents</a:t>
            </a:r>
          </a:p>
          <a:p>
            <a:r>
              <a:rPr lang="en-US" dirty="0"/>
              <a:t>15 Crimes</a:t>
            </a:r>
          </a:p>
          <a:p>
            <a:endParaRPr lang="en-US" dirty="0"/>
          </a:p>
          <a:p>
            <a:r>
              <a:rPr lang="en-US" dirty="0"/>
              <a:t>7.5 Crimes\</a:t>
            </a:r>
          </a:p>
          <a:p>
            <a:r>
              <a:rPr lang="en-US" dirty="0"/>
              <a:t>100 Residents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4AD6A-D375-DD73-9AAF-CB6E04E2972F}"/>
              </a:ext>
            </a:extLst>
          </p:cNvPr>
          <p:cNvSpPr/>
          <p:nvPr/>
        </p:nvSpPr>
        <p:spPr>
          <a:xfrm>
            <a:off x="7240918" y="4286016"/>
            <a:ext cx="804041" cy="725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237A7-7DE7-C229-2761-E5E5DE2BDE25}"/>
              </a:ext>
            </a:extLst>
          </p:cNvPr>
          <p:cNvSpPr/>
          <p:nvPr/>
        </p:nvSpPr>
        <p:spPr>
          <a:xfrm>
            <a:off x="7987153" y="4286016"/>
            <a:ext cx="804041" cy="725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F4DE0-33D0-5F00-EAC5-C051C40775C2}"/>
              </a:ext>
            </a:extLst>
          </p:cNvPr>
          <p:cNvSpPr txBox="1"/>
          <p:nvPr/>
        </p:nvSpPr>
        <p:spPr>
          <a:xfrm>
            <a:off x="5899203" y="3663022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Police District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C0CA-556A-EB17-F013-4B8A6908180E}"/>
              </a:ext>
            </a:extLst>
          </p:cNvPr>
          <p:cNvSpPr txBox="1"/>
          <p:nvPr/>
        </p:nvSpPr>
        <p:spPr>
          <a:xfrm>
            <a:off x="6091453" y="5149222"/>
            <a:ext cx="3014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 Residents</a:t>
            </a:r>
          </a:p>
          <a:p>
            <a:r>
              <a:rPr lang="en-US" dirty="0"/>
              <a:t>25 Crimes</a:t>
            </a:r>
          </a:p>
          <a:p>
            <a:endParaRPr lang="en-US" dirty="0"/>
          </a:p>
          <a:p>
            <a:r>
              <a:rPr lang="en-US" dirty="0"/>
              <a:t>8.33 Crimes\100 Residents</a:t>
            </a:r>
          </a:p>
        </p:txBody>
      </p:sp>
    </p:spTree>
    <p:extLst>
      <p:ext uri="{BB962C8B-B14F-4D97-AF65-F5344CB8AC3E}">
        <p14:creationId xmlns:p14="http://schemas.microsoft.com/office/powerpoint/2010/main" val="139518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9EF07F-D141-8800-16F7-677B300E0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7" t="13891" r="25556" b="16110"/>
          <a:stretch/>
        </p:blipFill>
        <p:spPr>
          <a:xfrm>
            <a:off x="1371599" y="71532"/>
            <a:ext cx="9748814" cy="67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4909"/>
            <a:ext cx="4800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3: Ecological Fallacy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0AD76-B274-CB80-28C3-3896A16722A0}"/>
              </a:ext>
            </a:extLst>
          </p:cNvPr>
          <p:cNvSpPr/>
          <p:nvPr/>
        </p:nvSpPr>
        <p:spPr>
          <a:xfrm>
            <a:off x="6306207" y="945930"/>
            <a:ext cx="2385012" cy="191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B4B71-DB73-2009-DC17-D36925C3154A}"/>
              </a:ext>
            </a:extLst>
          </p:cNvPr>
          <p:cNvSpPr txBox="1"/>
          <p:nvPr/>
        </p:nvSpPr>
        <p:spPr>
          <a:xfrm>
            <a:off x="5861705" y="32378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Neighborhoods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BC997-3589-7304-0B63-818DE67C7389}"/>
              </a:ext>
            </a:extLst>
          </p:cNvPr>
          <p:cNvSpPr txBox="1"/>
          <p:nvPr/>
        </p:nvSpPr>
        <p:spPr>
          <a:xfrm>
            <a:off x="6306207" y="1105900"/>
            <a:ext cx="23850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Ave. HH Income:</a:t>
            </a:r>
          </a:p>
          <a:p>
            <a:r>
              <a:rPr lang="en-US" dirty="0"/>
              <a:t>$50,000</a:t>
            </a:r>
          </a:p>
          <a:p>
            <a:endParaRPr lang="en-US" dirty="0"/>
          </a:p>
          <a:p>
            <a:r>
              <a:rPr lang="en-US" dirty="0"/>
              <a:t>% Residents with </a:t>
            </a:r>
          </a:p>
          <a:p>
            <a:r>
              <a:rPr lang="en-US" dirty="0"/>
              <a:t>College Degree 40%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32ED93-437B-11B8-5B1A-B3A9C95D3A4D}"/>
              </a:ext>
            </a:extLst>
          </p:cNvPr>
          <p:cNvSpPr/>
          <p:nvPr/>
        </p:nvSpPr>
        <p:spPr>
          <a:xfrm>
            <a:off x="9099331" y="945930"/>
            <a:ext cx="2385012" cy="191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F983F-74B7-D708-D15E-62B198A6B357}"/>
              </a:ext>
            </a:extLst>
          </p:cNvPr>
          <p:cNvSpPr txBox="1"/>
          <p:nvPr/>
        </p:nvSpPr>
        <p:spPr>
          <a:xfrm>
            <a:off x="9201807" y="1105899"/>
            <a:ext cx="2151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Ave. HH Income:</a:t>
            </a:r>
          </a:p>
          <a:p>
            <a:r>
              <a:rPr lang="en-US" dirty="0"/>
              <a:t>$70,000</a:t>
            </a:r>
          </a:p>
          <a:p>
            <a:endParaRPr lang="en-US" dirty="0"/>
          </a:p>
          <a:p>
            <a:r>
              <a:rPr lang="en-US" dirty="0"/>
              <a:t>% Residents with </a:t>
            </a:r>
          </a:p>
          <a:p>
            <a:r>
              <a:rPr lang="en-US" dirty="0"/>
              <a:t>College Degree 20%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4364A-6C5A-E0C6-3DB5-4628BD8A890D}"/>
              </a:ext>
            </a:extLst>
          </p:cNvPr>
          <p:cNvSpPr txBox="1"/>
          <p:nvPr/>
        </p:nvSpPr>
        <p:spPr>
          <a:xfrm>
            <a:off x="6716684" y="3429000"/>
            <a:ext cx="481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Individuals with higher Incomes</a:t>
            </a:r>
          </a:p>
          <a:p>
            <a:r>
              <a:rPr lang="en-US" dirty="0"/>
              <a:t>have lower levels of educational attainment.</a:t>
            </a:r>
          </a:p>
        </p:txBody>
      </p:sp>
      <p:pic>
        <p:nvPicPr>
          <p:cNvPr id="2050" name="Picture 2" descr="Incompetent, rich people are more likely to get ahead than smart people  with no money - MarketWatch">
            <a:extLst>
              <a:ext uri="{FF2B5EF4-FFF2-40B4-BE49-F238E27FC236}">
                <a16:creationId xmlns:a16="http://schemas.microsoft.com/office/drawing/2014/main" id="{58195CF5-5C16-87C2-9BC6-E0F7B671D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42" y="4644106"/>
            <a:ext cx="2770260" cy="15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9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C5D8-E388-5EC4-02A4-E8ACF6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Means without SD = Peanut butter without Jelly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4D7D91-984A-A1E9-7B3D-04C2AF02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219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E242F-27D5-1FC1-563C-413B8209BA7A}"/>
              </a:ext>
            </a:extLst>
          </p:cNvPr>
          <p:cNvSpPr txBox="1"/>
          <p:nvPr/>
        </p:nvSpPr>
        <p:spPr>
          <a:xfrm>
            <a:off x="0" y="6016545"/>
            <a:ext cx="709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urbanspatial.github.io</a:t>
            </a:r>
            <a:r>
              <a:rPr lang="en-US" dirty="0"/>
              <a:t>/</a:t>
            </a:r>
            <a:r>
              <a:rPr lang="en-US" dirty="0" err="1"/>
              <a:t>PublicPolicyAnalytics</a:t>
            </a:r>
            <a:r>
              <a:rPr lang="en-US" dirty="0"/>
              <a:t>/</a:t>
            </a:r>
            <a:r>
              <a:rPr lang="en-US" dirty="0" err="1"/>
              <a:t>TOD.html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6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3E1C-B45E-0BB5-2C1A-F43F75B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TOD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9D0E-E324-9E1B-DFD0-BB6B01F4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Rents Higher in Areas Around Transit Stations?</a:t>
            </a:r>
          </a:p>
          <a:p>
            <a:pPr lvl="1"/>
            <a:r>
              <a:rPr lang="en-US" dirty="0"/>
              <a:t>Are people more willing to pay more to locate near transit amenities?</a:t>
            </a:r>
          </a:p>
          <a:p>
            <a:pPr lvl="1"/>
            <a:r>
              <a:rPr lang="en-US" dirty="0"/>
              <a:t>If so, consider modifying zoning code to allow more density around transit stations.</a:t>
            </a:r>
          </a:p>
          <a:p>
            <a:pPr lvl="2"/>
            <a:r>
              <a:rPr lang="en-US" dirty="0"/>
              <a:t>Higher land value = land developed more intensely.</a:t>
            </a:r>
          </a:p>
          <a:p>
            <a:pPr lvl="2"/>
            <a:r>
              <a:rPr lang="en-US" dirty="0"/>
              <a:t>More units = more property taxes!</a:t>
            </a:r>
          </a:p>
        </p:txBody>
      </p:sp>
    </p:spTree>
    <p:extLst>
      <p:ext uri="{BB962C8B-B14F-4D97-AF65-F5344CB8AC3E}">
        <p14:creationId xmlns:p14="http://schemas.microsoft.com/office/powerpoint/2010/main" val="363599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3AC5-89E6-9B41-FB2C-6AA56E2A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– How we will study this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8C896E-6D2C-F866-39FA-B8E933C88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8518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45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7CC6020-27B0-CAD7-2FF2-DC490723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945"/>
            <a:ext cx="5514109" cy="551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C72E6EB-D44B-D5F1-2E49-BAAC85720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8FA868F-45EA-526C-ED3C-765EA7E7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1222"/>
            <a:ext cx="6096000" cy="270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FD34-3651-1C9F-7789-5CAF730D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Indicators between Transit &amp; Non-Transit Tracts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4C5F00-CD60-1B26-B9FF-DCAAB921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345"/>
            <a:ext cx="1219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8CF0-0A24-7734-0FE5-BE21FB36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Submarket Heterogeneity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8D86EC-76B2-A7CA-5944-5F02FF77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72" y="1691323"/>
            <a:ext cx="10224655" cy="44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E96638-1740-9F03-DE7E-DB75ABC0287A}"/>
              </a:ext>
            </a:extLst>
          </p:cNvPr>
          <p:cNvCxnSpPr>
            <a:cxnSpLocks/>
          </p:cNvCxnSpPr>
          <p:nvPr/>
        </p:nvCxnSpPr>
        <p:spPr>
          <a:xfrm flipH="1" flipV="1">
            <a:off x="2452237" y="4593670"/>
            <a:ext cx="889169" cy="5730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A00713-E7B8-0311-DA85-97FA9412CF21}"/>
              </a:ext>
            </a:extLst>
          </p:cNvPr>
          <p:cNvSpPr txBox="1"/>
          <p:nvPr/>
        </p:nvSpPr>
        <p:spPr>
          <a:xfrm>
            <a:off x="3273039" y="488017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Intersect</a:t>
            </a:r>
          </a:p>
        </p:txBody>
      </p:sp>
    </p:spTree>
    <p:extLst>
      <p:ext uri="{BB962C8B-B14F-4D97-AF65-F5344CB8AC3E}">
        <p14:creationId xmlns:p14="http://schemas.microsoft.com/office/powerpoint/2010/main" val="235324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F181-A551-79BF-830E-96A15DE3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Dive Into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DAB2-4AEE-9D68-DFD6-85CC37F8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Group_By</a:t>
            </a:r>
            <a:r>
              <a:rPr lang="en-US" dirty="0"/>
              <a:t> and Summarize</a:t>
            </a:r>
          </a:p>
          <a:p>
            <a:r>
              <a:rPr lang="en-US" dirty="0"/>
              <a:t>Long vs. Wide Data Format</a:t>
            </a:r>
          </a:p>
          <a:p>
            <a:r>
              <a:rPr lang="en-US" dirty="0" err="1"/>
              <a:t>St_Transform</a:t>
            </a:r>
            <a:r>
              <a:rPr lang="en-US" dirty="0"/>
              <a:t> and other projection\coordinate </a:t>
            </a:r>
            <a:r>
              <a:rPr lang="en-US"/>
              <a:t>system questions</a:t>
            </a:r>
          </a:p>
        </p:txBody>
      </p:sp>
    </p:spTree>
    <p:extLst>
      <p:ext uri="{BB962C8B-B14F-4D97-AF65-F5344CB8AC3E}">
        <p14:creationId xmlns:p14="http://schemas.microsoft.com/office/powerpoint/2010/main" val="34271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489D75-1520-8331-254F-5983F185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/>
              <a:t>What are Indicators?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4623-A40C-4909-1087-C95EFE0A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334" y="2781297"/>
            <a:ext cx="4280411" cy="35917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700" b="0" i="1" dirty="0">
                <a:effectLst/>
                <a:latin typeface="Helvetica Neue" panose="02000503000000020004" pitchFamily="2" charset="0"/>
              </a:rPr>
              <a:t>“a stylized fact that gives simple insight into a complicated phenomena”</a:t>
            </a:r>
          </a:p>
          <a:p>
            <a:pPr lvl="1">
              <a:lnSpc>
                <a:spcPct val="150000"/>
              </a:lnSpc>
            </a:pPr>
            <a:r>
              <a:rPr lang="en-US" sz="1700" i="1" dirty="0"/>
              <a:t>Performance Measure (quantitative)</a:t>
            </a:r>
          </a:p>
          <a:p>
            <a:pPr lvl="1">
              <a:lnSpc>
                <a:spcPct val="150000"/>
              </a:lnSpc>
            </a:pPr>
            <a:r>
              <a:rPr lang="en-US" sz="1700" i="1" dirty="0"/>
              <a:t>Relies on some form of data</a:t>
            </a:r>
          </a:p>
          <a:p>
            <a:pPr lvl="1">
              <a:lnSpc>
                <a:spcPct val="150000"/>
              </a:lnSpc>
            </a:pPr>
            <a:r>
              <a:rPr lang="en-US" sz="1700" i="1" dirty="0"/>
              <a:t>Used to assess &amp; evaluate various aspects of cities, development, sustainability, neighborhoods etc.</a:t>
            </a:r>
          </a:p>
          <a:p>
            <a:pPr lvl="1">
              <a:lnSpc>
                <a:spcPct val="150000"/>
              </a:lnSpc>
            </a:pPr>
            <a:r>
              <a:rPr lang="en-US" sz="1700" i="1" dirty="0"/>
              <a:t>proxies for something not directly measurable.</a:t>
            </a:r>
          </a:p>
        </p:txBody>
      </p:sp>
      <p:pic>
        <p:nvPicPr>
          <p:cNvPr id="1026" name="Picture 2" descr="A graph with blue and green bars&#10;&#10;Description automatically generated with medium confidence">
            <a:extLst>
              <a:ext uri="{FF2B5EF4-FFF2-40B4-BE49-F238E27FC236}">
                <a16:creationId xmlns:a16="http://schemas.microsoft.com/office/drawing/2014/main" id="{FCE11088-FC1C-D025-664C-430E7BD1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657033"/>
            <a:ext cx="5881672" cy="53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EBB3D-FE7F-07BC-8B7E-54A42676EACF}"/>
              </a:ext>
            </a:extLst>
          </p:cNvPr>
          <p:cNvSpPr txBox="1"/>
          <p:nvPr/>
        </p:nvSpPr>
        <p:spPr>
          <a:xfrm>
            <a:off x="5562600" y="6096000"/>
            <a:ext cx="609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urbanspatial.github.io</a:t>
            </a:r>
            <a:r>
              <a:rPr lang="en-US" sz="1200" dirty="0"/>
              <a:t>/</a:t>
            </a:r>
            <a:r>
              <a:rPr lang="en-US" sz="1200" dirty="0" err="1"/>
              <a:t>PublicPolicyAnalytics</a:t>
            </a:r>
            <a:r>
              <a:rPr lang="en-US" sz="1200" dirty="0"/>
              <a:t>/</a:t>
            </a:r>
            <a:r>
              <a:rPr lang="en-US" sz="1200" dirty="0" err="1"/>
              <a:t>TOD.html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41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5941-6A50-5203-F210-DFB9AC56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Geographic coordinate system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EB33-0025-C7DF-4546-D2E96244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All web map use geographic coordinate system</a:t>
            </a:r>
          </a:p>
          <a:p>
            <a:pPr lvl="1"/>
            <a:r>
              <a:rPr lang="en-US" altLang="zh-CN" dirty="0"/>
              <a:t>Ellipsoid</a:t>
            </a:r>
          </a:p>
          <a:p>
            <a:pPr lvl="1"/>
            <a:r>
              <a:rPr lang="en-US" altLang="zh-CN" dirty="0"/>
              <a:t>Datum: reference point on earth</a:t>
            </a:r>
          </a:p>
          <a:p>
            <a:r>
              <a:rPr lang="en-US" altLang="zh-CN" dirty="0"/>
              <a:t>NAD</a:t>
            </a:r>
            <a:r>
              <a:rPr lang="zh-CN" altLang="en-US" dirty="0"/>
              <a:t> </a:t>
            </a:r>
            <a:r>
              <a:rPr lang="en-US" altLang="zh-CN" dirty="0"/>
              <a:t>27</a:t>
            </a:r>
          </a:p>
          <a:p>
            <a:pPr lvl="1"/>
            <a:r>
              <a:rPr lang="en-US" altLang="zh-CN" dirty="0"/>
              <a:t>Clarke1866, </a:t>
            </a:r>
            <a:r>
              <a:rPr lang="en-US" altLang="zh-CN" dirty="0" err="1"/>
              <a:t>Meades</a:t>
            </a:r>
            <a:r>
              <a:rPr lang="en-US" altLang="zh-CN" dirty="0"/>
              <a:t> Ranch, KS</a:t>
            </a:r>
          </a:p>
          <a:p>
            <a:r>
              <a:rPr lang="en-US" altLang="zh-CN" dirty="0"/>
              <a:t>NAD 83</a:t>
            </a:r>
          </a:p>
          <a:p>
            <a:pPr lvl="1"/>
            <a:r>
              <a:rPr lang="en-US" altLang="zh-CN" dirty="0"/>
              <a:t>GRS 80 ellipsoid, center of earth</a:t>
            </a:r>
          </a:p>
          <a:p>
            <a:r>
              <a:rPr lang="en-US" altLang="zh-CN" dirty="0"/>
              <a:t>WGS 84</a:t>
            </a:r>
          </a:p>
          <a:p>
            <a:pPr lvl="1"/>
            <a:r>
              <a:rPr lang="en-US" altLang="zh-CN" dirty="0"/>
              <a:t>Similar to NAD 83</a:t>
            </a:r>
          </a:p>
          <a:p>
            <a:pPr lvl="1"/>
            <a:r>
              <a:rPr lang="en-US" altLang="zh-CN" dirty="0"/>
              <a:t>Different ellipsoid by also use center of earth</a:t>
            </a:r>
          </a:p>
          <a:p>
            <a:pPr lvl="1"/>
            <a:r>
              <a:rPr lang="en-US" altLang="zh-CN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237011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89A3-7C26-15F5-92EB-604F707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Projected coordinate system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6D50-F94C-2E74-81CD-39FD36B8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 plane</a:t>
            </a:r>
          </a:p>
          <a:p>
            <a:pPr lvl="1"/>
            <a:r>
              <a:rPr lang="en-US" altLang="zh-CN" dirty="0"/>
              <a:t>Flatten by state</a:t>
            </a:r>
          </a:p>
          <a:p>
            <a:r>
              <a:rPr lang="en-US" altLang="zh-CN" dirty="0"/>
              <a:t>UTM</a:t>
            </a:r>
          </a:p>
          <a:p>
            <a:pPr lvl="1"/>
            <a:r>
              <a:rPr lang="en-US" altLang="zh-CN" dirty="0"/>
              <a:t>Divide earth into zones</a:t>
            </a:r>
          </a:p>
          <a:p>
            <a:r>
              <a:rPr lang="en-US" altLang="zh-CN" dirty="0" err="1"/>
              <a:t>st_transform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st_crs</a:t>
            </a:r>
            <a:r>
              <a:rPr lang="en-US" altLang="zh-CN" dirty="0"/>
              <a:t>(tracts16)</a:t>
            </a:r>
          </a:p>
          <a:p>
            <a:r>
              <a:rPr lang="en-US" altLang="zh-CN" dirty="0"/>
              <a:t>?</a:t>
            </a:r>
            <a:r>
              <a:rPr lang="en-US" altLang="zh-CN"/>
              <a:t>scale_colour_brewer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91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55A9-D87A-4D66-53B8-8CFED060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6C34-122A-8D86-4822-6F098835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“Statistics and all other forms of evidence…that enable us to </a:t>
            </a:r>
            <a:r>
              <a:rPr lang="en-US" sz="4000" dirty="0">
                <a:solidFill>
                  <a:srgbClr val="FF0000"/>
                </a:solidFill>
              </a:rPr>
              <a:t>assess where we stand </a:t>
            </a:r>
            <a:r>
              <a:rPr lang="en-US" sz="4000" dirty="0"/>
              <a:t>and </a:t>
            </a:r>
            <a:r>
              <a:rPr lang="en-US" sz="4000" dirty="0">
                <a:solidFill>
                  <a:srgbClr val="FF0000"/>
                </a:solidFill>
              </a:rPr>
              <a:t>where we are going </a:t>
            </a:r>
            <a:r>
              <a:rPr lang="en-US" sz="4000" dirty="0"/>
              <a:t>with respect to our values and goals and to </a:t>
            </a:r>
            <a:r>
              <a:rPr lang="en-US" sz="4000" dirty="0">
                <a:solidFill>
                  <a:srgbClr val="FF0000"/>
                </a:solidFill>
              </a:rPr>
              <a:t>evaluate</a:t>
            </a:r>
            <a:r>
              <a:rPr lang="en-US" sz="4000" dirty="0"/>
              <a:t> specific programs and </a:t>
            </a:r>
            <a:r>
              <a:rPr lang="en-US" sz="4000" dirty="0">
                <a:solidFill>
                  <a:srgbClr val="FF0000"/>
                </a:solidFill>
              </a:rPr>
              <a:t>determine their impact</a:t>
            </a:r>
            <a:r>
              <a:rPr lang="en-US" sz="4000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015E3-8A98-A9DB-F343-3C9B0B3EBE3D}"/>
              </a:ext>
            </a:extLst>
          </p:cNvPr>
          <p:cNvSpPr txBox="1"/>
          <p:nvPr/>
        </p:nvSpPr>
        <p:spPr>
          <a:xfrm>
            <a:off x="6096000" y="4884235"/>
            <a:ext cx="144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Bauer, 1966</a:t>
            </a:r>
          </a:p>
        </p:txBody>
      </p:sp>
    </p:spTree>
    <p:extLst>
      <p:ext uri="{BB962C8B-B14F-4D97-AF65-F5344CB8AC3E}">
        <p14:creationId xmlns:p14="http://schemas.microsoft.com/office/powerpoint/2010/main" val="291463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6206A-33B6-78EB-6AE2-BB13C4A7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3086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Neighborhood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F3C5-3AAA-A1DE-A00B-DC7BFA21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400"/>
            <a:ext cx="4952681" cy="346096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National Neighborhood Indicators Project:	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Measures of changing social, physical, and economic conditions of neighborhoods in cities throughout the US.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1990s, GIS became widespread an enabled cities to collect quantitative indicators.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4CC76EC5-C959-9FBE-BC80-61D6C8A7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08" y="79237"/>
            <a:ext cx="5372166" cy="67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02E0-4DD2-64AB-CE0C-CA2E28EA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Indicators reveal snapshots </a:t>
            </a:r>
            <a:r>
              <a:rPr lang="en-US" sz="6000" dirty="0">
                <a:solidFill>
                  <a:srgbClr val="FF0000"/>
                </a:solidFill>
              </a:rPr>
              <a:t>NOT</a:t>
            </a:r>
            <a:r>
              <a:rPr lang="en-US" sz="6000" dirty="0"/>
              <a:t> causal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55414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4DE6-AC86-3AB3-7801-422923CA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Areal, Aggregated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2CCE-F865-6944-513E-E5F25F2C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17998"/>
            <a:ext cx="11274612" cy="894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It’s a lie.</a:t>
            </a:r>
          </a:p>
          <a:p>
            <a:r>
              <a:rPr lang="en-US" dirty="0"/>
              <a:t>Ok, its subjective at least.</a:t>
            </a:r>
          </a:p>
        </p:txBody>
      </p:sp>
      <p:pic>
        <p:nvPicPr>
          <p:cNvPr id="4" name="Picture 3" descr="PropCrimeQuintiles.jpg">
            <a:extLst>
              <a:ext uri="{FF2B5EF4-FFF2-40B4-BE49-F238E27FC236}">
                <a16:creationId xmlns:a16="http://schemas.microsoft.com/office/drawing/2014/main" id="{F5F86E7E-C2CF-1F56-D415-66D209E80E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3529" b="36364"/>
          <a:stretch>
            <a:fillRect/>
          </a:stretch>
        </p:blipFill>
        <p:spPr>
          <a:xfrm>
            <a:off x="3793273" y="2617092"/>
            <a:ext cx="3396332" cy="3657600"/>
          </a:xfrm>
          <a:prstGeom prst="rect">
            <a:avLst/>
          </a:prstGeom>
        </p:spPr>
      </p:pic>
      <p:pic>
        <p:nvPicPr>
          <p:cNvPr id="5" name="Picture 4" descr="PropCrimeEqualInterval.jpg">
            <a:extLst>
              <a:ext uri="{FF2B5EF4-FFF2-40B4-BE49-F238E27FC236}">
                <a16:creationId xmlns:a16="http://schemas.microsoft.com/office/drawing/2014/main" id="{3F984FF8-3FDD-18CE-ADBC-A587381DF1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3529" b="36364"/>
          <a:stretch>
            <a:fillRect/>
          </a:stretch>
        </p:blipFill>
        <p:spPr>
          <a:xfrm>
            <a:off x="6797741" y="2617092"/>
            <a:ext cx="3396332" cy="3657600"/>
          </a:xfrm>
          <a:prstGeom prst="rect">
            <a:avLst/>
          </a:prstGeom>
        </p:spPr>
      </p:pic>
      <p:pic>
        <p:nvPicPr>
          <p:cNvPr id="6" name="Picture 5" descr="PropCrimeJenks.jpg">
            <a:extLst>
              <a:ext uri="{FF2B5EF4-FFF2-40B4-BE49-F238E27FC236}">
                <a16:creationId xmlns:a16="http://schemas.microsoft.com/office/drawing/2014/main" id="{B13BEC6F-2424-A505-5B06-BBE3931C9D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3529" b="36364"/>
          <a:stretch>
            <a:fillRect/>
          </a:stretch>
        </p:blipFill>
        <p:spPr>
          <a:xfrm>
            <a:off x="821473" y="2617092"/>
            <a:ext cx="3396332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0CB3C-FB49-32A0-8DD6-323AC9C22061}"/>
              </a:ext>
            </a:extLst>
          </p:cNvPr>
          <p:cNvSpPr txBox="1"/>
          <p:nvPr/>
        </p:nvSpPr>
        <p:spPr>
          <a:xfrm>
            <a:off x="1126273" y="627469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Which one is correct?</a:t>
            </a:r>
          </a:p>
        </p:txBody>
      </p:sp>
    </p:spTree>
    <p:extLst>
      <p:ext uri="{BB962C8B-B14F-4D97-AF65-F5344CB8AC3E}">
        <p14:creationId xmlns:p14="http://schemas.microsoft.com/office/powerpoint/2010/main" val="285873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299" name="Picture 1229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301" name="Rectangle 1230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303" name="Rectangle 12302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305" name="Rectangle 12304">
            <a:extLst>
              <a:ext uri="{FF2B5EF4-FFF2-40B4-BE49-F238E27FC236}">
                <a16:creationId xmlns:a16="http://schemas.microsoft.com/office/drawing/2014/main" id="{A25394E9-D225-43D7-9663-F27655BF9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1" y="0"/>
            <a:ext cx="603193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4909"/>
            <a:ext cx="4800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1: Classification</a:t>
            </a:r>
          </a:p>
        </p:txBody>
      </p:sp>
      <p:grpSp>
        <p:nvGrpSpPr>
          <p:cNvPr id="12307" name="Group 12306">
            <a:extLst>
              <a:ext uri="{FF2B5EF4-FFF2-40B4-BE49-F238E27FC236}">
                <a16:creationId xmlns:a16="http://schemas.microsoft.com/office/drawing/2014/main" id="{5167B5BB-22C6-4BD3-9F8F-0E0545D40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2308" name="Picture 12307">
              <a:extLst>
                <a:ext uri="{FF2B5EF4-FFF2-40B4-BE49-F238E27FC236}">
                  <a16:creationId xmlns:a16="http://schemas.microsoft.com/office/drawing/2014/main" id="{76F06372-9CD6-4CD5-9168-5EA973F1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2309" name="Picture 12308">
              <a:extLst>
                <a:ext uri="{FF2B5EF4-FFF2-40B4-BE49-F238E27FC236}">
                  <a16:creationId xmlns:a16="http://schemas.microsoft.com/office/drawing/2014/main" id="{06B13F8A-4773-4693-9469-E9DD7101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12292" name="Picture 4" descr="The five equal interval classes mapped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211" y="567942"/>
            <a:ext cx="4219480" cy="278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The five quantile classes mapped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3188" y="3524515"/>
            <a:ext cx="4235525" cy="278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5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drive home the point.</a:t>
            </a:r>
          </a:p>
        </p:txBody>
      </p:sp>
      <p:pic>
        <p:nvPicPr>
          <p:cNvPr id="11266" name="Picture 2" descr="County population change rates divided into five quantile categor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18" y="3276601"/>
            <a:ext cx="3962400" cy="26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0718" y="2754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Quantiles</a:t>
            </a:r>
          </a:p>
        </p:txBody>
      </p:sp>
      <p:pic>
        <p:nvPicPr>
          <p:cNvPr id="11268" name="Picture 4" descr="County population change rates divided into five equal interval categori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90248"/>
            <a:ext cx="3868689" cy="266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73143" y="2717758"/>
            <a:ext cx="19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Equal Intervals</a:t>
            </a:r>
          </a:p>
        </p:txBody>
      </p:sp>
    </p:spTree>
    <p:extLst>
      <p:ext uri="{BB962C8B-B14F-4D97-AF65-F5344CB8AC3E}">
        <p14:creationId xmlns:p14="http://schemas.microsoft.com/office/powerpoint/2010/main" val="322715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63BE-8BA5-5D01-5D72-C730F632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pick? (</a:t>
            </a:r>
            <a:r>
              <a:rPr lang="en-US" dirty="0" err="1"/>
              <a:t>Tmap</a:t>
            </a:r>
            <a:r>
              <a:rPr lang="en-US" dirty="0"/>
              <a:t> in R advice)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2E92-4111-CB8C-A95D-12C7EF04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style = "pretty", the default setting, rounds breaks into whole numbers where possible and spaces them evenly;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style =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"equal" 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divides input values into bins of equal range and is appropriate for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variables with a uniform distribution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(not recommended for variables with a skewed distribution as the resulting map may end-up having little color diversity);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style =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"quantile" 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ensures the same number of observations fall into each category (with the potential downside that bin ranges can vary widely);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style =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"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jenks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" 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identifies groups of similar values in the data and maximizes the differences between categories;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style =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" (and "order") present a large number of colors over continuous color fields and are particularly suited for continuous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rasters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("order" can help visualize skewed distributions);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style = "cat" was designed to represent categorical values and assures that each category receives a unique color.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B09CE-5061-71A7-1921-A7AE3DABCC6C}"/>
              </a:ext>
            </a:extLst>
          </p:cNvPr>
          <p:cNvSpPr txBox="1"/>
          <p:nvPr/>
        </p:nvSpPr>
        <p:spPr>
          <a:xfrm>
            <a:off x="588580" y="6457370"/>
            <a:ext cx="7809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bookdown.org</a:t>
            </a:r>
            <a:r>
              <a:rPr lang="en-US" dirty="0"/>
              <a:t>/</a:t>
            </a:r>
            <a:r>
              <a:rPr lang="en-US" dirty="0" err="1"/>
              <a:t>robinlovelace</a:t>
            </a:r>
            <a:r>
              <a:rPr lang="en-US" dirty="0"/>
              <a:t>/</a:t>
            </a:r>
            <a:r>
              <a:rPr lang="en-US" dirty="0" err="1"/>
              <a:t>geocompr</a:t>
            </a:r>
            <a:r>
              <a:rPr lang="en-US" dirty="0"/>
              <a:t>/adv-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2011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3"/>
      </a:lt2>
      <a:accent1>
        <a:srgbClr val="E7293E"/>
      </a:accent1>
      <a:accent2>
        <a:srgbClr val="D5177B"/>
      </a:accent2>
      <a:accent3>
        <a:srgbClr val="E729DC"/>
      </a:accent3>
      <a:accent4>
        <a:srgbClr val="9117D5"/>
      </a:accent4>
      <a:accent5>
        <a:srgbClr val="5429E7"/>
      </a:accent5>
      <a:accent6>
        <a:srgbClr val="1B3FD6"/>
      </a:accent6>
      <a:hlink>
        <a:srgbClr val="71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699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AvenirNext LT Pro Medium</vt:lpstr>
      <vt:lpstr>Helvetica Neue</vt:lpstr>
      <vt:lpstr>Arial</vt:lpstr>
      <vt:lpstr>Avenir Next LT Pro</vt:lpstr>
      <vt:lpstr>Sabon Next LT</vt:lpstr>
      <vt:lpstr>DappledVTI</vt:lpstr>
      <vt:lpstr>Indicators &amp; TOD</vt:lpstr>
      <vt:lpstr>What are Indicators?</vt:lpstr>
      <vt:lpstr>Social Indicators</vt:lpstr>
      <vt:lpstr>Neighborhood Indicators</vt:lpstr>
      <vt:lpstr>PowerPoint Presentation</vt:lpstr>
      <vt:lpstr>Problems with Areal, Aggregated Data</vt:lpstr>
      <vt:lpstr>Problem 1: Classification</vt:lpstr>
      <vt:lpstr>To drive home the point.</vt:lpstr>
      <vt:lpstr>What to pick? (Tmap in R advice)</vt:lpstr>
      <vt:lpstr>Problem 2: MAUP Modifiable Areal Unit Problem</vt:lpstr>
      <vt:lpstr>PowerPoint Presentation</vt:lpstr>
      <vt:lpstr>Problem 3: Ecological Fallacy</vt:lpstr>
      <vt:lpstr>Means without SD = Peanut butter without Jelly</vt:lpstr>
      <vt:lpstr>Case Study on TOD Indicators</vt:lpstr>
      <vt:lpstr>Procedure – How we will study this</vt:lpstr>
      <vt:lpstr>PowerPoint Presentation</vt:lpstr>
      <vt:lpstr>Compare Indicators between Transit &amp; Non-Transit Tracts</vt:lpstr>
      <vt:lpstr>Capturing Submarket Heterogeneity</vt:lpstr>
      <vt:lpstr>Before We Dive Into the Lab</vt:lpstr>
      <vt:lpstr>Geographic coordinate system</vt:lpstr>
      <vt:lpstr>Projected coordinate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Indicators &amp; TOD</dc:title>
  <dc:creator>Delmelle, Elizabeth</dc:creator>
  <cp:lastModifiedBy>Yang, Junyi</cp:lastModifiedBy>
  <cp:revision>9</cp:revision>
  <dcterms:created xsi:type="dcterms:W3CDTF">2024-02-01T19:22:57Z</dcterms:created>
  <dcterms:modified xsi:type="dcterms:W3CDTF">2024-02-02T16:30:43Z</dcterms:modified>
</cp:coreProperties>
</file>