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5" d="100"/>
          <a:sy n="85" d="100"/>
        </p:scale>
        <p:origin x="42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5386CDC-4A3A-4DFF-AF11-91A439C3A932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2017/12/13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CN" smtClean="0"/>
              <a:pPr algn="r"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0B55CF-1AD3-47AF-86D6-6E83631F639F}" type="datetime1">
              <a:rPr lang="zh-CN" altLang="en-US" smtClean="0"/>
              <a:pPr/>
              <a:t>2017/12/13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E2CF44-2B13-41B4-A334-1CDF534EEBB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85F9EB-0B67-4E5D-ABB4-A1ED5DDCD960}" type="datetime1">
              <a:rPr lang="zh-CN" altLang="en-US" smtClean="0"/>
              <a:pPr/>
              <a:t>2017/12/13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93C0C8-F4D6-4152-97F1-BFA359CDCADC}" type="datetime1">
              <a:rPr lang="zh-CN" altLang="en-US" smtClean="0"/>
              <a:pPr/>
              <a:t>2017/12/13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5EE253-6246-4F3E-9DFF-50962FEF5B4D}" type="datetime1">
              <a:rPr lang="zh-CN" altLang="en-US" smtClean="0"/>
              <a:pPr/>
              <a:t>2017/12/13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AF348-2B6B-4087-832D-430EBF0058EA}" type="datetime1">
              <a:rPr lang="zh-CN" altLang="en-US" smtClean="0"/>
              <a:pPr/>
              <a:t>2017/12/13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​</a:t>
            </a:r>
            <a:fld id="{40C5CB09-2A8F-49B0-BF09-DF29E5A58BC3}" type="datetime1">
              <a:rPr lang="zh-CN" altLang="en-US" smtClean="0"/>
              <a:pPr/>
              <a:t>2017/12/13</a:t>
            </a:fld>
            <a:r>
              <a:rPr lang="en-US" dirty="0"/>
              <a:t>​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E388C4-8DF4-4B6C-8CA7-8C6DAB185AB3}" type="datetime1">
              <a:rPr lang="zh-CN" altLang="en-US" smtClean="0"/>
              <a:pPr/>
              <a:t>2017/12/13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2A07F3-1D45-48EC-9D47-29A0A5918F2C}" type="datetime1">
              <a:rPr lang="zh-CN" altLang="en-US" smtClean="0"/>
              <a:pPr/>
              <a:t>2017/12/13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69D157-EE52-4810-8D9E-BA1E04C6E59A}" type="datetime1">
              <a:rPr lang="zh-CN" altLang="en-US" smtClean="0"/>
              <a:pPr/>
              <a:t>2017/12/13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AAA618-E7BD-4A95-B6B7-82E26C40DBBA}" type="datetime1">
              <a:rPr lang="zh-CN" altLang="en-US" smtClean="0"/>
              <a:pPr/>
              <a:t>2017/12/13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62C21B-7446-4450-8488-5C06B94AC818}" type="datetime1">
              <a:rPr lang="zh-CN" altLang="en-US" smtClean="0"/>
              <a:pPr/>
              <a:t>2017/12/13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3356992"/>
            <a:ext cx="10058400" cy="1711037"/>
          </a:xfrm>
        </p:spPr>
        <p:txBody>
          <a:bodyPr rtlCol="0">
            <a:normAutofit fontScale="90000"/>
          </a:bodyPr>
          <a:lstStyle/>
          <a:p>
            <a:r>
              <a:rPr lang="zh-CN" altLang="en-US" dirty="0"/>
              <a:t>软件项目管理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第十四周进展情况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第十五小组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EDBC335-1630-47CE-B723-F7FBE9CB2A69}"/>
              </a:ext>
            </a:extLst>
          </p:cNvPr>
          <p:cNvSpPr/>
          <p:nvPr/>
        </p:nvSpPr>
        <p:spPr>
          <a:xfrm>
            <a:off x="1343472" y="692696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教材科模块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37C5EBA-27A9-4F71-9447-D11E43B8F77D}"/>
              </a:ext>
            </a:extLst>
          </p:cNvPr>
          <p:cNvSpPr/>
          <p:nvPr/>
        </p:nvSpPr>
        <p:spPr>
          <a:xfrm>
            <a:off x="1199456" y="1659285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汇总数据库所有已通过审批的教材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对各信息进行排序、查找功能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将汇总的信息进行</a:t>
            </a:r>
            <a:r>
              <a:rPr lang="en-US" altLang="zh-CN" sz="3200" dirty="0"/>
              <a:t>excel</a:t>
            </a:r>
            <a:r>
              <a:rPr lang="zh-CN" altLang="en-US" sz="3200" dirty="0"/>
              <a:t>导出功能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教材订购信息反馈功能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教材更新申报的信息更改和提示功能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对未进行申报或未审批的教材查看和通告功能</a:t>
            </a:r>
          </a:p>
        </p:txBody>
      </p:sp>
    </p:spTree>
    <p:extLst>
      <p:ext uri="{BB962C8B-B14F-4D97-AF65-F5344CB8AC3E}">
        <p14:creationId xmlns:p14="http://schemas.microsoft.com/office/powerpoint/2010/main" val="36599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EDBC335-1630-47CE-B723-F7FBE9CB2A69}"/>
              </a:ext>
            </a:extLst>
          </p:cNvPr>
          <p:cNvSpPr/>
          <p:nvPr/>
        </p:nvSpPr>
        <p:spPr>
          <a:xfrm>
            <a:off x="1343472" y="69269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项目管理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37C5EBA-27A9-4F71-9447-D11E43B8F77D}"/>
              </a:ext>
            </a:extLst>
          </p:cNvPr>
          <p:cNvSpPr/>
          <p:nvPr/>
        </p:nvSpPr>
        <p:spPr>
          <a:xfrm>
            <a:off x="1199456" y="1659285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组长将任务分解，按</a:t>
            </a:r>
            <a:r>
              <a:rPr lang="en-US" altLang="zh-CN" sz="3200" dirty="0" smtClean="0"/>
              <a:t>WBS</a:t>
            </a:r>
            <a:r>
              <a:rPr lang="zh-CN" altLang="en-US" sz="3200" dirty="0" smtClean="0"/>
              <a:t>任务划分具体分配给小组成员。并将</a:t>
            </a:r>
            <a:r>
              <a:rPr lang="en-US" altLang="zh-CN" sz="3200" dirty="0" smtClean="0"/>
              <a:t>WBS</a:t>
            </a:r>
            <a:r>
              <a:rPr lang="zh-CN" altLang="en-US" sz="3200" dirty="0" smtClean="0"/>
              <a:t>任务及任务分配信息录入项目管理软件来进行管理。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定期督促任务完成情况。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每</a:t>
            </a:r>
            <a:r>
              <a:rPr lang="zh-CN" altLang="en-US" sz="3200" dirty="0" smtClean="0"/>
              <a:t>周收集所有小组成员工作进度，将工作进度信息录入项目管理软件进行管理，并生成甘兰图以便更好的了解任务完成情况。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70936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EDBC335-1630-47CE-B723-F7FBE9CB2A69}"/>
              </a:ext>
            </a:extLst>
          </p:cNvPr>
          <p:cNvSpPr/>
          <p:nvPr/>
        </p:nvSpPr>
        <p:spPr>
          <a:xfrm>
            <a:off x="1343472" y="69269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任务分配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628800"/>
            <a:ext cx="5729136" cy="44685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052736"/>
            <a:ext cx="5760640" cy="44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2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EDBC335-1630-47CE-B723-F7FBE9CB2A69}"/>
              </a:ext>
            </a:extLst>
          </p:cNvPr>
          <p:cNvSpPr/>
          <p:nvPr/>
        </p:nvSpPr>
        <p:spPr>
          <a:xfrm>
            <a:off x="1343472" y="692696"/>
            <a:ext cx="4450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第十五周工作进度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700808"/>
            <a:ext cx="6750893" cy="42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EDBC335-1630-47CE-B723-F7FBE9CB2A69}"/>
              </a:ext>
            </a:extLst>
          </p:cNvPr>
          <p:cNvSpPr/>
          <p:nvPr/>
        </p:nvSpPr>
        <p:spPr>
          <a:xfrm>
            <a:off x="1343472" y="692696"/>
            <a:ext cx="4278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</a:rPr>
              <a:t>第十六周工作进度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628800"/>
            <a:ext cx="6912768" cy="44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0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415480" y="476672"/>
            <a:ext cx="9144000" cy="1143000"/>
          </a:xfrm>
        </p:spPr>
        <p:txBody>
          <a:bodyPr rtlCol="0">
            <a:normAutofit/>
          </a:bodyPr>
          <a:lstStyle/>
          <a:p>
            <a:r>
              <a:rPr lang="zh-CN" altLang="en-US" sz="4400" dirty="0"/>
              <a:t>总体进展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87488" y="2276872"/>
            <a:ext cx="6300083" cy="192048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本周小组成员主要对</a:t>
            </a:r>
            <a:r>
              <a:rPr lang="en-US" altLang="zh-CN" sz="2800" dirty="0"/>
              <a:t>WBS</a:t>
            </a:r>
            <a:r>
              <a:rPr lang="zh-CN" altLang="en-US" sz="2800" dirty="0"/>
              <a:t>进行修改，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重新安排各小组的分工情况，并根据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最终的任务分配重新生成甘特图。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WBS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D8696F-530F-4810-8241-4450C0FE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因为组内一开始定义的模块比较多也比较繁杂，所以本次修改删去了一些不必要的功能：</a:t>
            </a:r>
            <a:endParaRPr lang="en-US" altLang="zh-CN" dirty="0"/>
          </a:p>
          <a:p>
            <a:r>
              <a:rPr lang="zh-CN" altLang="en-US" dirty="0"/>
              <a:t>比如系统管理员模块一开始分成了教材管理、人员管理、登陆账号管理三个部分，现将人员管理和登陆账号管理合并成用户管理一个模块。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8591" y="416260"/>
            <a:ext cx="6444208" cy="691480"/>
          </a:xfrm>
        </p:spPr>
        <p:txBody>
          <a:bodyPr rtlCol="0"/>
          <a:lstStyle/>
          <a:p>
            <a:r>
              <a:rPr lang="en-US" altLang="zh-CN" dirty="0"/>
              <a:t>WBS</a:t>
            </a:r>
            <a:r>
              <a:rPr lang="zh-CN" altLang="en-US" dirty="0"/>
              <a:t>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xmlns="" id="{CB513B45-AD5B-4287-BFAF-8E899BD22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092321"/>
            <a:ext cx="9793087" cy="5497616"/>
          </a:xfr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3843" y="241795"/>
            <a:ext cx="9144000" cy="5403305"/>
          </a:xfrm>
        </p:spPr>
        <p:txBody>
          <a:bodyPr rtlCol="0"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小</a:t>
            </a:r>
            <a:r>
              <a:rPr lang="zh-CN" altLang="zh-CN" sz="2800" dirty="0">
                <a:solidFill>
                  <a:schemeClr val="tx1"/>
                </a:solidFill>
              </a:rPr>
              <a:t>组成员根据</a:t>
            </a:r>
            <a:r>
              <a:rPr lang="en-US" altLang="zh-CN" sz="2800" dirty="0">
                <a:solidFill>
                  <a:schemeClr val="tx1"/>
                </a:solidFill>
              </a:rPr>
              <a:t>WBS</a:t>
            </a:r>
            <a:r>
              <a:rPr lang="zh-CN" altLang="zh-CN" sz="2800" dirty="0">
                <a:solidFill>
                  <a:schemeClr val="tx1"/>
                </a:solidFill>
              </a:rPr>
              <a:t>任务分解，集体讨论需要分工的任务模块，并根据讨论结果生成甘特图。主要分为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zh-CN" sz="2800" dirty="0">
                <a:solidFill>
                  <a:schemeClr val="tx1"/>
                </a:solidFill>
              </a:rPr>
              <a:t>大模块，每个人负责一个独立的模块。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zh-CN" altLang="zh-CN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登陆模块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系统管理员模块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教师填报模块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主任与副院长审批模块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教材科模块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测试阶段</a:t>
            </a:r>
          </a:p>
          <a:p>
            <a:pPr rtl="0"/>
            <a:endParaRPr dirty="0"/>
          </a:p>
        </p:txBody>
      </p:sp>
      <p:sp>
        <p:nvSpPr>
          <p:cNvPr id="5" name="同心圆 17">
            <a:extLst>
              <a:ext uri="{FF2B5EF4-FFF2-40B4-BE49-F238E27FC236}">
                <a16:creationId xmlns:a16="http://schemas.microsoft.com/office/drawing/2014/main" xmlns="" id="{5CC5B264-8903-4B1A-865F-C8DCEECF77FA}"/>
              </a:ext>
            </a:extLst>
          </p:cNvPr>
          <p:cNvSpPr>
            <a:spLocks/>
          </p:cNvSpPr>
          <p:nvPr/>
        </p:nvSpPr>
        <p:spPr bwMode="auto">
          <a:xfrm>
            <a:off x="6878762" y="1744439"/>
            <a:ext cx="4057650" cy="4056063"/>
          </a:xfrm>
          <a:custGeom>
            <a:avLst/>
            <a:gdLst>
              <a:gd name="T0" fmla="*/ 0 w 4057199"/>
              <a:gd name="T1" fmla="*/ 2028600 h 4057199"/>
              <a:gd name="T2" fmla="*/ 2028600 w 4057199"/>
              <a:gd name="T3" fmla="*/ 0 h 4057199"/>
              <a:gd name="T4" fmla="*/ 4057200 w 4057199"/>
              <a:gd name="T5" fmla="*/ 2028600 h 4057199"/>
              <a:gd name="T6" fmla="*/ 2028600 w 4057199"/>
              <a:gd name="T7" fmla="*/ 4057200 h 4057199"/>
              <a:gd name="T8" fmla="*/ 0 w 4057199"/>
              <a:gd name="T9" fmla="*/ 2028600 h 4057199"/>
              <a:gd name="T10" fmla="*/ 0 w 4057199"/>
              <a:gd name="T11" fmla="*/ 2028600 h 4057199"/>
              <a:gd name="T12" fmla="*/ 2028600 w 4057199"/>
              <a:gd name="T13" fmla="*/ 4057200 h 4057199"/>
              <a:gd name="T14" fmla="*/ 4057200 w 4057199"/>
              <a:gd name="T15" fmla="*/ 2028600 h 4057199"/>
              <a:gd name="T16" fmla="*/ 2028600 w 4057199"/>
              <a:gd name="T17" fmla="*/ 0 h 4057199"/>
              <a:gd name="T18" fmla="*/ 0 w 4057199"/>
              <a:gd name="T19" fmla="*/ 2028600 h 405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7199" h="4057199">
                <a:moveTo>
                  <a:pt x="0" y="2028600"/>
                </a:moveTo>
                <a:cubicBezTo>
                  <a:pt x="0" y="908235"/>
                  <a:pt x="908235" y="0"/>
                  <a:pt x="2028600" y="0"/>
                </a:cubicBezTo>
                <a:cubicBezTo>
                  <a:pt x="3148965" y="0"/>
                  <a:pt x="4057200" y="908235"/>
                  <a:pt x="4057200" y="2028600"/>
                </a:cubicBezTo>
                <a:cubicBezTo>
                  <a:pt x="4057200" y="3148965"/>
                  <a:pt x="3148965" y="4057200"/>
                  <a:pt x="2028600" y="4057200"/>
                </a:cubicBezTo>
                <a:cubicBezTo>
                  <a:pt x="908235" y="4057200"/>
                  <a:pt x="0" y="3148965"/>
                  <a:pt x="0" y="2028600"/>
                </a:cubicBezTo>
                <a:close/>
                <a:moveTo>
                  <a:pt x="0" y="2028600"/>
                </a:moveTo>
                <a:cubicBezTo>
                  <a:pt x="0" y="3148965"/>
                  <a:pt x="908235" y="4057200"/>
                  <a:pt x="2028600" y="4057200"/>
                </a:cubicBezTo>
                <a:cubicBezTo>
                  <a:pt x="3148965" y="4057200"/>
                  <a:pt x="4057200" y="3148965"/>
                  <a:pt x="4057200" y="2028600"/>
                </a:cubicBezTo>
                <a:cubicBezTo>
                  <a:pt x="4057200" y="908235"/>
                  <a:pt x="3148965" y="0"/>
                  <a:pt x="2028600" y="0"/>
                </a:cubicBezTo>
                <a:cubicBezTo>
                  <a:pt x="908235" y="0"/>
                  <a:pt x="0" y="908235"/>
                  <a:pt x="0" y="202860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7000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同心圆 18">
            <a:extLst>
              <a:ext uri="{FF2B5EF4-FFF2-40B4-BE49-F238E27FC236}">
                <a16:creationId xmlns:a16="http://schemas.microsoft.com/office/drawing/2014/main" xmlns="" id="{A76B5EE2-0F3F-46E2-9F9B-53C485E28E09}"/>
              </a:ext>
            </a:extLst>
          </p:cNvPr>
          <p:cNvSpPr>
            <a:spLocks/>
          </p:cNvSpPr>
          <p:nvPr/>
        </p:nvSpPr>
        <p:spPr bwMode="auto">
          <a:xfrm>
            <a:off x="7556624" y="2420714"/>
            <a:ext cx="2701925" cy="2701925"/>
          </a:xfrm>
          <a:custGeom>
            <a:avLst/>
            <a:gdLst>
              <a:gd name="T0" fmla="*/ 0 w 2701987"/>
              <a:gd name="T1" fmla="*/ 1350994 h 2701987"/>
              <a:gd name="T2" fmla="*/ 1350994 w 2701987"/>
              <a:gd name="T3" fmla="*/ 0 h 2701987"/>
              <a:gd name="T4" fmla="*/ 2701988 w 2701987"/>
              <a:gd name="T5" fmla="*/ 1350994 h 2701987"/>
              <a:gd name="T6" fmla="*/ 1350994 w 2701987"/>
              <a:gd name="T7" fmla="*/ 2701988 h 2701987"/>
              <a:gd name="T8" fmla="*/ 0 w 2701987"/>
              <a:gd name="T9" fmla="*/ 1350994 h 2701987"/>
              <a:gd name="T10" fmla="*/ 0 w 2701987"/>
              <a:gd name="T11" fmla="*/ 1350994 h 2701987"/>
              <a:gd name="T12" fmla="*/ 1350994 w 2701987"/>
              <a:gd name="T13" fmla="*/ 2701988 h 2701987"/>
              <a:gd name="T14" fmla="*/ 2701988 w 2701987"/>
              <a:gd name="T15" fmla="*/ 1350994 h 2701987"/>
              <a:gd name="T16" fmla="*/ 1350994 w 2701987"/>
              <a:gd name="T17" fmla="*/ 0 h 2701987"/>
              <a:gd name="T18" fmla="*/ 0 w 2701987"/>
              <a:gd name="T19" fmla="*/ 1350994 h 270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1987" h="2701987">
                <a:moveTo>
                  <a:pt x="0" y="1350994"/>
                </a:moveTo>
                <a:cubicBezTo>
                  <a:pt x="0" y="604861"/>
                  <a:pt x="604861" y="0"/>
                  <a:pt x="1350994" y="0"/>
                </a:cubicBezTo>
                <a:cubicBezTo>
                  <a:pt x="2097127" y="0"/>
                  <a:pt x="2701988" y="604861"/>
                  <a:pt x="2701988" y="1350994"/>
                </a:cubicBezTo>
                <a:cubicBezTo>
                  <a:pt x="2701988" y="2097127"/>
                  <a:pt x="2097127" y="2701988"/>
                  <a:pt x="1350994" y="2701988"/>
                </a:cubicBezTo>
                <a:cubicBezTo>
                  <a:pt x="604861" y="2701988"/>
                  <a:pt x="0" y="2097127"/>
                  <a:pt x="0" y="1350994"/>
                </a:cubicBezTo>
                <a:close/>
                <a:moveTo>
                  <a:pt x="0" y="1350994"/>
                </a:moveTo>
                <a:cubicBezTo>
                  <a:pt x="0" y="2097127"/>
                  <a:pt x="604861" y="2701988"/>
                  <a:pt x="1350994" y="2701988"/>
                </a:cubicBezTo>
                <a:cubicBezTo>
                  <a:pt x="2097127" y="2701988"/>
                  <a:pt x="2701988" y="2097127"/>
                  <a:pt x="2701988" y="1350994"/>
                </a:cubicBezTo>
                <a:cubicBezTo>
                  <a:pt x="2701988" y="604861"/>
                  <a:pt x="2097127" y="0"/>
                  <a:pt x="1350994" y="0"/>
                </a:cubicBezTo>
                <a:cubicBezTo>
                  <a:pt x="604861" y="0"/>
                  <a:pt x="0" y="604861"/>
                  <a:pt x="0" y="1350994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7000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同心圆 19">
            <a:extLst>
              <a:ext uri="{FF2B5EF4-FFF2-40B4-BE49-F238E27FC236}">
                <a16:creationId xmlns:a16="http://schemas.microsoft.com/office/drawing/2014/main" xmlns="" id="{5FD5060D-C68B-46EE-B297-D2669F65EBD3}"/>
              </a:ext>
            </a:extLst>
          </p:cNvPr>
          <p:cNvSpPr>
            <a:spLocks/>
          </p:cNvSpPr>
          <p:nvPr/>
        </p:nvSpPr>
        <p:spPr bwMode="auto">
          <a:xfrm>
            <a:off x="7945562" y="2811239"/>
            <a:ext cx="1927225" cy="1927225"/>
          </a:xfrm>
          <a:custGeom>
            <a:avLst/>
            <a:gdLst>
              <a:gd name="T0" fmla="*/ 0 w 1926617"/>
              <a:gd name="T1" fmla="*/ 963309 h 1926617"/>
              <a:gd name="T2" fmla="*/ 963309 w 1926617"/>
              <a:gd name="T3" fmla="*/ 0 h 1926617"/>
              <a:gd name="T4" fmla="*/ 1926618 w 1926617"/>
              <a:gd name="T5" fmla="*/ 963309 h 1926617"/>
              <a:gd name="T6" fmla="*/ 963309 w 1926617"/>
              <a:gd name="T7" fmla="*/ 1926618 h 1926617"/>
              <a:gd name="T8" fmla="*/ 0 w 1926617"/>
              <a:gd name="T9" fmla="*/ 963309 h 1926617"/>
              <a:gd name="T10" fmla="*/ 0 w 1926617"/>
              <a:gd name="T11" fmla="*/ 963309 h 1926617"/>
              <a:gd name="T12" fmla="*/ 963309 w 1926617"/>
              <a:gd name="T13" fmla="*/ 1926618 h 1926617"/>
              <a:gd name="T14" fmla="*/ 1926618 w 1926617"/>
              <a:gd name="T15" fmla="*/ 963309 h 1926617"/>
              <a:gd name="T16" fmla="*/ 963309 w 1926617"/>
              <a:gd name="T17" fmla="*/ 0 h 1926617"/>
              <a:gd name="T18" fmla="*/ 0 w 1926617"/>
              <a:gd name="T19" fmla="*/ 963309 h 1926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6617" h="1926617">
                <a:moveTo>
                  <a:pt x="0" y="963309"/>
                </a:moveTo>
                <a:cubicBezTo>
                  <a:pt x="0" y="431288"/>
                  <a:pt x="431288" y="0"/>
                  <a:pt x="963309" y="0"/>
                </a:cubicBezTo>
                <a:cubicBezTo>
                  <a:pt x="1495330" y="0"/>
                  <a:pt x="1926618" y="431288"/>
                  <a:pt x="1926618" y="963309"/>
                </a:cubicBezTo>
                <a:cubicBezTo>
                  <a:pt x="1926618" y="1495330"/>
                  <a:pt x="1495330" y="1926618"/>
                  <a:pt x="963309" y="1926618"/>
                </a:cubicBezTo>
                <a:cubicBezTo>
                  <a:pt x="431288" y="1926618"/>
                  <a:pt x="0" y="1495330"/>
                  <a:pt x="0" y="963309"/>
                </a:cubicBezTo>
                <a:close/>
                <a:moveTo>
                  <a:pt x="0" y="963309"/>
                </a:moveTo>
                <a:cubicBezTo>
                  <a:pt x="0" y="1495330"/>
                  <a:pt x="431288" y="1926618"/>
                  <a:pt x="963309" y="1926618"/>
                </a:cubicBezTo>
                <a:cubicBezTo>
                  <a:pt x="1495330" y="1926618"/>
                  <a:pt x="1926618" y="1495330"/>
                  <a:pt x="1926618" y="963309"/>
                </a:cubicBezTo>
                <a:cubicBezTo>
                  <a:pt x="1926618" y="431288"/>
                  <a:pt x="1495330" y="0"/>
                  <a:pt x="963309" y="0"/>
                </a:cubicBezTo>
                <a:cubicBezTo>
                  <a:pt x="431288" y="0"/>
                  <a:pt x="0" y="431288"/>
                  <a:pt x="0" y="963309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7F7F7F">
                <a:alpha val="67000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8" name="直接连接符 21">
            <a:extLst>
              <a:ext uri="{FF2B5EF4-FFF2-40B4-BE49-F238E27FC236}">
                <a16:creationId xmlns:a16="http://schemas.microsoft.com/office/drawing/2014/main" xmlns="" id="{AC0A83A5-62C6-468B-AB21-EB2D54E0CE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5512" y="1520602"/>
            <a:ext cx="5237162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3">
            <a:extLst>
              <a:ext uri="{FF2B5EF4-FFF2-40B4-BE49-F238E27FC236}">
                <a16:creationId xmlns:a16="http://schemas.microsoft.com/office/drawing/2014/main" xmlns="" id="{8702C349-2DD3-4CBC-85AE-BA06756CAE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2024" y="6029102"/>
            <a:ext cx="5176838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5">
            <a:extLst>
              <a:ext uri="{FF2B5EF4-FFF2-40B4-BE49-F238E27FC236}">
                <a16:creationId xmlns:a16="http://schemas.microsoft.com/office/drawing/2014/main" xmlns="" id="{67ABD985-12CB-4CF8-BC7B-5FA70744B5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67624" y="1196752"/>
            <a:ext cx="0" cy="5129212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27">
            <a:extLst>
              <a:ext uri="{FF2B5EF4-FFF2-40B4-BE49-F238E27FC236}">
                <a16:creationId xmlns:a16="http://schemas.microsoft.com/office/drawing/2014/main" xmlns="" id="{6E6726A3-2E28-4855-AB28-A03D718313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157074" y="1207864"/>
            <a:ext cx="0" cy="5141913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圆角矩形 28">
            <a:extLst>
              <a:ext uri="{FF2B5EF4-FFF2-40B4-BE49-F238E27FC236}">
                <a16:creationId xmlns:a16="http://schemas.microsoft.com/office/drawing/2014/main" xmlns="" id="{6F6C398E-ED2B-4505-A3AB-BB5B77EE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1196752"/>
            <a:ext cx="5200650" cy="5153025"/>
          </a:xfrm>
          <a:prstGeom prst="roundRect">
            <a:avLst>
              <a:gd name="adj" fmla="val 22565"/>
            </a:avLst>
          </a:prstGeom>
          <a:noFill/>
          <a:ln w="1270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13" name="直接连接符 32">
            <a:extLst>
              <a:ext uri="{FF2B5EF4-FFF2-40B4-BE49-F238E27FC236}">
                <a16:creationId xmlns:a16="http://schemas.microsoft.com/office/drawing/2014/main" xmlns="" id="{6AC70765-7BF5-4BF1-8BE6-F732770933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2024" y="1160239"/>
            <a:ext cx="5153025" cy="5189538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34">
            <a:extLst>
              <a:ext uri="{FF2B5EF4-FFF2-40B4-BE49-F238E27FC236}">
                <a16:creationId xmlns:a16="http://schemas.microsoft.com/office/drawing/2014/main" xmlns="" id="{03E3B264-A358-422E-BBC6-09DABB1BDFD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12024" y="1172939"/>
            <a:ext cx="5189538" cy="5189538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36">
            <a:extLst>
              <a:ext uri="{FF2B5EF4-FFF2-40B4-BE49-F238E27FC236}">
                <a16:creationId xmlns:a16="http://schemas.microsoft.com/office/drawing/2014/main" xmlns="" id="{E866F04F-2A50-40EE-B11D-1A4222B622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45562" y="1196752"/>
            <a:ext cx="0" cy="5141912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38">
            <a:extLst>
              <a:ext uri="{FF2B5EF4-FFF2-40B4-BE49-F238E27FC236}">
                <a16:creationId xmlns:a16="http://schemas.microsoft.com/office/drawing/2014/main" xmlns="" id="{DACB42BA-8D66-41FC-851B-F1A538053E41}"/>
              </a:ext>
            </a:extLst>
          </p:cNvPr>
          <p:cNvCxnSpPr>
            <a:cxnSpLocks noChangeShapeType="1"/>
            <a:endCxn id="12" idx="2"/>
          </p:cNvCxnSpPr>
          <p:nvPr/>
        </p:nvCxnSpPr>
        <p:spPr bwMode="auto">
          <a:xfrm>
            <a:off x="8875837" y="1172939"/>
            <a:ext cx="36512" cy="5176838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40">
            <a:extLst>
              <a:ext uri="{FF2B5EF4-FFF2-40B4-BE49-F238E27FC236}">
                <a16:creationId xmlns:a16="http://schemas.microsoft.com/office/drawing/2014/main" xmlns="" id="{73E75B7E-F842-4B17-A32B-650E2423FA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48974" y="1196752"/>
            <a:ext cx="0" cy="5165725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42">
            <a:extLst>
              <a:ext uri="{FF2B5EF4-FFF2-40B4-BE49-F238E27FC236}">
                <a16:creationId xmlns:a16="http://schemas.microsoft.com/office/drawing/2014/main" xmlns="" id="{C55B545E-DDB3-4595-AAB7-BD6B6B8622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2024" y="2811239"/>
            <a:ext cx="5200650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44">
            <a:extLst>
              <a:ext uri="{FF2B5EF4-FFF2-40B4-BE49-F238E27FC236}">
                <a16:creationId xmlns:a16="http://schemas.microsoft.com/office/drawing/2014/main" xmlns="" id="{B3FABBDD-FCA7-4B8B-96CE-541B0BA0475B}"/>
              </a:ext>
            </a:extLst>
          </p:cNvPr>
          <p:cNvCxnSpPr>
            <a:cxnSpLocks noChangeShapeType="1"/>
            <a:stCxn id="12" idx="1"/>
            <a:endCxn id="12" idx="3"/>
          </p:cNvCxnSpPr>
          <p:nvPr/>
        </p:nvCxnSpPr>
        <p:spPr bwMode="auto">
          <a:xfrm>
            <a:off x="6312024" y="3773264"/>
            <a:ext cx="5200650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46">
            <a:extLst>
              <a:ext uri="{FF2B5EF4-FFF2-40B4-BE49-F238E27FC236}">
                <a16:creationId xmlns:a16="http://schemas.microsoft.com/office/drawing/2014/main" xmlns="" id="{9A9F43C6-B26D-42E7-8858-DED2260A51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2024" y="4738464"/>
            <a:ext cx="5189538" cy="0"/>
          </a:xfrm>
          <a:prstGeom prst="line">
            <a:avLst/>
          </a:prstGeom>
          <a:noFill/>
          <a:ln w="6350" cmpd="sng">
            <a:solidFill>
              <a:srgbClr val="7F7F7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圆角矩形 6">
            <a:extLst>
              <a:ext uri="{FF2B5EF4-FFF2-40B4-BE49-F238E27FC236}">
                <a16:creationId xmlns:a16="http://schemas.microsoft.com/office/drawing/2014/main" xmlns="" id="{04D7BB16-4E12-49B4-ADA8-ACACB44BB90A}"/>
              </a:ext>
            </a:extLst>
          </p:cNvPr>
          <p:cNvSpPr>
            <a:spLocks noChangeArrowheads="1"/>
          </p:cNvSpPr>
          <p:nvPr/>
        </p:nvSpPr>
        <p:spPr bwMode="auto">
          <a:xfrm rot="2760000">
            <a:off x="7197055" y="2473896"/>
            <a:ext cx="1874837" cy="1073150"/>
          </a:xfrm>
          <a:prstGeom prst="roundRect">
            <a:avLst>
              <a:gd name="adj" fmla="val 50000"/>
            </a:avLst>
          </a:prstGeom>
          <a:solidFill>
            <a:srgbClr val="FE6F4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xmlns="" id="{E25893B5-BE34-45E4-BF1A-FD4ED5EE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762" y="3241452"/>
            <a:ext cx="1874837" cy="1071562"/>
          </a:xfrm>
          <a:prstGeom prst="roundRect">
            <a:avLst>
              <a:gd name="adj" fmla="val 50000"/>
            </a:avLst>
          </a:prstGeom>
          <a:solidFill>
            <a:srgbClr val="D779AE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" name="圆角矩形 11">
            <a:extLst>
              <a:ext uri="{FF2B5EF4-FFF2-40B4-BE49-F238E27FC236}">
                <a16:creationId xmlns:a16="http://schemas.microsoft.com/office/drawing/2014/main" xmlns="" id="{DA69275A-934A-4C3E-B693-49739C35D1CA}"/>
              </a:ext>
            </a:extLst>
          </p:cNvPr>
          <p:cNvSpPr>
            <a:spLocks noChangeArrowheads="1"/>
          </p:cNvSpPr>
          <p:nvPr/>
        </p:nvSpPr>
        <p:spPr bwMode="auto">
          <a:xfrm rot="18840000">
            <a:off x="7202612" y="4011389"/>
            <a:ext cx="1874837" cy="1071563"/>
          </a:xfrm>
          <a:prstGeom prst="roundRect">
            <a:avLst>
              <a:gd name="adj" fmla="val 50000"/>
            </a:avLst>
          </a:prstGeom>
          <a:solidFill>
            <a:srgbClr val="A382C4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4" name="圆角矩形 12">
            <a:extLst>
              <a:ext uri="{FF2B5EF4-FFF2-40B4-BE49-F238E27FC236}">
                <a16:creationId xmlns:a16="http://schemas.microsoft.com/office/drawing/2014/main" xmlns="" id="{DFC12B71-A2AF-448D-AF24-D4B192621E2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47149" y="4316190"/>
            <a:ext cx="1874837" cy="1071562"/>
          </a:xfrm>
          <a:prstGeom prst="roundRect">
            <a:avLst>
              <a:gd name="adj" fmla="val 50000"/>
            </a:avLst>
          </a:prstGeom>
          <a:solidFill>
            <a:srgbClr val="87ADD6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5" name="圆角矩形 13">
            <a:extLst>
              <a:ext uri="{FF2B5EF4-FFF2-40B4-BE49-F238E27FC236}">
                <a16:creationId xmlns:a16="http://schemas.microsoft.com/office/drawing/2014/main" xmlns="" id="{5F644E20-086D-49B2-9853-14B267A98BE4}"/>
              </a:ext>
            </a:extLst>
          </p:cNvPr>
          <p:cNvSpPr>
            <a:spLocks noChangeArrowheads="1"/>
          </p:cNvSpPr>
          <p:nvPr/>
        </p:nvSpPr>
        <p:spPr bwMode="auto">
          <a:xfrm rot="8160000">
            <a:off x="9121899" y="3608164"/>
            <a:ext cx="1071563" cy="1876425"/>
          </a:xfrm>
          <a:prstGeom prst="roundRect">
            <a:avLst>
              <a:gd name="adj" fmla="val 50000"/>
            </a:avLst>
          </a:prstGeom>
          <a:solidFill>
            <a:srgbClr val="7CC182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6" name="圆角矩形 14">
            <a:extLst>
              <a:ext uri="{FF2B5EF4-FFF2-40B4-BE49-F238E27FC236}">
                <a16:creationId xmlns:a16="http://schemas.microsoft.com/office/drawing/2014/main" xmlns="" id="{99D8EAD9-10F8-4C02-98CB-95AA3CC213B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061574" y="3219227"/>
            <a:ext cx="1874838" cy="1073150"/>
          </a:xfrm>
          <a:prstGeom prst="roundRect">
            <a:avLst>
              <a:gd name="adj" fmla="val 50000"/>
            </a:avLst>
          </a:prstGeom>
          <a:solidFill>
            <a:srgbClr val="BBDE03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" name="圆角矩形 16">
            <a:extLst>
              <a:ext uri="{FF2B5EF4-FFF2-40B4-BE49-F238E27FC236}">
                <a16:creationId xmlns:a16="http://schemas.microsoft.com/office/drawing/2014/main" xmlns="" id="{D8E69EEC-CFDD-455F-877C-C6CF51FAAD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47149" y="2138140"/>
            <a:ext cx="1874837" cy="1071562"/>
          </a:xfrm>
          <a:prstGeom prst="roundRect">
            <a:avLst>
              <a:gd name="adj" fmla="val 50000"/>
            </a:avLst>
          </a:prstGeom>
          <a:solidFill>
            <a:srgbClr val="FCAF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8" name="圆角矩形 15">
            <a:extLst>
              <a:ext uri="{FF2B5EF4-FFF2-40B4-BE49-F238E27FC236}">
                <a16:creationId xmlns:a16="http://schemas.microsoft.com/office/drawing/2014/main" xmlns="" id="{9572C377-EEBC-4C7F-962C-54F222BC6BC8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8750424" y="2477864"/>
            <a:ext cx="1874838" cy="1073150"/>
          </a:xfrm>
          <a:prstGeom prst="roundRect">
            <a:avLst>
              <a:gd name="adj" fmla="val 50000"/>
            </a:avLst>
          </a:prstGeom>
          <a:solidFill>
            <a:srgbClr val="F1EB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2088232" cy="782960"/>
          </a:xfrm>
        </p:spPr>
        <p:txBody>
          <a:bodyPr rtlCol="0">
            <a:normAutofit/>
          </a:bodyPr>
          <a:lstStyle/>
          <a:p>
            <a:r>
              <a:rPr lang="zh-CN" altLang="en-US" sz="4400" dirty="0"/>
              <a:t>甘特图</a:t>
            </a:r>
            <a:endParaRPr sz="4400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xmlns="" id="{5B74902C-9609-4938-B8BA-45471A33A8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998183"/>
            <a:ext cx="8207896" cy="53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6119" y="154154"/>
            <a:ext cx="3707904" cy="979512"/>
          </a:xfrm>
        </p:spPr>
        <p:txBody>
          <a:bodyPr rtlCol="0">
            <a:normAutofit/>
          </a:bodyPr>
          <a:lstStyle/>
          <a:p>
            <a:r>
              <a:rPr lang="zh-CN" altLang="en-US" sz="4400" dirty="0"/>
              <a:t>登陆</a:t>
            </a:r>
            <a:endParaRPr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6E9B9C-861A-4470-8A0F-16D24A334875}"/>
              </a:ext>
            </a:extLst>
          </p:cNvPr>
          <p:cNvSpPr txBox="1"/>
          <p:nvPr/>
        </p:nvSpPr>
        <p:spPr>
          <a:xfrm>
            <a:off x="1446119" y="1412776"/>
            <a:ext cx="58326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系统管理员登陆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教师登陆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主任和副院长登陆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教材科登陆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用户注册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3702080-1B83-4E76-960B-A912913F9A63}"/>
              </a:ext>
            </a:extLst>
          </p:cNvPr>
          <p:cNvSpPr txBox="1"/>
          <p:nvPr/>
        </p:nvSpPr>
        <p:spPr>
          <a:xfrm>
            <a:off x="1127448" y="404664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</a:rPr>
              <a:t>教师填报模块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6232DD2-5358-4959-81FE-62E67B2CAA99}"/>
              </a:ext>
            </a:extLst>
          </p:cNvPr>
          <p:cNvSpPr txBox="1"/>
          <p:nvPr/>
        </p:nvSpPr>
        <p:spPr>
          <a:xfrm>
            <a:off x="1127448" y="1158021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填报教材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     获取分配所需填报教材的课程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     </a:t>
            </a:r>
            <a:r>
              <a:rPr lang="zh-CN" altLang="en-US" sz="2400" dirty="0"/>
              <a:t>教材填入与提交</a:t>
            </a:r>
            <a:r>
              <a:rPr lang="en-US" altLang="zh-CN" sz="2400" dirty="0"/>
              <a:t>  </a:t>
            </a:r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修改教材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   </a:t>
            </a:r>
            <a:r>
              <a:rPr lang="zh-CN" altLang="en-US" sz="2400" dirty="0"/>
              <a:t>更改教材信息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   </a:t>
            </a:r>
            <a:r>
              <a:rPr lang="zh-CN" altLang="en-US" sz="2400" dirty="0"/>
              <a:t>课程教材审批进展更新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   </a:t>
            </a:r>
            <a:r>
              <a:rPr lang="zh-CN" altLang="en-US" sz="2400" dirty="0"/>
              <a:t>发布教材更新通报信息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教材申报反馈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   </a:t>
            </a:r>
            <a:r>
              <a:rPr lang="zh-CN" altLang="en-US" sz="2400" dirty="0"/>
              <a:t>各教材的申报进展和失败信息通告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9EBCB26-3416-450A-BFEF-ACD163017B58}"/>
              </a:ext>
            </a:extLst>
          </p:cNvPr>
          <p:cNvSpPr/>
          <p:nvPr/>
        </p:nvSpPr>
        <p:spPr>
          <a:xfrm>
            <a:off x="1487488" y="620688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</a:rPr>
              <a:t>主任与副院长审批模块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0CD786F-BB30-4B0E-B81E-3F247F331F81}"/>
              </a:ext>
            </a:extLst>
          </p:cNvPr>
          <p:cNvSpPr txBox="1"/>
          <p:nvPr/>
        </p:nvSpPr>
        <p:spPr>
          <a:xfrm>
            <a:off x="1487488" y="1723455"/>
            <a:ext cx="78488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自动显示需审批教材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查看教材与课程信息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进行审批确认功能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更新审批进度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教材指导意见信息功能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教材更新申报的信息更改和提示功能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查看各教材申报进度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计算机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6_TF02901026_TF02901026" id="{394D99B5-E580-4D51-B986-6D4A6E2C9564}" vid="{21D4C2F2-AB67-4233-AF07-6D95B8F868C9}"/>
    </a:ext>
  </a:extLst>
</a:theme>
</file>

<file path=ppt/theme/theme2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业务技术电路板设计演示文稿（宽屏）</Template>
  <TotalTime>0</TotalTime>
  <Words>393</Words>
  <Application>Microsoft Office PowerPoint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幼圆</vt:lpstr>
      <vt:lpstr>Arial</vt:lpstr>
      <vt:lpstr>Calibri</vt:lpstr>
      <vt:lpstr>Candara</vt:lpstr>
      <vt:lpstr>Consolas</vt:lpstr>
      <vt:lpstr>Wingdings</vt:lpstr>
      <vt:lpstr>技术计算机 16x9</vt:lpstr>
      <vt:lpstr>软件项目管理  第十四周进展情况</vt:lpstr>
      <vt:lpstr>总体进展</vt:lpstr>
      <vt:lpstr>WBS</vt:lpstr>
      <vt:lpstr>WBS分解</vt:lpstr>
      <vt:lpstr>PowerPoint 演示文稿</vt:lpstr>
      <vt:lpstr>甘特图</vt:lpstr>
      <vt:lpstr>登陆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2017-12-12T14:47:31Z</dcterms:created>
  <dcterms:modified xsi:type="dcterms:W3CDTF">2017-12-12T17:09:21Z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