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64" r:id="rId3"/>
    <p:sldId id="257" r:id="rId4"/>
    <p:sldId id="259" r:id="rId5"/>
    <p:sldId id="260" r:id="rId6"/>
    <p:sldId id="275" r:id="rId7"/>
    <p:sldId id="261" r:id="rId8"/>
    <p:sldId id="266" r:id="rId9"/>
    <p:sldId id="267" r:id="rId10"/>
    <p:sldId id="262" r:id="rId11"/>
    <p:sldId id="269" r:id="rId12"/>
    <p:sldId id="265" r:id="rId13"/>
    <p:sldId id="268" r:id="rId14"/>
    <p:sldId id="270" r:id="rId15"/>
    <p:sldId id="271" r:id="rId16"/>
    <p:sldId id="273" r:id="rId17"/>
    <p:sldId id="27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1FCC3-02E9-4F45-86FC-9E62A1E51884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33E88-4CDA-432A-8EDD-3154F5A09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9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FA34-D70A-4BC6-89A4-D5D3E84476F7}" type="datetime1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1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744-2CE7-403D-8BBB-8D43C9C1CE99}" type="datetime1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97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4060-E0E5-4C0E-9ECA-4085D393804A}" type="datetime1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24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D7A5-6778-4F58-AB37-CD4E5623216A}" type="datetime1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00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BE2-674B-4F65-B6E5-8FEAE0B2355A}" type="datetime1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29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0851-971E-4B0B-9608-57B048AFC523}" type="datetime1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508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BCCE-1D3B-4C72-ACEC-CBFCECF140E2}" type="datetime1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87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C01-49C3-44D1-824F-DF8AFAE1EA94}" type="datetime1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6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397-AAAF-405B-8126-E35542930B1B}" type="datetime1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3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AC53-C75D-421F-993D-8D308C20ECA0}" type="datetime1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5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8E2D-9239-4C98-894D-A42FAA3635E2}" type="datetime1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8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8011-A598-4E2F-887B-08F2E44558AA}" type="datetime1">
              <a:rPr lang="en-GB" smtClean="0"/>
              <a:t>29/05/2019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25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CDC6-BE8D-4C34-B754-FD4A4A1308C5}" type="datetime1">
              <a:rPr lang="en-GB" smtClean="0"/>
              <a:t>29/05/2019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3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81DE-DA3E-45AC-AECF-1A228D001FF4}" type="datetime1">
              <a:rPr lang="en-GB" smtClean="0"/>
              <a:t>29/05/2019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31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3F7A-E131-4422-B60F-A882C17F9BF3}" type="datetime1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0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B910-B884-43FE-AF44-64A1648A5BE8}" type="datetime1">
              <a:rPr lang="en-GB" smtClean="0"/>
              <a:t>29/05/2019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4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9891-381A-43E1-B78F-1ACF940A4ABA}" type="datetime1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3514B9-E086-43E6-8923-A2AF1CCE7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s-www.cs.umass.edu/lfw/#deepfunnel-anchor" TargetMode="External"/><Relationship Id="rId2" Type="http://schemas.openxmlformats.org/officeDocument/2006/relationships/hyperlink" Target="https://www.kaggle.com/gasgallo/faces-data-n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sanqq.github.io/UTKFac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61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C309CB-D026-4F03-9CAE-44A804CB7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dirty="0">
                <a:ln w="22225">
                  <a:solidFill>
                    <a:srgbClr val="FFFFFF"/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Training A Convolutional Neural Network to Do Facial Recognition Using Big Data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FBC36-FA4C-421D-B5DD-2DCE4FC04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2784" y="3399217"/>
            <a:ext cx="3866342" cy="21906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Group Members</a:t>
            </a:r>
          </a:p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rgbClr val="FFC000"/>
                </a:solidFill>
              </a:rPr>
              <a:t>Cheah Jun </a:t>
            </a:r>
            <a:r>
              <a:rPr lang="en-US" sz="2000" dirty="0" err="1">
                <a:solidFill>
                  <a:srgbClr val="FFC000"/>
                </a:solidFill>
              </a:rPr>
              <a:t>Yitt</a:t>
            </a:r>
            <a:r>
              <a:rPr lang="en-US" sz="2000" dirty="0">
                <a:solidFill>
                  <a:srgbClr val="FFC000"/>
                </a:solidFill>
              </a:rPr>
              <a:t>    WQD180107 </a:t>
            </a:r>
          </a:p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rgbClr val="FFC000"/>
                </a:solidFill>
              </a:rPr>
              <a:t>Tan Yin Yen	        WQD180108</a:t>
            </a:r>
          </a:p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rgbClr val="FFC000"/>
                </a:solidFill>
              </a:rPr>
              <a:t>Choo Jian Wei	  WQD180124</a:t>
            </a:r>
          </a:p>
        </p:txBody>
      </p:sp>
    </p:spTree>
    <p:extLst>
      <p:ext uri="{BB962C8B-B14F-4D97-AF65-F5344CB8AC3E}">
        <p14:creationId xmlns:p14="http://schemas.microsoft.com/office/powerpoint/2010/main" val="224088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F357-B3CA-410E-8B68-1DC821DA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Scenario and Methodology</a:t>
            </a:r>
            <a:br>
              <a:rPr lang="en-GB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- Gender Prediction </a:t>
            </a:r>
            <a:endParaRPr lang="en-GB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415A9-1A0F-4360-B667-867C50E5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– Gender Prediction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0068E1-C096-44E3-A8A8-F4D1E3035977}"/>
              </a:ext>
            </a:extLst>
          </p:cNvPr>
          <p:cNvGrpSpPr/>
          <p:nvPr/>
        </p:nvGrpSpPr>
        <p:grpSpPr>
          <a:xfrm>
            <a:off x="373327" y="2498763"/>
            <a:ext cx="10965233" cy="2581238"/>
            <a:chOff x="485087" y="2141540"/>
            <a:chExt cx="11381793" cy="273585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D15D85-3559-48DE-9331-7FF26C6090B4}"/>
                </a:ext>
              </a:extLst>
            </p:cNvPr>
            <p:cNvCxnSpPr>
              <a:cxnSpLocks/>
            </p:cNvCxnSpPr>
            <p:nvPr/>
          </p:nvCxnSpPr>
          <p:spPr>
            <a:xfrm>
              <a:off x="5650759" y="2664419"/>
              <a:ext cx="287867" cy="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12C9B8C-0B5F-4FAE-86E3-E960914DCF30}"/>
                </a:ext>
              </a:extLst>
            </p:cNvPr>
            <p:cNvSpPr/>
            <p:nvPr/>
          </p:nvSpPr>
          <p:spPr>
            <a:xfrm>
              <a:off x="485087" y="3138805"/>
              <a:ext cx="1526593" cy="812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Data Acquisition</a:t>
              </a:r>
            </a:p>
            <a:p>
              <a:pPr algn="ctr"/>
              <a:r>
                <a:rPr lang="en-GB" sz="1600" dirty="0" err="1">
                  <a:solidFill>
                    <a:schemeClr val="bg1"/>
                  </a:solidFill>
                </a:rPr>
                <a:t>UTKFace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D665C2D-2AB3-4CB5-8865-00ED50872EE9}"/>
                </a:ext>
              </a:extLst>
            </p:cNvPr>
            <p:cNvSpPr/>
            <p:nvPr/>
          </p:nvSpPr>
          <p:spPr>
            <a:xfrm>
              <a:off x="2299547" y="3138805"/>
              <a:ext cx="1526593" cy="812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Data Pre-processing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7DA4A10-595B-4DB5-9C5C-DC3B4E91430A}"/>
                </a:ext>
              </a:extLst>
            </p:cNvPr>
            <p:cNvSpPr/>
            <p:nvPr/>
          </p:nvSpPr>
          <p:spPr>
            <a:xfrm>
              <a:off x="4114007" y="2258019"/>
              <a:ext cx="1526593" cy="8136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Train Set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22561A7-2682-4047-98F2-BCFB2EC6A98C}"/>
                </a:ext>
              </a:extLst>
            </p:cNvPr>
            <p:cNvSpPr/>
            <p:nvPr/>
          </p:nvSpPr>
          <p:spPr>
            <a:xfrm>
              <a:off x="4114006" y="4036797"/>
              <a:ext cx="1526593" cy="7785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Test Set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430D1A-FF15-4565-BCA6-423F027F022A}"/>
                </a:ext>
              </a:extLst>
            </p:cNvPr>
            <p:cNvSpPr/>
            <p:nvPr/>
          </p:nvSpPr>
          <p:spPr>
            <a:xfrm>
              <a:off x="5928467" y="2258019"/>
              <a:ext cx="1526593" cy="812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bg1"/>
                  </a:solidFill>
                </a:rPr>
                <a:t>Image Augmentation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6062101-7623-48FF-A9D0-40A5250B4727}"/>
                </a:ext>
              </a:extLst>
            </p:cNvPr>
            <p:cNvSpPr/>
            <p:nvPr/>
          </p:nvSpPr>
          <p:spPr>
            <a:xfrm>
              <a:off x="7742927" y="2258019"/>
              <a:ext cx="1526593" cy="7785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Model Training</a:t>
              </a:r>
            </a:p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 &amp; Selection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008D85-13A1-4DF7-9B26-3145747907A1}"/>
                </a:ext>
              </a:extLst>
            </p:cNvPr>
            <p:cNvSpPr/>
            <p:nvPr/>
          </p:nvSpPr>
          <p:spPr>
            <a:xfrm>
              <a:off x="9926115" y="4036797"/>
              <a:ext cx="1526594" cy="840602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AFEF7A73-1D65-4D14-BCFC-C39EE77F0D6B}"/>
                </a:ext>
              </a:extLst>
            </p:cNvPr>
            <p:cNvSpPr/>
            <p:nvPr/>
          </p:nvSpPr>
          <p:spPr>
            <a:xfrm>
              <a:off x="9511945" y="2141540"/>
              <a:ext cx="2354935" cy="966358"/>
            </a:xfrm>
            <a:prstGeom prst="diamon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0 – Male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1- Female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0849E6B-5C3C-49A3-9B79-7E61CAD0E8D6}"/>
                </a:ext>
              </a:extLst>
            </p:cNvPr>
            <p:cNvCxnSpPr>
              <a:cxnSpLocks/>
            </p:cNvCxnSpPr>
            <p:nvPr/>
          </p:nvCxnSpPr>
          <p:spPr>
            <a:xfrm>
              <a:off x="7465220" y="2666918"/>
              <a:ext cx="287867" cy="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0374A45-9A0A-454F-82C0-D46273D67A65}"/>
                </a:ext>
              </a:extLst>
            </p:cNvPr>
            <p:cNvCxnSpPr>
              <a:cxnSpLocks/>
            </p:cNvCxnSpPr>
            <p:nvPr/>
          </p:nvCxnSpPr>
          <p:spPr>
            <a:xfrm>
              <a:off x="2021840" y="3538179"/>
              <a:ext cx="287867" cy="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70F257C-104C-402E-837D-A8BEC5A958BF}"/>
                </a:ext>
              </a:extLst>
            </p:cNvPr>
            <p:cNvCxnSpPr>
              <a:cxnSpLocks/>
            </p:cNvCxnSpPr>
            <p:nvPr/>
          </p:nvCxnSpPr>
          <p:spPr>
            <a:xfrm>
              <a:off x="9269520" y="2633939"/>
              <a:ext cx="287867" cy="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698D0D7-8C8E-4F9F-8C62-DFC4DDD31C4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10679253" y="3107897"/>
              <a:ext cx="10160" cy="92890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DB2AAE-4E7B-48E3-B380-0DFAAF4AED4B}"/>
                </a:ext>
              </a:extLst>
            </p:cNvPr>
            <p:cNvCxnSpPr>
              <a:cxnSpLocks/>
            </p:cNvCxnSpPr>
            <p:nvPr/>
          </p:nvCxnSpPr>
          <p:spPr>
            <a:xfrm>
              <a:off x="3820516" y="3891021"/>
              <a:ext cx="333921" cy="18972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FF3574-CA05-461E-8BE8-9088A8CA3BDB}"/>
                </a:ext>
              </a:extLst>
            </p:cNvPr>
            <p:cNvCxnSpPr>
              <a:cxnSpLocks/>
            </p:cNvCxnSpPr>
            <p:nvPr/>
          </p:nvCxnSpPr>
          <p:spPr>
            <a:xfrm>
              <a:off x="5650759" y="4418957"/>
              <a:ext cx="4285516" cy="38141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262EE1-C9DB-4F7A-865E-0FA2AEE84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0932" y="3003256"/>
              <a:ext cx="353505" cy="171424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806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FAC7-7A84-475F-B7A5-9392E7AC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Gender Prediction</a:t>
            </a:r>
            <a:br>
              <a:rPr lang="en-GB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- Model Training &amp; Selection</a:t>
            </a:r>
            <a:endParaRPr lang="en-GB" sz="40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558159A-94DC-4C7A-B7EB-775AC6FE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– Gender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317F9-9609-4F4B-8CE6-73D67BEF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" y="2608306"/>
            <a:ext cx="4348480" cy="2742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20A43-2097-4A23-B77E-AAFAD441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4" y="2542212"/>
            <a:ext cx="4538663" cy="28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7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F357-B3CA-410E-8B68-1DC821DA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Scenario and Methodology</a:t>
            </a:r>
            <a:br>
              <a:rPr lang="en-GB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- Age Group Prediction </a:t>
            </a:r>
            <a:endParaRPr lang="en-GB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415A9-1A0F-4360-B667-867C50E5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– Age Group Prediction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0068E1-C096-44E3-A8A8-F4D1E3035977}"/>
              </a:ext>
            </a:extLst>
          </p:cNvPr>
          <p:cNvGrpSpPr/>
          <p:nvPr/>
        </p:nvGrpSpPr>
        <p:grpSpPr>
          <a:xfrm>
            <a:off x="373327" y="2346363"/>
            <a:ext cx="10965233" cy="2581238"/>
            <a:chOff x="485087" y="2141540"/>
            <a:chExt cx="11381793" cy="273585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D15D85-3559-48DE-9331-7FF26C6090B4}"/>
                </a:ext>
              </a:extLst>
            </p:cNvPr>
            <p:cNvCxnSpPr>
              <a:cxnSpLocks/>
            </p:cNvCxnSpPr>
            <p:nvPr/>
          </p:nvCxnSpPr>
          <p:spPr>
            <a:xfrm>
              <a:off x="5650759" y="2664419"/>
              <a:ext cx="287867" cy="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12C9B8C-0B5F-4FAE-86E3-E960914DCF30}"/>
                </a:ext>
              </a:extLst>
            </p:cNvPr>
            <p:cNvSpPr/>
            <p:nvPr/>
          </p:nvSpPr>
          <p:spPr>
            <a:xfrm>
              <a:off x="485087" y="3138805"/>
              <a:ext cx="1526593" cy="812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Data Acquisition</a:t>
              </a:r>
            </a:p>
            <a:p>
              <a:pPr algn="ctr"/>
              <a:r>
                <a:rPr lang="en-GB" sz="1600" dirty="0" err="1">
                  <a:solidFill>
                    <a:schemeClr val="bg1"/>
                  </a:solidFill>
                </a:rPr>
                <a:t>UTKFace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D665C2D-2AB3-4CB5-8865-00ED50872EE9}"/>
                </a:ext>
              </a:extLst>
            </p:cNvPr>
            <p:cNvSpPr/>
            <p:nvPr/>
          </p:nvSpPr>
          <p:spPr>
            <a:xfrm>
              <a:off x="2299547" y="3138805"/>
              <a:ext cx="1526593" cy="812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Data Pre-processing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7DA4A10-595B-4DB5-9C5C-DC3B4E91430A}"/>
                </a:ext>
              </a:extLst>
            </p:cNvPr>
            <p:cNvSpPr/>
            <p:nvPr/>
          </p:nvSpPr>
          <p:spPr>
            <a:xfrm>
              <a:off x="4114007" y="2258019"/>
              <a:ext cx="1526593" cy="8136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Train Set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22561A7-2682-4047-98F2-BCFB2EC6A98C}"/>
                </a:ext>
              </a:extLst>
            </p:cNvPr>
            <p:cNvSpPr/>
            <p:nvPr/>
          </p:nvSpPr>
          <p:spPr>
            <a:xfrm>
              <a:off x="4114006" y="4036797"/>
              <a:ext cx="1526593" cy="7785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Test Set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430D1A-FF15-4565-BCA6-423F027F022A}"/>
                </a:ext>
              </a:extLst>
            </p:cNvPr>
            <p:cNvSpPr/>
            <p:nvPr/>
          </p:nvSpPr>
          <p:spPr>
            <a:xfrm>
              <a:off x="5928467" y="2258019"/>
              <a:ext cx="1526593" cy="812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bg1"/>
                  </a:solidFill>
                </a:rPr>
                <a:t>Image Augmentation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6062101-7623-48FF-A9D0-40A5250B4727}"/>
                </a:ext>
              </a:extLst>
            </p:cNvPr>
            <p:cNvSpPr/>
            <p:nvPr/>
          </p:nvSpPr>
          <p:spPr>
            <a:xfrm>
              <a:off x="7742927" y="2258019"/>
              <a:ext cx="1526593" cy="7785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Model Training</a:t>
              </a:r>
            </a:p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 &amp; Selection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008D85-13A1-4DF7-9B26-3145747907A1}"/>
                </a:ext>
              </a:extLst>
            </p:cNvPr>
            <p:cNvSpPr/>
            <p:nvPr/>
          </p:nvSpPr>
          <p:spPr>
            <a:xfrm>
              <a:off x="9926115" y="4036797"/>
              <a:ext cx="1526594" cy="840602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AFEF7A73-1D65-4D14-BCFC-C39EE77F0D6B}"/>
                </a:ext>
              </a:extLst>
            </p:cNvPr>
            <p:cNvSpPr/>
            <p:nvPr/>
          </p:nvSpPr>
          <p:spPr>
            <a:xfrm>
              <a:off x="9511945" y="2141540"/>
              <a:ext cx="2354935" cy="966358"/>
            </a:xfrm>
            <a:prstGeom prst="diamon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E.g. Age Group 7-12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0849E6B-5C3C-49A3-9B79-7E61CAD0E8D6}"/>
                </a:ext>
              </a:extLst>
            </p:cNvPr>
            <p:cNvCxnSpPr>
              <a:cxnSpLocks/>
            </p:cNvCxnSpPr>
            <p:nvPr/>
          </p:nvCxnSpPr>
          <p:spPr>
            <a:xfrm>
              <a:off x="7465220" y="2666918"/>
              <a:ext cx="287867" cy="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0374A45-9A0A-454F-82C0-D46273D67A65}"/>
                </a:ext>
              </a:extLst>
            </p:cNvPr>
            <p:cNvCxnSpPr>
              <a:cxnSpLocks/>
            </p:cNvCxnSpPr>
            <p:nvPr/>
          </p:nvCxnSpPr>
          <p:spPr>
            <a:xfrm>
              <a:off x="2021840" y="3538179"/>
              <a:ext cx="287867" cy="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70F257C-104C-402E-837D-A8BEC5A958BF}"/>
                </a:ext>
              </a:extLst>
            </p:cNvPr>
            <p:cNvCxnSpPr>
              <a:cxnSpLocks/>
            </p:cNvCxnSpPr>
            <p:nvPr/>
          </p:nvCxnSpPr>
          <p:spPr>
            <a:xfrm>
              <a:off x="9269520" y="2633939"/>
              <a:ext cx="287867" cy="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698D0D7-8C8E-4F9F-8C62-DFC4DDD31C4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10679253" y="3107897"/>
              <a:ext cx="10160" cy="92890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DB2AAE-4E7B-48E3-B380-0DFAAF4AED4B}"/>
                </a:ext>
              </a:extLst>
            </p:cNvPr>
            <p:cNvCxnSpPr>
              <a:cxnSpLocks/>
            </p:cNvCxnSpPr>
            <p:nvPr/>
          </p:nvCxnSpPr>
          <p:spPr>
            <a:xfrm>
              <a:off x="3820516" y="3891021"/>
              <a:ext cx="333921" cy="18972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FF3574-CA05-461E-8BE8-9088A8CA3BDB}"/>
                </a:ext>
              </a:extLst>
            </p:cNvPr>
            <p:cNvCxnSpPr>
              <a:cxnSpLocks/>
            </p:cNvCxnSpPr>
            <p:nvPr/>
          </p:nvCxnSpPr>
          <p:spPr>
            <a:xfrm>
              <a:off x="5650759" y="4418957"/>
              <a:ext cx="4285516" cy="38141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262EE1-C9DB-4F7A-865E-0FA2AEE84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0932" y="3003256"/>
              <a:ext cx="353505" cy="171424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87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92C5-B9DD-4FC2-BED4-2DACFFAF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Age Group Prediction</a:t>
            </a:r>
            <a:br>
              <a:rPr lang="en-GB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- Model Training &amp; Selection</a:t>
            </a:r>
            <a:endParaRPr lang="en-GB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E2CA9-9200-436A-BBBB-1D46A8179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59" y="2739898"/>
            <a:ext cx="4563509" cy="2273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E0D24-5A22-4A8B-89DA-01D8A31A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568" y="2739898"/>
            <a:ext cx="4663442" cy="227342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488BF74-1A03-44CD-8B41-8EDBC5FB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– Age Group Prediction</a:t>
            </a:r>
          </a:p>
        </p:txBody>
      </p:sp>
    </p:spTree>
    <p:extLst>
      <p:ext uri="{BB962C8B-B14F-4D97-AF65-F5344CB8AC3E}">
        <p14:creationId xmlns:p14="http://schemas.microsoft.com/office/powerpoint/2010/main" val="390474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AB94-455A-4CA6-93E4-E23D7872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Person Re-Identification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BDF75-98C4-400C-84B8-DFD39CF3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95314"/>
            <a:ext cx="6805014" cy="262617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– Person Re-identification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2AFD53D-121C-446D-8D42-A41837C87097}"/>
              </a:ext>
            </a:extLst>
          </p:cNvPr>
          <p:cNvGrpSpPr/>
          <p:nvPr/>
        </p:nvGrpSpPr>
        <p:grpSpPr>
          <a:xfrm>
            <a:off x="677334" y="1495961"/>
            <a:ext cx="9720766" cy="4506643"/>
            <a:chOff x="868576" y="1428978"/>
            <a:chExt cx="9915476" cy="4596912"/>
          </a:xfrm>
        </p:grpSpPr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F8B71198-C188-483A-B3CB-2209D6D4EE9D}"/>
                </a:ext>
              </a:extLst>
            </p:cNvPr>
            <p:cNvCxnSpPr>
              <a:cxnSpLocks/>
            </p:cNvCxnSpPr>
            <p:nvPr/>
          </p:nvCxnSpPr>
          <p:spPr>
            <a:xfrm>
              <a:off x="7968622" y="3143210"/>
              <a:ext cx="68985" cy="2151879"/>
            </a:xfrm>
            <a:prstGeom prst="bentConnector3">
              <a:avLst>
                <a:gd name="adj1" fmla="val 1215277"/>
              </a:avLst>
            </a:prstGeom>
            <a:ln w="28575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B512D54-060F-434C-83F0-E01C81F0B141}"/>
                </a:ext>
              </a:extLst>
            </p:cNvPr>
            <p:cNvGrpSpPr/>
            <p:nvPr/>
          </p:nvGrpSpPr>
          <p:grpSpPr>
            <a:xfrm>
              <a:off x="868576" y="1428978"/>
              <a:ext cx="7802214" cy="4596912"/>
              <a:chOff x="868576" y="1428978"/>
              <a:chExt cx="7802214" cy="459691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9888553-4290-49AE-BE36-11A9779C64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2339" y="3488594"/>
                <a:ext cx="1116000" cy="525825"/>
              </a:xfrm>
              <a:prstGeom prst="straightConnector1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3AEB39B-47AB-4302-B429-58D1C9E1D56A}"/>
                  </a:ext>
                </a:extLst>
              </p:cNvPr>
              <p:cNvSpPr/>
              <p:nvPr/>
            </p:nvSpPr>
            <p:spPr>
              <a:xfrm>
                <a:off x="1245736" y="1445639"/>
                <a:ext cx="1559459" cy="772112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Train Data</a:t>
                </a:r>
              </a:p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LFW + FDN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D6067E4-1C10-4F07-ABAC-85B04E23D9FD}"/>
                  </a:ext>
                </a:extLst>
              </p:cNvPr>
              <p:cNvSpPr/>
              <p:nvPr/>
            </p:nvSpPr>
            <p:spPr>
              <a:xfrm>
                <a:off x="4039557" y="1428978"/>
                <a:ext cx="1559459" cy="80550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CNN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5CBE2F3-FC1C-427B-A185-FC7DE85F6233}"/>
                  </a:ext>
                </a:extLst>
              </p:cNvPr>
              <p:cNvSpPr/>
              <p:nvPr/>
            </p:nvSpPr>
            <p:spPr>
              <a:xfrm>
                <a:off x="4039557" y="3965156"/>
                <a:ext cx="1559459" cy="80640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Trained Identity Model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5CC0C56-258F-433E-9C81-3AA827897279}"/>
                  </a:ext>
                </a:extLst>
              </p:cNvPr>
              <p:cNvSpPr/>
              <p:nvPr/>
            </p:nvSpPr>
            <p:spPr>
              <a:xfrm>
                <a:off x="6706338" y="4952811"/>
                <a:ext cx="1470722" cy="734525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Feature</a:t>
                </a:r>
              </a:p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D770105-81BD-4F85-B830-386446F867D8}"/>
                  </a:ext>
                </a:extLst>
              </p:cNvPr>
              <p:cNvSpPr/>
              <p:nvPr/>
            </p:nvSpPr>
            <p:spPr>
              <a:xfrm>
                <a:off x="6637353" y="2784763"/>
                <a:ext cx="1470722" cy="76686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>
                    <a:solidFill>
                      <a:schemeClr val="bg1"/>
                    </a:solidFill>
                  </a:rPr>
                  <a:t>Feature Vector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464E15D-B508-41C5-9FC3-031EB3DAA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9184" y="4698512"/>
                <a:ext cx="1134000" cy="33325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843365F-A15F-410B-B730-B0CDE880E123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>
                <a:off x="2805195" y="1831695"/>
                <a:ext cx="1234362" cy="3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ACA0346-AE38-4815-8961-034186FB54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287" y="2244313"/>
                <a:ext cx="0" cy="173067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0A3FE0-CA39-4ADF-AAFE-9B8EA633E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904" y="3326943"/>
                <a:ext cx="1017149" cy="699780"/>
              </a:xfrm>
              <a:prstGeom prst="straightConnector1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1BACB67-0380-45DE-AA28-B63084A9A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03870" y="4695948"/>
                <a:ext cx="1355351" cy="55217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5" descr="A person wearing a suit and tie smiling at the camera&#10;&#10;Description automatically generated">
                <a:extLst>
                  <a:ext uri="{FF2B5EF4-FFF2-40B4-BE49-F238E27FC236}">
                    <a16:creationId xmlns:a16="http://schemas.microsoft.com/office/drawing/2014/main" id="{69AD4BE0-2A10-47AD-8E58-FD186C285B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308" b="24021"/>
              <a:stretch/>
            </p:blipFill>
            <p:spPr>
              <a:xfrm>
                <a:off x="1592867" y="4740127"/>
                <a:ext cx="936790" cy="953962"/>
              </a:xfrm>
              <a:prstGeom prst="rect">
                <a:avLst/>
              </a:prstGeom>
            </p:spPr>
          </p:pic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6EFAA67-4644-4690-B5E4-097FFBCEBF09}"/>
                  </a:ext>
                </a:extLst>
              </p:cNvPr>
              <p:cNvGrpSpPr/>
              <p:nvPr/>
            </p:nvGrpSpPr>
            <p:grpSpPr>
              <a:xfrm>
                <a:off x="1091677" y="2442602"/>
                <a:ext cx="1919507" cy="1814127"/>
                <a:chOff x="673888" y="2900777"/>
                <a:chExt cx="2106669" cy="2073826"/>
              </a:xfrm>
            </p:grpSpPr>
            <p:pic>
              <p:nvPicPr>
                <p:cNvPr id="28" name="Picture 27" descr="A person posing for the camera&#10;&#10;Description automatically generated">
                  <a:extLst>
                    <a:ext uri="{FF2B5EF4-FFF2-40B4-BE49-F238E27FC236}">
                      <a16:creationId xmlns:a16="http://schemas.microsoft.com/office/drawing/2014/main" id="{39EF68E2-530B-4226-AF72-4DB827A9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18" t="2818" r="23219" b="-3278"/>
                <a:stretch/>
              </p:blipFill>
              <p:spPr>
                <a:xfrm>
                  <a:off x="673888" y="3958375"/>
                  <a:ext cx="1035010" cy="1016228"/>
                </a:xfrm>
                <a:prstGeom prst="rect">
                  <a:avLst/>
                </a:prstGeom>
              </p:spPr>
            </p:pic>
            <p:pic>
              <p:nvPicPr>
                <p:cNvPr id="30" name="Picture 29" descr="A person wearing glasses and smiling at the camera&#10;&#10;Description automatically generated">
                  <a:extLst>
                    <a:ext uri="{FF2B5EF4-FFF2-40B4-BE49-F238E27FC236}">
                      <a16:creationId xmlns:a16="http://schemas.microsoft.com/office/drawing/2014/main" id="{A956254C-32A3-4F30-8A16-8A975D5E8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8" t="4789" r="20488" b="8064"/>
                <a:stretch/>
              </p:blipFill>
              <p:spPr>
                <a:xfrm>
                  <a:off x="1764920" y="3958375"/>
                  <a:ext cx="1015637" cy="973270"/>
                </a:xfrm>
                <a:prstGeom prst="rect">
                  <a:avLst/>
                </a:prstGeom>
              </p:spPr>
            </p:pic>
            <p:pic>
              <p:nvPicPr>
                <p:cNvPr id="32" name="Picture 31" descr="A person looking at the camera&#10;&#10;Description automatically generated">
                  <a:extLst>
                    <a:ext uri="{FF2B5EF4-FFF2-40B4-BE49-F238E27FC236}">
                      <a16:creationId xmlns:a16="http://schemas.microsoft.com/office/drawing/2014/main" id="{EE0F4DAE-DD56-4AC4-89E1-4DC18EF8A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4920" y="2906068"/>
                  <a:ext cx="1005647" cy="1005647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erson posing for the camera&#10;&#10;Description automatically generated">
                  <a:extLst>
                    <a:ext uri="{FF2B5EF4-FFF2-40B4-BE49-F238E27FC236}">
                      <a16:creationId xmlns:a16="http://schemas.microsoft.com/office/drawing/2014/main" id="{1B3013F0-955B-4889-993E-1B9A43D41A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86" r="15864" b="2011"/>
                <a:stretch/>
              </p:blipFill>
              <p:spPr>
                <a:xfrm>
                  <a:off x="677334" y="2900777"/>
                  <a:ext cx="1035011" cy="1016228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62FCB4-5DAB-42CE-9EEB-4A5909831F34}"/>
                  </a:ext>
                </a:extLst>
              </p:cNvPr>
              <p:cNvSpPr txBox="1"/>
              <p:nvPr/>
            </p:nvSpPr>
            <p:spPr>
              <a:xfrm>
                <a:off x="1281533" y="4225657"/>
                <a:ext cx="1559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Unseen Image 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E30427-11A4-4E78-8EC3-307B690C8048}"/>
                  </a:ext>
                </a:extLst>
              </p:cNvPr>
              <p:cNvSpPr txBox="1"/>
              <p:nvPr/>
            </p:nvSpPr>
            <p:spPr>
              <a:xfrm>
                <a:off x="868576" y="5687336"/>
                <a:ext cx="24148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New Unseen Image </a:t>
                </a:r>
              </a:p>
            </p:txBody>
          </p:sp>
          <p:sp>
            <p:nvSpPr>
              <p:cNvPr id="78" name="Arrow: Up-Down 77">
                <a:extLst>
                  <a:ext uri="{FF2B5EF4-FFF2-40B4-BE49-F238E27FC236}">
                    <a16:creationId xmlns:a16="http://schemas.microsoft.com/office/drawing/2014/main" id="{1FD0734A-210B-477C-A525-E805C020E1B8}"/>
                  </a:ext>
                </a:extLst>
              </p:cNvPr>
              <p:cNvSpPr/>
              <p:nvPr/>
            </p:nvSpPr>
            <p:spPr>
              <a:xfrm>
                <a:off x="7217131" y="3563303"/>
                <a:ext cx="423263" cy="1389508"/>
              </a:xfrm>
              <a:prstGeom prst="upDown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0549795-93FC-4918-A0A0-BA7A7D5916DB}"/>
                  </a:ext>
                </a:extLst>
              </p:cNvPr>
              <p:cNvSpPr txBox="1"/>
              <p:nvPr/>
            </p:nvSpPr>
            <p:spPr>
              <a:xfrm>
                <a:off x="7545359" y="4040991"/>
                <a:ext cx="112543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Similar</a:t>
                </a: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4E2B6C4-0B11-48B1-9F1F-83456EA0D323}"/>
                </a:ext>
              </a:extLst>
            </p:cNvPr>
            <p:cNvCxnSpPr>
              <a:cxnSpLocks/>
            </p:cNvCxnSpPr>
            <p:nvPr/>
          </p:nvCxnSpPr>
          <p:spPr>
            <a:xfrm>
              <a:off x="8812369" y="4236598"/>
              <a:ext cx="50096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D370D5A-285C-4823-832C-01A12FABC3A5}"/>
                </a:ext>
              </a:extLst>
            </p:cNvPr>
            <p:cNvSpPr/>
            <p:nvPr/>
          </p:nvSpPr>
          <p:spPr>
            <a:xfrm>
              <a:off x="9313330" y="3873297"/>
              <a:ext cx="1470722" cy="76686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bg1"/>
                  </a:solidFill>
                </a:rPr>
                <a:t>KNN Classification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55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964C-DB05-4320-95B6-7EA6DBB4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Feature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9581E-A9C5-45AA-ACAE-344854DF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– Feature Clustering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82D8791-B3E1-4863-99B5-8236ECD05C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2573"/>
            <a:ext cx="5788901" cy="41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8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3D86-3A05-46DF-8B0C-A87F1C23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CE13-C391-428C-83F1-C3B77AC5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6739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Facial recognition is widely used today</a:t>
            </a: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E.g. Amazon Go, Smartphones with Face Unlock</a:t>
            </a: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Achieved satisfactory accuracies on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42B53-1285-4D13-A631-C41B6BD6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– 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49E72-12F4-42F3-84F7-D256D668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3735" y="3307687"/>
            <a:ext cx="66389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0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2870-5E28-462D-B21C-1FB2776D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Facial Recognition App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C90E-C1DC-4CE9-8D27-FC4661AF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3" y="2563790"/>
            <a:ext cx="4978227" cy="2363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     Predicts:</a:t>
            </a:r>
          </a:p>
          <a:p>
            <a:pPr lvl="1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identity</a:t>
            </a:r>
          </a:p>
          <a:p>
            <a:pPr lvl="1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gender</a:t>
            </a:r>
          </a:p>
          <a:p>
            <a:pPr lvl="1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age</a:t>
            </a:r>
          </a:p>
          <a:p>
            <a:pPr marL="457200" lvl="1" indent="0">
              <a:buClr>
                <a:schemeClr val="bg1">
                  <a:lumMod val="65000"/>
                </a:schemeClr>
              </a:buClr>
              <a:buNone/>
            </a:pPr>
            <a:r>
              <a:rPr lang="en-GB" sz="2200" dirty="0"/>
              <a:t>based on images uploaded.</a:t>
            </a:r>
          </a:p>
        </p:txBody>
      </p:sp>
      <p:pic>
        <p:nvPicPr>
          <p:cNvPr id="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9BB846-86C6-446F-B4F3-42E2BE4CC2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5" y="1448434"/>
            <a:ext cx="2652966" cy="5171685"/>
          </a:xfrm>
          <a:prstGeom prst="rect">
            <a:avLst/>
          </a:prstGeom>
          <a:ln>
            <a:noFill/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25508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2461-EE26-448C-A1A3-9CD47171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0"/>
            <a:ext cx="10515600" cy="8255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000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52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4F56-3573-4FA9-8FC9-837668CE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>
                <a:solidFill>
                  <a:schemeClr val="accent2">
                    <a:lumMod val="75000"/>
                  </a:schemeClr>
                </a:solidFill>
              </a:rPr>
              <a:t>Facial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2276-D368-4E3D-B0AC-060ACC4A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7264"/>
            <a:ext cx="8596668" cy="3880773"/>
          </a:xfrm>
        </p:spPr>
        <p:txBody>
          <a:bodyPr/>
          <a:lstStyle/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A technology capable of identifying or verifying a person from a digital image or a video frame</a:t>
            </a: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Has been used in various system like security system, commercial identification, video surveillance etc.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6C283-AF8B-4FF1-9CE2-CCDA1416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0083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CA69-69F7-4580-86D1-8BB30C34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790641" cy="132080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accent2">
                    <a:lumMod val="75000"/>
                  </a:schemeClr>
                </a:solidFill>
              </a:rPr>
              <a:t>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8C60-8FFD-4A13-9042-167BEC55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58950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Current state-of-the-art models for image recognition</a:t>
            </a: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Capable of learning and modelling non-linear and complex relationships</a:t>
            </a: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Apply a series of filters to the raw pixel data of an image to extract and learn higher-level features, which the model can then use for classification</a:t>
            </a: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Contains of three components:</a:t>
            </a:r>
          </a:p>
          <a:p>
            <a:pPr marL="0" indent="0">
              <a:buClr>
                <a:schemeClr val="bg1">
                  <a:lumMod val="65000"/>
                </a:schemeClr>
              </a:buClr>
              <a:buNone/>
            </a:pPr>
            <a:r>
              <a:rPr lang="en-GB" sz="2200" dirty="0"/>
              <a:t> 	 -  convolutional layers</a:t>
            </a:r>
          </a:p>
          <a:p>
            <a:pPr marL="0" indent="0">
              <a:buClr>
                <a:schemeClr val="bg1">
                  <a:lumMod val="65000"/>
                </a:schemeClr>
              </a:buClr>
              <a:buNone/>
            </a:pPr>
            <a:r>
              <a:rPr lang="en-GB" sz="2200" dirty="0"/>
              <a:t>	 -  pooling layers</a:t>
            </a:r>
          </a:p>
          <a:p>
            <a:pPr marL="0" indent="0">
              <a:buClr>
                <a:schemeClr val="bg1">
                  <a:lumMod val="65000"/>
                </a:schemeClr>
              </a:buClr>
              <a:buNone/>
            </a:pPr>
            <a:r>
              <a:rPr lang="en-GB" sz="2200" dirty="0"/>
              <a:t>	 -  fully connected layers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BE00C-4E27-4501-923F-4F93F847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025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28FD89-BDB7-4799-9139-2C8A162C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8650"/>
            <a:ext cx="10515600" cy="1081088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Process of Convolutional Neural Network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AE685D-8006-4784-97F6-A83C74AF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343401"/>
            <a:ext cx="9410700" cy="158115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/>
              <a:t>Each module consists of a convolutional layer followed by a pooling layer. </a:t>
            </a: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/>
              <a:t>The last convolutional module is followed by layers that perform classification.</a:t>
            </a: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/>
              <a:t>The final dense layer in a CNN contains a single node for each target class in the model, with a </a:t>
            </a:r>
            <a:r>
              <a:rPr lang="en-GB" dirty="0" err="1"/>
              <a:t>softmax</a:t>
            </a:r>
            <a:r>
              <a:rPr lang="en-GB" dirty="0"/>
              <a:t> activation </a:t>
            </a: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 err="1"/>
              <a:t>Softmax</a:t>
            </a:r>
            <a:r>
              <a:rPr lang="en-GB" dirty="0"/>
              <a:t> values for a given image is interpreted as relative measurements of how likely it is that the image falls into each target class.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A1F48-74F3-4A53-9099-D720C673E4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4228" y="1506154"/>
            <a:ext cx="7590672" cy="256449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202F115-285D-4275-9AAC-301E5550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13319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4628-DA30-4291-A191-B4F3D808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>
                <a:solidFill>
                  <a:schemeClr val="accent2">
                    <a:lumMod val="75000"/>
                  </a:schemeClr>
                </a:solidFill>
              </a:rPr>
              <a:t>MobileNetV2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9803-DA48-4998-90E2-16D983B7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Achieves very good Top-1 accuracy versus floating-point operations (FLOPs) required trade-off and has a relatively high Top-1 accuracy density.</a:t>
            </a: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/>
              <a:t>Significantly reduces memory required and number of operations while maintaining the same accuracy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F0723-1145-49E0-9E77-674BC518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1751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4A5B-57E9-4DB1-8398-16E1FCF2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CFBF-8092-4F52-AA30-3BCEB777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 err="1"/>
              <a:t>faces_data_new</a:t>
            </a:r>
            <a:r>
              <a:rPr lang="en-GB" sz="2200" dirty="0"/>
              <a:t> (FDN)</a:t>
            </a:r>
          </a:p>
          <a:p>
            <a:pPr lvl="1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https://www.kaggle.com/gasgallo/faces-data-new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 err="1"/>
              <a:t>Labeled</a:t>
            </a:r>
            <a:r>
              <a:rPr lang="en-GB" sz="2200" dirty="0"/>
              <a:t> Faces in the Wild (LFW)</a:t>
            </a:r>
          </a:p>
          <a:p>
            <a:pPr lvl="1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http://vis-www.cs.umass.edu/lfw/#deepfunnel-anchor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200" dirty="0" err="1"/>
              <a:t>UTKFace</a:t>
            </a:r>
            <a:endParaRPr lang="en-GB" sz="2200" dirty="0"/>
          </a:p>
          <a:p>
            <a:pPr lvl="1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https://susanqq.github.io/UTKFace/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Clr>
                <a:schemeClr val="bg1">
                  <a:lumMod val="65000"/>
                </a:schemeClr>
              </a:buClr>
              <a:buNone/>
            </a:pPr>
            <a:endParaRPr lang="en-GB" sz="2000" dirty="0"/>
          </a:p>
          <a:p>
            <a:pPr lvl="1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20BBA-9410-4C16-ADCB-65B114AF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– Data Source</a:t>
            </a:r>
          </a:p>
        </p:txBody>
      </p:sp>
    </p:spTree>
    <p:extLst>
      <p:ext uri="{BB962C8B-B14F-4D97-AF65-F5344CB8AC3E}">
        <p14:creationId xmlns:p14="http://schemas.microsoft.com/office/powerpoint/2010/main" val="238193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C247-3420-4A11-98CD-9B0A2D53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Scenario and Methodology</a:t>
            </a:r>
            <a:br>
              <a:rPr lang="en-GB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- Identity Prediction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BB8DD-2611-4C35-996A-CE4C5EB3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– Identity Prediction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F2AE0F-5DA0-4C4E-857D-AC62C46CF196}"/>
              </a:ext>
            </a:extLst>
          </p:cNvPr>
          <p:cNvGrpSpPr/>
          <p:nvPr/>
        </p:nvGrpSpPr>
        <p:grpSpPr>
          <a:xfrm>
            <a:off x="363802" y="2470187"/>
            <a:ext cx="10965233" cy="2581239"/>
            <a:chOff x="485087" y="2141539"/>
            <a:chExt cx="11381793" cy="273586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49567D-4190-433C-BCC6-BE2770EDCC50}"/>
                </a:ext>
              </a:extLst>
            </p:cNvPr>
            <p:cNvCxnSpPr>
              <a:cxnSpLocks/>
            </p:cNvCxnSpPr>
            <p:nvPr/>
          </p:nvCxnSpPr>
          <p:spPr>
            <a:xfrm>
              <a:off x="5650759" y="2664419"/>
              <a:ext cx="287867" cy="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9C20DAD-645C-429F-969C-882BA928171A}"/>
                </a:ext>
              </a:extLst>
            </p:cNvPr>
            <p:cNvSpPr/>
            <p:nvPr/>
          </p:nvSpPr>
          <p:spPr>
            <a:xfrm>
              <a:off x="485087" y="3138805"/>
              <a:ext cx="1526593" cy="812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Data Acquisition</a:t>
              </a:r>
            </a:p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FDN,LFW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70B0D43-15F4-4A14-AE21-1AA3F8DE41BC}"/>
                </a:ext>
              </a:extLst>
            </p:cNvPr>
            <p:cNvSpPr/>
            <p:nvPr/>
          </p:nvSpPr>
          <p:spPr>
            <a:xfrm>
              <a:off x="2299547" y="3138805"/>
              <a:ext cx="1526593" cy="812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Data Pre-processing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039A5A8-E6C2-49CB-B8ED-2F079A950330}"/>
                </a:ext>
              </a:extLst>
            </p:cNvPr>
            <p:cNvSpPr/>
            <p:nvPr/>
          </p:nvSpPr>
          <p:spPr>
            <a:xfrm>
              <a:off x="4114007" y="2258019"/>
              <a:ext cx="1526593" cy="8136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Train Set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8E618F-CEBF-4546-8F6C-372B191138C3}"/>
                </a:ext>
              </a:extLst>
            </p:cNvPr>
            <p:cNvSpPr/>
            <p:nvPr/>
          </p:nvSpPr>
          <p:spPr>
            <a:xfrm>
              <a:off x="4114006" y="4036797"/>
              <a:ext cx="1526593" cy="7785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Test Set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7E3CA66-CF6B-4081-8578-5C77153E2D56}"/>
                </a:ext>
              </a:extLst>
            </p:cNvPr>
            <p:cNvSpPr/>
            <p:nvPr/>
          </p:nvSpPr>
          <p:spPr>
            <a:xfrm>
              <a:off x="5928467" y="2258019"/>
              <a:ext cx="1526593" cy="812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bg1"/>
                  </a:solidFill>
                </a:rPr>
                <a:t>Image Augmentation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AAE48D3-F119-4F92-8727-B14D4284DE8A}"/>
                </a:ext>
              </a:extLst>
            </p:cNvPr>
            <p:cNvSpPr/>
            <p:nvPr/>
          </p:nvSpPr>
          <p:spPr>
            <a:xfrm>
              <a:off x="7742927" y="2258019"/>
              <a:ext cx="1526593" cy="7785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Model Training</a:t>
              </a:r>
            </a:p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 &amp; Selection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A76CD8-B1DC-4880-B0AE-7CA69451B2F7}"/>
                </a:ext>
              </a:extLst>
            </p:cNvPr>
            <p:cNvSpPr/>
            <p:nvPr/>
          </p:nvSpPr>
          <p:spPr>
            <a:xfrm>
              <a:off x="9926115" y="4036797"/>
              <a:ext cx="1526594" cy="840602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DE36BE85-C01D-465E-ACB7-A37A4842573C}"/>
                </a:ext>
              </a:extLst>
            </p:cNvPr>
            <p:cNvSpPr/>
            <p:nvPr/>
          </p:nvSpPr>
          <p:spPr>
            <a:xfrm>
              <a:off x="9511945" y="2141539"/>
              <a:ext cx="2354935" cy="966358"/>
            </a:xfrm>
            <a:prstGeom prst="diamon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E.g. Identity Tigerwood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4EF93E-F173-45B1-882B-CCC144919705}"/>
                </a:ext>
              </a:extLst>
            </p:cNvPr>
            <p:cNvCxnSpPr>
              <a:cxnSpLocks/>
            </p:cNvCxnSpPr>
            <p:nvPr/>
          </p:nvCxnSpPr>
          <p:spPr>
            <a:xfrm>
              <a:off x="7465220" y="2666918"/>
              <a:ext cx="287867" cy="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2F705C-E06B-4423-B716-23AC078A8A79}"/>
                </a:ext>
              </a:extLst>
            </p:cNvPr>
            <p:cNvCxnSpPr>
              <a:cxnSpLocks/>
            </p:cNvCxnSpPr>
            <p:nvPr/>
          </p:nvCxnSpPr>
          <p:spPr>
            <a:xfrm>
              <a:off x="2021840" y="3538179"/>
              <a:ext cx="287867" cy="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ADAA745-117B-4D4A-AA19-09B1420DAB98}"/>
                </a:ext>
              </a:extLst>
            </p:cNvPr>
            <p:cNvCxnSpPr>
              <a:cxnSpLocks/>
            </p:cNvCxnSpPr>
            <p:nvPr/>
          </p:nvCxnSpPr>
          <p:spPr>
            <a:xfrm>
              <a:off x="9269520" y="2633939"/>
              <a:ext cx="287867" cy="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A3E1121-44DB-40B3-AC34-DAAEB0CA3C1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10679253" y="3107897"/>
              <a:ext cx="10160" cy="92890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C7F1A06-F451-4F37-945B-DFB3CCA05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20516" y="3891021"/>
              <a:ext cx="333921" cy="189720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1B56D0C-FED2-4DF5-9DE3-26F6EAB457B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759" y="4418957"/>
              <a:ext cx="4285516" cy="38141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F47B915-E291-4779-8CD0-D98A202CD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0932" y="3003256"/>
              <a:ext cx="353505" cy="171424"/>
            </a:xfrm>
            <a:prstGeom prst="straightConnector1">
              <a:avLst/>
            </a:prstGeom>
            <a:ln w="28575">
              <a:solidFill>
                <a:srgbClr val="F791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15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328B-94C5-4DAF-95D4-49D75B64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Identity Prediction </a:t>
            </a:r>
            <a:br>
              <a:rPr lang="en-GB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– Image Augmentation </a:t>
            </a:r>
            <a:endParaRPr lang="en-GB" sz="4000" dirty="0"/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FFF8043-A6B8-4E46-B141-350DF90AC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24" y="2690942"/>
            <a:ext cx="1952365" cy="1952365"/>
          </a:xfrm>
          <a:prstGeom prst="rect">
            <a:avLst/>
          </a:prstGeom>
        </p:spPr>
      </p:pic>
      <p:pic>
        <p:nvPicPr>
          <p:cNvPr id="9" name="Picture 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5BD449D-2361-4E2D-A241-909323DC3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419" y="2720576"/>
            <a:ext cx="2003160" cy="2003160"/>
          </a:xfrm>
          <a:prstGeom prst="rect">
            <a:avLst/>
          </a:prstGeom>
        </p:spPr>
      </p:pic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4E8BB6F-21A0-4EF4-9A36-AA6964F63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" y="2690943"/>
            <a:ext cx="1952364" cy="1952364"/>
          </a:xfrm>
          <a:prstGeom prst="rect">
            <a:avLst/>
          </a:prstGeom>
        </p:spPr>
      </p:pic>
      <p:pic>
        <p:nvPicPr>
          <p:cNvPr id="13" name="Picture 1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815B6421-C1B1-4AF6-9FE9-4350401B1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25" y="2690942"/>
            <a:ext cx="2003161" cy="2003161"/>
          </a:xfrm>
          <a:prstGeom prst="rect">
            <a:avLst/>
          </a:prstGeom>
        </p:spPr>
      </p:pic>
      <p:pic>
        <p:nvPicPr>
          <p:cNvPr id="15" name="Picture 1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897BB95-20EB-4546-8064-983E1906C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22" y="2719516"/>
            <a:ext cx="2003161" cy="2003161"/>
          </a:xfrm>
          <a:prstGeom prst="rect">
            <a:avLst/>
          </a:prstGeom>
        </p:spPr>
      </p:pic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6360360D-9569-4914-AF03-D9839190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– Identity Prediction</a:t>
            </a:r>
          </a:p>
        </p:txBody>
      </p:sp>
    </p:spTree>
    <p:extLst>
      <p:ext uri="{BB962C8B-B14F-4D97-AF65-F5344CB8AC3E}">
        <p14:creationId xmlns:p14="http://schemas.microsoft.com/office/powerpoint/2010/main" val="294720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DC54-A32E-4BBE-87BD-4C1AB1DD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Identity Prediction </a:t>
            </a:r>
            <a:br>
              <a:rPr lang="en-GB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– Model Training &amp; Selection</a:t>
            </a:r>
            <a:endParaRPr lang="en-GB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AD1C7C-E0FC-4208-9CDB-8EBF0607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94" y="2818558"/>
            <a:ext cx="4710951" cy="2220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8AD6D6-EEFC-408C-816B-F33DAC3D9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845" y="2794264"/>
            <a:ext cx="4660655" cy="2268933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077088F-1EA7-4AB4-A76F-F6E8202B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Training A Convolutional Neural Network to Do Facial Recognition – Identity Prediction</a:t>
            </a:r>
          </a:p>
        </p:txBody>
      </p:sp>
    </p:spTree>
    <p:extLst>
      <p:ext uri="{BB962C8B-B14F-4D97-AF65-F5344CB8AC3E}">
        <p14:creationId xmlns:p14="http://schemas.microsoft.com/office/powerpoint/2010/main" val="19943287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609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Wingdings 3</vt:lpstr>
      <vt:lpstr>Facet</vt:lpstr>
      <vt:lpstr>Training A Convolutional Neural Network to Do Facial Recognition Using Big Data</vt:lpstr>
      <vt:lpstr>Facial Recognition</vt:lpstr>
      <vt:lpstr>Convolutional Neural Network (CNN)</vt:lpstr>
      <vt:lpstr>Process of Convolutional Neural Network</vt:lpstr>
      <vt:lpstr>MobileNetV2</vt:lpstr>
      <vt:lpstr>Data Acquisition</vt:lpstr>
      <vt:lpstr>Scenario and Methodology - Identity Prediction </vt:lpstr>
      <vt:lpstr>Identity Prediction  – Image Augmentation </vt:lpstr>
      <vt:lpstr>Identity Prediction  – Model Training &amp; Selection</vt:lpstr>
      <vt:lpstr>Scenario and Methodology - Gender Prediction </vt:lpstr>
      <vt:lpstr>Gender Prediction - Model Training &amp; Selection</vt:lpstr>
      <vt:lpstr>Scenario and Methodology - Age Group Prediction </vt:lpstr>
      <vt:lpstr>Age Group Prediction - Model Training &amp; Selection</vt:lpstr>
      <vt:lpstr>Person Re-Identification</vt:lpstr>
      <vt:lpstr>Feature Clustering</vt:lpstr>
      <vt:lpstr>Conclusion</vt:lpstr>
      <vt:lpstr>Facial Recognition App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 Convolutional Neural Network to Do Facial Recognition Using Big Data</dc:title>
  <dc:creator>TAN YIN YEN</dc:creator>
  <cp:lastModifiedBy>TAN YIN YEN</cp:lastModifiedBy>
  <cp:revision>34</cp:revision>
  <dcterms:created xsi:type="dcterms:W3CDTF">2019-05-29T09:09:06Z</dcterms:created>
  <dcterms:modified xsi:type="dcterms:W3CDTF">2019-05-29T14:22:46Z</dcterms:modified>
</cp:coreProperties>
</file>