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229D6D9-F852-4125-827D-6387BEE3DBAD}">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俊逸" initials="张" lastIdx="1" clrIdx="0">
    <p:extLst>
      <p:ext uri="{19B8F6BF-5375-455C-9EA6-DF929625EA0E}">
        <p15:presenceInfo xmlns:p15="http://schemas.microsoft.com/office/powerpoint/2012/main" userId="2804d9c1c66e3b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4" d="100"/>
          <a:sy n="124" d="100"/>
        </p:scale>
        <p:origin x="365" y="10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iteSeerX_(identifier)" TargetMode="External"/><Relationship Id="rId2" Type="http://schemas.openxmlformats.org/officeDocument/2006/relationships/hyperlink" Target="http://repositories.cdlib.org/anderson/fin/1-01/" TargetMode="External"/><Relationship Id="rId1" Type="http://schemas.openxmlformats.org/officeDocument/2006/relationships/slideLayout" Target="../slideLayouts/slideLayout2.xml"/><Relationship Id="rId6" Type="http://schemas.openxmlformats.org/officeDocument/2006/relationships/hyperlink" Target="https://doi.org/10.1093%2Frfs%2F14.1.113" TargetMode="External"/><Relationship Id="rId5" Type="http://schemas.openxmlformats.org/officeDocument/2006/relationships/hyperlink" Target="https://en.wikipedia.org/wiki/Doi_(identifier)" TargetMode="External"/><Relationship Id="rId4" Type="http://schemas.openxmlformats.org/officeDocument/2006/relationships/hyperlink" Target="https://citeseerx.ist.psu.edu/viewdoc/summary?doi=10.1.1.155.346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0FBC7-5EC6-4320-A9CC-17BD8F131A62}"/>
              </a:ext>
            </a:extLst>
          </p:cNvPr>
          <p:cNvSpPr>
            <a:spLocks noGrp="1"/>
          </p:cNvSpPr>
          <p:nvPr>
            <p:ph type="ctrTitle"/>
          </p:nvPr>
        </p:nvSpPr>
        <p:spPr/>
        <p:txBody>
          <a:bodyPr/>
          <a:lstStyle/>
          <a:p>
            <a:r>
              <a:rPr lang="en-US" altLang="zh-CN" dirty="0"/>
              <a:t>Final Presentation</a:t>
            </a:r>
            <a:endParaRPr lang="zh-CN" altLang="en-US" dirty="0"/>
          </a:p>
        </p:txBody>
      </p:sp>
      <p:sp>
        <p:nvSpPr>
          <p:cNvPr id="3" name="副标题 2">
            <a:extLst>
              <a:ext uri="{FF2B5EF4-FFF2-40B4-BE49-F238E27FC236}">
                <a16:creationId xmlns:a16="http://schemas.microsoft.com/office/drawing/2014/main" id="{66646742-F60E-49D3-9DFD-C964535E59F5}"/>
              </a:ext>
            </a:extLst>
          </p:cNvPr>
          <p:cNvSpPr>
            <a:spLocks noGrp="1"/>
          </p:cNvSpPr>
          <p:nvPr>
            <p:ph type="subTitle" idx="1"/>
          </p:nvPr>
        </p:nvSpPr>
        <p:spPr/>
        <p:txBody>
          <a:bodyPr/>
          <a:lstStyle/>
          <a:p>
            <a:r>
              <a:rPr lang="en-US" altLang="zh-CN" b="1" dirty="0"/>
              <a:t>Use Monte Carlo to Price American Options</a:t>
            </a:r>
          </a:p>
          <a:p>
            <a:r>
              <a:rPr lang="en-US" altLang="zh-CN" b="1" dirty="0" err="1"/>
              <a:t>Junyi</a:t>
            </a:r>
            <a:r>
              <a:rPr lang="en-US" altLang="zh-CN" b="1" dirty="0"/>
              <a:t> Zhang</a:t>
            </a:r>
            <a:endParaRPr lang="zh-CN" altLang="en-US" dirty="0"/>
          </a:p>
        </p:txBody>
      </p:sp>
    </p:spTree>
    <p:extLst>
      <p:ext uri="{BB962C8B-B14F-4D97-AF65-F5344CB8AC3E}">
        <p14:creationId xmlns:p14="http://schemas.microsoft.com/office/powerpoint/2010/main" val="4008304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83A75-7ECA-4D43-ADC1-A4B7516754EC}"/>
              </a:ext>
            </a:extLst>
          </p:cNvPr>
          <p:cNvSpPr>
            <a:spLocks noGrp="1"/>
          </p:cNvSpPr>
          <p:nvPr>
            <p:ph type="title"/>
          </p:nvPr>
        </p:nvSpPr>
        <p:spPr/>
        <p:txBody>
          <a:bodyPr/>
          <a:lstStyle/>
          <a:p>
            <a:r>
              <a:rPr lang="en-US" altLang="zh-CN" dirty="0"/>
              <a:t>Problem of American option for using Monte Carlo</a:t>
            </a:r>
            <a:endParaRPr lang="zh-CN" altLang="en-US" dirty="0"/>
          </a:p>
        </p:txBody>
      </p:sp>
      <p:sp>
        <p:nvSpPr>
          <p:cNvPr id="3" name="内容占位符 2">
            <a:extLst>
              <a:ext uri="{FF2B5EF4-FFF2-40B4-BE49-F238E27FC236}">
                <a16:creationId xmlns:a16="http://schemas.microsoft.com/office/drawing/2014/main" id="{8C61EEE0-EBA4-4ADC-8BAE-2C9318FA7D7E}"/>
              </a:ext>
            </a:extLst>
          </p:cNvPr>
          <p:cNvSpPr>
            <a:spLocks noGrp="1"/>
          </p:cNvSpPr>
          <p:nvPr>
            <p:ph idx="1"/>
          </p:nvPr>
        </p:nvSpPr>
        <p:spPr/>
        <p:txBody>
          <a:bodyPr/>
          <a:lstStyle/>
          <a:p>
            <a:r>
              <a:rPr lang="en-US" altLang="zh-CN" dirty="0"/>
              <a:t>Monte Carlo doesn’t use backward induction </a:t>
            </a:r>
          </a:p>
          <a:p>
            <a:r>
              <a:rPr lang="en-US" altLang="zh-CN" dirty="0"/>
              <a:t>Monte Carlo methods are required for options that depend on multiple underlying securities or that involve path dependent features. Since determination of the optimal exercise time depends on an average over future events, Monte Carlo simulation for an American option has a “Monte Carlo on Monte Carlo” feature that makes it computationally complex</a:t>
            </a:r>
            <a:endParaRPr lang="zh-CN" altLang="en-US" dirty="0"/>
          </a:p>
        </p:txBody>
      </p:sp>
    </p:spTree>
    <p:extLst>
      <p:ext uri="{BB962C8B-B14F-4D97-AF65-F5344CB8AC3E}">
        <p14:creationId xmlns:p14="http://schemas.microsoft.com/office/powerpoint/2010/main" val="193949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1FC0D-C947-4052-9C32-CE2C4839B2A3}"/>
              </a:ext>
            </a:extLst>
          </p:cNvPr>
          <p:cNvSpPr>
            <a:spLocks noGrp="1"/>
          </p:cNvSpPr>
          <p:nvPr>
            <p:ph type="title"/>
          </p:nvPr>
        </p:nvSpPr>
        <p:spPr/>
        <p:txBody>
          <a:bodyPr/>
          <a:lstStyle/>
          <a:p>
            <a:r>
              <a:rPr lang="en-US" altLang="zh-CN" dirty="0" err="1"/>
              <a:t>Broadie</a:t>
            </a:r>
            <a:r>
              <a:rPr lang="en-US" altLang="zh-CN" dirty="0"/>
              <a:t> </a:t>
            </a:r>
            <a:r>
              <a:rPr lang="en-US" altLang="zh-CN" dirty="0" err="1"/>
              <a:t>Glasserman</a:t>
            </a:r>
            <a:r>
              <a:rPr lang="en-US" altLang="zh-CN" dirty="0"/>
              <a:t> scheme </a:t>
            </a:r>
            <a:endParaRPr lang="zh-CN" altLang="en-US" dirty="0"/>
          </a:p>
        </p:txBody>
      </p:sp>
      <p:sp>
        <p:nvSpPr>
          <p:cNvPr id="3" name="内容占位符 2">
            <a:extLst>
              <a:ext uri="{FF2B5EF4-FFF2-40B4-BE49-F238E27FC236}">
                <a16:creationId xmlns:a16="http://schemas.microsoft.com/office/drawing/2014/main" id="{23F8B771-B841-43A7-BF6A-FF5C5D870E1C}"/>
              </a:ext>
            </a:extLst>
          </p:cNvPr>
          <p:cNvSpPr>
            <a:spLocks noGrp="1"/>
          </p:cNvSpPr>
          <p:nvPr>
            <p:ph idx="1"/>
          </p:nvPr>
        </p:nvSpPr>
        <p:spPr/>
        <p:txBody>
          <a:bodyPr/>
          <a:lstStyle/>
          <a:p>
            <a:r>
              <a:rPr lang="en-US" altLang="zh-CN" dirty="0"/>
              <a:t>The continuation value is the value of the option if we continue to hold it </a:t>
            </a:r>
          </a:p>
          <a:p>
            <a:r>
              <a:rPr lang="en-US" altLang="zh-CN" dirty="0"/>
              <a:t>As such it is the risk-neutral expectation of the payoff of the option, we need to be able to calculate conditional expectations in Monte Carlo.</a:t>
            </a:r>
          </a:p>
          <a:p>
            <a:r>
              <a:rPr lang="en-US" altLang="zh-CN" dirty="0"/>
              <a:t>But this conditional valued does not depend on how we get there </a:t>
            </a:r>
          </a:p>
          <a:p>
            <a:r>
              <a:rPr lang="en-US" altLang="zh-CN" dirty="0"/>
              <a:t>To calculate the continuation value, we could start a sub-Monte Carlo there </a:t>
            </a:r>
          </a:p>
          <a:p>
            <a:r>
              <a:rPr lang="en-US" altLang="zh-CN" dirty="0"/>
              <a:t>This is very expensive computationally !</a:t>
            </a:r>
          </a:p>
          <a:p>
            <a:endParaRPr lang="zh-CN" altLang="en-US" dirty="0"/>
          </a:p>
        </p:txBody>
      </p:sp>
    </p:spTree>
    <p:extLst>
      <p:ext uri="{BB962C8B-B14F-4D97-AF65-F5344CB8AC3E}">
        <p14:creationId xmlns:p14="http://schemas.microsoft.com/office/powerpoint/2010/main" val="195764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0212-A4F9-482B-8040-79DEFCBF33C1}"/>
              </a:ext>
            </a:extLst>
          </p:cNvPr>
          <p:cNvSpPr>
            <a:spLocks noGrp="1"/>
          </p:cNvSpPr>
          <p:nvPr>
            <p:ph type="title"/>
          </p:nvPr>
        </p:nvSpPr>
        <p:spPr/>
        <p:txBody>
          <a:bodyPr>
            <a:normAutofit/>
          </a:bodyPr>
          <a:lstStyle/>
          <a:p>
            <a:r>
              <a:rPr lang="en-US" altLang="zh-CN" b="1" dirty="0"/>
              <a:t>More efficient solution</a:t>
            </a:r>
            <a:br>
              <a:rPr lang="en-US" altLang="zh-CN" dirty="0"/>
            </a:br>
            <a:r>
              <a:rPr lang="en-US" altLang="zh-CN" dirty="0"/>
              <a:t>CONDITIONAL EXPECTATION BY REGRESSION </a:t>
            </a:r>
            <a:endParaRPr lang="zh-CN" altLang="en-US" dirty="0"/>
          </a:p>
        </p:txBody>
      </p:sp>
      <p:sp>
        <p:nvSpPr>
          <p:cNvPr id="7" name="内容占位符 6">
            <a:extLst>
              <a:ext uri="{FF2B5EF4-FFF2-40B4-BE49-F238E27FC236}">
                <a16:creationId xmlns:a16="http://schemas.microsoft.com/office/drawing/2014/main" id="{45F3A505-B7BF-4BC8-8306-103186B82EA1}"/>
              </a:ext>
            </a:extLst>
          </p:cNvPr>
          <p:cNvSpPr>
            <a:spLocks noGrp="1"/>
          </p:cNvSpPr>
          <p:nvPr>
            <p:ph idx="1"/>
          </p:nvPr>
        </p:nvSpPr>
        <p:spPr/>
        <p:txBody>
          <a:bodyPr/>
          <a:lstStyle/>
          <a:p>
            <a:r>
              <a:rPr lang="en-US" altLang="zh-CN" dirty="0"/>
              <a:t>This method was invented by Longstaff and Schwartz, who are the professors in UCLA, in 2001.</a:t>
            </a:r>
          </a:p>
          <a:p>
            <a:r>
              <a:rPr lang="en-US" altLang="zh-CN" dirty="0"/>
              <a:t>The technique called least squares Monte Carlo(LSM) approach</a:t>
            </a:r>
          </a:p>
          <a:p>
            <a:r>
              <a:rPr lang="en-US" altLang="zh-CN" dirty="0"/>
              <a:t>The key insight is that the conditional expectation can be estimated from the cross-sectional information in the simulation by using least squares</a:t>
            </a:r>
          </a:p>
          <a:p>
            <a:pPr marL="0" indent="0">
              <a:buNone/>
            </a:pPr>
            <a:endParaRPr lang="zh-CN" altLang="en-US" dirty="0"/>
          </a:p>
        </p:txBody>
      </p:sp>
    </p:spTree>
    <p:extLst>
      <p:ext uri="{BB962C8B-B14F-4D97-AF65-F5344CB8AC3E}">
        <p14:creationId xmlns:p14="http://schemas.microsoft.com/office/powerpoint/2010/main" val="82534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95016-14D0-4C1F-8C8C-6B79F098CFD4}"/>
              </a:ext>
            </a:extLst>
          </p:cNvPr>
          <p:cNvSpPr>
            <a:spLocks noGrp="1"/>
          </p:cNvSpPr>
          <p:nvPr>
            <p:ph type="title"/>
          </p:nvPr>
        </p:nvSpPr>
        <p:spPr/>
        <p:txBody>
          <a:bodyPr/>
          <a:lstStyle/>
          <a:p>
            <a:r>
              <a:rPr lang="en-US" altLang="zh-CN" dirty="0"/>
              <a:t>least squares Monte Carlo(LSM) approach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F99724-1380-418A-A3B0-2B8AC1385AF0}"/>
                  </a:ext>
                </a:extLst>
              </p:cNvPr>
              <p:cNvSpPr>
                <a:spLocks noGrp="1"/>
              </p:cNvSpPr>
              <p:nvPr>
                <p:ph idx="1"/>
              </p:nvPr>
            </p:nvSpPr>
            <p:spPr>
              <a:xfrm>
                <a:off x="1294362" y="1941592"/>
                <a:ext cx="9603275" cy="3779586"/>
              </a:xfrm>
            </p:spPr>
            <p:txBody>
              <a:bodyPr>
                <a:normAutofit fontScale="70000" lnSpcReduction="20000"/>
              </a:bodyPr>
              <a:lstStyle/>
              <a:p>
                <a:r>
                  <a:rPr lang="en-US" altLang="zh-CN" dirty="0"/>
                  <a:t>Specific procedure in python:</a:t>
                </a:r>
              </a:p>
              <a:p>
                <a:r>
                  <a:rPr lang="en-US" altLang="zh-CN" dirty="0"/>
                  <a:t>Step 1: Simulate asset price paths for </a:t>
                </a:r>
                <a14:m>
                  <m:oMath xmlns:m="http://schemas.openxmlformats.org/officeDocument/2006/math">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en-US" altLang="zh-CN" dirty="0"/>
                  <a:t>), I = 1,2,..N</a:t>
                </a:r>
              </a:p>
              <a:p>
                <a:r>
                  <a:rPr lang="en-US" altLang="zh-CN" dirty="0"/>
                  <a:t>Step 2: Option value can be calculated explicitly for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𝑁</m:t>
                        </m:r>
                      </m:sub>
                    </m:sSub>
                    <m:r>
                      <a:rPr lang="en-US" altLang="zh-CN" b="0" i="0"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𝑁</m:t>
                        </m:r>
                      </m:sub>
                    </m:sSub>
                  </m:oMath>
                </a14:m>
                <a:r>
                  <a:rPr lang="zh-CN" altLang="en-US" dirty="0"/>
                  <a:t> </a:t>
                </a:r>
                <a:r>
                  <a:rPr lang="en-US" altLang="zh-CN" dirty="0"/>
                  <a:t>) = max(</a:t>
                </a:r>
                <a:r>
                  <a:rPr lang="zh-CN" altLang="en-US" dirty="0"/>
                  <a:t>𝐾 −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𝑁</m:t>
                        </m:r>
                      </m:sub>
                    </m:sSub>
                  </m:oMath>
                </a14:m>
                <a:r>
                  <a:rPr lang="zh-CN" altLang="en-US" dirty="0"/>
                  <a:t> </a:t>
                </a:r>
                <a:r>
                  <a:rPr lang="en-US" altLang="zh-CN" dirty="0"/>
                  <a:t>), 0)  for path k;</a:t>
                </a:r>
              </a:p>
              <a:p>
                <a:r>
                  <a:rPr lang="en-US" altLang="zh-CN" dirty="0"/>
                  <a:t>Step 3: Set </a:t>
                </a:r>
                <a:r>
                  <a:rPr lang="zh-CN" altLang="en-US" dirty="0"/>
                  <a:t>𝑖 </a:t>
                </a:r>
                <a:r>
                  <a:rPr lang="en-US" altLang="zh-CN" dirty="0"/>
                  <a:t>= </a:t>
                </a:r>
                <a:r>
                  <a:rPr lang="zh-CN" altLang="en-US" dirty="0"/>
                  <a:t>𝑁 </a:t>
                </a:r>
                <a:r>
                  <a:rPr lang="en-US" altLang="zh-CN" dirty="0"/>
                  <a:t>;</a:t>
                </a:r>
              </a:p>
              <a:p>
                <a:r>
                  <a:rPr lang="en-US" altLang="zh-CN" dirty="0"/>
                  <a:t>Step 4: Perform linear regression of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m:rPr>
                            <m:nor/>
                          </m:rPr>
                          <a:rPr lang="zh-CN" altLang="en-US" dirty="0"/>
                          <m:t>−</m:t>
                        </m:r>
                        <m:r>
                          <m:rPr>
                            <m:nor/>
                          </m:rPr>
                          <a:rPr lang="zh-CN" altLang="en-US" dirty="0"/>
                          <m:t>𝑟</m:t>
                        </m:r>
                        <m:r>
                          <m:rPr>
                            <m:nor/>
                          </m:rPr>
                          <a:rPr lang="el-GR" altLang="zh-CN" dirty="0"/>
                          <m:t>Δ</m:t>
                        </m:r>
                        <m:r>
                          <a:rPr lang="en-US" altLang="zh-CN" b="0" i="1" dirty="0" smtClean="0">
                            <a:latin typeface="Cambria Math" panose="02040503050406030204" pitchFamily="18" charset="0"/>
                          </a:rPr>
                          <m:t>𝑡</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𝑘</m:t>
                        </m:r>
                      </m:sub>
                    </m:sSub>
                    <m:r>
                      <m:rPr>
                        <m:nor/>
                      </m:rPr>
                      <a:rPr lang="en-US" altLang="zh-CN" dirty="0"/>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b="0" i="1" dirty="0" smtClean="0">
                            <a:latin typeface="Cambria Math" panose="02040503050406030204" pitchFamily="18" charset="0"/>
                          </a:rPr>
                          <m:t>𝑖</m:t>
                        </m:r>
                      </m:sub>
                    </m:sSub>
                    <m:r>
                      <m:rPr>
                        <m:nor/>
                      </m:rPr>
                      <a:rPr lang="en-US" altLang="zh-CN" dirty="0"/>
                      <m:t>)</m:t>
                    </m:r>
                  </m:oMath>
                </a14:m>
                <a:r>
                  <a:rPr lang="en-US" altLang="zh-CN" dirty="0"/>
                  <a:t> against basis function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𝑗</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ub>
                    </m:sSub>
                  </m:oMath>
                </a14:m>
                <a:r>
                  <a:rPr lang="en-US" altLang="zh-CN" dirty="0"/>
                  <a:t>)</a:t>
                </a:r>
              </a:p>
              <a:p>
                <a:r>
                  <a:rPr lang="en-US" altLang="zh-CN" dirty="0"/>
                  <a:t>Step 5: Use the regression coefficients to estimate the continuation value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a:t>
                </a:r>
              </a:p>
              <a:p>
                <a:r>
                  <a:rPr lang="zh-CN" altLang="en-US" dirty="0"/>
                  <a:t>𝐶</a:t>
                </a:r>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en-US" altLang="zh-CN" dirty="0"/>
                  <a:t>) = </a:t>
                </a:r>
                <a14:m>
                  <m:oMath xmlns:m="http://schemas.openxmlformats.org/officeDocument/2006/math">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𝐽</m:t>
                        </m:r>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𝑖</m:t>
                            </m:r>
                          </m:sup>
                        </m:sSubSup>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sub>
                    </m:sSub>
                  </m:oMath>
                </a14:m>
                <a:r>
                  <a:rPr lang="en-US" altLang="zh-CN" dirty="0"/>
                  <a:t>)</a:t>
                </a:r>
              </a:p>
              <a:p>
                <a:r>
                  <a:rPr lang="en-US" altLang="zh-CN" dirty="0"/>
                  <a:t>Step 6: Set option value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en-US" altLang="zh-CN" dirty="0"/>
                  <a:t>) max(max(</a:t>
                </a:r>
                <a:r>
                  <a:rPr lang="zh-CN" altLang="en-US" dirty="0"/>
                  <a:t>𝐾−</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en-US" altLang="zh-CN" dirty="0"/>
                  <a:t>),0),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en-US" altLang="zh-CN" dirty="0"/>
                  <a:t>) ) </a:t>
                </a:r>
              </a:p>
              <a:p>
                <a:r>
                  <a:rPr lang="en-US" altLang="zh-CN" dirty="0"/>
                  <a:t>Step 7: If  </a:t>
                </a:r>
                <a:r>
                  <a:rPr lang="zh-CN" altLang="en-US" dirty="0"/>
                  <a:t>𝑖</a:t>
                </a:r>
                <a:r>
                  <a:rPr lang="en-US" altLang="zh-CN" dirty="0"/>
                  <a:t>&gt;1 , Set  </a:t>
                </a:r>
                <a:r>
                  <a:rPr lang="zh-CN" altLang="en-US" dirty="0"/>
                  <a:t>𝑖</a:t>
                </a:r>
                <a:r>
                  <a:rPr lang="en-US" altLang="zh-CN" dirty="0"/>
                  <a:t>=</a:t>
                </a:r>
                <a:r>
                  <a:rPr lang="zh-CN" altLang="en-US" dirty="0"/>
                  <a:t>𝑖−</a:t>
                </a:r>
                <a:r>
                  <a:rPr lang="en-US" altLang="zh-CN" dirty="0"/>
                  <a:t>1 , go back to step 3. Otherwise terminate.</a:t>
                </a:r>
              </a:p>
              <a:p>
                <a:r>
                  <a:rPr lang="en-US" altLang="zh-CN" dirty="0"/>
                  <a:t>Finally,  return option price as the mean of of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m:rPr>
                            <m:nor/>
                          </m:rPr>
                          <a:rPr lang="zh-CN" altLang="en-US" dirty="0"/>
                          <m:t>−</m:t>
                        </m:r>
                        <m:r>
                          <m:rPr>
                            <m:nor/>
                          </m:rPr>
                          <a:rPr lang="zh-CN" altLang="en-US" dirty="0"/>
                          <m:t>𝑟</m:t>
                        </m:r>
                        <m:r>
                          <m:rPr>
                            <m:nor/>
                          </m:rPr>
                          <a:rPr lang="el-GR" altLang="zh-CN" dirty="0"/>
                          <m:t>Δ</m:t>
                        </m:r>
                        <m:r>
                          <a:rPr lang="en-US" altLang="zh-CN" i="1" dirty="0">
                            <a:latin typeface="Cambria Math" panose="02040503050406030204" pitchFamily="18" charset="0"/>
                          </a:rPr>
                          <m:t>𝑡</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𝑘</m:t>
                        </m:r>
                      </m:sub>
                    </m:sSub>
                    <m:r>
                      <m:rPr>
                        <m:nor/>
                      </m:rPr>
                      <a:rPr lang="en-US" altLang="zh-CN" dirty="0"/>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b="0" i="1" dirty="0" smtClean="0">
                            <a:latin typeface="Cambria Math" panose="02040503050406030204" pitchFamily="18" charset="0"/>
                          </a:rPr>
                          <m:t>1</m:t>
                        </m:r>
                      </m:sub>
                    </m:sSub>
                    <m:r>
                      <m:rPr>
                        <m:nor/>
                      </m:rPr>
                      <a:rPr lang="en-US" altLang="zh-CN" dirty="0"/>
                      <m:t>)</m:t>
                    </m:r>
                  </m:oMath>
                </a14:m>
                <a:br>
                  <a:rPr lang="zh-CN" altLang="en-US" dirty="0"/>
                </a:b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9F99724-1380-418A-A3B0-2B8AC1385AF0}"/>
                  </a:ext>
                </a:extLst>
              </p:cNvPr>
              <p:cNvSpPr>
                <a:spLocks noGrp="1" noRot="1" noChangeAspect="1" noMove="1" noResize="1" noEditPoints="1" noAdjustHandles="1" noChangeArrowheads="1" noChangeShapeType="1" noTextEdit="1"/>
              </p:cNvSpPr>
              <p:nvPr>
                <p:ph idx="1"/>
              </p:nvPr>
            </p:nvSpPr>
            <p:spPr>
              <a:xfrm>
                <a:off x="1294362" y="1941592"/>
                <a:ext cx="9603275" cy="3779586"/>
              </a:xfrm>
              <a:blipFill>
                <a:blip r:embed="rId2"/>
                <a:stretch>
                  <a:fillRect l="-63" t="-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516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7750F-2866-4ED2-B930-8670F5C1B49C}"/>
              </a:ext>
            </a:extLst>
          </p:cNvPr>
          <p:cNvSpPr>
            <a:spLocks noGrp="1"/>
          </p:cNvSpPr>
          <p:nvPr>
            <p:ph type="title"/>
          </p:nvPr>
        </p:nvSpPr>
        <p:spPr/>
        <p:txBody>
          <a:bodyPr/>
          <a:lstStyle/>
          <a:p>
            <a:r>
              <a:rPr lang="en-US" altLang="zh-CN" dirty="0"/>
              <a:t>least squares Monte Carlo(LSM) approach</a:t>
            </a:r>
            <a:endParaRPr lang="zh-CN" altLang="en-US" dirty="0"/>
          </a:p>
        </p:txBody>
      </p:sp>
      <p:pic>
        <p:nvPicPr>
          <p:cNvPr id="2050" name="Picture 2">
            <a:extLst>
              <a:ext uri="{FF2B5EF4-FFF2-40B4-BE49-F238E27FC236}">
                <a16:creationId xmlns:a16="http://schemas.microsoft.com/office/drawing/2014/main" id="{8260FF6E-698F-4595-B03F-0ACFDBFC63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6943" y="2070166"/>
            <a:ext cx="4877911" cy="33662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AB79B78-DC6B-4891-AFC5-56D3E1DE0DBE}"/>
                  </a:ext>
                </a:extLst>
              </p:cNvPr>
              <p:cNvSpPr txBox="1"/>
              <p:nvPr/>
            </p:nvSpPr>
            <p:spPr>
              <a:xfrm>
                <a:off x="1390135" y="2341605"/>
                <a:ext cx="5121875" cy="3416320"/>
              </a:xfrm>
              <a:prstGeom prst="rect">
                <a:avLst/>
              </a:prstGeom>
              <a:noFill/>
            </p:spPr>
            <p:txBody>
              <a:bodyPr wrap="square" rtlCol="0">
                <a:spAutoFit/>
              </a:bodyPr>
              <a:lstStyle/>
              <a:p>
                <a:r>
                  <a:rPr lang="en-US" altLang="zh-CN" dirty="0"/>
                  <a:t>Initial price S0 = [60,70,80,90,100,110,120] </a:t>
                </a:r>
              </a:p>
              <a:p>
                <a:r>
                  <a:rPr lang="en-US" altLang="zh-CN" dirty="0"/>
                  <a:t>Strike price K = 95</a:t>
                </a:r>
              </a:p>
              <a:p>
                <a:r>
                  <a:rPr lang="en-US" altLang="zh-CN" dirty="0"/>
                  <a:t>Risk-free interest rate r = 0.1</a:t>
                </a:r>
              </a:p>
              <a:p>
                <a:r>
                  <a:rPr lang="en-US" altLang="zh-CN" dirty="0"/>
                  <a:t>Standard deviation of returns(volatility) </a:t>
                </a:r>
                <a14:m>
                  <m:oMath xmlns:m="http://schemas.openxmlformats.org/officeDocument/2006/math">
                    <m:r>
                      <a:rPr lang="zh-CN" altLang="en-US" i="1">
                        <a:latin typeface="Cambria Math" panose="02040503050406030204" pitchFamily="18" charset="0"/>
                      </a:rPr>
                      <m:t>𝜎</m:t>
                    </m:r>
                  </m:oMath>
                </a14:m>
                <a:r>
                  <a:rPr lang="en-US" altLang="zh-CN" dirty="0"/>
                  <a:t>  = 0.23</a:t>
                </a:r>
                <a:br>
                  <a:rPr lang="en-US" altLang="zh-CN" dirty="0"/>
                </a:br>
                <a:r>
                  <a:rPr lang="en-US" altLang="zh-CN" dirty="0"/>
                  <a:t>Number of simulation = 10000</a:t>
                </a:r>
              </a:p>
              <a:p>
                <a:r>
                  <a:rPr lang="en-US" altLang="zh-CN" dirty="0"/>
                  <a:t>T=2</a:t>
                </a:r>
              </a:p>
              <a:p>
                <a:r>
                  <a:rPr lang="en-US" altLang="zh-CN" dirty="0"/>
                  <a:t>dt=0.5</a:t>
                </a:r>
              </a:p>
              <a:p>
                <a:endParaRPr lang="en-US" altLang="zh-CN" dirty="0"/>
              </a:p>
              <a:p>
                <a:r>
                  <a:rPr lang="en-US" altLang="zh-CN" dirty="0"/>
                  <a:t>Observation: when the underlying price increases, both option prices go down, which corresponds to what we expect from the put option.</a:t>
                </a:r>
                <a:endParaRPr lang="zh-CN" altLang="en-US" dirty="0"/>
              </a:p>
              <a:p>
                <a:endParaRPr lang="zh-CN" altLang="en-US" dirty="0"/>
              </a:p>
            </p:txBody>
          </p:sp>
        </mc:Choice>
        <mc:Fallback xmlns="">
          <p:sp>
            <p:nvSpPr>
              <p:cNvPr id="4" name="文本框 3">
                <a:extLst>
                  <a:ext uri="{FF2B5EF4-FFF2-40B4-BE49-F238E27FC236}">
                    <a16:creationId xmlns:a16="http://schemas.microsoft.com/office/drawing/2014/main" id="{0AB79B78-DC6B-4891-AFC5-56D3E1DE0DBE}"/>
                  </a:ext>
                </a:extLst>
              </p:cNvPr>
              <p:cNvSpPr txBox="1">
                <a:spLocks noRot="1" noChangeAspect="1" noMove="1" noResize="1" noEditPoints="1" noAdjustHandles="1" noChangeArrowheads="1" noChangeShapeType="1" noTextEdit="1"/>
              </p:cNvSpPr>
              <p:nvPr/>
            </p:nvSpPr>
            <p:spPr>
              <a:xfrm>
                <a:off x="1390135" y="2341605"/>
                <a:ext cx="5121875" cy="3416320"/>
              </a:xfrm>
              <a:prstGeom prst="rect">
                <a:avLst/>
              </a:prstGeom>
              <a:blipFill>
                <a:blip r:embed="rId3"/>
                <a:stretch>
                  <a:fillRect l="-952" t="-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143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2AAFD-E37C-4622-B7B3-7586AE1A407F}"/>
              </a:ext>
            </a:extLst>
          </p:cNvPr>
          <p:cNvSpPr>
            <a:spLocks noGrp="1"/>
          </p:cNvSpPr>
          <p:nvPr>
            <p:ph type="title"/>
          </p:nvPr>
        </p:nvSpPr>
        <p:spPr/>
        <p:txBody>
          <a:bodyPr/>
          <a:lstStyle/>
          <a:p>
            <a:r>
              <a:rPr lang="en-US" altLang="zh-CN" dirty="0"/>
              <a:t>Further Improve</a:t>
            </a:r>
            <a:endParaRPr lang="zh-CN" altLang="en-US" dirty="0"/>
          </a:p>
        </p:txBody>
      </p:sp>
      <p:sp>
        <p:nvSpPr>
          <p:cNvPr id="3" name="内容占位符 2">
            <a:extLst>
              <a:ext uri="{FF2B5EF4-FFF2-40B4-BE49-F238E27FC236}">
                <a16:creationId xmlns:a16="http://schemas.microsoft.com/office/drawing/2014/main" id="{68377534-AE67-4718-9C5E-49BD82152C4D}"/>
              </a:ext>
            </a:extLst>
          </p:cNvPr>
          <p:cNvSpPr>
            <a:spLocks noGrp="1"/>
          </p:cNvSpPr>
          <p:nvPr>
            <p:ph idx="1"/>
          </p:nvPr>
        </p:nvSpPr>
        <p:spPr>
          <a:xfrm>
            <a:off x="1451580" y="2015733"/>
            <a:ext cx="8452362" cy="733646"/>
          </a:xfrm>
        </p:spPr>
        <p:txBody>
          <a:bodyPr>
            <a:normAutofit fontScale="92500" lnSpcReduction="10000"/>
          </a:bodyPr>
          <a:lstStyle/>
          <a:p>
            <a:r>
              <a:rPr lang="en-US" altLang="zh-CN" dirty="0"/>
              <a:t>Try with different number of basis functions (default is 6): 2,3,4,5,6,9,10,20, 25, 30,50.</a:t>
            </a:r>
          </a:p>
          <a:p>
            <a:endParaRPr lang="en-US" altLang="zh-CN" dirty="0"/>
          </a:p>
          <a:p>
            <a:endParaRPr lang="en-US" altLang="zh-CN" dirty="0"/>
          </a:p>
          <a:p>
            <a:endParaRPr lang="zh-CN" altLang="en-US" dirty="0"/>
          </a:p>
        </p:txBody>
      </p:sp>
      <p:pic>
        <p:nvPicPr>
          <p:cNvPr id="3078" name="Picture 6">
            <a:extLst>
              <a:ext uri="{FF2B5EF4-FFF2-40B4-BE49-F238E27FC236}">
                <a16:creationId xmlns:a16="http://schemas.microsoft.com/office/drawing/2014/main" id="{C7A98E8D-1AF0-4302-8830-1E627B089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749379"/>
            <a:ext cx="3562350" cy="25241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705D29F-25BD-4D03-895B-544AA36C833F}"/>
              </a:ext>
            </a:extLst>
          </p:cNvPr>
          <p:cNvSpPr txBox="1"/>
          <p:nvPr/>
        </p:nvSpPr>
        <p:spPr>
          <a:xfrm>
            <a:off x="5257800" y="2574808"/>
            <a:ext cx="5558821" cy="2585323"/>
          </a:xfrm>
          <a:prstGeom prst="rect">
            <a:avLst/>
          </a:prstGeom>
          <a:noFill/>
        </p:spPr>
        <p:txBody>
          <a:bodyPr wrap="square" rtlCol="0">
            <a:spAutoFit/>
          </a:bodyPr>
          <a:lstStyle/>
          <a:p>
            <a:r>
              <a:rPr lang="en-US" altLang="zh-CN" dirty="0"/>
              <a:t>As we can see, when we set the basis function value to 4 or above, our OLS regression is good enough to estimate the continuation value to calculate the put option price.</a:t>
            </a:r>
          </a:p>
          <a:p>
            <a:endParaRPr lang="en-US" altLang="zh-CN" dirty="0"/>
          </a:p>
          <a:p>
            <a:r>
              <a:rPr lang="en-US" altLang="zh-CN" dirty="0"/>
              <a:t>Intuitively, the reason why the baseline value is 4 is that we have totally 4 time period in our simulation(T/dt = 2/0.5=4). Thus, if we can infer that the more appropriate basis number should be at least equal to the number of the time period</a:t>
            </a:r>
            <a:endParaRPr lang="zh-CN" altLang="en-US" dirty="0"/>
          </a:p>
        </p:txBody>
      </p:sp>
    </p:spTree>
    <p:extLst>
      <p:ext uri="{BB962C8B-B14F-4D97-AF65-F5344CB8AC3E}">
        <p14:creationId xmlns:p14="http://schemas.microsoft.com/office/powerpoint/2010/main" val="389518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A478D-3558-4410-8BFC-80FD048A4819}"/>
              </a:ext>
            </a:extLst>
          </p:cNvPr>
          <p:cNvSpPr>
            <a:spLocks noGrp="1"/>
          </p:cNvSpPr>
          <p:nvPr>
            <p:ph type="title"/>
          </p:nvPr>
        </p:nvSpPr>
        <p:spPr/>
        <p:txBody>
          <a:bodyPr/>
          <a:lstStyle/>
          <a:p>
            <a:r>
              <a:rPr lang="en-US" altLang="zh-CN" dirty="0"/>
              <a:t>Further Improve</a:t>
            </a:r>
            <a:br>
              <a:rPr lang="en-US" altLang="zh-CN" dirty="0"/>
            </a:br>
            <a:r>
              <a:rPr lang="en-US" altLang="zh-CN" dirty="0"/>
              <a:t>Using </a:t>
            </a:r>
            <a:r>
              <a:rPr lang="en-US" altLang="zh-CN" dirty="0" err="1"/>
              <a:t>Hesten</a:t>
            </a:r>
            <a:r>
              <a:rPr lang="en-US" altLang="zh-CN" dirty="0"/>
              <a:t> model </a:t>
            </a:r>
            <a:endParaRPr lang="zh-CN" altLang="en-US" dirty="0"/>
          </a:p>
        </p:txBody>
      </p:sp>
      <p:sp>
        <p:nvSpPr>
          <p:cNvPr id="3" name="内容占位符 2">
            <a:extLst>
              <a:ext uri="{FF2B5EF4-FFF2-40B4-BE49-F238E27FC236}">
                <a16:creationId xmlns:a16="http://schemas.microsoft.com/office/drawing/2014/main" id="{AD3F377E-EDB5-4F91-9132-46C0237393BE}"/>
              </a:ext>
            </a:extLst>
          </p:cNvPr>
          <p:cNvSpPr>
            <a:spLocks noGrp="1"/>
          </p:cNvSpPr>
          <p:nvPr>
            <p:ph idx="1"/>
          </p:nvPr>
        </p:nvSpPr>
        <p:spPr/>
        <p:txBody>
          <a:bodyPr/>
          <a:lstStyle/>
          <a:p>
            <a:r>
              <a:rPr lang="en-US" altLang="zh-CN" dirty="0"/>
              <a:t>The Heston Model, named after Steve Heston, is a type of stochastic volatility model used by financial professionals to price European options.</a:t>
            </a:r>
          </a:p>
          <a:p>
            <a:r>
              <a:rPr lang="en-US" altLang="zh-CN" dirty="0"/>
              <a:t>The Heston Model makes the assumption that volatility is arbitrary, a key factor that defines stochastic volatility models, which is in contrast to the Black-Scholes model, which holds volatility constant.</a:t>
            </a:r>
          </a:p>
          <a:p>
            <a:r>
              <a:rPr lang="en-US" altLang="zh-CN" dirty="0"/>
              <a:t>The Heston Model is a type of volatility smile model, which is a graphical representation of several options with identical expiration dates that show increasing volatility as the options become more ITM or OTM.</a:t>
            </a:r>
          </a:p>
          <a:p>
            <a:endParaRPr lang="zh-CN" altLang="en-US" dirty="0"/>
          </a:p>
        </p:txBody>
      </p:sp>
    </p:spTree>
    <p:extLst>
      <p:ext uri="{BB962C8B-B14F-4D97-AF65-F5344CB8AC3E}">
        <p14:creationId xmlns:p14="http://schemas.microsoft.com/office/powerpoint/2010/main" val="391835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5BF2D-D016-4A97-B549-ABFE89203E62}"/>
              </a:ext>
            </a:extLst>
          </p:cNvPr>
          <p:cNvSpPr>
            <a:spLocks noGrp="1"/>
          </p:cNvSpPr>
          <p:nvPr>
            <p:ph type="title"/>
          </p:nvPr>
        </p:nvSpPr>
        <p:spPr/>
        <p:txBody>
          <a:bodyPr/>
          <a:lstStyle/>
          <a:p>
            <a:r>
              <a:rPr lang="en-US" altLang="zh-CN" dirty="0"/>
              <a:t>Heston Model VS constant volatility</a:t>
            </a:r>
            <a:endParaRPr lang="zh-CN" altLang="en-US" dirty="0"/>
          </a:p>
        </p:txBody>
      </p:sp>
      <p:sp>
        <p:nvSpPr>
          <p:cNvPr id="3" name="内容占位符 2">
            <a:extLst>
              <a:ext uri="{FF2B5EF4-FFF2-40B4-BE49-F238E27FC236}">
                <a16:creationId xmlns:a16="http://schemas.microsoft.com/office/drawing/2014/main" id="{CA3F2EEB-0465-494D-ACF6-CF41DD49819F}"/>
              </a:ext>
            </a:extLst>
          </p:cNvPr>
          <p:cNvSpPr>
            <a:spLocks noGrp="1"/>
          </p:cNvSpPr>
          <p:nvPr>
            <p:ph idx="1"/>
          </p:nvPr>
        </p:nvSpPr>
        <p:spPr/>
        <p:txBody>
          <a:bodyPr/>
          <a:lstStyle/>
          <a:p>
            <a:r>
              <a:rPr lang="en-US" altLang="zh-CN" dirty="0"/>
              <a:t>It factors in a possible correlation between a stock's price and its volatility.</a:t>
            </a:r>
          </a:p>
          <a:p>
            <a:r>
              <a:rPr lang="en-US" altLang="zh-CN" dirty="0"/>
              <a:t>It conveys volatility as reverting to the mean.</a:t>
            </a:r>
          </a:p>
          <a:p>
            <a:r>
              <a:rPr lang="en-US" altLang="zh-CN" dirty="0"/>
              <a:t>It gives a closed-form solution, meaning that the answer is derived from an accepted set of mathematical operations.</a:t>
            </a:r>
          </a:p>
          <a:p>
            <a:r>
              <a:rPr lang="en-US" altLang="zh-CN" dirty="0"/>
              <a:t>It does not require that stock price follow a lognormal probability distribution.</a:t>
            </a:r>
          </a:p>
          <a:p>
            <a:endParaRPr lang="zh-CN" altLang="en-US" dirty="0"/>
          </a:p>
        </p:txBody>
      </p:sp>
    </p:spTree>
    <p:extLst>
      <p:ext uri="{BB962C8B-B14F-4D97-AF65-F5344CB8AC3E}">
        <p14:creationId xmlns:p14="http://schemas.microsoft.com/office/powerpoint/2010/main" val="233225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2A9FC-9E83-41F0-A082-AF34BA3E042B}"/>
              </a:ext>
            </a:extLst>
          </p:cNvPr>
          <p:cNvSpPr>
            <a:spLocks noGrp="1"/>
          </p:cNvSpPr>
          <p:nvPr>
            <p:ph type="title"/>
          </p:nvPr>
        </p:nvSpPr>
        <p:spPr/>
        <p:txBody>
          <a:bodyPr/>
          <a:lstStyle/>
          <a:p>
            <a:r>
              <a:rPr lang="en-US" altLang="zh-CN" dirty="0"/>
              <a:t>Result of using Heston</a:t>
            </a:r>
            <a:endParaRPr lang="zh-CN" altLang="en-US" dirty="0"/>
          </a:p>
        </p:txBody>
      </p:sp>
      <p:sp>
        <p:nvSpPr>
          <p:cNvPr id="4" name="文本框 3">
            <a:extLst>
              <a:ext uri="{FF2B5EF4-FFF2-40B4-BE49-F238E27FC236}">
                <a16:creationId xmlns:a16="http://schemas.microsoft.com/office/drawing/2014/main" id="{04245943-7FE4-4FDB-A924-4463A8F9649E}"/>
              </a:ext>
            </a:extLst>
          </p:cNvPr>
          <p:cNvSpPr txBox="1"/>
          <p:nvPr/>
        </p:nvSpPr>
        <p:spPr>
          <a:xfrm>
            <a:off x="6426200" y="2228850"/>
            <a:ext cx="4749800" cy="369332"/>
          </a:xfrm>
          <a:prstGeom prst="rect">
            <a:avLst/>
          </a:prstGeom>
          <a:noFill/>
        </p:spPr>
        <p:txBody>
          <a:bodyPr wrap="square" rtlCol="0">
            <a:spAutoFit/>
          </a:bodyPr>
          <a:lstStyle/>
          <a:p>
            <a:endParaRPr lang="zh-CN" altLang="en-US" dirty="0"/>
          </a:p>
        </p:txBody>
      </p:sp>
      <p:pic>
        <p:nvPicPr>
          <p:cNvPr id="5" name="Picture 2">
            <a:extLst>
              <a:ext uri="{FF2B5EF4-FFF2-40B4-BE49-F238E27FC236}">
                <a16:creationId xmlns:a16="http://schemas.microsoft.com/office/drawing/2014/main" id="{52D2F4CD-E89B-4E9D-B441-F934632DAF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5229" y="1921713"/>
            <a:ext cx="4801694" cy="33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3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09660-9765-403F-A949-B9E5908CFA4E}"/>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4EF3A4BD-A5F4-443B-AC8E-E4E510E4B026}"/>
              </a:ext>
            </a:extLst>
          </p:cNvPr>
          <p:cNvSpPr>
            <a:spLocks noGrp="1"/>
          </p:cNvSpPr>
          <p:nvPr>
            <p:ph idx="1"/>
          </p:nvPr>
        </p:nvSpPr>
        <p:spPr/>
        <p:txBody>
          <a:bodyPr>
            <a:normAutofit fontScale="92500" lnSpcReduction="20000"/>
          </a:bodyPr>
          <a:lstStyle/>
          <a:p>
            <a:r>
              <a:rPr lang="en-US" altLang="zh-CN" dirty="0"/>
              <a:t>American options may exercise at any time before the option expires, while European options may exercise only at expiration.</a:t>
            </a:r>
          </a:p>
          <a:p>
            <a:r>
              <a:rPr lang="en-US" altLang="zh-CN" dirty="0"/>
              <a:t>We can use Black Shoes Model to solve European options, while we have to adopt numeric method: Monte Carlo Simulation to solve American options.</a:t>
            </a:r>
          </a:p>
          <a:p>
            <a:r>
              <a:rPr lang="en-US" altLang="zh-CN" dirty="0"/>
              <a:t>Traditional method of Monte Carlo </a:t>
            </a:r>
            <a:r>
              <a:rPr lang="en-US" altLang="zh-CN" dirty="0" err="1"/>
              <a:t>Simution</a:t>
            </a:r>
            <a:r>
              <a:rPr lang="en-US" altLang="zh-CN" dirty="0"/>
              <a:t>, </a:t>
            </a:r>
            <a:r>
              <a:rPr lang="en-US" altLang="zh-CN" dirty="0" err="1"/>
              <a:t>Broadie</a:t>
            </a:r>
            <a:r>
              <a:rPr lang="en-US" altLang="zh-CN" dirty="0"/>
              <a:t> </a:t>
            </a:r>
            <a:r>
              <a:rPr lang="en-US" altLang="zh-CN" dirty="0" err="1"/>
              <a:t>Glasserman</a:t>
            </a:r>
            <a:r>
              <a:rPr lang="en-US" altLang="zh-CN" dirty="0"/>
              <a:t> scheme, is computationally expensive. The more efficient way is to use simple OLS regression to calculate the conditional expectation.</a:t>
            </a:r>
          </a:p>
          <a:p>
            <a:r>
              <a:rPr lang="en-US" altLang="zh-CN" dirty="0"/>
              <a:t>The Heston model may be more appropriate way for stock simulation, because it assumes that volatility is arbitrary, which is in contrast to the Black-Scholes model, which holds volatility constant.</a:t>
            </a:r>
          </a:p>
          <a:p>
            <a:endParaRPr lang="zh-CN" altLang="en-US" dirty="0"/>
          </a:p>
        </p:txBody>
      </p:sp>
    </p:spTree>
    <p:extLst>
      <p:ext uri="{BB962C8B-B14F-4D97-AF65-F5344CB8AC3E}">
        <p14:creationId xmlns:p14="http://schemas.microsoft.com/office/powerpoint/2010/main" val="2983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670AD-F5EC-46F8-BB89-0CF16D7273AA}"/>
              </a:ext>
            </a:extLst>
          </p:cNvPr>
          <p:cNvSpPr>
            <a:spLocks noGrp="1"/>
          </p:cNvSpPr>
          <p:nvPr>
            <p:ph type="title"/>
          </p:nvPr>
        </p:nvSpPr>
        <p:spPr/>
        <p:txBody>
          <a:bodyPr>
            <a:normAutofit/>
          </a:bodyPr>
          <a:lstStyle/>
          <a:p>
            <a:r>
              <a:rPr lang="en-US" altLang="zh-CN" dirty="0"/>
              <a:t>European Option</a:t>
            </a:r>
            <a:endParaRPr lang="zh-CN" altLang="en-US" dirty="0"/>
          </a:p>
        </p:txBody>
      </p:sp>
      <p:sp>
        <p:nvSpPr>
          <p:cNvPr id="3" name="内容占位符 2">
            <a:extLst>
              <a:ext uri="{FF2B5EF4-FFF2-40B4-BE49-F238E27FC236}">
                <a16:creationId xmlns:a16="http://schemas.microsoft.com/office/drawing/2014/main" id="{AA1566E7-5F85-4723-94EE-A65A9FBC78C0}"/>
              </a:ext>
            </a:extLst>
          </p:cNvPr>
          <p:cNvSpPr>
            <a:spLocks noGrp="1"/>
          </p:cNvSpPr>
          <p:nvPr>
            <p:ph idx="1"/>
          </p:nvPr>
        </p:nvSpPr>
        <p:spPr/>
        <p:txBody>
          <a:bodyPr/>
          <a:lstStyle/>
          <a:p>
            <a:pPr fontAlgn="base"/>
            <a:r>
              <a:rPr lang="en-US" altLang="zh-CN" dirty="0"/>
              <a:t>A European option is a version of an options contract that limits execution to its expiration date. In other words, if the underlying security such as a stock has moved in price an investor would not be able to exercise the option early and take delivery of or sell the shares. Instead, the call or put action will only take place on the date of option maturity.</a:t>
            </a:r>
          </a:p>
          <a:p>
            <a:pPr fontAlgn="base"/>
            <a:r>
              <a:rPr lang="en-US" altLang="zh-CN" dirty="0"/>
              <a:t>Generally, we use Black-Scholes Formula For European Options</a:t>
            </a:r>
          </a:p>
          <a:p>
            <a:endParaRPr lang="zh-CN" altLang="en-US" dirty="0"/>
          </a:p>
        </p:txBody>
      </p:sp>
    </p:spTree>
    <p:extLst>
      <p:ext uri="{BB962C8B-B14F-4D97-AF65-F5344CB8AC3E}">
        <p14:creationId xmlns:p14="http://schemas.microsoft.com/office/powerpoint/2010/main" val="24728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FDE2C-E73C-4E96-8575-CF05FE0BE67C}"/>
              </a:ext>
            </a:extLst>
          </p:cNvPr>
          <p:cNvSpPr>
            <a:spLocks noGrp="1"/>
          </p:cNvSpPr>
          <p:nvPr>
            <p:ph type="title"/>
          </p:nvPr>
        </p:nvSpPr>
        <p:spPr/>
        <p:txBody>
          <a:bodyPr/>
          <a:lstStyle/>
          <a:p>
            <a:r>
              <a:rPr lang="en-US" altLang="zh-CN" dirty="0"/>
              <a:t>Reference </a:t>
            </a:r>
            <a:endParaRPr lang="zh-CN" altLang="en-US" dirty="0"/>
          </a:p>
        </p:txBody>
      </p:sp>
      <p:sp>
        <p:nvSpPr>
          <p:cNvPr id="3" name="内容占位符 2">
            <a:extLst>
              <a:ext uri="{FF2B5EF4-FFF2-40B4-BE49-F238E27FC236}">
                <a16:creationId xmlns:a16="http://schemas.microsoft.com/office/drawing/2014/main" id="{386D9AA5-846C-4A9C-A791-CFF115287340}"/>
              </a:ext>
            </a:extLst>
          </p:cNvPr>
          <p:cNvSpPr>
            <a:spLocks noGrp="1"/>
          </p:cNvSpPr>
          <p:nvPr>
            <p:ph idx="1"/>
          </p:nvPr>
        </p:nvSpPr>
        <p:spPr/>
        <p:txBody>
          <a:bodyPr>
            <a:normAutofit lnSpcReduction="10000"/>
          </a:bodyPr>
          <a:lstStyle/>
          <a:p>
            <a:r>
              <a:rPr lang="en-US" altLang="zh-CN" dirty="0"/>
              <a:t>Li, Steven. </a:t>
            </a:r>
            <a:r>
              <a:rPr lang="en-US" altLang="zh-CN" i="1" dirty="0"/>
              <a:t>Introduction to Option Pricing. </a:t>
            </a:r>
          </a:p>
          <a:p>
            <a:r>
              <a:rPr lang="en-US" altLang="zh-CN" dirty="0"/>
              <a:t>Li, Steven. </a:t>
            </a:r>
            <a:r>
              <a:rPr lang="en-US" altLang="zh-CN" i="1" dirty="0"/>
              <a:t>Introduction to Monte Carlo methods.</a:t>
            </a:r>
          </a:p>
          <a:p>
            <a:r>
              <a:rPr lang="en-US" altLang="zh-CN" dirty="0"/>
              <a:t>Li, Steven.</a:t>
            </a:r>
            <a:r>
              <a:rPr lang="en-US" altLang="zh-CN" b="1" dirty="0"/>
              <a:t> </a:t>
            </a:r>
            <a:r>
              <a:rPr lang="en-US" altLang="zh-CN" i="1" dirty="0"/>
              <a:t>American Monte Carlo.</a:t>
            </a:r>
          </a:p>
          <a:p>
            <a:r>
              <a:rPr lang="en-US" altLang="zh-CN" dirty="0"/>
              <a:t>Li, Steven.</a:t>
            </a:r>
            <a:r>
              <a:rPr lang="en-US" altLang="zh-CN" b="1" dirty="0"/>
              <a:t> </a:t>
            </a:r>
            <a:r>
              <a:rPr lang="en-US" altLang="zh-CN" i="1" dirty="0"/>
              <a:t>Monte Carlo Simulation Simulate Stochastic Differential Equations (SDE)</a:t>
            </a:r>
          </a:p>
          <a:p>
            <a:r>
              <a:rPr lang="en-US" altLang="zh-CN" i="1" dirty="0" err="1"/>
              <a:t>Investomedia</a:t>
            </a:r>
            <a:r>
              <a:rPr lang="en-US" altLang="zh-CN" i="1" dirty="0"/>
              <a:t>. https://www.investopedia.com/.</a:t>
            </a:r>
          </a:p>
          <a:p>
            <a:r>
              <a:rPr lang="en-US" altLang="zh-CN" i="1" dirty="0"/>
              <a:t>Longstaff, F.A.; Schwartz, E.S. (2001). </a:t>
            </a:r>
            <a:r>
              <a:rPr lang="en-US" altLang="zh-CN" i="1" dirty="0">
                <a:hlinkClick r:id="rId2"/>
              </a:rPr>
              <a:t>"Valuing American options by simulation: a simple least squares approach"</a:t>
            </a:r>
            <a:r>
              <a:rPr lang="en-US" altLang="zh-CN" i="1" dirty="0"/>
              <a:t>. Review of Financial Studies. </a:t>
            </a:r>
            <a:r>
              <a:rPr lang="en-US" altLang="zh-CN" b="1" i="1" dirty="0"/>
              <a:t>14</a:t>
            </a:r>
            <a:r>
              <a:rPr lang="en-US" altLang="zh-CN" i="1" dirty="0"/>
              <a:t>: 113–148. </a:t>
            </a:r>
            <a:r>
              <a:rPr lang="en-US" altLang="zh-CN" i="1" dirty="0" err="1">
                <a:hlinkClick r:id="rId3" tooltip="CiteSeerX (identifier)"/>
              </a:rPr>
              <a:t>CiteSeerX</a:t>
            </a:r>
            <a:r>
              <a:rPr lang="en-US" altLang="zh-CN" i="1" dirty="0"/>
              <a:t> </a:t>
            </a:r>
            <a:r>
              <a:rPr lang="en-US" altLang="zh-CN" i="1" dirty="0">
                <a:hlinkClick r:id="rId4"/>
              </a:rPr>
              <a:t>10.1.1.155.3462</a:t>
            </a:r>
            <a:r>
              <a:rPr lang="en-US" altLang="zh-CN" i="1" dirty="0"/>
              <a:t>. </a:t>
            </a:r>
            <a:r>
              <a:rPr lang="en-US" altLang="zh-CN" i="1" dirty="0">
                <a:hlinkClick r:id="rId5" tooltip="Doi (identifier)"/>
              </a:rPr>
              <a:t>doi</a:t>
            </a:r>
            <a:r>
              <a:rPr lang="en-US" altLang="zh-CN" i="1" dirty="0"/>
              <a:t>:</a:t>
            </a:r>
            <a:r>
              <a:rPr lang="en-US" altLang="zh-CN" i="1" dirty="0">
                <a:hlinkClick r:id="rId6"/>
              </a:rPr>
              <a:t>10.1093/</a:t>
            </a:r>
            <a:r>
              <a:rPr lang="en-US" altLang="zh-CN" i="1" dirty="0" err="1">
                <a:hlinkClick r:id="rId6"/>
              </a:rPr>
              <a:t>rfs</a:t>
            </a:r>
            <a:r>
              <a:rPr lang="en-US" altLang="zh-CN" i="1" dirty="0">
                <a:hlinkClick r:id="rId6"/>
              </a:rPr>
              <a:t>/14.1.113</a:t>
            </a:r>
            <a:r>
              <a:rPr lang="en-US" altLang="zh-CN" i="1" dirty="0"/>
              <a:t>. Retrieved June 28, 2012.</a:t>
            </a:r>
            <a:endParaRPr lang="en-US" altLang="zh-CN" dirty="0"/>
          </a:p>
          <a:p>
            <a:endParaRPr lang="zh-CN" altLang="en-US" i="1" dirty="0"/>
          </a:p>
          <a:p>
            <a:endParaRPr lang="zh-CN" altLang="en-US" i="1" dirty="0"/>
          </a:p>
        </p:txBody>
      </p:sp>
    </p:spTree>
    <p:extLst>
      <p:ext uri="{BB962C8B-B14F-4D97-AF65-F5344CB8AC3E}">
        <p14:creationId xmlns:p14="http://schemas.microsoft.com/office/powerpoint/2010/main" val="59204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0FBC7-5EC6-4320-A9CC-17BD8F131A62}"/>
              </a:ext>
            </a:extLst>
          </p:cNvPr>
          <p:cNvSpPr>
            <a:spLocks noGrp="1"/>
          </p:cNvSpPr>
          <p:nvPr>
            <p:ph type="ctrTitle"/>
          </p:nvPr>
        </p:nvSpPr>
        <p:spPr/>
        <p:txBody>
          <a:bodyPr/>
          <a:lstStyle/>
          <a:p>
            <a:r>
              <a:rPr lang="en-US" altLang="zh-CN" dirty="0"/>
              <a:t>Thank you!</a:t>
            </a:r>
            <a:endParaRPr lang="zh-CN" altLang="en-US" dirty="0"/>
          </a:p>
        </p:txBody>
      </p:sp>
      <p:sp>
        <p:nvSpPr>
          <p:cNvPr id="3" name="副标题 2">
            <a:extLst>
              <a:ext uri="{FF2B5EF4-FFF2-40B4-BE49-F238E27FC236}">
                <a16:creationId xmlns:a16="http://schemas.microsoft.com/office/drawing/2014/main" id="{66646742-F60E-49D3-9DFD-C964535E59F5}"/>
              </a:ext>
            </a:extLst>
          </p:cNvPr>
          <p:cNvSpPr>
            <a:spLocks noGrp="1"/>
          </p:cNvSpPr>
          <p:nvPr>
            <p:ph type="subTitle" idx="1"/>
          </p:nvPr>
        </p:nvSpPr>
        <p:spPr/>
        <p:txBody>
          <a:bodyPr/>
          <a:lstStyle/>
          <a:p>
            <a:r>
              <a:rPr lang="en-US" altLang="zh-CN" b="1" dirty="0" err="1"/>
              <a:t>Junyi</a:t>
            </a:r>
            <a:r>
              <a:rPr lang="en-US" altLang="zh-CN" b="1" dirty="0"/>
              <a:t> Zhang</a:t>
            </a:r>
            <a:endParaRPr lang="zh-CN" altLang="en-US" dirty="0"/>
          </a:p>
        </p:txBody>
      </p:sp>
    </p:spTree>
    <p:extLst>
      <p:ext uri="{BB962C8B-B14F-4D97-AF65-F5344CB8AC3E}">
        <p14:creationId xmlns:p14="http://schemas.microsoft.com/office/powerpoint/2010/main" val="53597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7BFA4-C1EE-4352-84BD-1BC0BB793EDB}"/>
              </a:ext>
            </a:extLst>
          </p:cNvPr>
          <p:cNvSpPr>
            <a:spLocks noGrp="1"/>
          </p:cNvSpPr>
          <p:nvPr>
            <p:ph type="title"/>
          </p:nvPr>
        </p:nvSpPr>
        <p:spPr/>
        <p:txBody>
          <a:bodyPr/>
          <a:lstStyle/>
          <a:p>
            <a:r>
              <a:rPr lang="en-US" altLang="zh-CN" dirty="0"/>
              <a:t>Black Shoes Formula</a:t>
            </a:r>
            <a:endParaRPr lang="zh-CN" altLang="en-US" dirty="0"/>
          </a:p>
        </p:txBody>
      </p:sp>
      <p:sp>
        <p:nvSpPr>
          <p:cNvPr id="3" name="内容占位符 2">
            <a:extLst>
              <a:ext uri="{FF2B5EF4-FFF2-40B4-BE49-F238E27FC236}">
                <a16:creationId xmlns:a16="http://schemas.microsoft.com/office/drawing/2014/main" id="{DBAF8121-CCCA-465F-A307-84500E6D4EDD}"/>
              </a:ext>
            </a:extLst>
          </p:cNvPr>
          <p:cNvSpPr>
            <a:spLocks noGrp="1"/>
          </p:cNvSpPr>
          <p:nvPr>
            <p:ph idx="1"/>
          </p:nvPr>
        </p:nvSpPr>
        <p:spPr/>
        <p:txBody>
          <a:bodyPr/>
          <a:lstStyle/>
          <a:p>
            <a:r>
              <a:rPr lang="en-US" altLang="zh-CN" dirty="0"/>
              <a:t>The Black Scholes call option formula is calculated by multiplying the stock price by the cumulative standard normal probability distribution function. Thereafter, the net present value (NPV) of the strike price multiplied by the cumulative standard normal distribution is subtracted from the resulting value of the previous calculation.</a:t>
            </a:r>
            <a:endParaRPr lang="en-US" altLang="zh-CN" i="1" dirty="0"/>
          </a:p>
          <a:p>
            <a:pPr marL="0" indent="0">
              <a:buNone/>
            </a:pPr>
            <a:endParaRPr lang="zh-CN" altLang="en-US" dirty="0"/>
          </a:p>
          <a:p>
            <a:endParaRPr lang="zh-CN" altLang="en-US" dirty="0"/>
          </a:p>
        </p:txBody>
      </p:sp>
    </p:spTree>
    <p:extLst>
      <p:ext uri="{BB962C8B-B14F-4D97-AF65-F5344CB8AC3E}">
        <p14:creationId xmlns:p14="http://schemas.microsoft.com/office/powerpoint/2010/main" val="351349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E60-964A-4402-B803-8BB9D3D4758D}"/>
              </a:ext>
            </a:extLst>
          </p:cNvPr>
          <p:cNvSpPr>
            <a:spLocks noGrp="1"/>
          </p:cNvSpPr>
          <p:nvPr>
            <p:ph type="title"/>
          </p:nvPr>
        </p:nvSpPr>
        <p:spPr/>
        <p:txBody>
          <a:bodyPr/>
          <a:lstStyle/>
          <a:p>
            <a:r>
              <a:rPr lang="en-US" altLang="zh-CN" dirty="0"/>
              <a:t>Black Shoes Formula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EC85B5-52EE-48C9-879A-940D74669304}"/>
                  </a:ext>
                </a:extLst>
              </p:cNvPr>
              <p:cNvSpPr>
                <a:spLocks noGrp="1"/>
              </p:cNvSpPr>
              <p:nvPr>
                <p:ph idx="1"/>
              </p:nvPr>
            </p:nvSpPr>
            <p:spPr/>
            <p:txBody>
              <a:bodyPr>
                <a:normAutofit fontScale="55000" lnSpcReduction="20000"/>
              </a:bodyPr>
              <a:lstStyle/>
              <a:p>
                <a:r>
                  <a:rPr lang="en-US" altLang="zh-CN" dirty="0"/>
                  <a:t>In mathematical notation:</a:t>
                </a:r>
              </a:p>
              <a:p>
                <a:r>
                  <a:rPr lang="en-US" altLang="zh-CN" i="1" dirty="0"/>
                  <a:t>C </a:t>
                </a:r>
                <a:r>
                  <a:rPr lang="en-US" altLang="zh-CN" dirty="0"/>
                  <a:t>=</a:t>
                </a:r>
                <a14:m>
                  <m:oMath xmlns:m="http://schemas.openxmlformats.org/officeDocument/2006/math">
                    <m:r>
                      <a:rPr lang="en-US" altLang="zh-CN" b="0" i="0"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𝑇</m:t>
                        </m:r>
                      </m:sub>
                    </m:sSub>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err="1">
                        <a:latin typeface="Cambria Math" panose="02040503050406030204" pitchFamily="18" charset="0"/>
                      </a:rPr>
                      <m:t>𝐾</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𝑟𝑡</m:t>
                        </m:r>
                      </m:sup>
                    </m:sSup>
                    <m:r>
                      <m:rPr>
                        <m:nor/>
                      </m:rPr>
                      <a:rPr lang="en-US" altLang="zh-CN" i="1"/>
                      <m:t>N</m:t>
                    </m:r>
                    <m:r>
                      <m:rPr>
                        <m:nor/>
                      </m:rPr>
                      <a:rPr lang="en-US" altLang="zh-CN"/>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m:rPr>
                        <m:nor/>
                      </m:rPr>
                      <a:rPr lang="en-US" altLang="zh-CN"/>
                      <m:t>)</m:t>
                    </m:r>
                  </m:oMath>
                </a14:m>
                <a:r>
                  <a:rPr lang="en-US" altLang="zh-CN" dirty="0"/>
                  <a:t>,</a:t>
                </a:r>
                <a:r>
                  <a:rPr lang="zh-CN" altLang="en-US" dirty="0"/>
                  <a:t> </a:t>
                </a:r>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1</m:t>
                        </m:r>
                      </m:sub>
                    </m:sSub>
                  </m:oMath>
                </a14:m>
                <a:r>
                  <a:rPr lang="zh-CN" altLang="en-US" dirty="0"/>
                  <a:t> </a:t>
                </a:r>
                <a:r>
                  <a:rPr lang="en-US" altLang="zh-CN" dirty="0"/>
                  <a:t>= </a:t>
                </a:r>
                <a14:m>
                  <m:oMath xmlns:m="http://schemas.openxmlformats.org/officeDocument/2006/math">
                    <m:f>
                      <m:fPr>
                        <m:ctrlPr>
                          <a:rPr lang="en-US" altLang="zh-CN" i="1" dirty="0" smtClean="0">
                            <a:latin typeface="Cambria Math" panose="02040503050406030204" pitchFamily="18" charset="0"/>
                          </a:rPr>
                        </m:ctrlPr>
                      </m:fPr>
                      <m:num>
                        <m:r>
                          <m:rPr>
                            <m:sty m:val="p"/>
                          </m:rPr>
                          <a:rPr lang="en-US" altLang="zh-CN">
                            <a:latin typeface="Cambria Math" panose="02040503050406030204" pitchFamily="18" charset="0"/>
                          </a:rPr>
                          <m:t>ln</m:t>
                        </m:r>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𝑇</m:t>
                                </m:r>
                              </m:sub>
                            </m:sSub>
                          </m:num>
                          <m:den>
                            <m:r>
                              <a:rPr lang="en-US" altLang="zh-CN" b="0" i="1" smtClean="0">
                                <a:latin typeface="Cambria Math" panose="02040503050406030204" pitchFamily="18" charset="0"/>
                              </a:rPr>
                              <m:t>𝐾</m:t>
                            </m:r>
                          </m:den>
                        </m:f>
                        <m:r>
                          <a:rPr lang="en-US" altLang="zh-CN" i="1">
                            <a:latin typeface="Cambria Math" panose="02040503050406030204" pitchFamily="18" charset="0"/>
                          </a:rPr>
                          <m:t>)</m:t>
                        </m:r>
                        <m:r>
                          <a:rPr lang="en-US" altLang="zh-CN"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 </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𝑣</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2</m:t>
                            </m:r>
                          </m:den>
                        </m:f>
                        <m:r>
                          <m:rPr>
                            <m:nor/>
                          </m:rPr>
                          <a:rPr lang="en-US" altLang="zh-CN" dirty="0"/>
                          <m:t>)</m:t>
                        </m:r>
                        <m:r>
                          <a:rPr lang="en-US" altLang="zh-CN" b="0" i="1" dirty="0" smtClean="0">
                            <a:latin typeface="Cambria Math" panose="02040503050406030204" pitchFamily="18" charset="0"/>
                          </a:rPr>
                          <m:t>𝑇</m:t>
                        </m:r>
                      </m:num>
                      <m:den>
                        <m:r>
                          <a:rPr lang="zh-CN" altLang="en-US" i="1">
                            <a:latin typeface="Cambria Math" panose="02040503050406030204" pitchFamily="18" charset="0"/>
                          </a:rPr>
                          <m:t>𝜎</m:t>
                        </m:r>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𝑇</m:t>
                            </m:r>
                          </m:e>
                        </m:rad>
                      </m:den>
                    </m:f>
                  </m:oMath>
                </a14:m>
                <a:r>
                  <a:rPr lang="en-US" altLang="zh-CN" dirty="0"/>
                  <a:t>, </a:t>
                </a:r>
                <a14:m>
                  <m:oMath xmlns:m="http://schemas.openxmlformats.org/officeDocument/2006/math">
                    <m:r>
                      <a:rPr lang="en-US" altLang="zh-CN" b="0" i="0"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b="0" i="1" dirty="0" smtClean="0">
                            <a:latin typeface="Cambria Math" panose="02040503050406030204" pitchFamily="18" charset="0"/>
                          </a:rPr>
                          <m:t>2</m:t>
                        </m:r>
                      </m:sub>
                    </m:sSub>
                  </m:oMath>
                </a14:m>
                <a:r>
                  <a:rPr lang="zh-CN" altLang="en-US" dirty="0"/>
                  <a:t> </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1</m:t>
                        </m:r>
                      </m:sub>
                    </m:sSub>
                  </m:oMath>
                </a14:m>
                <a:r>
                  <a:rPr lang="zh-CN" altLang="en-US" dirty="0"/>
                  <a:t>  </a:t>
                </a:r>
                <a:r>
                  <a:rPr lang="en-US" altLang="zh-CN" dirty="0"/>
                  <a:t>- </a:t>
                </a:r>
                <a14:m>
                  <m:oMath xmlns:m="http://schemas.openxmlformats.org/officeDocument/2006/math">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𝑇</m:t>
                        </m:r>
                      </m:e>
                    </m:rad>
                  </m:oMath>
                </a14:m>
                <a:endParaRPr lang="en-US" altLang="zh-CN" dirty="0"/>
              </a:p>
              <a:p>
                <a:r>
                  <a:rPr lang="en-US" altLang="zh-CN" b="1" dirty="0"/>
                  <a:t>Symbol:</a:t>
                </a:r>
              </a:p>
              <a:p>
                <a:r>
                  <a:rPr lang="en-US" altLang="zh-CN" i="1" dirty="0"/>
                  <a:t>C </a:t>
                </a:r>
                <a:r>
                  <a:rPr lang="en-US" altLang="zh-CN" dirty="0"/>
                  <a:t>= Call option price</a:t>
                </a:r>
              </a:p>
              <a:p>
                <a:r>
                  <a:rPr lang="en-US" altLang="zh-CN" i="1" dirty="0"/>
                  <a:t>S </a:t>
                </a:r>
                <a:r>
                  <a:rPr lang="en-US" altLang="zh-CN" dirty="0"/>
                  <a:t>= Current stock (or other underlying) price</a:t>
                </a:r>
              </a:p>
              <a:p>
                <a:r>
                  <a:rPr lang="en-US" altLang="zh-CN" i="1" dirty="0"/>
                  <a:t>K </a:t>
                </a:r>
                <a:r>
                  <a:rPr lang="en-US" altLang="zh-CN" dirty="0"/>
                  <a:t>= Strike price</a:t>
                </a:r>
              </a:p>
              <a:p>
                <a:r>
                  <a:rPr lang="en-US" altLang="zh-CN" i="1" dirty="0"/>
                  <a:t>R </a:t>
                </a:r>
                <a:r>
                  <a:rPr lang="en-US" altLang="zh-CN" dirty="0"/>
                  <a:t>= Risk-free interest rate</a:t>
                </a:r>
              </a:p>
              <a:p>
                <a:r>
                  <a:rPr lang="en-US" altLang="zh-CN" i="1" dirty="0"/>
                  <a:t>T </a:t>
                </a:r>
                <a:r>
                  <a:rPr lang="en-US" altLang="zh-CN" dirty="0"/>
                  <a:t>= Time to maturity</a:t>
                </a:r>
              </a:p>
              <a:p>
                <a:r>
                  <a:rPr lang="en-US" altLang="zh-CN" i="1" dirty="0"/>
                  <a:t>N </a:t>
                </a:r>
                <a:r>
                  <a:rPr lang="en-US" altLang="zh-CN" dirty="0"/>
                  <a:t>= A log-normal distribution​</a:t>
                </a:r>
              </a:p>
              <a:p>
                <a14:m>
                  <m:oMath xmlns:m="http://schemas.openxmlformats.org/officeDocument/2006/math">
                    <m:r>
                      <a:rPr lang="zh-CN" altLang="en-US" i="1">
                        <a:latin typeface="Cambria Math" panose="02040503050406030204" pitchFamily="18" charset="0"/>
                      </a:rPr>
                      <m:t>𝜎</m:t>
                    </m:r>
                  </m:oMath>
                </a14:m>
                <a:r>
                  <a:rPr lang="en-US" altLang="zh-CN" dirty="0"/>
                  <a:t> = standard deviation of log returns(volatility)</a:t>
                </a:r>
                <a:br>
                  <a:rPr lang="en-US" altLang="zh-CN" dirty="0"/>
                </a:br>
                <a:endParaRPr lang="zh-CN" altLang="en-US" dirty="0"/>
              </a:p>
            </p:txBody>
          </p:sp>
        </mc:Choice>
        <mc:Fallback xmlns="">
          <p:sp>
            <p:nvSpPr>
              <p:cNvPr id="3" name="内容占位符 2">
                <a:extLst>
                  <a:ext uri="{FF2B5EF4-FFF2-40B4-BE49-F238E27FC236}">
                    <a16:creationId xmlns:a16="http://schemas.microsoft.com/office/drawing/2014/main" id="{64EC85B5-52EE-48C9-879A-940D74669304}"/>
                  </a:ext>
                </a:extLst>
              </p:cNvPr>
              <p:cNvSpPr>
                <a:spLocks noGrp="1" noRot="1" noChangeAspect="1" noMove="1" noResize="1" noEditPoints="1" noAdjustHandles="1" noChangeArrowheads="1" noChangeShapeType="1" noTextEdit="1"/>
              </p:cNvSpPr>
              <p:nvPr>
                <p:ph idx="1"/>
              </p:nvPr>
            </p:nvSpPr>
            <p:spPr>
              <a:blipFill>
                <a:blip r:embed="rId2"/>
                <a:stretch>
                  <a:fillRect t="-1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112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0402C-CCD8-431C-9E40-32E16FA5AE8B}"/>
              </a:ext>
            </a:extLst>
          </p:cNvPr>
          <p:cNvSpPr>
            <a:spLocks noGrp="1"/>
          </p:cNvSpPr>
          <p:nvPr>
            <p:ph type="title"/>
          </p:nvPr>
        </p:nvSpPr>
        <p:spPr/>
        <p:txBody>
          <a:bodyPr/>
          <a:lstStyle/>
          <a:p>
            <a:r>
              <a:rPr lang="en-US" altLang="zh-CN" dirty="0"/>
              <a:t>American Option</a:t>
            </a:r>
            <a:endParaRPr lang="zh-CN" altLang="en-US" dirty="0"/>
          </a:p>
        </p:txBody>
      </p:sp>
      <p:sp>
        <p:nvSpPr>
          <p:cNvPr id="3" name="内容占位符 2">
            <a:extLst>
              <a:ext uri="{FF2B5EF4-FFF2-40B4-BE49-F238E27FC236}">
                <a16:creationId xmlns:a16="http://schemas.microsoft.com/office/drawing/2014/main" id="{0846A1B0-E67C-4CF2-99CD-135BB781EC68}"/>
              </a:ext>
            </a:extLst>
          </p:cNvPr>
          <p:cNvSpPr>
            <a:spLocks noGrp="1"/>
          </p:cNvSpPr>
          <p:nvPr>
            <p:ph idx="1"/>
          </p:nvPr>
        </p:nvSpPr>
        <p:spPr/>
        <p:txBody>
          <a:bodyPr/>
          <a:lstStyle/>
          <a:p>
            <a:pPr fontAlgn="base"/>
            <a:r>
              <a:rPr lang="en-US" altLang="zh-CN" dirty="0"/>
              <a:t>An American option is a style of options contract that allows holders to exercise their rights at any time before and including the expiration date.</a:t>
            </a:r>
          </a:p>
          <a:p>
            <a:pPr fontAlgn="base"/>
            <a:r>
              <a:rPr lang="en-US" altLang="zh-CN" dirty="0"/>
              <a:t>An American-style option allows investors to capture profit as soon as the stock price moves favorably.</a:t>
            </a:r>
          </a:p>
        </p:txBody>
      </p:sp>
    </p:spTree>
    <p:extLst>
      <p:ext uri="{BB962C8B-B14F-4D97-AF65-F5344CB8AC3E}">
        <p14:creationId xmlns:p14="http://schemas.microsoft.com/office/powerpoint/2010/main" val="272574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12E20-1E35-429B-880C-942819499E99}"/>
              </a:ext>
            </a:extLst>
          </p:cNvPr>
          <p:cNvSpPr>
            <a:spLocks noGrp="1"/>
          </p:cNvSpPr>
          <p:nvPr>
            <p:ph type="title"/>
          </p:nvPr>
        </p:nvSpPr>
        <p:spPr/>
        <p:txBody>
          <a:bodyPr/>
          <a:lstStyle/>
          <a:p>
            <a:r>
              <a:rPr lang="en-US" altLang="zh-CN" dirty="0"/>
              <a:t>American Option</a:t>
            </a:r>
            <a:endParaRPr lang="zh-CN" altLang="en-US" dirty="0"/>
          </a:p>
        </p:txBody>
      </p:sp>
      <p:sp>
        <p:nvSpPr>
          <p:cNvPr id="3" name="内容占位符 2">
            <a:extLst>
              <a:ext uri="{FF2B5EF4-FFF2-40B4-BE49-F238E27FC236}">
                <a16:creationId xmlns:a16="http://schemas.microsoft.com/office/drawing/2014/main" id="{6DBB62A0-860B-4035-A3DC-E2A412E3CC12}"/>
              </a:ext>
            </a:extLst>
          </p:cNvPr>
          <p:cNvSpPr>
            <a:spLocks noGrp="1"/>
          </p:cNvSpPr>
          <p:nvPr>
            <p:ph idx="1"/>
          </p:nvPr>
        </p:nvSpPr>
        <p:spPr/>
        <p:txBody>
          <a:bodyPr/>
          <a:lstStyle/>
          <a:p>
            <a:r>
              <a:rPr lang="en-US" altLang="zh-CN" dirty="0"/>
              <a:t>Closed form formula does not exist, need to resort to numerical methods</a:t>
            </a:r>
          </a:p>
          <a:p>
            <a:r>
              <a:rPr lang="en-US" altLang="zh-CN" dirty="0"/>
              <a:t>One of the most common way: American Monte-Carlo </a:t>
            </a:r>
            <a:endParaRPr lang="zh-CN" altLang="en-US" dirty="0"/>
          </a:p>
        </p:txBody>
      </p:sp>
    </p:spTree>
    <p:extLst>
      <p:ext uri="{BB962C8B-B14F-4D97-AF65-F5344CB8AC3E}">
        <p14:creationId xmlns:p14="http://schemas.microsoft.com/office/powerpoint/2010/main" val="297235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DFD02-4C92-4E19-BDEB-44E145E95F0F}"/>
              </a:ext>
            </a:extLst>
          </p:cNvPr>
          <p:cNvSpPr>
            <a:spLocks noGrp="1"/>
          </p:cNvSpPr>
          <p:nvPr>
            <p:ph type="title"/>
          </p:nvPr>
        </p:nvSpPr>
        <p:spPr/>
        <p:txBody>
          <a:bodyPr/>
          <a:lstStyle/>
          <a:p>
            <a:r>
              <a:rPr lang="en-US" altLang="zh-CN" dirty="0"/>
              <a:t>Monte-Carlo</a:t>
            </a:r>
            <a:endParaRPr lang="zh-CN" altLang="en-US" dirty="0"/>
          </a:p>
        </p:txBody>
      </p:sp>
      <p:sp>
        <p:nvSpPr>
          <p:cNvPr id="3" name="内容占位符 2">
            <a:extLst>
              <a:ext uri="{FF2B5EF4-FFF2-40B4-BE49-F238E27FC236}">
                <a16:creationId xmlns:a16="http://schemas.microsoft.com/office/drawing/2014/main" id="{FB93E123-DAE0-4A67-A4CF-B9E59AA83889}"/>
              </a:ext>
            </a:extLst>
          </p:cNvPr>
          <p:cNvSpPr>
            <a:spLocks noGrp="1"/>
          </p:cNvSpPr>
          <p:nvPr>
            <p:ph idx="1"/>
          </p:nvPr>
        </p:nvSpPr>
        <p:spPr/>
        <p:txBody>
          <a:bodyPr/>
          <a:lstStyle/>
          <a:p>
            <a:r>
              <a:rPr lang="en-US" altLang="zh-CN" dirty="0"/>
              <a:t>As with other option pricing techniques Monte-Carlo methods are used to price options using what is essentially a three step process. </a:t>
            </a:r>
          </a:p>
          <a:p>
            <a:r>
              <a:rPr lang="en-US" altLang="zh-CN" dirty="0"/>
              <a:t>The three steps are:</a:t>
            </a:r>
          </a:p>
          <a:p>
            <a:r>
              <a:rPr lang="en-US" altLang="zh-CN" dirty="0"/>
              <a:t>1. Calculate potential future prices of the underlying asset(s) by generating a random sample. </a:t>
            </a:r>
          </a:p>
          <a:p>
            <a:r>
              <a:rPr lang="en-US" altLang="zh-CN" dirty="0"/>
              <a:t>2. Calculate the payoff of the option for each of the potential underlying price paths.</a:t>
            </a:r>
          </a:p>
          <a:p>
            <a:r>
              <a:rPr lang="en-US" altLang="zh-CN" dirty="0"/>
              <a:t>3. Discount the payoffs back to today and average them to determine the expected price.</a:t>
            </a:r>
            <a:endParaRPr lang="zh-CN" altLang="en-US" dirty="0"/>
          </a:p>
        </p:txBody>
      </p:sp>
    </p:spTree>
    <p:extLst>
      <p:ext uri="{BB962C8B-B14F-4D97-AF65-F5344CB8AC3E}">
        <p14:creationId xmlns:p14="http://schemas.microsoft.com/office/powerpoint/2010/main" val="178922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4D6A4-3760-4B3E-9FF1-A93EE274F5BD}"/>
              </a:ext>
            </a:extLst>
          </p:cNvPr>
          <p:cNvSpPr>
            <a:spLocks noGrp="1"/>
          </p:cNvSpPr>
          <p:nvPr>
            <p:ph type="title"/>
          </p:nvPr>
        </p:nvSpPr>
        <p:spPr/>
        <p:txBody>
          <a:bodyPr/>
          <a:lstStyle/>
          <a:p>
            <a:r>
              <a:rPr lang="en-US" altLang="zh-CN" dirty="0"/>
              <a:t>Using Monte-</a:t>
            </a:r>
            <a:r>
              <a:rPr lang="en-US" altLang="zh-CN" dirty="0" err="1"/>
              <a:t>carlo</a:t>
            </a:r>
            <a:r>
              <a:rPr lang="en-US" altLang="zh-CN" dirty="0"/>
              <a:t> simulation for European option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74C866-70AF-47CB-B1CB-C551D011DFB3}"/>
                  </a:ext>
                </a:extLst>
              </p:cNvPr>
              <p:cNvSpPr>
                <a:spLocks noGrp="1"/>
              </p:cNvSpPr>
              <p:nvPr>
                <p:ph idx="1"/>
              </p:nvPr>
            </p:nvSpPr>
            <p:spPr/>
            <p:txBody>
              <a:bodyPr/>
              <a:lstStyle/>
              <a:p>
                <a:r>
                  <a:rPr lang="en-US" altLang="zh-CN" dirty="0"/>
                  <a:t>European call option:  C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𝑅𝑁</m:t>
                        </m:r>
                      </m:sup>
                    </m:sSup>
                    <m:d>
                      <m:dPr>
                        <m:begChr m:val="["/>
                        <m:endChr m:val="]"/>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𝑟𝑇</m:t>
                            </m:r>
                          </m:sup>
                        </m:sSup>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𝐾</m:t>
                        </m:r>
                        <m:r>
                          <a:rPr lang="en-US" altLang="zh-CN" b="0" i="1" smtClean="0">
                            <a:latin typeface="Cambria Math" panose="02040503050406030204" pitchFamily="18" charset="0"/>
                          </a:rPr>
                          <m:t>,  0)</m:t>
                        </m:r>
                      </m:e>
                    </m:d>
                  </m:oMath>
                </a14:m>
                <a:endParaRPr lang="en-US" altLang="zh-CN" dirty="0"/>
              </a:p>
              <a:p>
                <a:r>
                  <a:rPr lang="en-US" altLang="zh-CN" dirty="0"/>
                  <a:t>In the Black-Scholes model,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𝑇</m:t>
                        </m:r>
                      </m:sub>
                    </m:sSub>
                  </m:oMath>
                </a14:m>
                <a:r>
                  <a:rPr lang="en-US" altLang="zh-CN" dirty="0"/>
                  <a:t> follows the process:</a:t>
                </a:r>
                <a:r>
                  <a:rPr lang="zh-CN" altLang="en-US" dirty="0"/>
                  <a:t> </a:t>
                </a:r>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𝑇</m:t>
                        </m:r>
                      </m:sub>
                    </m:sSub>
                    <m:r>
                      <a:rPr lang="en-US" altLang="zh-CN" i="1" smtClean="0">
                        <a:latin typeface="Cambria Math" panose="02040503050406030204" pitchFamily="18" charset="0"/>
                      </a:rPr>
                      <m:t>𝑑</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zh-CN" altLang="en-US" b="0" i="1" smtClean="0">
                        <a:latin typeface="Cambria Math" panose="02040503050406030204" pitchFamily="18" charset="0"/>
                      </a:rPr>
                      <m:t>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𝑇</m:t>
                        </m:r>
                      </m:sub>
                    </m:sSub>
                  </m:oMath>
                </a14:m>
                <a:r>
                  <a:rPr lang="en-US" altLang="zh-CN" dirty="0"/>
                  <a:t> </a:t>
                </a:r>
                <a14:m>
                  <m:oMath xmlns:m="http://schemas.openxmlformats.org/officeDocument/2006/math">
                    <m:r>
                      <a:rPr lang="en-US" altLang="zh-CN" i="1">
                        <a:latin typeface="Cambria Math" panose="02040503050406030204" pitchFamily="18" charset="0"/>
                      </a:rPr>
                      <m:t>𝑑</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oMath>
                </a14:m>
                <a:endParaRPr lang="en-US" altLang="zh-CN" dirty="0"/>
              </a:p>
              <a:p>
                <a:r>
                  <a:rPr lang="en-US" altLang="zh-CN" dirty="0"/>
                  <a:t>Solution of this SDE: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𝑇</m:t>
                        </m:r>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zh-CN" altLang="en-US" i="1">
                        <a:latin typeface="Cambria Math" panose="02040503050406030204" pitchFamily="18" charset="0"/>
                      </a:rPr>
                      <m:t>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𝑡</m:t>
                        </m:r>
                      </m:sub>
                    </m:sSub>
                  </m:oMath>
                </a14:m>
                <a:r>
                  <a:rPr lang="en-US" altLang="zh-CN" dirty="0"/>
                  <a:t>)</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𝑡</m:t>
                        </m:r>
                      </m:sub>
                    </m:sSub>
                  </m:oMath>
                </a14:m>
                <a:r>
                  <a:rPr lang="en-US" altLang="zh-CN" dirty="0"/>
                  <a:t> follows the Brownian </a:t>
                </a:r>
                <a:r>
                  <a:rPr lang="en-US" altLang="zh-CN" dirty="0" err="1"/>
                  <a:t>mortion</a:t>
                </a:r>
                <a:r>
                  <a:rPr lang="en-US" altLang="zh-CN" dirty="0"/>
                  <a:t>.</a:t>
                </a:r>
              </a:p>
            </p:txBody>
          </p:sp>
        </mc:Choice>
        <mc:Fallback xmlns="">
          <p:sp>
            <p:nvSpPr>
              <p:cNvPr id="3" name="内容占位符 2">
                <a:extLst>
                  <a:ext uri="{FF2B5EF4-FFF2-40B4-BE49-F238E27FC236}">
                    <a16:creationId xmlns:a16="http://schemas.microsoft.com/office/drawing/2014/main" id="{A974C866-70AF-47CB-B1CB-C551D011DFB3}"/>
                  </a:ext>
                </a:extLst>
              </p:cNvPr>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31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2E889-E7E8-4090-AD94-6AED374D2E71}"/>
              </a:ext>
            </a:extLst>
          </p:cNvPr>
          <p:cNvSpPr>
            <a:spLocks noGrp="1"/>
          </p:cNvSpPr>
          <p:nvPr>
            <p:ph type="title"/>
          </p:nvPr>
        </p:nvSpPr>
        <p:spPr/>
        <p:txBody>
          <a:bodyPr/>
          <a:lstStyle/>
          <a:p>
            <a:r>
              <a:rPr lang="en-US" altLang="zh-CN" dirty="0"/>
              <a:t>Using Monte-</a:t>
            </a:r>
            <a:r>
              <a:rPr lang="en-US" altLang="zh-CN" dirty="0" err="1"/>
              <a:t>carlo</a:t>
            </a:r>
            <a:r>
              <a:rPr lang="en-US" altLang="zh-CN" dirty="0"/>
              <a:t> simulation for European option </a:t>
            </a:r>
            <a:endParaRPr lang="zh-CN" altLang="en-US" dirty="0"/>
          </a:p>
        </p:txBody>
      </p:sp>
      <p:pic>
        <p:nvPicPr>
          <p:cNvPr id="5" name="内容占位符 4">
            <a:extLst>
              <a:ext uri="{FF2B5EF4-FFF2-40B4-BE49-F238E27FC236}">
                <a16:creationId xmlns:a16="http://schemas.microsoft.com/office/drawing/2014/main" id="{6842E016-C4F9-4DD6-B4F1-A3B4B4BC6350}"/>
              </a:ext>
            </a:extLst>
          </p:cNvPr>
          <p:cNvPicPr>
            <a:picLocks noGrp="1" noChangeAspect="1"/>
          </p:cNvPicPr>
          <p:nvPr>
            <p:ph idx="1"/>
          </p:nvPr>
        </p:nvPicPr>
        <p:blipFill>
          <a:blip r:embed="rId2"/>
          <a:stretch>
            <a:fillRect/>
          </a:stretch>
        </p:blipFill>
        <p:spPr>
          <a:xfrm>
            <a:off x="734396" y="1818276"/>
            <a:ext cx="4912641" cy="3622773"/>
          </a:xfrm>
        </p:spPr>
      </p:pic>
      <p:pic>
        <p:nvPicPr>
          <p:cNvPr id="7" name="图片 6">
            <a:extLst>
              <a:ext uri="{FF2B5EF4-FFF2-40B4-BE49-F238E27FC236}">
                <a16:creationId xmlns:a16="http://schemas.microsoft.com/office/drawing/2014/main" id="{AAF7B2B6-EB57-48D5-ACB1-8CF11B9BD629}"/>
              </a:ext>
            </a:extLst>
          </p:cNvPr>
          <p:cNvPicPr>
            <a:picLocks noChangeAspect="1"/>
          </p:cNvPicPr>
          <p:nvPr/>
        </p:nvPicPr>
        <p:blipFill>
          <a:blip r:embed="rId3"/>
          <a:stretch>
            <a:fillRect/>
          </a:stretch>
        </p:blipFill>
        <p:spPr>
          <a:xfrm>
            <a:off x="5799211" y="1896942"/>
            <a:ext cx="5457794" cy="3544107"/>
          </a:xfrm>
          <a:prstGeom prst="rect">
            <a:avLst/>
          </a:prstGeom>
        </p:spPr>
      </p:pic>
    </p:spTree>
    <p:extLst>
      <p:ext uri="{BB962C8B-B14F-4D97-AF65-F5344CB8AC3E}">
        <p14:creationId xmlns:p14="http://schemas.microsoft.com/office/powerpoint/2010/main" val="1048307518"/>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309</TotalTime>
  <Words>1403</Words>
  <Application>Microsoft Office PowerPoint</Application>
  <PresentationFormat>宽屏</PresentationFormat>
  <Paragraphs>101</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Arial</vt:lpstr>
      <vt:lpstr>Cambria Math</vt:lpstr>
      <vt:lpstr>Gill Sans MT</vt:lpstr>
      <vt:lpstr>画廊</vt:lpstr>
      <vt:lpstr>Final Presentation</vt:lpstr>
      <vt:lpstr>European Option</vt:lpstr>
      <vt:lpstr>Black Shoes Formula</vt:lpstr>
      <vt:lpstr>Black Shoes Formula</vt:lpstr>
      <vt:lpstr>American Option</vt:lpstr>
      <vt:lpstr>American Option</vt:lpstr>
      <vt:lpstr>Monte-Carlo</vt:lpstr>
      <vt:lpstr>Using Monte-carlo simulation for European option </vt:lpstr>
      <vt:lpstr>Using Monte-carlo simulation for European option </vt:lpstr>
      <vt:lpstr>Problem of American option for using Monte Carlo</vt:lpstr>
      <vt:lpstr>Broadie Glasserman scheme </vt:lpstr>
      <vt:lpstr>More efficient solution CONDITIONAL EXPECTATION BY REGRESSION </vt:lpstr>
      <vt:lpstr>least squares Monte Carlo(LSM) approach</vt:lpstr>
      <vt:lpstr>least squares Monte Carlo(LSM) approach</vt:lpstr>
      <vt:lpstr>Further Improve</vt:lpstr>
      <vt:lpstr>Further Improve Using Hesten model </vt:lpstr>
      <vt:lpstr>Heston Model VS constant volatility</vt:lpstr>
      <vt:lpstr>Result of using Heston</vt:lpstr>
      <vt:lpstr>Summary</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张 俊逸</dc:creator>
  <cp:lastModifiedBy>张 俊逸</cp:lastModifiedBy>
  <cp:revision>25</cp:revision>
  <dcterms:created xsi:type="dcterms:W3CDTF">2020-11-11T22:49:38Z</dcterms:created>
  <dcterms:modified xsi:type="dcterms:W3CDTF">2020-11-16T03:21:03Z</dcterms:modified>
</cp:coreProperties>
</file>