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>
        <p:scale>
          <a:sx n="66" d="100"/>
          <a:sy n="66" d="100"/>
        </p:scale>
        <p:origin x="223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5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1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1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5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5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1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6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E0DD-D026-4A51-9700-6E602D8FE8C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CC84-25C0-4922-9509-9D920CA3E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13" Type="http://schemas.openxmlformats.org/officeDocument/2006/relationships/image" Target="../media/image599.svg"/><Relationship Id="rId3" Type="http://schemas.openxmlformats.org/officeDocument/2006/relationships/image" Target="../media/image8.svg"/><Relationship Id="rId21" Type="http://schemas.openxmlformats.org/officeDocument/2006/relationships/image" Target="../media/image53.svg"/><Relationship Id="rId34" Type="http://schemas.openxmlformats.org/officeDocument/2006/relationships/image" Target="../media/image9.png"/><Relationship Id="rId17" Type="http://schemas.openxmlformats.org/officeDocument/2006/relationships/image" Target="../media/image16.svg"/><Relationship Id="rId33" Type="http://schemas.openxmlformats.org/officeDocument/2006/relationships/image" Target="../media/image1642.sv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.png"/><Relationship Id="rId32" Type="http://schemas.openxmlformats.org/officeDocument/2006/relationships/image" Target="../media/image8.png"/><Relationship Id="rId11" Type="http://schemas.openxmlformats.org/officeDocument/2006/relationships/image" Target="../media/image1426.svg"/><Relationship Id="rId15" Type="http://schemas.openxmlformats.org/officeDocument/2006/relationships/image" Target="../media/image12.svg"/><Relationship Id="rId23" Type="http://schemas.openxmlformats.org/officeDocument/2006/relationships/image" Target="../media/image6.png"/><Relationship Id="rId36" Type="http://schemas.openxmlformats.org/officeDocument/2006/relationships/image" Target="../media/image10.png"/><Relationship Id="rId19" Type="http://schemas.openxmlformats.org/officeDocument/2006/relationships/image" Target="../media/image26.svg"/><Relationship Id="rId31" Type="http://schemas.openxmlformats.org/officeDocument/2006/relationships/image" Target="../media/image1286.sv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35" Type="http://schemas.openxmlformats.org/officeDocument/2006/relationships/image" Target="../media/image1418.sv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13" Type="http://schemas.openxmlformats.org/officeDocument/2006/relationships/image" Target="../media/image599.svg"/><Relationship Id="rId3" Type="http://schemas.openxmlformats.org/officeDocument/2006/relationships/image" Target="../media/image8.svg"/><Relationship Id="rId21" Type="http://schemas.openxmlformats.org/officeDocument/2006/relationships/image" Target="../media/image53.svg"/><Relationship Id="rId34" Type="http://schemas.openxmlformats.org/officeDocument/2006/relationships/image" Target="../media/image9.png"/><Relationship Id="rId17" Type="http://schemas.openxmlformats.org/officeDocument/2006/relationships/image" Target="../media/image16.svg"/><Relationship Id="rId33" Type="http://schemas.openxmlformats.org/officeDocument/2006/relationships/image" Target="../media/image1642.sv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.png"/><Relationship Id="rId32" Type="http://schemas.openxmlformats.org/officeDocument/2006/relationships/image" Target="../media/image8.png"/><Relationship Id="rId15" Type="http://schemas.openxmlformats.org/officeDocument/2006/relationships/image" Target="../media/image12.svg"/><Relationship Id="rId23" Type="http://schemas.openxmlformats.org/officeDocument/2006/relationships/image" Target="../media/image6.png"/><Relationship Id="rId36" Type="http://schemas.openxmlformats.org/officeDocument/2006/relationships/image" Target="../media/image11.png"/><Relationship Id="rId28" Type="http://schemas.openxmlformats.org/officeDocument/2006/relationships/image" Target="../media/image1530.svg"/><Relationship Id="rId19" Type="http://schemas.openxmlformats.org/officeDocument/2006/relationships/image" Target="../media/image26.svg"/><Relationship Id="rId31" Type="http://schemas.openxmlformats.org/officeDocument/2006/relationships/image" Target="../media/image1286.sv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35" Type="http://schemas.openxmlformats.org/officeDocument/2006/relationships/image" Target="../media/image1418.sv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13" Type="http://schemas.openxmlformats.org/officeDocument/2006/relationships/image" Target="../media/image599.svg"/><Relationship Id="rId3" Type="http://schemas.openxmlformats.org/officeDocument/2006/relationships/image" Target="../media/image8.svg"/><Relationship Id="rId21" Type="http://schemas.openxmlformats.org/officeDocument/2006/relationships/image" Target="../media/image53.svg"/><Relationship Id="rId34" Type="http://schemas.openxmlformats.org/officeDocument/2006/relationships/image" Target="../media/image13.png"/><Relationship Id="rId17" Type="http://schemas.openxmlformats.org/officeDocument/2006/relationships/image" Target="../media/image16.svg"/><Relationship Id="rId25" Type="http://schemas.openxmlformats.org/officeDocument/2006/relationships/image" Target="../media/image7.png"/><Relationship Id="rId33" Type="http://schemas.openxmlformats.org/officeDocument/2006/relationships/image" Target="../media/image1642.sv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2.png"/><Relationship Id="rId32" Type="http://schemas.openxmlformats.org/officeDocument/2006/relationships/image" Target="../media/image8.png"/><Relationship Id="rId15" Type="http://schemas.openxmlformats.org/officeDocument/2006/relationships/image" Target="../media/image12.svg"/><Relationship Id="rId23" Type="http://schemas.openxmlformats.org/officeDocument/2006/relationships/image" Target="../media/image6.png"/><Relationship Id="rId19" Type="http://schemas.openxmlformats.org/officeDocument/2006/relationships/image" Target="../media/image26.svg"/><Relationship Id="rId31" Type="http://schemas.openxmlformats.org/officeDocument/2006/relationships/image" Target="../media/image1286.svg"/><Relationship Id="rId4" Type="http://schemas.openxmlformats.org/officeDocument/2006/relationships/image" Target="../media/image2.png"/><Relationship Id="rId2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skgeek.io/en/gpus/vs/NVIDIA_RTX-A5000-vs-NVIDIA_Tesla-T4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279962" y="801642"/>
            <a:ext cx="11554087" cy="133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AWS IAM </a:t>
            </a:r>
            <a:r>
              <a:rPr lang="ko-KR" altLang="en-US" sz="1600" dirty="0" smtClean="0">
                <a:solidFill>
                  <a:schemeClr val="tx1"/>
                </a:solidFill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</a:rPr>
              <a:t>BUCKET Policy</a:t>
            </a:r>
            <a:r>
              <a:rPr lang="ko-KR" altLang="en-US" sz="1600" dirty="0" smtClean="0">
                <a:solidFill>
                  <a:schemeClr val="tx1"/>
                </a:solidFill>
              </a:rPr>
              <a:t>를 사용하여 외부 개발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sz="1600" dirty="0" smtClean="0">
                <a:solidFill>
                  <a:schemeClr val="tx1"/>
                </a:solidFill>
              </a:rPr>
              <a:t> 계정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가칭</a:t>
            </a:r>
            <a:r>
              <a:rPr lang="en-US" altLang="ko-KR" sz="1600" dirty="0" smtClean="0">
                <a:solidFill>
                  <a:schemeClr val="tx1"/>
                </a:solidFill>
              </a:rPr>
              <a:t>: EY Dev Cloud)</a:t>
            </a:r>
            <a:r>
              <a:rPr lang="ko-KR" altLang="en-US" sz="1600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접근 권한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읽기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쓰기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</a:rPr>
              <a:t>부여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41086" y="1288475"/>
            <a:ext cx="3568700" cy="51504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LGENSOL Cloud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0282" y="1288473"/>
            <a:ext cx="381000" cy="381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4556301" y="1288473"/>
            <a:ext cx="3568700" cy="51504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 Dev Cloud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4544321" y="1288473"/>
            <a:ext cx="381000" cy="381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19469" y="1768725"/>
            <a:ext cx="2974508" cy="322313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QAS VPC</a:t>
            </a: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>
          <a:xfrm>
            <a:off x="619469" y="1768726"/>
            <a:ext cx="381000" cy="381000"/>
          </a:xfrm>
          <a:prstGeom prst="rect">
            <a:avLst/>
          </a:prstGeom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36477" y="2237290"/>
            <a:ext cx="2707640" cy="889002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>
          <a:xfrm>
            <a:off x="736477" y="2237290"/>
            <a:ext cx="381000" cy="381000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36477" y="3278687"/>
            <a:ext cx="2707640" cy="1471874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>
          <a:xfrm>
            <a:off x="736477" y="3278687"/>
            <a:ext cx="381000" cy="381000"/>
          </a:xfrm>
          <a:prstGeom prst="rect">
            <a:avLst/>
          </a:prstGeom>
        </p:spPr>
      </p:pic>
      <p:pic>
        <p:nvPicPr>
          <p:cNvPr id="20" name="Graphic 46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278647" y="3799726"/>
            <a:ext cx="457200" cy="457200"/>
          </a:xfrm>
          <a:prstGeom prst="rect">
            <a:avLst/>
          </a:prstGeom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D7A07685-FB62-35C3-D916-9E6AC593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63" y="418767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2133AF5C-D724-8246-9770-61439DAF8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574" y="4187675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 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36">
            <a:extLst>
              <a:ext uri="{FF2B5EF4-FFF2-40B4-BE49-F238E27FC236}">
                <a16:creationId xmlns:a16="http://schemas.microsoft.com/office/drawing/2014/main" id="{72637388-E0F7-95CF-68E0-3260E27DB1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545719" y="3799726"/>
            <a:ext cx="457200" cy="4572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4CA924F5-12E8-464A-9D9C-0918B0D4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22" y="5149592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26" name="Graphic 56">
            <a:extLst>
              <a:ext uri="{FF2B5EF4-FFF2-40B4-BE49-F238E27FC236}">
                <a16:creationId xmlns:a16="http://schemas.microsoft.com/office/drawing/2014/main" id="{17DCA4AB-C9AC-6ABE-6B31-F3E60565D8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278647" y="4756652"/>
            <a:ext cx="457200" cy="457200"/>
          </a:xfrm>
          <a:prstGeom prst="rect">
            <a:avLst/>
          </a:prstGeom>
        </p:spPr>
      </p:pic>
      <p:sp>
        <p:nvSpPr>
          <p:cNvPr id="27" name="TextBox 21">
            <a:extLst>
              <a:ext uri="{FF2B5EF4-FFF2-40B4-BE49-F238E27FC236}">
                <a16:creationId xmlns:a16="http://schemas.microsoft.com/office/drawing/2014/main" id="{0ADA8040-8FB6-1946-AF4C-3148181F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62" y="606554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학습 데이터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173105">
            <a:extLst>
              <a:ext uri="{FF2B5EF4-FFF2-40B4-BE49-F238E27FC236}">
                <a16:creationId xmlns:a16="http://schemas.microsoft.com/office/drawing/2014/main" id="{9775A1E6-C1A1-5B92-5304-04F2C2BC6AB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750140" y="5592071"/>
            <a:ext cx="457200" cy="457200"/>
          </a:xfrm>
          <a:prstGeom prst="rect">
            <a:avLst/>
          </a:prstGeom>
        </p:spPr>
      </p:pic>
      <p:sp>
        <p:nvSpPr>
          <p:cNvPr id="29" name="TextBox 21">
            <a:extLst>
              <a:ext uri="{FF2B5EF4-FFF2-40B4-BE49-F238E27FC236}">
                <a16:creationId xmlns:a16="http://schemas.microsoft.com/office/drawing/2014/main" id="{0ADA8040-8FB6-1946-AF4C-3148181F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810" y="606554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학습 코드</a:t>
            </a:r>
            <a:r>
              <a:rPr lang="en-US" altLang="ko-KR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모델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173105">
            <a:extLst>
              <a:ext uri="{FF2B5EF4-FFF2-40B4-BE49-F238E27FC236}">
                <a16:creationId xmlns:a16="http://schemas.microsoft.com/office/drawing/2014/main" id="{9775A1E6-C1A1-5B92-5304-04F2C2BC6AB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1956988" y="5592071"/>
            <a:ext cx="457200" cy="457200"/>
          </a:xfrm>
          <a:prstGeom prst="rect">
            <a:avLst/>
          </a:prstGeom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/>
          <a:stretch/>
        </p:blipFill>
        <p:spPr bwMode="auto">
          <a:xfrm>
            <a:off x="4791126" y="5567931"/>
            <a:ext cx="505480" cy="50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726" y="606398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4875466" y="1768725"/>
            <a:ext cx="2974508" cy="322313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>
          <a:xfrm>
            <a:off x="4875466" y="1768726"/>
            <a:ext cx="381000" cy="381000"/>
          </a:xfrm>
          <a:prstGeom prst="rect">
            <a:avLst/>
          </a:prstGeom>
        </p:spPr>
      </p:pic>
      <p:sp>
        <p:nvSpPr>
          <p:cNvPr id="35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992474" y="2237290"/>
            <a:ext cx="2707640" cy="889002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>
          <a:xfrm>
            <a:off x="4992474" y="2237290"/>
            <a:ext cx="381000" cy="381000"/>
          </a:xfrm>
          <a:prstGeom prst="rect">
            <a:avLst/>
          </a:prstGeom>
        </p:spPr>
      </p:pic>
      <p:sp>
        <p:nvSpPr>
          <p:cNvPr id="3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992474" y="3278687"/>
            <a:ext cx="2707640" cy="1471874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>
          <a:xfrm>
            <a:off x="4992474" y="3278687"/>
            <a:ext cx="381000" cy="381000"/>
          </a:xfrm>
          <a:prstGeom prst="rect">
            <a:avLst/>
          </a:prstGeom>
        </p:spPr>
      </p:pic>
      <p:pic>
        <p:nvPicPr>
          <p:cNvPr id="39" name="Graphic 46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530637" y="3799726"/>
            <a:ext cx="457200" cy="457200"/>
          </a:xfrm>
          <a:prstGeom prst="rect">
            <a:avLst/>
          </a:prstGeom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D7A07685-FB62-35C3-D916-9E6AC593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453" y="418767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2133AF5C-D724-8246-9770-61439DAF8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71" y="4187675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 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36">
            <a:extLst>
              <a:ext uri="{FF2B5EF4-FFF2-40B4-BE49-F238E27FC236}">
                <a16:creationId xmlns:a16="http://schemas.microsoft.com/office/drawing/2014/main" id="{72637388-E0F7-95CF-68E0-3260E27DB1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801716" y="3799726"/>
            <a:ext cx="457200" cy="457200"/>
          </a:xfrm>
          <a:prstGeom prst="rect">
            <a:avLst/>
          </a:prstGeom>
        </p:spPr>
      </p:pic>
      <p:sp>
        <p:nvSpPr>
          <p:cNvPr id="43" name="TextBox 25">
            <a:extLst>
              <a:ext uri="{FF2B5EF4-FFF2-40B4-BE49-F238E27FC236}">
                <a16:creationId xmlns:a16="http://schemas.microsoft.com/office/drawing/2014/main" id="{4CA924F5-12E8-464A-9D9C-0918B0D4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998" y="5133100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44" name="Graphic 56">
            <a:extLst>
              <a:ext uri="{FF2B5EF4-FFF2-40B4-BE49-F238E27FC236}">
                <a16:creationId xmlns:a16="http://schemas.microsoft.com/office/drawing/2014/main" id="{17DCA4AB-C9AC-6ABE-6B31-F3E60565D8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5531723" y="4734371"/>
            <a:ext cx="457200" cy="457200"/>
          </a:xfrm>
          <a:prstGeom prst="rect">
            <a:avLst/>
          </a:prstGeom>
        </p:spPr>
      </p:pic>
      <p:sp>
        <p:nvSpPr>
          <p:cNvPr id="45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480" y="5488022"/>
            <a:ext cx="126015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6" name="Graphic 37">
            <a:extLst>
              <a:ext uri="{FF2B5EF4-FFF2-40B4-BE49-F238E27FC236}">
                <a16:creationId xmlns:a16="http://schemas.microsoft.com/office/drawing/2014/main" id="{471EB064-0B8F-E863-C1B2-621E1398567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339084" y="5397124"/>
            <a:ext cx="201795" cy="201795"/>
          </a:xfrm>
          <a:prstGeom prst="rect">
            <a:avLst/>
          </a:prstGeom>
        </p:spPr>
      </p:pic>
      <p:cxnSp>
        <p:nvCxnSpPr>
          <p:cNvPr id="48" name="꺾인 연결선 47"/>
          <p:cNvCxnSpPr>
            <a:stCxn id="30" idx="0"/>
            <a:endCxn id="25" idx="2"/>
          </p:cNvCxnSpPr>
          <p:nvPr/>
        </p:nvCxnSpPr>
        <p:spPr>
          <a:xfrm rot="16200000" flipV="1">
            <a:off x="1763678" y="5170160"/>
            <a:ext cx="165480" cy="678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8" idx="0"/>
            <a:endCxn id="25" idx="2"/>
          </p:cNvCxnSpPr>
          <p:nvPr/>
        </p:nvCxnSpPr>
        <p:spPr>
          <a:xfrm rot="5400000" flipH="1" flipV="1">
            <a:off x="1160253" y="5245078"/>
            <a:ext cx="165480" cy="528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0" idx="3"/>
            <a:endCxn id="31" idx="1"/>
          </p:cNvCxnSpPr>
          <p:nvPr/>
        </p:nvCxnSpPr>
        <p:spPr>
          <a:xfrm>
            <a:off x="2414188" y="5820671"/>
            <a:ext cx="2376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51381" y="559891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Sharing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532335" y="3647331"/>
            <a:ext cx="5533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i="0" dirty="0" smtClean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S3FS*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5828166" y="3690390"/>
            <a:ext cx="5533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i="0" dirty="0" smtClean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S3FS*</a:t>
            </a:r>
            <a:endParaRPr lang="ko-KR" altLang="en-US" sz="1000" dirty="0"/>
          </a:p>
        </p:txBody>
      </p:sp>
      <p:cxnSp>
        <p:nvCxnSpPr>
          <p:cNvPr id="74" name="꺾인 연결선 73"/>
          <p:cNvCxnSpPr>
            <a:stCxn id="31" idx="3"/>
            <a:endCxn id="43" idx="2"/>
          </p:cNvCxnSpPr>
          <p:nvPr/>
        </p:nvCxnSpPr>
        <p:spPr>
          <a:xfrm flipV="1">
            <a:off x="5296606" y="5410099"/>
            <a:ext cx="463717" cy="410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600" y="651688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S3FS: S3 </a:t>
            </a:r>
            <a:r>
              <a:rPr lang="ko-KR" altLang="en-US" sz="1000" dirty="0" err="1"/>
              <a:t>버킷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스토리지를</a:t>
            </a:r>
            <a:r>
              <a:rPr lang="ko-KR" altLang="en-US" sz="1000" dirty="0"/>
              <a:t> </a:t>
            </a:r>
            <a:r>
              <a:rPr lang="en-US" altLang="ko-KR" sz="1000" dirty="0" err="1"/>
              <a:t>Filesystem</a:t>
            </a:r>
            <a:r>
              <a:rPr lang="en-US" altLang="ko-KR" sz="1000" dirty="0"/>
              <a:t> </a:t>
            </a:r>
            <a:r>
              <a:rPr lang="ko-KR" altLang="en-US" sz="1000" dirty="0"/>
              <a:t>처럼 </a:t>
            </a:r>
            <a:r>
              <a:rPr lang="en-US" altLang="ko-KR" sz="1000" dirty="0"/>
              <a:t>mount </a:t>
            </a:r>
            <a:r>
              <a:rPr lang="ko-KR" altLang="en-US" sz="1000" dirty="0"/>
              <a:t>하도록 서비스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8238277" y="1893267"/>
            <a:ext cx="3468471" cy="145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일반적인 드라이브와 같이 </a:t>
            </a:r>
            <a:r>
              <a:rPr lang="en-US" altLang="ko-KR" sz="1400" dirty="0" smtClean="0">
                <a:solidFill>
                  <a:schemeClr val="tx1"/>
                </a:solidFill>
              </a:rPr>
              <a:t>S3 </a:t>
            </a:r>
            <a:r>
              <a:rPr lang="ko-KR" altLang="en-US" sz="1400" dirty="0" smtClean="0">
                <a:solidFill>
                  <a:schemeClr val="tx1"/>
                </a:solidFill>
              </a:rPr>
              <a:t>스토리지 내 데이터 사용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확장 가능</a:t>
            </a:r>
            <a:r>
              <a:rPr lang="en-US" altLang="ko-KR" sz="1400" dirty="0" smtClean="0">
                <a:solidFill>
                  <a:schemeClr val="tx1"/>
                </a:solidFill>
              </a:rPr>
              <a:t>(Scale up)</a:t>
            </a:r>
            <a:r>
              <a:rPr lang="ko-KR" altLang="en-US" sz="1400" dirty="0" smtClean="0">
                <a:solidFill>
                  <a:schemeClr val="tx1"/>
                </a:solidFill>
              </a:rPr>
              <a:t>한 </a:t>
            </a:r>
            <a:r>
              <a:rPr lang="en-US" altLang="ko-KR" sz="1400" dirty="0" smtClean="0">
                <a:solidFill>
                  <a:schemeClr val="tx1"/>
                </a:solidFill>
              </a:rPr>
              <a:t>Storage</a:t>
            </a:r>
            <a:r>
              <a:rPr lang="ko-KR" altLang="en-US" sz="1400" dirty="0" smtClean="0">
                <a:solidFill>
                  <a:schemeClr val="tx1"/>
                </a:solidFill>
              </a:rPr>
              <a:t>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드라이브의 용량 제한에 영향이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공유 드라이브처럼 사용이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523535" y="17393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장점</a:t>
            </a:r>
            <a:endParaRPr lang="ko-KR" altLang="en-US" sz="1400" b="1" dirty="0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8335569" y="1806246"/>
            <a:ext cx="201889" cy="1740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238277" y="4187675"/>
            <a:ext cx="3468471" cy="145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Network</a:t>
            </a:r>
            <a:r>
              <a:rPr lang="ko-KR" altLang="en-US" sz="1400" dirty="0" smtClean="0">
                <a:solidFill>
                  <a:schemeClr val="tx1"/>
                </a:solidFill>
              </a:rPr>
              <a:t>상 연결된 드라이브로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처리 속도가 실제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마운트된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HDD</a:t>
            </a:r>
            <a:r>
              <a:rPr lang="ko-KR" altLang="en-US" sz="1400" dirty="0" smtClean="0">
                <a:solidFill>
                  <a:schemeClr val="tx1"/>
                </a:solidFill>
              </a:rPr>
              <a:t>에 비해 느림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Bucket Policy </a:t>
            </a:r>
            <a:r>
              <a:rPr lang="ko-KR" altLang="en-US" sz="1400" dirty="0" smtClean="0">
                <a:solidFill>
                  <a:schemeClr val="tx1"/>
                </a:solidFill>
              </a:rPr>
              <a:t>및 계정 간 </a:t>
            </a:r>
            <a:r>
              <a:rPr lang="en-US" altLang="ko-KR" sz="1400" dirty="0" smtClean="0">
                <a:solidFill>
                  <a:schemeClr val="tx1"/>
                </a:solidFill>
              </a:rPr>
              <a:t>IAM Role set </a:t>
            </a:r>
            <a:r>
              <a:rPr lang="ko-KR" altLang="en-US" sz="1400" dirty="0" smtClean="0">
                <a:solidFill>
                  <a:schemeClr val="tx1"/>
                </a:solidFill>
              </a:rPr>
              <a:t>공유 설정 필요 </a:t>
            </a:r>
            <a:r>
              <a:rPr lang="en-US" altLang="ko-KR" sz="1400" dirty="0" smtClean="0">
                <a:solidFill>
                  <a:schemeClr val="tx1"/>
                </a:solidFill>
              </a:rPr>
              <a:t>(1</a:t>
            </a:r>
            <a:r>
              <a:rPr lang="ko-KR" altLang="en-US" sz="1400" dirty="0" smtClean="0">
                <a:solidFill>
                  <a:schemeClr val="tx1"/>
                </a:solidFill>
              </a:rPr>
              <a:t>회성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구현 난이도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하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23535" y="40337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단</a:t>
            </a:r>
            <a:r>
              <a:rPr lang="ko-KR" altLang="en-US" sz="1400" b="1" dirty="0" smtClean="0"/>
              <a:t>점</a:t>
            </a:r>
            <a:endParaRPr lang="ko-KR" altLang="en-US" sz="1400" b="1" dirty="0"/>
          </a:p>
        </p:txBody>
      </p:sp>
      <p:sp>
        <p:nvSpPr>
          <p:cNvPr id="95" name="이등변 삼각형 94"/>
          <p:cNvSpPr/>
          <p:nvPr/>
        </p:nvSpPr>
        <p:spPr>
          <a:xfrm rot="5400000">
            <a:off x="8335569" y="4100654"/>
            <a:ext cx="201889" cy="1740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9962" y="304800"/>
            <a:ext cx="788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S3 (Storage</a:t>
            </a:r>
            <a:r>
              <a:rPr lang="en-US" altLang="ko-KR" b="1" smtClean="0"/>
              <a:t>) </a:t>
            </a:r>
            <a:r>
              <a:rPr lang="ko-KR" altLang="en-US" b="1" dirty="0" smtClean="0"/>
              <a:t>계정간 공유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9138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279962" y="801642"/>
            <a:ext cx="11554087" cy="133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EBS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Snapshot(</a:t>
            </a:r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 후 계정 간 공유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41086" y="1288475"/>
            <a:ext cx="3568700" cy="51504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LGENSOL Cloud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0282" y="1288473"/>
            <a:ext cx="381000" cy="381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4556301" y="1288473"/>
            <a:ext cx="3568700" cy="51504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 Dev Cloud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4544321" y="1288473"/>
            <a:ext cx="381000" cy="381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19469" y="1768725"/>
            <a:ext cx="2974508" cy="322313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QAS VPC</a:t>
            </a: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>
          <a:xfrm>
            <a:off x="619469" y="1768726"/>
            <a:ext cx="381000" cy="381000"/>
          </a:xfrm>
          <a:prstGeom prst="rect">
            <a:avLst/>
          </a:prstGeom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36477" y="2237290"/>
            <a:ext cx="2707640" cy="889002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>
          <a:xfrm>
            <a:off x="736477" y="2237290"/>
            <a:ext cx="381000" cy="381000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36477" y="3278687"/>
            <a:ext cx="2707640" cy="1471874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>
          <a:xfrm>
            <a:off x="736477" y="3278687"/>
            <a:ext cx="381000" cy="381000"/>
          </a:xfrm>
          <a:prstGeom prst="rect">
            <a:avLst/>
          </a:prstGeom>
        </p:spPr>
      </p:pic>
      <p:pic>
        <p:nvPicPr>
          <p:cNvPr id="20" name="Graphic 46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278647" y="3799726"/>
            <a:ext cx="457200" cy="457200"/>
          </a:xfrm>
          <a:prstGeom prst="rect">
            <a:avLst/>
          </a:prstGeom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D7A07685-FB62-35C3-D916-9E6AC593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63" y="418767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2133AF5C-D724-8246-9770-61439DAF8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574" y="4187675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 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36">
            <a:extLst>
              <a:ext uri="{FF2B5EF4-FFF2-40B4-BE49-F238E27FC236}">
                <a16:creationId xmlns:a16="http://schemas.microsoft.com/office/drawing/2014/main" id="{72637388-E0F7-95CF-68E0-3260E27DB1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545719" y="3799726"/>
            <a:ext cx="457200" cy="4572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4CA924F5-12E8-464A-9D9C-0918B0D4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22" y="5149592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26" name="Graphic 56">
            <a:extLst>
              <a:ext uri="{FF2B5EF4-FFF2-40B4-BE49-F238E27FC236}">
                <a16:creationId xmlns:a16="http://schemas.microsoft.com/office/drawing/2014/main" id="{17DCA4AB-C9AC-6ABE-6B31-F3E60565D8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278647" y="4756652"/>
            <a:ext cx="457200" cy="457200"/>
          </a:xfrm>
          <a:prstGeom prst="rect">
            <a:avLst/>
          </a:prstGeom>
        </p:spPr>
      </p:pic>
      <p:sp>
        <p:nvSpPr>
          <p:cNvPr id="27" name="TextBox 21">
            <a:extLst>
              <a:ext uri="{FF2B5EF4-FFF2-40B4-BE49-F238E27FC236}">
                <a16:creationId xmlns:a16="http://schemas.microsoft.com/office/drawing/2014/main" id="{0ADA8040-8FB6-1946-AF4C-3148181F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50" y="608968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학습 데이터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173105">
            <a:extLst>
              <a:ext uri="{FF2B5EF4-FFF2-40B4-BE49-F238E27FC236}">
                <a16:creationId xmlns:a16="http://schemas.microsoft.com/office/drawing/2014/main" id="{9775A1E6-C1A1-5B92-5304-04F2C2BC6AB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1276265" y="5616211"/>
            <a:ext cx="457200" cy="457200"/>
          </a:xfrm>
          <a:prstGeom prst="rect">
            <a:avLst/>
          </a:prstGeom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/>
          <a:stretch/>
        </p:blipFill>
        <p:spPr bwMode="auto">
          <a:xfrm>
            <a:off x="3107098" y="5149474"/>
            <a:ext cx="505480" cy="50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698" y="564552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4875466" y="1768725"/>
            <a:ext cx="2974508" cy="322313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>
          <a:xfrm>
            <a:off x="4875466" y="1768726"/>
            <a:ext cx="381000" cy="381000"/>
          </a:xfrm>
          <a:prstGeom prst="rect">
            <a:avLst/>
          </a:prstGeom>
        </p:spPr>
      </p:pic>
      <p:sp>
        <p:nvSpPr>
          <p:cNvPr id="35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992474" y="2237290"/>
            <a:ext cx="2707640" cy="889002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>
          <a:xfrm>
            <a:off x="4992474" y="2237290"/>
            <a:ext cx="381000" cy="381000"/>
          </a:xfrm>
          <a:prstGeom prst="rect">
            <a:avLst/>
          </a:prstGeom>
        </p:spPr>
      </p:pic>
      <p:sp>
        <p:nvSpPr>
          <p:cNvPr id="3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992474" y="3278687"/>
            <a:ext cx="2707640" cy="1471874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>
          <a:xfrm>
            <a:off x="4992474" y="3278687"/>
            <a:ext cx="381000" cy="381000"/>
          </a:xfrm>
          <a:prstGeom prst="rect">
            <a:avLst/>
          </a:prstGeom>
        </p:spPr>
      </p:pic>
      <p:pic>
        <p:nvPicPr>
          <p:cNvPr id="39" name="Graphic 46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530637" y="3799726"/>
            <a:ext cx="457200" cy="457200"/>
          </a:xfrm>
          <a:prstGeom prst="rect">
            <a:avLst/>
          </a:prstGeom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D7A07685-FB62-35C3-D916-9E6AC593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453" y="418767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2133AF5C-D724-8246-9770-61439DAF8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71" y="4187675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 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36">
            <a:extLst>
              <a:ext uri="{FF2B5EF4-FFF2-40B4-BE49-F238E27FC236}">
                <a16:creationId xmlns:a16="http://schemas.microsoft.com/office/drawing/2014/main" id="{72637388-E0F7-95CF-68E0-3260E27DB1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801716" y="3799726"/>
            <a:ext cx="457200" cy="45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917975" y="5180370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Sharing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74" name="꺾인 연결선 73"/>
          <p:cNvCxnSpPr>
            <a:stCxn id="31" idx="3"/>
            <a:endCxn id="63" idx="1"/>
          </p:cNvCxnSpPr>
          <p:nvPr/>
        </p:nvCxnSpPr>
        <p:spPr>
          <a:xfrm flipV="1">
            <a:off x="3612578" y="4437456"/>
            <a:ext cx="2661993" cy="964758"/>
          </a:xfrm>
          <a:prstGeom prst="bentConnector3">
            <a:avLst>
              <a:gd name="adj1" fmla="val 836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8238277" y="1893267"/>
            <a:ext cx="3468471" cy="145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동일한 개발 환경의 </a:t>
            </a:r>
            <a:r>
              <a:rPr lang="en-US" altLang="ko-KR" sz="1400" dirty="0" smtClean="0">
                <a:solidFill>
                  <a:schemeClr val="tx1"/>
                </a:solidFill>
              </a:rPr>
              <a:t>EC2</a:t>
            </a:r>
            <a:r>
              <a:rPr lang="ko-KR" altLang="en-US" sz="1400" dirty="0" smtClean="0">
                <a:solidFill>
                  <a:schemeClr val="tx1"/>
                </a:solidFill>
              </a:rPr>
              <a:t>일 경우 </a:t>
            </a:r>
            <a:r>
              <a:rPr lang="en-US" altLang="ko-KR" sz="1400" dirty="0" smtClean="0">
                <a:solidFill>
                  <a:schemeClr val="tx1"/>
                </a:solidFill>
              </a:rPr>
              <a:t>HDD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저장된 설정 값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모델 등이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이미지화 되어 전송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Snapshot</a:t>
            </a:r>
            <a:r>
              <a:rPr lang="ko-KR" altLang="en-US" sz="1400" dirty="0" smtClean="0">
                <a:solidFill>
                  <a:schemeClr val="tx1"/>
                </a:solidFill>
              </a:rPr>
              <a:t>을 통해 개발 계정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가칭</a:t>
            </a:r>
            <a:r>
              <a:rPr lang="en-US" altLang="ko-KR" sz="1400" dirty="0" smtClean="0">
                <a:solidFill>
                  <a:schemeClr val="tx1"/>
                </a:solidFill>
              </a:rPr>
              <a:t>: EY Dev Cloud) </a:t>
            </a:r>
            <a:r>
              <a:rPr lang="ko-KR" altLang="en-US" sz="1400" dirty="0" smtClean="0">
                <a:solidFill>
                  <a:schemeClr val="tx1"/>
                </a:solidFill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</a:rPr>
              <a:t>LGENSOL Cloud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동일한 버전 관리가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실제 </a:t>
            </a:r>
            <a:r>
              <a:rPr lang="en-US" altLang="ko-KR" sz="1400" dirty="0" smtClean="0">
                <a:solidFill>
                  <a:schemeClr val="tx1"/>
                </a:solidFill>
              </a:rPr>
              <a:t>HDD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</a:rPr>
              <a:t>Mount</a:t>
            </a:r>
            <a:r>
              <a:rPr lang="ko-KR" altLang="en-US" sz="1400" dirty="0" smtClean="0">
                <a:solidFill>
                  <a:schemeClr val="tx1"/>
                </a:solidFill>
              </a:rPr>
              <a:t>하는 개념으로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읽기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쓰기의 지연시간이 발생하지 않음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523535" y="17393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장점</a:t>
            </a:r>
            <a:endParaRPr lang="ko-KR" altLang="en-US" sz="1400" b="1" dirty="0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8335569" y="1806246"/>
            <a:ext cx="201889" cy="1740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238277" y="4677191"/>
            <a:ext cx="3468471" cy="145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EBS </a:t>
            </a:r>
            <a:r>
              <a:rPr lang="ko-KR" altLang="en-US" sz="1400" dirty="0" smtClean="0">
                <a:solidFill>
                  <a:schemeClr val="tx1"/>
                </a:solidFill>
              </a:rPr>
              <a:t>마다 계정간 공유 </a:t>
            </a:r>
            <a:r>
              <a:rPr lang="en-US" altLang="ko-KR" sz="1400" dirty="0" smtClean="0">
                <a:solidFill>
                  <a:schemeClr val="tx1"/>
                </a:solidFill>
              </a:rPr>
              <a:t>IAM </a:t>
            </a:r>
            <a:r>
              <a:rPr lang="ko-KR" altLang="en-US" sz="1400" dirty="0" smtClean="0">
                <a:solidFill>
                  <a:schemeClr val="tx1"/>
                </a:solidFill>
              </a:rPr>
              <a:t>설정 필요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새로운 모델 개발 및 알고리즘 생성 시 마다 반복 작업 수행 필요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IAM Policy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권한 취득 시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EY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자체적으로 해당 작업 진행 가능</a:t>
            </a:r>
            <a:endParaRPr lang="en-US" altLang="ko-KR" sz="1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23535" y="45233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단</a:t>
            </a:r>
            <a:r>
              <a:rPr lang="ko-KR" altLang="en-US" sz="1400" b="1" dirty="0" smtClean="0"/>
              <a:t>점</a:t>
            </a:r>
            <a:endParaRPr lang="ko-KR" altLang="en-US" sz="1400" b="1" dirty="0"/>
          </a:p>
        </p:txBody>
      </p:sp>
      <p:sp>
        <p:nvSpPr>
          <p:cNvPr id="95" name="이등변 삼각형 94"/>
          <p:cNvSpPr/>
          <p:nvPr/>
        </p:nvSpPr>
        <p:spPr>
          <a:xfrm rot="5400000">
            <a:off x="8335569" y="4590170"/>
            <a:ext cx="201889" cy="1740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25" idx="2"/>
            <a:endCxn id="28" idx="0"/>
          </p:cNvCxnSpPr>
          <p:nvPr/>
        </p:nvCxnSpPr>
        <p:spPr>
          <a:xfrm flipH="1">
            <a:off x="1504865" y="5426591"/>
            <a:ext cx="2382" cy="189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BF696750-A92A-2149-89AC-D61EA8431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672" y="4505228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Snapshot</a:t>
            </a:r>
          </a:p>
        </p:txBody>
      </p:sp>
      <p:pic>
        <p:nvPicPr>
          <p:cNvPr id="63" name="Graphic 46">
            <a:extLst>
              <a:ext uri="{FF2B5EF4-FFF2-40B4-BE49-F238E27FC236}">
                <a16:creationId xmlns:a16="http://schemas.microsoft.com/office/drawing/2014/main" id="{F6F74489-7215-5C3F-3B66-8A852E3E85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6274571" y="4317648"/>
            <a:ext cx="239615" cy="239615"/>
          </a:xfrm>
          <a:prstGeom prst="rect">
            <a:avLst/>
          </a:prstGeom>
        </p:spPr>
      </p:pic>
      <p:cxnSp>
        <p:nvCxnSpPr>
          <p:cNvPr id="66" name="꺾인 연결선 65"/>
          <p:cNvCxnSpPr>
            <a:stCxn id="63" idx="0"/>
            <a:endCxn id="39" idx="3"/>
          </p:cNvCxnSpPr>
          <p:nvPr/>
        </p:nvCxnSpPr>
        <p:spPr>
          <a:xfrm rot="16200000" flipV="1">
            <a:off x="6046447" y="3969716"/>
            <a:ext cx="289322" cy="406542"/>
          </a:xfrm>
          <a:prstGeom prst="bentConnector2">
            <a:avLst/>
          </a:prstGeom>
          <a:ln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09013" y="3830338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HDD </a:t>
            </a:r>
            <a:r>
              <a:rPr lang="ko-KR" altLang="en-US" sz="800" dirty="0" smtClean="0"/>
              <a:t>이미지 생성</a:t>
            </a:r>
            <a:endParaRPr lang="ko-KR" altLang="en-US" sz="800" dirty="0"/>
          </a:p>
        </p:txBody>
      </p:sp>
      <p:cxnSp>
        <p:nvCxnSpPr>
          <p:cNvPr id="70" name="꺾인 연결선 69"/>
          <p:cNvCxnSpPr>
            <a:stCxn id="20" idx="3"/>
            <a:endCxn id="31" idx="1"/>
          </p:cNvCxnSpPr>
          <p:nvPr/>
        </p:nvCxnSpPr>
        <p:spPr>
          <a:xfrm>
            <a:off x="1735847" y="4028326"/>
            <a:ext cx="1371251" cy="1373888"/>
          </a:xfrm>
          <a:prstGeom prst="bentConnector3">
            <a:avLst>
              <a:gd name="adj1" fmla="val 31940"/>
            </a:avLst>
          </a:prstGeom>
          <a:ln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9962" y="304800"/>
            <a:ext cx="788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EBS (Block Storage 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일반적 </a:t>
            </a:r>
            <a:r>
              <a:rPr lang="en-US" altLang="ko-KR" b="1" dirty="0" smtClean="0">
                <a:sym typeface="Wingdings" panose="05000000000000000000" pitchFamily="2" charset="2"/>
              </a:rPr>
              <a:t>HDD</a:t>
            </a:r>
            <a:r>
              <a:rPr lang="ko-KR" altLang="en-US" b="1" dirty="0" smtClean="0">
                <a:sym typeface="Wingdings" panose="05000000000000000000" pitchFamily="2" charset="2"/>
              </a:rPr>
              <a:t>의 가상화 개념</a:t>
            </a:r>
            <a:r>
              <a:rPr lang="en-US" altLang="ko-KR" b="1" dirty="0" smtClean="0"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ym typeface="Wingdings" panose="05000000000000000000" pitchFamily="2" charset="2"/>
              </a:rPr>
              <a:t>공유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554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279962" y="801642"/>
            <a:ext cx="11554087" cy="133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EBS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Snapshot(</a:t>
            </a:r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 후 계정 간 공유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36037" y="1288473"/>
            <a:ext cx="3568700" cy="51504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LGENSOL Cloud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0282" y="1288473"/>
            <a:ext cx="381000" cy="381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4556301" y="1288473"/>
            <a:ext cx="3568700" cy="38786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 Dev Cloud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4544321" y="1288473"/>
            <a:ext cx="381000" cy="381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19469" y="1768725"/>
            <a:ext cx="2974508" cy="322313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QAS VPC</a:t>
            </a: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>
          <a:xfrm>
            <a:off x="619469" y="1768726"/>
            <a:ext cx="381000" cy="381000"/>
          </a:xfrm>
          <a:prstGeom prst="rect">
            <a:avLst/>
          </a:prstGeom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36477" y="2237290"/>
            <a:ext cx="2707640" cy="889002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>
          <a:xfrm>
            <a:off x="736477" y="2237290"/>
            <a:ext cx="381000" cy="381000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36477" y="3278687"/>
            <a:ext cx="2707640" cy="1471874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>
          <a:xfrm>
            <a:off x="736477" y="3278687"/>
            <a:ext cx="381000" cy="381000"/>
          </a:xfrm>
          <a:prstGeom prst="rect">
            <a:avLst/>
          </a:prstGeom>
        </p:spPr>
      </p:pic>
      <p:pic>
        <p:nvPicPr>
          <p:cNvPr id="20" name="Graphic 46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278647" y="3799726"/>
            <a:ext cx="457200" cy="457200"/>
          </a:xfrm>
          <a:prstGeom prst="rect">
            <a:avLst/>
          </a:prstGeom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D7A07685-FB62-35C3-D916-9E6AC593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63" y="418767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2133AF5C-D724-8246-9770-61439DAF8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574" y="4187675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 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36">
            <a:extLst>
              <a:ext uri="{FF2B5EF4-FFF2-40B4-BE49-F238E27FC236}">
                <a16:creationId xmlns:a16="http://schemas.microsoft.com/office/drawing/2014/main" id="{72637388-E0F7-95CF-68E0-3260E27DB1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545719" y="3799726"/>
            <a:ext cx="457200" cy="457200"/>
          </a:xfrm>
          <a:prstGeom prst="rect">
            <a:avLst/>
          </a:prstGeom>
        </p:spPr>
      </p:pic>
      <p:sp>
        <p:nvSpPr>
          <p:cNvPr id="3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4875466" y="1768725"/>
            <a:ext cx="2974508" cy="322313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>
          <a:xfrm>
            <a:off x="4875466" y="1768726"/>
            <a:ext cx="381000" cy="381000"/>
          </a:xfrm>
          <a:prstGeom prst="rect">
            <a:avLst/>
          </a:prstGeom>
        </p:spPr>
      </p:pic>
      <p:sp>
        <p:nvSpPr>
          <p:cNvPr id="35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992474" y="2237290"/>
            <a:ext cx="2707640" cy="889002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>
          <a:xfrm>
            <a:off x="4992474" y="2237290"/>
            <a:ext cx="381000" cy="381000"/>
          </a:xfrm>
          <a:prstGeom prst="rect">
            <a:avLst/>
          </a:prstGeom>
        </p:spPr>
      </p:pic>
      <p:sp>
        <p:nvSpPr>
          <p:cNvPr id="3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992474" y="3278687"/>
            <a:ext cx="2707640" cy="1471874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>
          <a:xfrm>
            <a:off x="4992474" y="3278687"/>
            <a:ext cx="381000" cy="381000"/>
          </a:xfrm>
          <a:prstGeom prst="rect">
            <a:avLst/>
          </a:prstGeom>
        </p:spPr>
      </p:pic>
      <p:pic>
        <p:nvPicPr>
          <p:cNvPr id="39" name="Graphic 46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530637" y="3799726"/>
            <a:ext cx="457200" cy="457200"/>
          </a:xfrm>
          <a:prstGeom prst="rect">
            <a:avLst/>
          </a:prstGeom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D7A07685-FB62-35C3-D916-9E6AC593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453" y="418767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2133AF5C-D724-8246-9770-61439DAF8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71" y="4187675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 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36">
            <a:extLst>
              <a:ext uri="{FF2B5EF4-FFF2-40B4-BE49-F238E27FC236}">
                <a16:creationId xmlns:a16="http://schemas.microsoft.com/office/drawing/2014/main" id="{72637388-E0F7-95CF-68E0-3260E27DB1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801716" y="3799726"/>
            <a:ext cx="457200" cy="457200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8238277" y="1893267"/>
            <a:ext cx="3468471" cy="145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드라이브 설정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환경 변수 를 포함한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코드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 등이 외부 개발 환경과 모두 일치하게 운영 할 수 있음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AWS </a:t>
            </a:r>
            <a:r>
              <a:rPr lang="ko-KR" altLang="en-US" sz="1400" dirty="0" smtClean="0">
                <a:solidFill>
                  <a:schemeClr val="tx1"/>
                </a:solidFill>
              </a:rPr>
              <a:t>계정 간의 별도 설정 없이 </a:t>
            </a:r>
            <a:r>
              <a:rPr lang="en-US" altLang="ko-KR" sz="1400" dirty="0" smtClean="0">
                <a:solidFill>
                  <a:schemeClr val="tx1"/>
                </a:solidFill>
              </a:rPr>
              <a:t>Docker </a:t>
            </a:r>
            <a:r>
              <a:rPr lang="ko-KR" altLang="en-US" sz="1400" dirty="0" smtClean="0">
                <a:solidFill>
                  <a:schemeClr val="tx1"/>
                </a:solidFill>
              </a:rPr>
              <a:t>이미지 전송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523535" y="17393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장점</a:t>
            </a:r>
            <a:endParaRPr lang="ko-KR" altLang="en-US" sz="1400" b="1" dirty="0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8335569" y="1806246"/>
            <a:ext cx="201889" cy="1740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238277" y="4677191"/>
            <a:ext cx="3468471" cy="145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Instance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내에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VM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을 생성 후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 </a:t>
            </a:r>
            <a:b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Docker Container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생성됨에 따라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학습 시 마다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Container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S3 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연동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설정을 하여야 함</a:t>
            </a:r>
            <a:endParaRPr lang="en-US" altLang="ko-KR" sz="1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23535" y="45233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단</a:t>
            </a:r>
            <a:r>
              <a:rPr lang="ko-KR" altLang="en-US" sz="1400" b="1" dirty="0" smtClean="0"/>
              <a:t>점</a:t>
            </a:r>
            <a:endParaRPr lang="ko-KR" altLang="en-US" sz="1400" b="1" dirty="0"/>
          </a:p>
        </p:txBody>
      </p:sp>
      <p:sp>
        <p:nvSpPr>
          <p:cNvPr id="95" name="이등변 삼각형 94"/>
          <p:cNvSpPr/>
          <p:nvPr/>
        </p:nvSpPr>
        <p:spPr>
          <a:xfrm rot="5400000">
            <a:off x="8335569" y="4590170"/>
            <a:ext cx="201889" cy="1740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7344" y="305144"/>
            <a:ext cx="788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Docker Image Registry</a:t>
            </a:r>
            <a:r>
              <a:rPr lang="ko-KR" altLang="en-US" b="1" dirty="0" smtClean="0"/>
              <a:t>를 통한 학습 환경 및 코드 전송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96351" y="5472112"/>
            <a:ext cx="725771" cy="578349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40" idx="2"/>
            <a:endCxn id="4" idx="0"/>
          </p:cNvCxnSpPr>
          <p:nvPr/>
        </p:nvCxnSpPr>
        <p:spPr>
          <a:xfrm>
            <a:off x="5759237" y="4464675"/>
            <a:ext cx="0" cy="1007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56844" y="5166227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5B9BD5"/>
                </a:solidFill>
              </a:rPr>
              <a:t>Push</a:t>
            </a:r>
            <a:endParaRPr lang="ko-KR" altLang="en-US" sz="1000" dirty="0">
              <a:solidFill>
                <a:srgbClr val="5B9BD5"/>
              </a:solidFill>
            </a:endParaRPr>
          </a:p>
        </p:txBody>
      </p:sp>
      <p:cxnSp>
        <p:nvCxnSpPr>
          <p:cNvPr id="29" name="꺾인 연결선 28"/>
          <p:cNvCxnSpPr>
            <a:stCxn id="4" idx="1"/>
            <a:endCxn id="44" idx="3"/>
          </p:cNvCxnSpPr>
          <p:nvPr/>
        </p:nvCxnSpPr>
        <p:spPr>
          <a:xfrm rot="10800000">
            <a:off x="2028881" y="3767647"/>
            <a:ext cx="3367471" cy="1993640"/>
          </a:xfrm>
          <a:prstGeom prst="bentConnector3">
            <a:avLst>
              <a:gd name="adj1" fmla="val 943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79764" y="553654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5B9BD5"/>
                </a:solidFill>
              </a:rPr>
              <a:t>Pull</a:t>
            </a:r>
            <a:endParaRPr lang="ko-KR" altLang="en-US" sz="1000" dirty="0">
              <a:solidFill>
                <a:srgbClr val="5B9BD5"/>
              </a:solidFill>
            </a:endParaRP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4CA924F5-12E8-464A-9D9C-0918B0D4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22" y="5149592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64" name="Graphic 56">
            <a:extLst>
              <a:ext uri="{FF2B5EF4-FFF2-40B4-BE49-F238E27FC236}">
                <a16:creationId xmlns:a16="http://schemas.microsoft.com/office/drawing/2014/main" id="{17DCA4AB-C9AC-6ABE-6B31-F3E60565D89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278647" y="4756652"/>
            <a:ext cx="457200" cy="457200"/>
          </a:xfrm>
          <a:prstGeom prst="rect">
            <a:avLst/>
          </a:prstGeom>
        </p:spPr>
      </p:pic>
      <p:sp>
        <p:nvSpPr>
          <p:cNvPr id="65" name="TextBox 21">
            <a:extLst>
              <a:ext uri="{FF2B5EF4-FFF2-40B4-BE49-F238E27FC236}">
                <a16:creationId xmlns:a16="http://schemas.microsoft.com/office/drawing/2014/main" id="{0ADA8040-8FB6-1946-AF4C-3148181F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50" y="608968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학습 데이터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173105">
            <a:extLst>
              <a:ext uri="{FF2B5EF4-FFF2-40B4-BE49-F238E27FC236}">
                <a16:creationId xmlns:a16="http://schemas.microsoft.com/office/drawing/2014/main" id="{9775A1E6-C1A1-5B92-5304-04F2C2BC6AB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1276265" y="5616211"/>
            <a:ext cx="457200" cy="457200"/>
          </a:xfrm>
          <a:prstGeom prst="rect">
            <a:avLst/>
          </a:prstGeom>
        </p:spPr>
      </p:pic>
      <p:cxnSp>
        <p:nvCxnSpPr>
          <p:cNvPr id="68" name="직선 연결선 67"/>
          <p:cNvCxnSpPr/>
          <p:nvPr/>
        </p:nvCxnSpPr>
        <p:spPr>
          <a:xfrm flipH="1">
            <a:off x="1504865" y="5426591"/>
            <a:ext cx="2382" cy="189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778839" y="3654281"/>
            <a:ext cx="250041" cy="22673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739130" y="3835537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VM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653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5773" r="1"/>
          <a:stretch/>
        </p:blipFill>
        <p:spPr>
          <a:xfrm>
            <a:off x="189761" y="2200306"/>
            <a:ext cx="3402519" cy="335600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2017"/>
          <a:stretch/>
        </p:blipFill>
        <p:spPr>
          <a:xfrm>
            <a:off x="189761" y="966115"/>
            <a:ext cx="7365480" cy="86108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</p:pic>
      <p:cxnSp>
        <p:nvCxnSpPr>
          <p:cNvPr id="17" name="직선 연결선 16"/>
          <p:cNvCxnSpPr/>
          <p:nvPr/>
        </p:nvCxnSpPr>
        <p:spPr>
          <a:xfrm>
            <a:off x="439316" y="1827202"/>
            <a:ext cx="0" cy="3611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9315" y="1942111"/>
            <a:ext cx="238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NVIDIA Tesla T4 X 4EA</a:t>
            </a:r>
            <a:endParaRPr lang="ko-KR" altLang="en-US" sz="10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-5773" r="1"/>
          <a:stretch/>
        </p:blipFill>
        <p:spPr>
          <a:xfrm>
            <a:off x="270561" y="2417882"/>
            <a:ext cx="3402519" cy="33560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-5773" r="1"/>
          <a:stretch/>
        </p:blipFill>
        <p:spPr>
          <a:xfrm>
            <a:off x="351361" y="2618586"/>
            <a:ext cx="3402519" cy="33560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-5773" r="1"/>
          <a:stretch/>
        </p:blipFill>
        <p:spPr>
          <a:xfrm>
            <a:off x="439315" y="2827874"/>
            <a:ext cx="3402519" cy="33560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</p:pic>
      <p:sp>
        <p:nvSpPr>
          <p:cNvPr id="25" name="오른쪽 화살표 24"/>
          <p:cNvSpPr/>
          <p:nvPr/>
        </p:nvSpPr>
        <p:spPr>
          <a:xfrm>
            <a:off x="3996282" y="3535659"/>
            <a:ext cx="186612" cy="10823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72369"/>
              </p:ext>
            </p:extLst>
          </p:nvPr>
        </p:nvGraphicFramePr>
        <p:xfrm>
          <a:off x="4275313" y="2188330"/>
          <a:ext cx="3279928" cy="399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143">
                  <a:extLst>
                    <a:ext uri="{9D8B030D-6E8A-4147-A177-3AD203B41FA5}">
                      <a16:colId xmlns:a16="http://schemas.microsoft.com/office/drawing/2014/main" val="2594670102"/>
                    </a:ext>
                  </a:extLst>
                </a:gridCol>
                <a:gridCol w="1631785">
                  <a:extLst>
                    <a:ext uri="{9D8B030D-6E8A-4147-A177-3AD203B41FA5}">
                      <a16:colId xmlns:a16="http://schemas.microsoft.com/office/drawing/2014/main" val="648291451"/>
                    </a:ext>
                  </a:extLst>
                </a:gridCol>
              </a:tblGrid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Tensor Cores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1280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12295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NVIDA CUDA Cores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10240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73776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Peak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FP32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32.4TFLPOS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513785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Mixed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FP16/FP32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260TFLOPS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11838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INT8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520 TOPS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INT4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1040 TOPS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89308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GPU Memory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64 GB GDDR6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6027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Bandwidth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1200 GB/s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133118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Thermal Solution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Passive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07439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Maximum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Power Consumption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01189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Inferface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PCIe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Gen 3.0 x 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838126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Compute APIs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CUDA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| NVIDIA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TensorRT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/ ONYX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6090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75314" y="1942111"/>
            <a:ext cx="238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NVIDIA Tesla T4 X 4EA</a:t>
            </a:r>
            <a:endParaRPr lang="ko-KR" altLang="en-US" sz="1000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30" y="3851220"/>
            <a:ext cx="3859236" cy="1619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7820025" y="3574221"/>
            <a:ext cx="78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YOLOV5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06430" y="5574480"/>
            <a:ext cx="3859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초당 약</a:t>
            </a:r>
            <a:r>
              <a:rPr lang="en-US" altLang="ko-KR" sz="1000" dirty="0" smtClean="0"/>
              <a:t>: 250</a:t>
            </a:r>
            <a:r>
              <a:rPr lang="ko-KR" altLang="en-US" sz="1000" dirty="0" smtClean="0"/>
              <a:t>개 이미지 처리 가능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동일 조건 시</a:t>
            </a:r>
            <a:r>
              <a:rPr lang="en-US" altLang="ko-KR" sz="1000" dirty="0"/>
              <a:t>,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삼성전자 초당 약</a:t>
            </a:r>
            <a:r>
              <a:rPr lang="en-US" altLang="ko-KR" sz="1000" dirty="0" smtClean="0"/>
              <a:t>: 50</a:t>
            </a:r>
            <a:r>
              <a:rPr lang="ko-KR" altLang="en-US" sz="1000" dirty="0" smtClean="0"/>
              <a:t>개 처리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4" name="직사각형 33">
            <a:hlinkClick r:id="rId5"/>
          </p:cNvPr>
          <p:cNvSpPr/>
          <p:nvPr/>
        </p:nvSpPr>
        <p:spPr>
          <a:xfrm>
            <a:off x="7820025" y="59745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smtClean="0">
                <a:hlinkClick r:id="rId5"/>
              </a:rPr>
              <a:t>https://askgeek.io/en/gpus/vs/NVIDIA_RTX-A5000-vs-NVIDIA_Tesla-T4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867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332</Words>
  <Application>Microsoft Office PowerPoint</Application>
  <PresentationFormat>와이드스크린</PresentationFormat>
  <Paragraphs>122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Amazon Ember</vt:lpstr>
      <vt:lpstr>맑은 고딕</vt:lpstr>
      <vt:lpstr>Arial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12</cp:revision>
  <dcterms:created xsi:type="dcterms:W3CDTF">2023-07-14T06:55:52Z</dcterms:created>
  <dcterms:modified xsi:type="dcterms:W3CDTF">2023-07-17T05:46:35Z</dcterms:modified>
</cp:coreProperties>
</file>