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  <p:sldId id="269" r:id="rId12"/>
    <p:sldId id="270" r:id="rId13"/>
    <p:sldId id="268" r:id="rId14"/>
    <p:sldId id="271" r:id="rId15"/>
    <p:sldId id="272" r:id="rId16"/>
    <p:sldId id="274" r:id="rId17"/>
    <p:sldId id="273" r:id="rId18"/>
  </p:sldIdLst>
  <p:sldSz cx="9906000" cy="6858000" type="A4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41" autoAdjust="0"/>
  </p:normalViewPr>
  <p:slideViewPr>
    <p:cSldViewPr snapToGrid="0">
      <p:cViewPr varScale="1">
        <p:scale>
          <a:sx n="97" d="100"/>
          <a:sy n="97" d="100"/>
        </p:scale>
        <p:origin x="17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0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4A587BA-80EF-4AF2-A1EF-ABCDECA5F7A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27075" y="741363"/>
            <a:ext cx="5341938" cy="3698875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79680" y="4690440"/>
            <a:ext cx="5436000" cy="44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4"/>
          </p:nvPr>
        </p:nvSpPr>
        <p:spPr>
          <a:xfrm>
            <a:off x="3850560" y="9378720"/>
            <a:ext cx="2943360" cy="49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1F367A-3C85-4806-AF3D-8E13D357950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B02D6-D752-4C1D-B77A-87DFCA4540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686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B02D6-D752-4C1D-B77A-87DFCA4540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240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B02D6-D752-4C1D-B77A-87DFCA4540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018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B02D6-D752-4C1D-B77A-87DFCA4540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4075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B02D6-D752-4C1D-B77A-87DFCA4540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1648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B02D6-D752-4C1D-B77A-87DFCA4540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31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ssid: smartair_2g_0   WiFi </a:t>
            </a:r>
            <a:r>
              <a:rPr lang="ko-KR" sz="2000" b="0" strike="noStrike" spc="-1">
                <a:latin typeface="Arial"/>
              </a:rPr>
              <a:t>비번</a:t>
            </a:r>
            <a:r>
              <a:rPr lang="en-US" sz="2000" b="0" strike="noStrike" spc="-1">
                <a:latin typeface="Arial"/>
              </a:rPr>
              <a:t>: 123456789a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connection: root/snu20210818!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8567CD-0AE3-4F6F-B498-452033ECEE7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ssid: smartair_2g_0   WiFi </a:t>
            </a:r>
            <a:r>
              <a:rPr lang="ko-KR" sz="2000" b="0" strike="noStrike" spc="-1">
                <a:latin typeface="Arial"/>
              </a:rPr>
              <a:t>비번</a:t>
            </a:r>
            <a:r>
              <a:rPr lang="en-US" sz="2000" b="0" strike="noStrike" spc="-1">
                <a:latin typeface="Arial"/>
              </a:rPr>
              <a:t>: 123456789a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connection: root/snu20210818!</a:t>
            </a:r>
          </a:p>
        </p:txBody>
      </p:sp>
      <p:sp>
        <p:nvSpPr>
          <p:cNvPr id="136" name="PlaceHolder 3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D0E02C-522B-4DE6-AEB1-4D9305B11A2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F57315-7253-4735-95F6-830A4343ECB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992323-C99F-4CE4-AB35-0ADA99D852B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B02D6-D752-4C1D-B77A-87DFCA4540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B02D6-D752-4C1D-B77A-87DFCA4540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846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1D9ABB-D617-48F6-B1A1-AC503EBFB45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 dirty="0" err="1">
                <a:latin typeface="Arial"/>
              </a:rPr>
              <a:t>wifi</a:t>
            </a:r>
            <a:r>
              <a:rPr lang="en-US" sz="2000" b="0" strike="noStrike" spc="-1" dirty="0">
                <a:latin typeface="Arial"/>
              </a:rPr>
              <a:t> restart: </a:t>
            </a:r>
            <a:r>
              <a:rPr lang="en-US" sz="2000" b="0" strike="noStrike" spc="-1" dirty="0" err="1">
                <a:latin typeface="Arial"/>
              </a:rPr>
              <a:t>wifi</a:t>
            </a:r>
            <a:r>
              <a:rPr lang="en-US" sz="2000" b="0" strike="noStrike" spc="-1" dirty="0">
                <a:latin typeface="Arial"/>
              </a:rPr>
              <a:t> –h</a:t>
            </a:r>
          </a:p>
          <a:p>
            <a:r>
              <a:rPr lang="en-US" sz="2000" b="0" strike="noStrike" spc="-1" dirty="0" err="1">
                <a:latin typeface="Arial"/>
              </a:rPr>
              <a:t>hostapd_cli</a:t>
            </a:r>
            <a:r>
              <a:rPr lang="en-US" sz="2000" b="0" strike="noStrike" spc="-1" dirty="0">
                <a:latin typeface="Arial"/>
              </a:rPr>
              <a:t> –</a:t>
            </a:r>
            <a:r>
              <a:rPr lang="en-US" sz="2000" b="0" strike="noStrike" spc="-1" dirty="0" err="1">
                <a:latin typeface="Arial"/>
              </a:rPr>
              <a:t>i</a:t>
            </a:r>
            <a:r>
              <a:rPr lang="en-US" sz="2000" b="0" strike="noStrike" spc="-1" dirty="0">
                <a:latin typeface="Arial"/>
              </a:rPr>
              <a:t> ath1 –p /var/run/hostapd-wifi1/ </a:t>
            </a:r>
            <a:r>
              <a:rPr lang="en-US" sz="2000" b="0" strike="noStrike" spc="-1" dirty="0" err="1">
                <a:latin typeface="Arial"/>
              </a:rPr>
              <a:t>update_beacon</a:t>
            </a:r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 err="1">
                <a:latin typeface="Arial"/>
              </a:rPr>
              <a:t>vendor_elements</a:t>
            </a:r>
            <a:r>
              <a:rPr lang="ko-KR" altLang="en-US" sz="2000" b="0" strike="noStrike" spc="-1" dirty="0">
                <a:latin typeface="Arial"/>
              </a:rPr>
              <a:t> </a:t>
            </a:r>
            <a:r>
              <a:rPr lang="en-US" altLang="ko-KR" sz="2000" b="0" strike="noStrike" spc="-1" dirty="0">
                <a:latin typeface="Arial"/>
              </a:rPr>
              <a:t>field</a:t>
            </a:r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configuration </a:t>
            </a:r>
            <a:r>
              <a:rPr lang="ko-KR" altLang="en-US" sz="2000" b="0" strike="noStrike" spc="-1" dirty="0">
                <a:latin typeface="Arial"/>
              </a:rPr>
              <a:t>바꾸고 </a:t>
            </a:r>
            <a:r>
              <a:rPr lang="en-US" altLang="ko-KR" sz="2000" b="0" strike="noStrike" spc="-1" dirty="0" err="1">
                <a:latin typeface="Arial"/>
              </a:rPr>
              <a:t>ps</a:t>
            </a:r>
            <a:r>
              <a:rPr lang="en-US" altLang="ko-KR" sz="2000" b="0" strike="noStrike" spc="-1" dirty="0">
                <a:latin typeface="Arial"/>
              </a:rPr>
              <a:t> kill</a:t>
            </a:r>
            <a:r>
              <a:rPr lang="ko-KR" altLang="en-US" sz="2000" b="0" strike="noStrike" spc="-1" dirty="0">
                <a:latin typeface="Arial"/>
              </a:rPr>
              <a:t>하고 </a:t>
            </a:r>
            <a:r>
              <a:rPr lang="en-US" altLang="ko-KR" sz="2000" b="0" strike="noStrike" spc="-1" dirty="0" err="1">
                <a:latin typeface="Arial"/>
              </a:rPr>
              <a:t>hostapd</a:t>
            </a:r>
            <a:r>
              <a:rPr lang="en-US" altLang="ko-KR" sz="2000" b="0" strike="noStrike" spc="-1" dirty="0">
                <a:latin typeface="Arial"/>
              </a:rPr>
              <a:t> –B</a:t>
            </a:r>
            <a:r>
              <a:rPr lang="ko-KR" altLang="en-US" sz="2000" b="0" strike="noStrike" spc="-1" dirty="0">
                <a:latin typeface="Arial"/>
              </a:rPr>
              <a:t> </a:t>
            </a:r>
            <a:r>
              <a:rPr lang="en-US" altLang="ko-KR" sz="2000" b="0" strike="noStrike" spc="-1" dirty="0">
                <a:latin typeface="Arial"/>
              </a:rPr>
              <a:t>restart </a:t>
            </a:r>
            <a:r>
              <a:rPr lang="ko-KR" altLang="en-US" sz="2000" b="0" strike="noStrike" spc="-1" dirty="0" err="1">
                <a:latin typeface="Arial"/>
              </a:rPr>
              <a:t>해야되나보네</a:t>
            </a:r>
            <a:endParaRPr lang="en-US" altLang="ko-KR" sz="2000" b="0" strike="noStrike" spc="-1" dirty="0">
              <a:latin typeface="Arial"/>
            </a:endParaRPr>
          </a:p>
          <a:p>
            <a:r>
              <a:rPr lang="fr-FR" altLang="ko-KR" sz="3200" i="1" dirty="0"/>
              <a:t>vendor_elements=DD&lt;length&gt;&lt;oui&gt;&lt;subtype&gt;&lt;elements&gt;   oui </a:t>
            </a:r>
            <a:r>
              <a:rPr lang="ko-KR" altLang="en-US" sz="3200" i="1" dirty="0"/>
              <a:t>부터 </a:t>
            </a:r>
            <a:r>
              <a:rPr lang="ko-KR" altLang="en-US" sz="3200" i="1" dirty="0" err="1"/>
              <a:t>한바이트가</a:t>
            </a:r>
            <a:r>
              <a:rPr lang="ko-KR" altLang="en-US" sz="3200" i="1" dirty="0"/>
              <a:t> </a:t>
            </a:r>
            <a:r>
              <a:rPr lang="en-US" altLang="ko-KR" sz="3200" i="1" dirty="0"/>
              <a:t>length 1</a:t>
            </a:r>
            <a:endParaRPr lang="fr-FR" altLang="ko-KR" sz="3200" i="1" dirty="0"/>
          </a:p>
          <a:p>
            <a:r>
              <a:rPr lang="fr-FR" sz="3200" b="0" i="1" strike="noStrike" spc="-1" dirty="0">
                <a:latin typeface="Arial"/>
              </a:rPr>
              <a:t>dda0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B02D6-D752-4C1D-B77A-87DFCA4540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552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14"/>
          <a:stretch/>
        </p:blipFill>
        <p:spPr>
          <a:xfrm>
            <a:off x="360" y="0"/>
            <a:ext cx="150480" cy="150480"/>
          </a:xfrm>
          <a:prstGeom prst="rect">
            <a:avLst/>
          </a:prstGeom>
          <a:ln w="0">
            <a:noFill/>
          </a:ln>
        </p:spPr>
      </p:pic>
      <p:pic>
        <p:nvPicPr>
          <p:cNvPr id="9" name="Picture 7" descr="a3"/>
          <p:cNvPicPr/>
          <p:nvPr/>
        </p:nvPicPr>
        <p:blipFill>
          <a:blip r:embed="rId15"/>
          <a:stretch/>
        </p:blipFill>
        <p:spPr>
          <a:xfrm>
            <a:off x="0" y="0"/>
            <a:ext cx="9903960" cy="683820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2" name="개체 9"/>
          <p:cNvGraphicFramePr/>
          <p:nvPr/>
        </p:nvGraphicFramePr>
        <p:xfrm>
          <a:off x="0" y="0"/>
          <a:ext cx="156600" cy="15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">
                  <p:embed/>
                </p:oleObj>
              </mc:Choice>
              <mc:Fallback>
                <p:oleObj r:id="rId16" imgW="0" imgH="0" progId="">
                  <p:embed/>
                  <p:pic>
                    <p:nvPicPr>
                      <p:cNvPr id="3" name="개체 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0" y="0"/>
                        <a:ext cx="156600" cy="156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/>
          <p:nvPr/>
        </p:nvSpPr>
        <p:spPr>
          <a:xfrm>
            <a:off x="191880" y="69120"/>
            <a:ext cx="951660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9" descr="c1"/>
          <p:cNvPicPr/>
          <p:nvPr/>
        </p:nvPicPr>
        <p:blipFill>
          <a:blip r:embed="rId17"/>
          <a:stretch/>
        </p:blipFill>
        <p:spPr>
          <a:xfrm>
            <a:off x="-3600" y="-16920"/>
            <a:ext cx="9907560" cy="6872760"/>
          </a:xfrm>
          <a:prstGeom prst="rect">
            <a:avLst/>
          </a:prstGeom>
          <a:ln w="9360">
            <a:noFill/>
          </a:ln>
        </p:spPr>
      </p:pic>
      <p:pic>
        <p:nvPicPr>
          <p:cNvPr id="6" name="그림 5"/>
          <p:cNvPicPr/>
          <p:nvPr/>
        </p:nvPicPr>
        <p:blipFill>
          <a:blip r:embed="rId14"/>
          <a:stretch/>
        </p:blipFill>
        <p:spPr>
          <a:xfrm>
            <a:off x="360" y="0"/>
            <a:ext cx="150480" cy="1504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/>
          <p:nvPr/>
        </p:nvPicPr>
        <p:blipFill>
          <a:blip r:embed="rId14"/>
          <a:stretch/>
        </p:blipFill>
        <p:spPr>
          <a:xfrm>
            <a:off x="360" y="0"/>
            <a:ext cx="150480" cy="15048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7" descr="a3"/>
          <p:cNvPicPr/>
          <p:nvPr/>
        </p:nvPicPr>
        <p:blipFill>
          <a:blip r:embed="rId15"/>
          <a:stretch/>
        </p:blipFill>
        <p:spPr>
          <a:xfrm>
            <a:off x="0" y="0"/>
            <a:ext cx="9903960" cy="683820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47" name="개체 9"/>
          <p:cNvGraphicFramePr/>
          <p:nvPr/>
        </p:nvGraphicFramePr>
        <p:xfrm>
          <a:off x="0" y="0"/>
          <a:ext cx="156600" cy="15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">
                  <p:embed/>
                </p:oleObj>
              </mc:Choice>
              <mc:Fallback>
                <p:oleObj r:id="rId16" imgW="0" imgH="0" progId="">
                  <p:embed/>
                  <p:pic>
                    <p:nvPicPr>
                      <p:cNvPr id="48" name="개체 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0" y="0"/>
                        <a:ext cx="156600" cy="156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6"/>
          <p:cNvSpPr/>
          <p:nvPr/>
        </p:nvSpPr>
        <p:spPr>
          <a:xfrm>
            <a:off x="191880" y="69120"/>
            <a:ext cx="951660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" name="그룹 9"/>
          <p:cNvGrpSpPr/>
          <p:nvPr/>
        </p:nvGrpSpPr>
        <p:grpSpPr>
          <a:xfrm>
            <a:off x="0" y="6215040"/>
            <a:ext cx="9897840" cy="453600"/>
            <a:chOff x="0" y="6215040"/>
            <a:chExt cx="9897840" cy="453600"/>
          </a:xfrm>
        </p:grpSpPr>
        <p:pic>
          <p:nvPicPr>
            <p:cNvPr id="51" name="Picture 17" descr="head2"/>
            <p:cNvPicPr/>
            <p:nvPr/>
          </p:nvPicPr>
          <p:blipFill>
            <a:blip r:embed="rId17"/>
            <a:srcRect l="48124" r="27460"/>
            <a:stretch/>
          </p:blipFill>
          <p:spPr>
            <a:xfrm>
              <a:off x="6094440" y="6518520"/>
              <a:ext cx="3803400" cy="1486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2" name="Picture 17" descr="head2"/>
            <p:cNvPicPr/>
            <p:nvPr/>
          </p:nvPicPr>
          <p:blipFill>
            <a:blip r:embed="rId17"/>
            <a:srcRect r="55087"/>
            <a:stretch/>
          </p:blipFill>
          <p:spPr>
            <a:xfrm>
              <a:off x="0" y="6237360"/>
              <a:ext cx="1414440" cy="4298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3" name="Picture 17" descr="head2"/>
            <p:cNvPicPr/>
            <p:nvPr/>
          </p:nvPicPr>
          <p:blipFill>
            <a:blip r:embed="rId17"/>
            <a:srcRect r="55087"/>
            <a:stretch/>
          </p:blipFill>
          <p:spPr>
            <a:xfrm>
              <a:off x="2284200" y="6223320"/>
              <a:ext cx="2417040" cy="4438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4" name="Picture 17" descr="head2"/>
            <p:cNvPicPr/>
            <p:nvPr/>
          </p:nvPicPr>
          <p:blipFill>
            <a:blip r:embed="rId18"/>
            <a:srcRect r="55087"/>
            <a:stretch/>
          </p:blipFill>
          <p:spPr>
            <a:xfrm>
              <a:off x="3750120" y="6237360"/>
              <a:ext cx="2417040" cy="4269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5" name="Picture 17" descr="head2"/>
            <p:cNvPicPr/>
            <p:nvPr/>
          </p:nvPicPr>
          <p:blipFill>
            <a:blip r:embed="rId17"/>
            <a:srcRect r="55087"/>
            <a:stretch/>
          </p:blipFill>
          <p:spPr>
            <a:xfrm>
              <a:off x="1416600" y="6215040"/>
              <a:ext cx="1314360" cy="45360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56" name="Rectangle 11"/>
          <p:cNvSpPr/>
          <p:nvPr/>
        </p:nvSpPr>
        <p:spPr>
          <a:xfrm>
            <a:off x="8136720" y="6559560"/>
            <a:ext cx="1710720" cy="24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산돌고딕B"/>
              </a:rPr>
              <a:t>  </a:t>
            </a:r>
            <a:fld id="{0CB3A803-40E8-4735-BE8D-DD64864D6AF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산돌고딕B"/>
              </a:rPr>
              <a:t>‹#›</a:t>
            </a:fld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산돌고딕B"/>
              </a:rPr>
              <a:t> / 16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57" name="Picture 2"/>
          <p:cNvPicPr/>
          <p:nvPr/>
        </p:nvPicPr>
        <p:blipFill>
          <a:blip r:embed="rId19"/>
          <a:srcRect t="10537" r="2414"/>
          <a:stretch/>
        </p:blipFill>
        <p:spPr>
          <a:xfrm>
            <a:off x="14760" y="6522480"/>
            <a:ext cx="1236960" cy="311040"/>
          </a:xfrm>
          <a:prstGeom prst="rect">
            <a:avLst/>
          </a:prstGeom>
          <a:ln w="0">
            <a:noFill/>
          </a:ln>
        </p:spPr>
      </p:pic>
      <p:pic>
        <p:nvPicPr>
          <p:cNvPr id="58" name="그림 57"/>
          <p:cNvPicPr/>
          <p:nvPr/>
        </p:nvPicPr>
        <p:blipFill>
          <a:blip r:embed="rId14"/>
          <a:stretch/>
        </p:blipFill>
        <p:spPr>
          <a:xfrm>
            <a:off x="360" y="0"/>
            <a:ext cx="150480" cy="15048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yeom@snu.ac.k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5"/>
          <p:cNvSpPr/>
          <p:nvPr/>
        </p:nvSpPr>
        <p:spPr>
          <a:xfrm>
            <a:off x="200520" y="2493000"/>
            <a:ext cx="9502920" cy="22494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WiFi-OpenWRT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Team 3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Jun Yong Eom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Implementation: Beacon modification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2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(test)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hostapd-ath1.conf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vendor_elements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filed: &lt;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tagnumber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taglen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oui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&gt;&lt;data&gt;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previous </a:t>
            </a:r>
            <a:r>
              <a:rPr lang="en-US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endParaRPr lang="en-US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grep 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endParaRPr lang="en-US" sz="1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–9 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hostapd’s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psid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restart </a:t>
            </a:r>
            <a:r>
              <a:rPr lang="en-US" sz="2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endParaRPr lang="en-US" sz="2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–B /var/run/hostapd-ath1.conf</a:t>
            </a:r>
          </a:p>
          <a:p>
            <a:pPr lvl="3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</a:t>
            </a:r>
            <a:r>
              <a:rPr lang="en-US" sz="16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haven't found a way to apply configuration without restarting 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yet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guess it might be a device dependent issue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4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7DA970-D34D-FF39-0720-6A0AA395C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15" y="2327984"/>
            <a:ext cx="4218535" cy="3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4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Implementation: Beacon modification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2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(test)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scan result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4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9406378-3E18-08A9-814B-9840E9DD6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882"/>
            <a:ext cx="9906000" cy="28564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96C382-2A94-9538-27C3-75667FBB47B4}"/>
              </a:ext>
            </a:extLst>
          </p:cNvPr>
          <p:cNvSpPr/>
          <p:nvPr/>
        </p:nvSpPr>
        <p:spPr>
          <a:xfrm>
            <a:off x="7501631" y="2086253"/>
            <a:ext cx="1858369" cy="221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E42EF-9280-CF2C-70D8-D26336DB5EF0}"/>
              </a:ext>
            </a:extLst>
          </p:cNvPr>
          <p:cNvSpPr/>
          <p:nvPr/>
        </p:nvSpPr>
        <p:spPr>
          <a:xfrm>
            <a:off x="118080" y="3620429"/>
            <a:ext cx="2474200" cy="107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2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Implementation: Beacon modification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the beacon header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restart constraint, lets make a signature only using the source address and the BSS ID field in the beacon MAC header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least, we can guarantee that the source of the beacon is not forged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scan the value of source MAC and BSS ID using 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just 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ifconfig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4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8327524-1C25-3564-EB48-4C3FC37EC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" y="3193226"/>
            <a:ext cx="8366048" cy="310448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3750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Implementation: Beacon modification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the beacon header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temporary file and enter the source address and the BSS ID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the temporary file on the AP side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openssl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dgst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–sha256 -hex –sign 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privkey-A.pem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–out sign.txt(output) 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sa_bssid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awk {‘print 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($0) }’ sign.txt &gt; upsign.txt 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sign as hex format and make uppercase to paste it in the </a:t>
            </a:r>
            <a:r>
              <a:rPr lang="en-US" sz="18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 file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Envelope the sign in the beacon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ko-KR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vendor_elements</a:t>
            </a:r>
            <a:r>
              <a:rPr lang="en-US" altLang="ko-KR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in the </a:t>
            </a:r>
            <a:r>
              <a:rPr lang="en-US" altLang="ko-KR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r>
              <a:rPr lang="en-US" altLang="ko-KR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 file and restart </a:t>
            </a:r>
            <a:r>
              <a:rPr lang="en-US" altLang="ko-KR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r>
              <a:rPr lang="en-US" altLang="ko-KR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before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4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6F8A50-F7A5-C7D9-232E-437D529B4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72" y="3650682"/>
            <a:ext cx="7962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Implementation: Beacon modification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the modified beacon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4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그림 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C28535A-FFBF-50D7-2954-52C66F757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9" y="1461279"/>
            <a:ext cx="8888361" cy="48917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308F06-F564-FFE8-0D5C-9A46913AACBF}"/>
              </a:ext>
            </a:extLst>
          </p:cNvPr>
          <p:cNvSpPr/>
          <p:nvPr/>
        </p:nvSpPr>
        <p:spPr>
          <a:xfrm>
            <a:off x="1022554" y="3755922"/>
            <a:ext cx="8180439" cy="245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4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Implementation: Verification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received beacon on the client side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received_sign.txt | sed -e 's/.*= \([^ ]\+\)$/\1/' | </a:t>
            </a:r>
            <a:r>
              <a:rPr lang="en-US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xxd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 -p &gt; </a:t>
            </a:r>
            <a:r>
              <a:rPr lang="en-US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binary_sign</a:t>
            </a:r>
            <a:endParaRPr lang="en-US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hex format in the binary format for the verification</a:t>
            </a:r>
            <a:endParaRPr lang="en-US" sz="2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openssl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dgst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–sha256 –verify </a:t>
            </a:r>
            <a:r>
              <a:rPr lang="en-US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pubkey-B.pem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–signature </a:t>
            </a:r>
            <a:r>
              <a:rPr lang="en-US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binary_sign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received_sa_bssid.txt 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done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4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21A843B-1FF4-91ED-BB44-4B7E7387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2" y="3198095"/>
            <a:ext cx="7781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7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Conclusion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Succeeded to sign the beacon frame on the AP side and verify the beacon on the client side with some limitations</a:t>
            </a:r>
          </a:p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hostapd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reconfigured without restart, beacon frame’s MAC header as well as mandatory fields can be signed for the better security</a:t>
            </a:r>
          </a:p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4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24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HY헤드라인M"/>
              </a:rPr>
              <a:t>Outline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68200" indent="-268200">
              <a:lnSpc>
                <a:spcPct val="114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Setting</a:t>
            </a:r>
            <a:endParaRPr lang="en-US" sz="2600" b="0" strike="noStrike" spc="-1" dirty="0">
              <a:latin typeface="Arial"/>
            </a:endParaRPr>
          </a:p>
          <a:p>
            <a:pPr marL="268200" indent="-268200">
              <a:lnSpc>
                <a:spcPct val="114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Implementation</a:t>
            </a:r>
          </a:p>
          <a:p>
            <a:pPr marL="725400" lvl="1" indent="-268200">
              <a:lnSpc>
                <a:spcPct val="114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Certificat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e</a:t>
            </a:r>
          </a:p>
          <a:p>
            <a:pPr marL="725400" lvl="1" indent="-268200">
              <a:lnSpc>
                <a:spcPct val="114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Scanning </a:t>
            </a:r>
          </a:p>
          <a:p>
            <a:pPr marL="725400" lvl="1" indent="-268200">
              <a:lnSpc>
                <a:spcPct val="114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Beacon modification</a:t>
            </a:r>
          </a:p>
          <a:p>
            <a:pPr marL="725400" lvl="1" indent="-268200">
              <a:lnSpc>
                <a:spcPct val="114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Verification</a:t>
            </a:r>
          </a:p>
          <a:p>
            <a:pPr marL="268200" indent="-268200">
              <a:lnSpc>
                <a:spcPct val="114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 Conclusion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HY헤드라인M"/>
              </a:rPr>
              <a:t>Setting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Device</a:t>
            </a:r>
            <a:endParaRPr lang="en-US" sz="2200" b="0" strike="noStrike" spc="-1">
              <a:latin typeface="Arial"/>
            </a:endParaRPr>
          </a:p>
          <a:p>
            <a:pPr marL="883080" lvl="1" indent="-343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Access point (AP): Davolink DVW-604i</a:t>
            </a:r>
            <a:endParaRPr lang="en-US" sz="2000" b="0" strike="noStrike" spc="-1">
              <a:latin typeface="Arial"/>
            </a:endParaRPr>
          </a:p>
          <a:p>
            <a:pPr marL="1351080" lvl="2" indent="-3430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We can use any device which supports Wi-Fi</a:t>
            </a:r>
            <a:endParaRPr lang="en-US" sz="2000" b="0" strike="noStrike" spc="-1">
              <a:latin typeface="Arial"/>
            </a:endParaRPr>
          </a:p>
          <a:p>
            <a:pPr marL="1351080" lvl="2" indent="-3430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OpenWRT 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My device: Laptop with Ubuntu 22.04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AP connection</a:t>
            </a:r>
            <a:endParaRPr lang="en-US" sz="2200" b="0" strike="noStrike" spc="-1">
              <a:latin typeface="Arial"/>
            </a:endParaRPr>
          </a:p>
          <a:p>
            <a:pPr marL="883080" lvl="1" indent="-343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Connect the AP and the laptop with console (or LAN) port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connection: telnet</a:t>
            </a:r>
            <a:endParaRPr lang="en-US" sz="2000" b="0" strike="noStrike" spc="-1">
              <a:latin typeface="Arial"/>
            </a:endParaRPr>
          </a:p>
          <a:p>
            <a:pPr marL="1351080" lvl="2" indent="-34308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telnet 192.168.1.1 6000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file transfer: tftp</a:t>
            </a:r>
            <a:endParaRPr lang="en-US" sz="2000" b="0" strike="noStrike" spc="-1">
              <a:latin typeface="Arial"/>
            </a:endParaRPr>
          </a:p>
          <a:p>
            <a:pPr marL="1340280" lvl="2" indent="-343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tftp -r file_i_want -g targetIP </a:t>
            </a:r>
            <a:endParaRPr lang="en-US" sz="2000" b="0" strike="noStrike" spc="-1">
              <a:latin typeface="Arial"/>
            </a:endParaRPr>
          </a:p>
          <a:p>
            <a:pPr marL="540000">
              <a:lnSpc>
                <a:spcPct val="100000"/>
              </a:lnSpc>
              <a:spcBef>
                <a:spcPts val="1134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HY헤드라인M"/>
              </a:rPr>
              <a:t>Setting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Build tool</a:t>
            </a:r>
            <a:endParaRPr lang="en-US" sz="2200" b="0" strike="noStrike" spc="-1"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Toolchain: toolchain-arm_cortex-a7_gcc-5.2.0_musl-1.1.24_eabi</a:t>
            </a:r>
            <a:endParaRPr lang="en-US" sz="2000" b="0" strike="noStrike" spc="-1"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This is used for compile source code and make executable files in the AP</a:t>
            </a:r>
            <a:endParaRPr lang="en-US" sz="2000" b="0" strike="noStrike" spc="-1"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toolchain-arm_cortex-a7_gcc-5.2.0_musl-1.1.24_eabi/bin/arm-openwrt-linux-gcc sample.c -o sample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OpenSSL</a:t>
            </a:r>
            <a:endParaRPr lang="en-US" sz="2200" b="0" strike="noStrike" spc="-1">
              <a:latin typeface="Arial"/>
            </a:endParaRPr>
          </a:p>
          <a:p>
            <a:pPr marL="883080" lvl="1" indent="-343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Client (Ubuntu 22.04)</a:t>
            </a:r>
            <a:endParaRPr lang="en-US" sz="2000" b="0" strike="noStrike" spc="-1">
              <a:latin typeface="Arial"/>
            </a:endParaRPr>
          </a:p>
          <a:p>
            <a:pPr marL="1340280" lvl="2" indent="-343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libssl-dev version 3.0.2</a:t>
            </a:r>
            <a:endParaRPr lang="en-US" sz="2000" b="0" strike="noStrike" spc="-1">
              <a:latin typeface="Arial"/>
            </a:endParaRPr>
          </a:p>
          <a:p>
            <a:pPr marL="1340280" lvl="2" indent="-343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Install: sudo apt install libssl-dev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AP</a:t>
            </a:r>
            <a:endParaRPr lang="en-US" sz="2200" b="0" strike="noStrike" spc="-1">
              <a:latin typeface="Arial"/>
            </a:endParaRPr>
          </a:p>
          <a:p>
            <a:pPr marL="1340280" lvl="2" indent="-34308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OpenSSL version 1.1.1g</a:t>
            </a:r>
            <a:endParaRPr lang="en-US" sz="2000" b="0" strike="noStrike" spc="-1">
              <a:latin typeface="Arial"/>
            </a:endParaRPr>
          </a:p>
          <a:p>
            <a:pPr marL="1340280" lvl="2" indent="-34308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Pre-installed in the AP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Implementation: Certificate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Goal</a:t>
            </a:r>
            <a:endParaRPr lang="en-US" sz="2200" b="0" strike="noStrike" spc="-1" dirty="0">
              <a:latin typeface="Arial"/>
            </a:endParaRPr>
          </a:p>
          <a:p>
            <a:pPr marL="685800" lvl="1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Sign the AP beacon using the AP’s private key </a:t>
            </a:r>
            <a:endParaRPr lang="en-US" sz="2000" b="0" strike="noStrike" spc="-1" dirty="0">
              <a:latin typeface="Arial"/>
            </a:endParaRPr>
          </a:p>
          <a:p>
            <a:pPr marL="685800" lvl="1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Envelope the signature to the beacon frame</a:t>
            </a:r>
            <a:endParaRPr lang="en-US" sz="2000" b="0" strike="noStrike" spc="-1" dirty="0">
              <a:latin typeface="Arial"/>
            </a:endParaRPr>
          </a:p>
          <a:p>
            <a:pPr marL="685800" lvl="1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Client verify the beacon using the AP’s public key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RSA key generation (AP side)</a:t>
            </a:r>
            <a:endParaRPr lang="en-US" sz="2200" b="0" strike="noStrike" spc="-1" dirty="0">
              <a:latin typeface="Arial"/>
            </a:endParaRPr>
          </a:p>
          <a:p>
            <a:pPr marL="685800" lvl="1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Private key </a:t>
            </a:r>
            <a:endParaRPr lang="en-US" sz="2000" b="0" strike="noStrike" spc="-1" dirty="0">
              <a:latin typeface="Arial"/>
            </a:endParaRPr>
          </a:p>
          <a:p>
            <a:pPr marL="1143000" lvl="2" indent="-228600">
              <a:lnSpc>
                <a:spcPct val="13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openssl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genpkey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-algorithm RSA 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pkeyopt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rsa_keygen_bits:512 -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pkeyopt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rsa_keygen_pubexp:3 -out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privkey-A.pem</a:t>
            </a:r>
            <a:endParaRPr lang="en-US" sz="1800" b="0" strike="noStrike" spc="-1" dirty="0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set the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rsa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key small size for envelope the key in the beacon frame body</a:t>
            </a:r>
            <a:endParaRPr lang="en-US" sz="1800" b="0" strike="noStrike" spc="-1" dirty="0">
              <a:latin typeface="Arial"/>
            </a:endParaRPr>
          </a:p>
          <a:p>
            <a:pPr marL="685800" lvl="1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Public key</a:t>
            </a:r>
            <a:endParaRPr lang="en-US" sz="2000" b="0" strike="noStrike" spc="-1" dirty="0">
              <a:latin typeface="Arial"/>
            </a:endParaRPr>
          </a:p>
          <a:p>
            <a:pPr marL="1143000" lvl="2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openssl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pkey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-in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privkey-A.pem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pubout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-out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pubkey-A.pem</a:t>
            </a:r>
            <a:endParaRPr lang="en-US" sz="18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ko-KR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Implementation: Certificate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Generating a </a:t>
            </a:r>
            <a:r>
              <a:rPr lang="en-US" sz="22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self-signed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certificate for the CA (AP side)</a:t>
            </a:r>
            <a:endParaRPr lang="en-US" sz="2200" b="0" strike="noStrike" spc="-1">
              <a:latin typeface="Arial"/>
            </a:endParaRPr>
          </a:p>
          <a:p>
            <a:pPr marL="883080" lvl="1" indent="-34308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openssl req -x509 -new -nodes -key privkey-A.pem -sha256 -days 1024 -out root.crt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Country name: KR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Province: KR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Locality: Seoul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Organization name: snu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Organization unit name: cse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Common name: smartair_2G_0 (ssid)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Email: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Times New Roman"/>
                <a:ea typeface="DejaVu Sans"/>
                <a:hlinkClick r:id="rId3"/>
              </a:rPr>
              <a:t>jyeom@snu.ac.kr</a:t>
            </a:r>
            <a:endParaRPr lang="en-US" sz="2000" b="0" strike="noStrike" spc="-1">
              <a:latin typeface="Arial"/>
            </a:endParaRPr>
          </a:p>
          <a:p>
            <a:pPr marL="883080" lvl="1" indent="-34308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Output: root.crt</a:t>
            </a:r>
            <a:endParaRPr lang="en-US" sz="2000" b="0" strike="noStrike" spc="-1">
              <a:latin typeface="Arial"/>
            </a:endParaRPr>
          </a:p>
          <a:p>
            <a:pPr marL="864000" lvl="1" indent="-32400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ko-KR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Implementation: Certificate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Viewing the certificate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16" name="그림 115"/>
          <p:cNvPicPr/>
          <p:nvPr/>
        </p:nvPicPr>
        <p:blipFill>
          <a:blip r:embed="rId3"/>
          <a:stretch/>
        </p:blipFill>
        <p:spPr>
          <a:xfrm>
            <a:off x="331560" y="1397880"/>
            <a:ext cx="7668720" cy="523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ko-KR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Implementation: Certificate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root.crt using </a:t>
            </a:r>
            <a:r>
              <a:rPr lang="en-US" sz="2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tftp</a:t>
            </a:r>
            <a:endParaRPr lang="en-US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tftp</a:t>
            </a: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–p –l root.crt 192.168.1.117 (AP side)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sending the file from the AP to the client, modify the </a:t>
            </a:r>
            <a:r>
              <a:rPr lang="en-US" sz="20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tftp</a:t>
            </a: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 as follows: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/</a:t>
            </a:r>
            <a:r>
              <a:rPr lang="en-US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/default/</a:t>
            </a:r>
            <a:r>
              <a:rPr lang="en-US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tftpd-hpa</a:t>
            </a:r>
            <a:endParaRPr lang="en-US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TFTP_USERNAME=“root”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TFTP_DIRECTORY=“directory you want to get file”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TFTP_ADDRESS=“0:0:0:0:69”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TFTP_OPTIONS=“--secure –c –l –v –s”</a:t>
            </a: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restart: </a:t>
            </a:r>
            <a:r>
              <a:rPr lang="en-US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tftpd-hpa</a:t>
            </a: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restart</a:t>
            </a:r>
          </a:p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the public key from the root’s certificate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openssl</a:t>
            </a: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x509 –</a:t>
            </a:r>
            <a:r>
              <a:rPr lang="en-US" sz="20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pubkey</a:t>
            </a: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–in root.crt –</a:t>
            </a:r>
            <a:r>
              <a:rPr lang="en-US" sz="20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noout</a:t>
            </a: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0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pubkey-B.pem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4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31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8080" y="91440"/>
            <a:ext cx="9241920" cy="49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HY헤드라인M"/>
              </a:rPr>
              <a:t>Implementation: Scanning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66680" y="867600"/>
            <a:ext cx="9570600" cy="572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This procedure is for analyze the modified beacon frame</a:t>
            </a:r>
            <a:endParaRPr lang="en-US" sz="2200" b="0" strike="noStrike" spc="-1" dirty="0">
              <a:latin typeface="Arial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altLang="ko-KR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Set network interface to monitor mode 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altLang="ko-KR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sudo</a:t>
            </a:r>
            <a:r>
              <a:rPr lang="en-US" altLang="ko-KR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altLang="ko-KR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iw</a:t>
            </a:r>
            <a:r>
              <a:rPr lang="en-US" altLang="ko-KR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 dev wlp4s0 interface add mon0 type monitor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altLang="ko-KR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sudo</a:t>
            </a:r>
            <a:r>
              <a:rPr lang="en-US" altLang="ko-KR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altLang="ko-KR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ip</a:t>
            </a:r>
            <a:r>
              <a:rPr lang="en-US" altLang="ko-KR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 link set mon0 up</a:t>
            </a: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altLang="ko-KR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Wireshark setting</a:t>
            </a:r>
            <a:endParaRPr lang="en-US" sz="2000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1282950" lvl="2" indent="-28575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sudo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apt install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wireshark</a:t>
            </a:r>
            <a:endParaRPr lang="en-US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1282950" lvl="2" indent="-28575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sudo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usermod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 –a –G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wireshark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 $USER</a:t>
            </a:r>
          </a:p>
          <a:p>
            <a:pPr marL="1282950" lvl="2" indent="-28575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sudo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adduser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$USER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wireshark</a:t>
            </a:r>
            <a:endParaRPr lang="en-US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1282950" lvl="2" indent="-28575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sudo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wireshark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then scan from 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mon0</a:t>
            </a:r>
          </a:p>
          <a:p>
            <a:pPr marL="1282950" lvl="2" indent="-28575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be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acon filter: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wlan.fc.type_subtype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 == 0x08 </a:t>
            </a:r>
          </a:p>
          <a:p>
            <a:pPr marL="1282950" lvl="2" indent="-285750"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1321200" lvl="2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6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45621</TotalTime>
  <Words>1022</Words>
  <Application>Microsoft Office PowerPoint</Application>
  <PresentationFormat>A4 용지(210x297mm)</PresentationFormat>
  <Paragraphs>215</Paragraphs>
  <Slides>16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PowerPoint 프레젠테이션</vt:lpstr>
      <vt:lpstr>Outline</vt:lpstr>
      <vt:lpstr>Setting</vt:lpstr>
      <vt:lpstr>Setting</vt:lpstr>
      <vt:lpstr>Implementation: Certificate</vt:lpstr>
      <vt:lpstr>Implementation: Certificate</vt:lpstr>
      <vt:lpstr>Implementation: Certificate</vt:lpstr>
      <vt:lpstr>Implementation: Certificate</vt:lpstr>
      <vt:lpstr>Implementation: Scanning</vt:lpstr>
      <vt:lpstr>Implementation: Beacon modification</vt:lpstr>
      <vt:lpstr>Implementation: Beacon modification</vt:lpstr>
      <vt:lpstr>Implementation: Beacon modification</vt:lpstr>
      <vt:lpstr>Implementation: Beacon modification</vt:lpstr>
      <vt:lpstr>Implementation: Beacon modification</vt:lpstr>
      <vt:lpstr>Implementation: Verification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POSCOUSER</dc:creator>
  <dc:description/>
  <cp:lastModifiedBy>eom jy</cp:lastModifiedBy>
  <cp:revision>2679</cp:revision>
  <cp:lastPrinted>2021-12-31T05:42:49Z</cp:lastPrinted>
  <dcterms:created xsi:type="dcterms:W3CDTF">2015-12-17T07:45:46Z</dcterms:created>
  <dcterms:modified xsi:type="dcterms:W3CDTF">2023-06-13T10:28:46Z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7</vt:r8>
  </property>
  <property fmtid="{D5CDD505-2E9C-101B-9397-08002B2CF9AE}" pid="3" name="PresentationFormat">
    <vt:lpwstr>A4 용지(210x297mm)</vt:lpwstr>
  </property>
  <property fmtid="{D5CDD505-2E9C-101B-9397-08002B2CF9AE}" pid="4" name="Slides">
    <vt:r8>8</vt:r8>
  </property>
</Properties>
</file>