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  <p:sldId id="294" r:id="rId5"/>
    <p:sldId id="279" r:id="rId6"/>
    <p:sldId id="276" r:id="rId7"/>
    <p:sldId id="295" r:id="rId8"/>
    <p:sldId id="283" r:id="rId9"/>
    <p:sldId id="280" r:id="rId10"/>
    <p:sldId id="287" r:id="rId11"/>
    <p:sldId id="286" r:id="rId12"/>
    <p:sldId id="296" r:id="rId13"/>
    <p:sldId id="303" r:id="rId14"/>
    <p:sldId id="305" r:id="rId15"/>
    <p:sldId id="306" r:id="rId16"/>
    <p:sldId id="308" r:id="rId17"/>
    <p:sldId id="307" r:id="rId18"/>
    <p:sldId id="309" r:id="rId19"/>
    <p:sldId id="310" r:id="rId20"/>
    <p:sldId id="311" r:id="rId21"/>
    <p:sldId id="312" r:id="rId22"/>
    <p:sldId id="313" r:id="rId23"/>
    <p:sldId id="292" r:id="rId24"/>
    <p:sldId id="297" r:id="rId25"/>
    <p:sldId id="293" r:id="rId26"/>
    <p:sldId id="298" r:id="rId27"/>
    <p:sldId id="265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8EA0"/>
    <a:srgbClr val="6C899B"/>
    <a:srgbClr val="F3F9FB"/>
    <a:srgbClr val="F9FCFD"/>
    <a:srgbClr val="23B0C3"/>
    <a:srgbClr val="146772"/>
    <a:srgbClr val="95E2EC"/>
    <a:srgbClr val="D0C6E9"/>
    <a:srgbClr val="FAD6DD"/>
    <a:srgbClr val="FFF9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86" y="67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98245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5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82200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57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A1902-5E0F-4C85-6B9B-CFB8C95C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124FC5-232C-D503-51B2-2388BA70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67C67-55AD-BA6E-8404-A37284FE8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F5193-41CD-4063-B0C7-05E32D5C3CCF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47630-7AE5-2706-2404-F94D6A4CF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A98C0-863E-3233-E6CC-C61C5150E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66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956878-ABEC-AF9A-D2CE-3CA826B6E387}"/>
              </a:ext>
            </a:extLst>
          </p:cNvPr>
          <p:cNvSpPr txBox="1"/>
          <p:nvPr/>
        </p:nvSpPr>
        <p:spPr>
          <a:xfrm>
            <a:off x="465221" y="320841"/>
            <a:ext cx="790793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 spc="-150" dirty="0" smtClean="0">
                <a:solidFill>
                  <a:schemeClr val="bg1"/>
                </a:solidFill>
                <a:latin typeface="+mj-ea"/>
                <a:ea typeface="+mj-ea"/>
              </a:rPr>
              <a:t>빅데이터 프로그래밍</a:t>
            </a:r>
            <a:endParaRPr lang="en-US" altLang="ko-KR" sz="66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BEB93D-E860-DD72-63D2-BA2ACD126D65}"/>
              </a:ext>
            </a:extLst>
          </p:cNvPr>
          <p:cNvSpPr txBox="1"/>
          <p:nvPr/>
        </p:nvSpPr>
        <p:spPr>
          <a:xfrm>
            <a:off x="513347" y="2903620"/>
            <a:ext cx="30059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dirty="0" smtClean="0">
                <a:solidFill>
                  <a:schemeClr val="bg1"/>
                </a:solidFill>
              </a:rPr>
              <a:t>컴퓨터소프트웨어공학과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algn="r"/>
            <a:r>
              <a:rPr lang="en-US" altLang="ko-KR" sz="2000" dirty="0" smtClean="0">
                <a:solidFill>
                  <a:schemeClr val="bg1"/>
                </a:solidFill>
              </a:rPr>
              <a:t>20194057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성용준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A083F78-7EAC-088E-92A6-2CCA7C19FAAA}"/>
              </a:ext>
            </a:extLst>
          </p:cNvPr>
          <p:cNvCxnSpPr>
            <a:cxnSpLocks/>
          </p:cNvCxnSpPr>
          <p:nvPr/>
        </p:nvCxnSpPr>
        <p:spPr>
          <a:xfrm>
            <a:off x="513347" y="2542674"/>
            <a:ext cx="11700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628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917513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4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317747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 smtClean="0">
                  <a:solidFill>
                    <a:schemeClr val="bg1"/>
                  </a:solidFill>
                  <a:latin typeface="+mn-ea"/>
                </a:rPr>
                <a:t>활용 데이터</a:t>
              </a:r>
              <a:endParaRPr lang="ko-KR" altLang="en-US" sz="4800" b="1" spc="-300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51937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8341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활용 데이터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D758C93-DE1A-7108-6950-9E0416DEFAB3}"/>
              </a:ext>
            </a:extLst>
          </p:cNvPr>
          <p:cNvCxnSpPr>
            <a:cxnSpLocks/>
          </p:cNvCxnSpPr>
          <p:nvPr/>
        </p:nvCxnSpPr>
        <p:spPr>
          <a:xfrm flipV="1">
            <a:off x="4305300" y="3670300"/>
            <a:ext cx="1524000" cy="2864"/>
          </a:xfrm>
          <a:prstGeom prst="straightConnector1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A0FA901-53D4-B76D-CCF0-3A9E2A49AC42}"/>
              </a:ext>
            </a:extLst>
          </p:cNvPr>
          <p:cNvSpPr/>
          <p:nvPr/>
        </p:nvSpPr>
        <p:spPr>
          <a:xfrm>
            <a:off x="127000" y="1317263"/>
            <a:ext cx="4445000" cy="4321538"/>
          </a:xfrm>
          <a:prstGeom prst="roundRect">
            <a:avLst>
              <a:gd name="adj" fmla="val 2238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B75C303-81E5-C6A9-A7BE-944597D1B4BB}"/>
              </a:ext>
            </a:extLst>
          </p:cNvPr>
          <p:cNvSpPr/>
          <p:nvPr/>
        </p:nvSpPr>
        <p:spPr>
          <a:xfrm>
            <a:off x="5829300" y="795936"/>
            <a:ext cx="6210300" cy="5051539"/>
          </a:xfrm>
          <a:prstGeom prst="roundRect">
            <a:avLst>
              <a:gd name="adj" fmla="val 2238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358105"/>
              </p:ext>
            </p:extLst>
          </p:nvPr>
        </p:nvGraphicFramePr>
        <p:xfrm>
          <a:off x="258678" y="1894818"/>
          <a:ext cx="4160922" cy="3121681"/>
        </p:xfrm>
        <a:graphic>
          <a:graphicData uri="http://schemas.openxmlformats.org/drawingml/2006/table">
            <a:tbl>
              <a:tblPr/>
              <a:tblGrid>
                <a:gridCol w="693487">
                  <a:extLst>
                    <a:ext uri="{9D8B030D-6E8A-4147-A177-3AD203B41FA5}">
                      <a16:colId xmlns:a16="http://schemas.microsoft.com/office/drawing/2014/main" val="1011145278"/>
                    </a:ext>
                  </a:extLst>
                </a:gridCol>
                <a:gridCol w="693487">
                  <a:extLst>
                    <a:ext uri="{9D8B030D-6E8A-4147-A177-3AD203B41FA5}">
                      <a16:colId xmlns:a16="http://schemas.microsoft.com/office/drawing/2014/main" val="706612735"/>
                    </a:ext>
                  </a:extLst>
                </a:gridCol>
                <a:gridCol w="693487">
                  <a:extLst>
                    <a:ext uri="{9D8B030D-6E8A-4147-A177-3AD203B41FA5}">
                      <a16:colId xmlns:a16="http://schemas.microsoft.com/office/drawing/2014/main" val="2247365900"/>
                    </a:ext>
                  </a:extLst>
                </a:gridCol>
                <a:gridCol w="693487">
                  <a:extLst>
                    <a:ext uri="{9D8B030D-6E8A-4147-A177-3AD203B41FA5}">
                      <a16:colId xmlns:a16="http://schemas.microsoft.com/office/drawing/2014/main" val="3225307122"/>
                    </a:ext>
                  </a:extLst>
                </a:gridCol>
                <a:gridCol w="693487">
                  <a:extLst>
                    <a:ext uri="{9D8B030D-6E8A-4147-A177-3AD203B41FA5}">
                      <a16:colId xmlns:a16="http://schemas.microsoft.com/office/drawing/2014/main" val="2001666168"/>
                    </a:ext>
                  </a:extLst>
                </a:gridCol>
                <a:gridCol w="693487">
                  <a:extLst>
                    <a:ext uri="{9D8B030D-6E8A-4147-A177-3AD203B41FA5}">
                      <a16:colId xmlns:a16="http://schemas.microsoft.com/office/drawing/2014/main" val="3088907888"/>
                    </a:ext>
                  </a:extLst>
                </a:gridCol>
              </a:tblGrid>
              <a:tr h="41933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사용일자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노선명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역명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승차총승객수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하차총승객수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등록일자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428946"/>
                  </a:ext>
                </a:extLst>
              </a:tr>
              <a:tr h="27023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20241001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안산선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상록수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10728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11177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20241004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7516014"/>
                  </a:ext>
                </a:extLst>
              </a:tr>
              <a:tr h="27023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20241001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안산선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한대앞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7241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7761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20241004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3692531"/>
                  </a:ext>
                </a:extLst>
              </a:tr>
              <a:tr h="27023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20241001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안산선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중앙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14375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14711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20241004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2699741"/>
                  </a:ext>
                </a:extLst>
              </a:tr>
              <a:tr h="27023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20241001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안산선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고잔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5571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20241004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9133114"/>
                  </a:ext>
                </a:extLst>
              </a:tr>
              <a:tr h="27023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20241001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안산선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3385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3380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20241004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5901619"/>
                  </a:ext>
                </a:extLst>
              </a:tr>
              <a:tr h="27023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20241001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안산선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안산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8791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8410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20241004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3381545"/>
                  </a:ext>
                </a:extLst>
              </a:tr>
              <a:tr h="27023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20241001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안산선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신길온천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1598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1586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20241004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5764385"/>
                  </a:ext>
                </a:extLst>
              </a:tr>
              <a:tr h="27023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20241001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안산선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정왕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6493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6676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20241004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9555640"/>
                  </a:ext>
                </a:extLst>
              </a:tr>
              <a:tr h="27023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20241001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안산선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오이도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6796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6792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20241004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9191815"/>
                  </a:ext>
                </a:extLst>
              </a:tr>
              <a:tr h="270235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20241001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안산선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수리산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2770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2374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20241004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5464445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417803"/>
              </p:ext>
            </p:extLst>
          </p:nvPr>
        </p:nvGraphicFramePr>
        <p:xfrm>
          <a:off x="5981700" y="1148488"/>
          <a:ext cx="5943600" cy="4020415"/>
        </p:xfrm>
        <a:graphic>
          <a:graphicData uri="http://schemas.openxmlformats.org/drawingml/2006/table">
            <a:tbl>
              <a:tblPr/>
              <a:tblGrid>
                <a:gridCol w="495300">
                  <a:extLst>
                    <a:ext uri="{9D8B030D-6E8A-4147-A177-3AD203B41FA5}">
                      <a16:colId xmlns:a16="http://schemas.microsoft.com/office/drawing/2014/main" val="2639539897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259868679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114200392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70694725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12787287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93760044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431545177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198379318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94232546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0477720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66367726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651246089"/>
                    </a:ext>
                  </a:extLst>
                </a:gridCol>
              </a:tblGrid>
              <a:tr h="5400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요일구분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역번호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출발역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상하구분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3342220"/>
                  </a:ext>
                </a:extLst>
              </a:tr>
              <a:tr h="34803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평일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청량리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6739950"/>
                  </a:ext>
                </a:extLst>
              </a:tr>
              <a:tr h="34803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평일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청량리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21.7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19.2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29.2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45.6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70.2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66.6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5948898"/>
                  </a:ext>
                </a:extLst>
              </a:tr>
              <a:tr h="34803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평일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제기동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20.1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9907182"/>
                  </a:ext>
                </a:extLst>
              </a:tr>
              <a:tr h="34803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평일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제기동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21.7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20.4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30.2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45.6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63.2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74.1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64.5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452942"/>
                  </a:ext>
                </a:extLst>
              </a:tr>
              <a:tr h="34803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평일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신설동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13.3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21.7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20.9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9609388"/>
                  </a:ext>
                </a:extLst>
              </a:tr>
              <a:tr h="34803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평일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신설동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22.1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21.9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34.3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66.3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79.7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64.9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6128713"/>
                  </a:ext>
                </a:extLst>
              </a:tr>
              <a:tr h="34803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평일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동묘앞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17.8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25.6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22.9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8625360"/>
                  </a:ext>
                </a:extLst>
              </a:tr>
              <a:tr h="34803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평일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동묘앞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18.2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24.8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47.6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71.1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87.7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73.6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801174"/>
                  </a:ext>
                </a:extLst>
              </a:tr>
              <a:tr h="34803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평일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동대문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13.3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21.1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28.5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25.3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9201489"/>
                  </a:ext>
                </a:extLst>
              </a:tr>
              <a:tr h="34803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평일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동대문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하선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18.7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22.8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47.2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84.5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80.3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9100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7790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8341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활용 데이터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533E35D-5D7C-9775-C063-E4161DFEE7C5}"/>
              </a:ext>
            </a:extLst>
          </p:cNvPr>
          <p:cNvSpPr/>
          <p:nvPr/>
        </p:nvSpPr>
        <p:spPr>
          <a:xfrm>
            <a:off x="1660236" y="1080700"/>
            <a:ext cx="9144000" cy="50809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48AEE2-82B1-6D9E-5CBB-6918EC49DC2A}"/>
              </a:ext>
            </a:extLst>
          </p:cNvPr>
          <p:cNvSpPr txBox="1"/>
          <p:nvPr/>
        </p:nvSpPr>
        <p:spPr>
          <a:xfrm>
            <a:off x="6003632" y="1737403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ko-KR" altLang="en-US" sz="3200" spc="-300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43994" y="1617332"/>
            <a:ext cx="81661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시간대별</a:t>
            </a:r>
            <a:r>
              <a:rPr lang="en-US" altLang="ko-KR" sz="2800" dirty="0">
                <a:solidFill>
                  <a:schemeClr val="bg1"/>
                </a:solidFill>
              </a:rPr>
              <a:t>, </a:t>
            </a:r>
            <a:r>
              <a:rPr lang="ko-KR" altLang="en-US" sz="2800" dirty="0" err="1">
                <a:solidFill>
                  <a:schemeClr val="bg1"/>
                </a:solidFill>
              </a:rPr>
              <a:t>노선별</a:t>
            </a:r>
            <a:r>
              <a:rPr lang="en-US" altLang="ko-KR" sz="2800" dirty="0">
                <a:solidFill>
                  <a:schemeClr val="bg1"/>
                </a:solidFill>
              </a:rPr>
              <a:t>, </a:t>
            </a:r>
            <a:r>
              <a:rPr lang="ko-KR" altLang="en-US" sz="2800" dirty="0" err="1">
                <a:solidFill>
                  <a:schemeClr val="bg1"/>
                </a:solidFill>
              </a:rPr>
              <a:t>역별</a:t>
            </a:r>
            <a:r>
              <a:rPr lang="ko-KR" altLang="en-US" sz="2800" dirty="0">
                <a:solidFill>
                  <a:schemeClr val="bg1"/>
                </a:solidFill>
              </a:rPr>
              <a:t> 탑승 인구 </a:t>
            </a:r>
            <a:r>
              <a:rPr lang="ko-KR" altLang="en-US" sz="2800" dirty="0" smtClean="0">
                <a:solidFill>
                  <a:schemeClr val="bg1"/>
                </a:solidFill>
              </a:rPr>
              <a:t>수를 알 수 있는 </a:t>
            </a:r>
            <a:r>
              <a:rPr lang="ko-KR" altLang="en-US" sz="2800" dirty="0" err="1" smtClean="0">
                <a:solidFill>
                  <a:schemeClr val="bg1"/>
                </a:solidFill>
              </a:rPr>
              <a:t>탑승량</a:t>
            </a:r>
            <a:r>
              <a:rPr lang="ko-KR" altLang="en-US" sz="2800" dirty="0" smtClean="0">
                <a:solidFill>
                  <a:schemeClr val="bg1"/>
                </a:solidFill>
              </a:rPr>
              <a:t> 데이터의 </a:t>
            </a:r>
            <a:r>
              <a:rPr lang="en-US" altLang="ko-KR" sz="2800" dirty="0" smtClean="0">
                <a:solidFill>
                  <a:schemeClr val="bg1"/>
                </a:solidFill>
              </a:rPr>
              <a:t>csv </a:t>
            </a:r>
            <a:r>
              <a:rPr lang="ko-KR" altLang="en-US" sz="2800" dirty="0" smtClean="0">
                <a:solidFill>
                  <a:schemeClr val="bg1"/>
                </a:solidFill>
              </a:rPr>
              <a:t>파일과</a:t>
            </a:r>
            <a:endParaRPr lang="en-US" altLang="ko-KR" sz="2800" dirty="0" smtClean="0">
              <a:solidFill>
                <a:schemeClr val="bg1"/>
              </a:solidFill>
            </a:endParaRPr>
          </a:p>
          <a:p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ko-KR" altLang="en-US" sz="2800" dirty="0">
                <a:solidFill>
                  <a:schemeClr val="bg1"/>
                </a:solidFill>
              </a:rPr>
              <a:t>시간대별 혼잡도</a:t>
            </a:r>
            <a:r>
              <a:rPr lang="en-US" altLang="ko-KR" sz="2800" dirty="0">
                <a:solidFill>
                  <a:schemeClr val="bg1"/>
                </a:solidFill>
              </a:rPr>
              <a:t>(</a:t>
            </a:r>
            <a:r>
              <a:rPr lang="ko-KR" altLang="en-US" sz="2800" dirty="0" err="1">
                <a:solidFill>
                  <a:schemeClr val="bg1"/>
                </a:solidFill>
              </a:rPr>
              <a:t>혼잡률</a:t>
            </a:r>
            <a:r>
              <a:rPr lang="en-US" altLang="ko-KR" sz="2800" dirty="0">
                <a:solidFill>
                  <a:schemeClr val="bg1"/>
                </a:solidFill>
              </a:rPr>
              <a:t>, </a:t>
            </a:r>
            <a:r>
              <a:rPr lang="ko-KR" altLang="en-US" sz="2800" dirty="0">
                <a:solidFill>
                  <a:schemeClr val="bg1"/>
                </a:solidFill>
              </a:rPr>
              <a:t>평균 밀도 등</a:t>
            </a:r>
            <a:r>
              <a:rPr lang="en-US" altLang="ko-KR" sz="2800" dirty="0" smtClean="0">
                <a:solidFill>
                  <a:schemeClr val="bg1"/>
                </a:solidFill>
              </a:rPr>
              <a:t>)</a:t>
            </a:r>
            <a:r>
              <a:rPr lang="ko-KR" altLang="en-US" sz="2800" dirty="0" smtClean="0">
                <a:solidFill>
                  <a:schemeClr val="bg1"/>
                </a:solidFill>
              </a:rPr>
              <a:t>을 알 </a:t>
            </a:r>
            <a:r>
              <a:rPr lang="ko-KR" altLang="en-US" sz="2800" dirty="0" err="1" smtClean="0">
                <a:solidFill>
                  <a:schemeClr val="bg1"/>
                </a:solidFill>
              </a:rPr>
              <a:t>수있는</a:t>
            </a:r>
            <a:r>
              <a:rPr lang="ko-KR" altLang="en-US" sz="2800" dirty="0" smtClean="0">
                <a:solidFill>
                  <a:schemeClr val="bg1"/>
                </a:solidFill>
              </a:rPr>
              <a:t> 혼</a:t>
            </a:r>
            <a:r>
              <a:rPr lang="ko-KR" altLang="en-US" sz="2800" dirty="0">
                <a:solidFill>
                  <a:schemeClr val="bg1"/>
                </a:solidFill>
              </a:rPr>
              <a:t>잡</a:t>
            </a:r>
            <a:r>
              <a:rPr lang="ko-KR" altLang="en-US" sz="2800" dirty="0" smtClean="0">
                <a:solidFill>
                  <a:schemeClr val="bg1"/>
                </a:solidFill>
              </a:rPr>
              <a:t>도 데이터입니다</a:t>
            </a:r>
            <a:r>
              <a:rPr lang="en-US" altLang="ko-KR" sz="2800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322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664238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5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261161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 smtClean="0">
                  <a:solidFill>
                    <a:schemeClr val="bg1"/>
                  </a:solidFill>
                  <a:latin typeface="+mn-ea"/>
                </a:rPr>
                <a:t>분석 과정</a:t>
              </a:r>
              <a:endParaRPr lang="ko-KR" altLang="en-US" sz="4800" b="1" spc="-300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7303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5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4137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분석 과정 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- 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데이터 수집방법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533E35D-5D7C-9775-C063-E4161DFEE7C5}"/>
              </a:ext>
            </a:extLst>
          </p:cNvPr>
          <p:cNvSpPr/>
          <p:nvPr/>
        </p:nvSpPr>
        <p:spPr>
          <a:xfrm>
            <a:off x="1577113" y="1080700"/>
            <a:ext cx="9144000" cy="50809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48AEE2-82B1-6D9E-5CBB-6918EC49DC2A}"/>
              </a:ext>
            </a:extLst>
          </p:cNvPr>
          <p:cNvSpPr txBox="1"/>
          <p:nvPr/>
        </p:nvSpPr>
        <p:spPr>
          <a:xfrm>
            <a:off x="6003632" y="1737403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ko-KR" altLang="en-US" sz="3200" spc="-300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853383" y="1467473"/>
            <a:ext cx="3523269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공공데이터포털</a:t>
            </a:r>
            <a:endParaRPr lang="en-US" altLang="ko-KR" sz="2800" dirty="0" smtClean="0">
              <a:solidFill>
                <a:schemeClr val="bg1"/>
              </a:solidFill>
            </a:endParaRPr>
          </a:p>
          <a:p>
            <a:r>
              <a:rPr lang="en-US" altLang="ko-KR" sz="2800" dirty="0" smtClean="0">
                <a:solidFill>
                  <a:schemeClr val="bg1"/>
                </a:solidFill>
              </a:rPr>
              <a:t>-</a:t>
            </a:r>
            <a:r>
              <a:rPr lang="ko-KR" altLang="en-US" sz="2000" dirty="0" smtClean="0">
                <a:solidFill>
                  <a:schemeClr val="bg1"/>
                </a:solidFill>
              </a:rPr>
              <a:t>지하철 혼잡도 정보 </a:t>
            </a:r>
            <a:r>
              <a:rPr lang="en-US" altLang="ko-KR" sz="2000" dirty="0" smtClean="0">
                <a:solidFill>
                  <a:schemeClr val="bg1"/>
                </a:solidFill>
              </a:rPr>
              <a:t/>
            </a:r>
            <a:br>
              <a:rPr lang="en-US" altLang="ko-KR" sz="2000" dirty="0" smtClean="0">
                <a:solidFill>
                  <a:schemeClr val="bg1"/>
                </a:solidFill>
              </a:rPr>
            </a:br>
            <a:r>
              <a:rPr lang="en-US" altLang="ko-KR" sz="2000" dirty="0" smtClean="0">
                <a:solidFill>
                  <a:schemeClr val="bg1"/>
                </a:solidFill>
              </a:rPr>
              <a:t>   csv</a:t>
            </a:r>
            <a:r>
              <a:rPr lang="ko-KR" altLang="en-US" sz="2000" dirty="0" smtClean="0">
                <a:solidFill>
                  <a:schemeClr val="bg1"/>
                </a:solidFill>
              </a:rPr>
              <a:t>파일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2800" dirty="0" smtClean="0">
                <a:solidFill>
                  <a:schemeClr val="bg1"/>
                </a:solidFill>
              </a:rPr>
              <a:t>-</a:t>
            </a:r>
            <a:r>
              <a:rPr lang="ko-KR" altLang="en-US" sz="2000" dirty="0" smtClean="0">
                <a:solidFill>
                  <a:schemeClr val="bg1"/>
                </a:solidFill>
              </a:rPr>
              <a:t>지하철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호선별</a:t>
            </a:r>
            <a:r>
              <a:rPr lang="ko-KR" altLang="en-US" sz="2000" dirty="0" smtClean="0">
                <a:solidFill>
                  <a:schemeClr val="bg1"/>
                </a:solidFill>
              </a:rPr>
              <a:t>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역별</a:t>
            </a:r>
            <a:r>
              <a:rPr lang="ko-KR" altLang="en-US" sz="2000" dirty="0" smtClean="0">
                <a:solidFill>
                  <a:schemeClr val="bg1"/>
                </a:solidFill>
              </a:rPr>
              <a:t>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승하차</a:t>
            </a:r>
            <a:r>
              <a:rPr lang="ko-KR" altLang="en-US" sz="2000" dirty="0" smtClean="0">
                <a:solidFill>
                  <a:schemeClr val="bg1"/>
                </a:solidFill>
              </a:rPr>
              <a:t>  </a:t>
            </a:r>
            <a:r>
              <a:rPr lang="en-US" altLang="ko-KR" sz="2000" dirty="0" smtClean="0">
                <a:solidFill>
                  <a:schemeClr val="bg1"/>
                </a:solidFill>
              </a:rPr>
              <a:t/>
            </a:r>
            <a:br>
              <a:rPr lang="en-US" altLang="ko-KR" sz="2000" dirty="0" smtClean="0">
                <a:solidFill>
                  <a:schemeClr val="bg1"/>
                </a:solidFill>
              </a:rPr>
            </a:br>
            <a:r>
              <a:rPr lang="en-US" altLang="ko-KR" sz="2000" dirty="0" smtClean="0">
                <a:solidFill>
                  <a:schemeClr val="bg1"/>
                </a:solidFill>
              </a:rPr>
              <a:t>   </a:t>
            </a:r>
            <a:r>
              <a:rPr lang="ko-KR" altLang="en-US" sz="2000" dirty="0" smtClean="0">
                <a:solidFill>
                  <a:schemeClr val="bg1"/>
                </a:solidFill>
              </a:rPr>
              <a:t>인원 정보 </a:t>
            </a:r>
            <a:r>
              <a:rPr lang="en-US" altLang="ko-KR" sz="2000" dirty="0" smtClean="0">
                <a:solidFill>
                  <a:schemeClr val="bg1"/>
                </a:solidFill>
              </a:rPr>
              <a:t>csv </a:t>
            </a:r>
            <a:r>
              <a:rPr lang="ko-KR" altLang="en-US" sz="2000" dirty="0" smtClean="0">
                <a:solidFill>
                  <a:schemeClr val="bg1"/>
                </a:solidFill>
              </a:rPr>
              <a:t>파일</a:t>
            </a:r>
            <a:endParaRPr lang="en-US" altLang="ko-KR" sz="28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343" y="1541364"/>
            <a:ext cx="4945676" cy="146045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343" y="3782354"/>
            <a:ext cx="4945676" cy="143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293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5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823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분석 과정 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- 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데이터 전처리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533E35D-5D7C-9775-C063-E4161DFEE7C5}"/>
              </a:ext>
            </a:extLst>
          </p:cNvPr>
          <p:cNvSpPr/>
          <p:nvPr/>
        </p:nvSpPr>
        <p:spPr>
          <a:xfrm>
            <a:off x="1577113" y="1080700"/>
            <a:ext cx="9144000" cy="50809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48AEE2-82B1-6D9E-5CBB-6918EC49DC2A}"/>
              </a:ext>
            </a:extLst>
          </p:cNvPr>
          <p:cNvSpPr txBox="1"/>
          <p:nvPr/>
        </p:nvSpPr>
        <p:spPr>
          <a:xfrm>
            <a:off x="6003632" y="1737403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ko-KR" altLang="en-US" sz="3200" spc="-300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484850" y="1414354"/>
            <a:ext cx="3939775" cy="3893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900" dirty="0" smtClean="0">
                <a:solidFill>
                  <a:schemeClr val="bg1"/>
                </a:solidFill>
              </a:rPr>
              <a:t>지하철 혼잡도와</a:t>
            </a:r>
            <a:r>
              <a:rPr lang="en-US" altLang="ko-KR" sz="1900" dirty="0">
                <a:solidFill>
                  <a:schemeClr val="bg1"/>
                </a:solidFill>
              </a:rPr>
              <a:t> </a:t>
            </a:r>
            <a:r>
              <a:rPr lang="ko-KR" altLang="en-US" sz="1900" dirty="0" smtClean="0">
                <a:solidFill>
                  <a:schemeClr val="bg1"/>
                </a:solidFill>
              </a:rPr>
              <a:t>승하차객수를 </a:t>
            </a:r>
            <a:r>
              <a:rPr lang="en-US" altLang="ko-KR" sz="1900" dirty="0" smtClean="0">
                <a:solidFill>
                  <a:schemeClr val="bg1"/>
                </a:solidFill>
              </a:rPr>
              <a:t>csv </a:t>
            </a:r>
            <a:r>
              <a:rPr lang="ko-KR" altLang="en-US" sz="1900" dirty="0" smtClean="0">
                <a:solidFill>
                  <a:schemeClr val="bg1"/>
                </a:solidFill>
              </a:rPr>
              <a:t>파일 경로 설정 </a:t>
            </a:r>
            <a:endParaRPr lang="en-US" altLang="ko-KR" sz="1900" dirty="0" smtClean="0">
              <a:solidFill>
                <a:schemeClr val="bg1"/>
              </a:solidFill>
            </a:endParaRPr>
          </a:p>
          <a:p>
            <a:endParaRPr lang="en-US" altLang="ko-KR" sz="1900" dirty="0" smtClean="0">
              <a:solidFill>
                <a:schemeClr val="bg1"/>
              </a:solidFill>
            </a:endParaRPr>
          </a:p>
          <a:p>
            <a:r>
              <a:rPr lang="en-US" altLang="ko-KR" sz="1900" dirty="0" err="1" smtClean="0">
                <a:solidFill>
                  <a:schemeClr val="bg1"/>
                </a:solidFill>
              </a:rPr>
              <a:t>pd.read</a:t>
            </a:r>
            <a:r>
              <a:rPr lang="en-US" altLang="ko-KR" sz="1900" dirty="0" smtClean="0">
                <a:solidFill>
                  <a:schemeClr val="bg1"/>
                </a:solidFill>
              </a:rPr>
              <a:t>() </a:t>
            </a:r>
            <a:r>
              <a:rPr lang="ko-KR" altLang="en-US" sz="1900" dirty="0" smtClean="0">
                <a:solidFill>
                  <a:schemeClr val="bg1"/>
                </a:solidFill>
              </a:rPr>
              <a:t>함수를 이용하여 </a:t>
            </a:r>
            <a:r>
              <a:rPr lang="en-US" altLang="ko-KR" sz="1900" dirty="0" smtClean="0">
                <a:solidFill>
                  <a:schemeClr val="bg1"/>
                </a:solidFill>
              </a:rPr>
              <a:t>csv</a:t>
            </a:r>
            <a:r>
              <a:rPr lang="ko-KR" altLang="en-US" sz="1900" dirty="0" smtClean="0">
                <a:solidFill>
                  <a:schemeClr val="bg1"/>
                </a:solidFill>
              </a:rPr>
              <a:t> </a:t>
            </a:r>
            <a:endParaRPr lang="en-US" altLang="ko-KR" sz="1900" dirty="0" smtClean="0">
              <a:solidFill>
                <a:schemeClr val="bg1"/>
              </a:solidFill>
            </a:endParaRPr>
          </a:p>
          <a:p>
            <a:r>
              <a:rPr lang="ko-KR" altLang="en-US" sz="1900" dirty="0" smtClean="0">
                <a:solidFill>
                  <a:schemeClr val="bg1"/>
                </a:solidFill>
              </a:rPr>
              <a:t>파일 읽기 </a:t>
            </a:r>
            <a:endParaRPr lang="en-US" altLang="ko-KR" sz="1900" dirty="0" smtClean="0">
              <a:solidFill>
                <a:schemeClr val="bg1"/>
              </a:solidFill>
            </a:endParaRPr>
          </a:p>
          <a:p>
            <a:endParaRPr lang="en-US" altLang="ko-KR" sz="1900" dirty="0" smtClean="0">
              <a:solidFill>
                <a:schemeClr val="bg1"/>
              </a:solidFill>
            </a:endParaRPr>
          </a:p>
          <a:p>
            <a:r>
              <a:rPr lang="en-US" altLang="ko-KR" sz="1900" dirty="0" err="1" smtClean="0">
                <a:solidFill>
                  <a:schemeClr val="bg1"/>
                </a:solidFill>
              </a:rPr>
              <a:t>Str.strip</a:t>
            </a:r>
            <a:r>
              <a:rPr lang="en-US" altLang="ko-KR" sz="1900" dirty="0" smtClean="0">
                <a:solidFill>
                  <a:schemeClr val="bg1"/>
                </a:solidFill>
              </a:rPr>
              <a:t>()</a:t>
            </a:r>
            <a:r>
              <a:rPr lang="ko-KR" altLang="en-US" sz="1900" dirty="0" smtClean="0">
                <a:solidFill>
                  <a:schemeClr val="bg1"/>
                </a:solidFill>
              </a:rPr>
              <a:t>함수를 이용해 열 </a:t>
            </a:r>
            <a:r>
              <a:rPr lang="ko-KR" altLang="en-US" sz="1900" dirty="0">
                <a:solidFill>
                  <a:schemeClr val="bg1"/>
                </a:solidFill>
              </a:rPr>
              <a:t>이름에 포함된 </a:t>
            </a:r>
            <a:r>
              <a:rPr lang="ko-KR" altLang="en-US" sz="1900" dirty="0" smtClean="0">
                <a:solidFill>
                  <a:schemeClr val="bg1"/>
                </a:solidFill>
              </a:rPr>
              <a:t>공백</a:t>
            </a:r>
            <a:r>
              <a:rPr lang="ko-KR" altLang="en-US" sz="1900" dirty="0">
                <a:solidFill>
                  <a:schemeClr val="bg1"/>
                </a:solidFill>
              </a:rPr>
              <a:t>을</a:t>
            </a:r>
            <a:r>
              <a:rPr lang="ko-KR" altLang="en-US" sz="1900" dirty="0" smtClean="0">
                <a:solidFill>
                  <a:schemeClr val="bg1"/>
                </a:solidFill>
              </a:rPr>
              <a:t> </a:t>
            </a:r>
            <a:r>
              <a:rPr lang="ko-KR" altLang="en-US" sz="1900" dirty="0">
                <a:solidFill>
                  <a:schemeClr val="bg1"/>
                </a:solidFill>
              </a:rPr>
              <a:t>제거하여 데이터 처리 시 오류를 </a:t>
            </a:r>
            <a:r>
              <a:rPr lang="ko-KR" altLang="en-US" sz="1900" dirty="0" smtClean="0">
                <a:solidFill>
                  <a:schemeClr val="bg1"/>
                </a:solidFill>
              </a:rPr>
              <a:t>방지</a:t>
            </a:r>
            <a:endParaRPr lang="en-US" altLang="ko-KR" sz="1900" dirty="0">
              <a:solidFill>
                <a:schemeClr val="bg1"/>
              </a:solidFill>
            </a:endParaRPr>
          </a:p>
          <a:p>
            <a:endParaRPr lang="en-US" altLang="ko-KR" sz="1900" dirty="0" smtClean="0">
              <a:solidFill>
                <a:schemeClr val="bg1"/>
              </a:solidFill>
            </a:endParaRPr>
          </a:p>
          <a:p>
            <a:r>
              <a:rPr lang="ko-KR" altLang="en-US" sz="1900" dirty="0" err="1" smtClean="0">
                <a:solidFill>
                  <a:schemeClr val="bg1"/>
                </a:solidFill>
              </a:rPr>
              <a:t>승하차객수</a:t>
            </a:r>
            <a:r>
              <a:rPr lang="ko-KR" altLang="en-US" sz="1900" dirty="0" smtClean="0">
                <a:solidFill>
                  <a:schemeClr val="bg1"/>
                </a:solidFill>
              </a:rPr>
              <a:t> </a:t>
            </a:r>
            <a:r>
              <a:rPr lang="en-US" altLang="ko-KR" sz="1900" dirty="0" smtClean="0">
                <a:solidFill>
                  <a:schemeClr val="bg1"/>
                </a:solidFill>
              </a:rPr>
              <a:t>csv </a:t>
            </a:r>
            <a:r>
              <a:rPr lang="ko-KR" altLang="en-US" sz="1900" dirty="0" smtClean="0">
                <a:solidFill>
                  <a:schemeClr val="bg1"/>
                </a:solidFill>
              </a:rPr>
              <a:t>파일에 존재하는 </a:t>
            </a:r>
            <a:r>
              <a:rPr lang="ko-KR" altLang="en-US" sz="1900" dirty="0" err="1" smtClean="0">
                <a:solidFill>
                  <a:schemeClr val="bg1"/>
                </a:solidFill>
              </a:rPr>
              <a:t>년월일을</a:t>
            </a:r>
            <a:r>
              <a:rPr lang="ko-KR" altLang="en-US" sz="1900" dirty="0" smtClean="0">
                <a:solidFill>
                  <a:schemeClr val="bg1"/>
                </a:solidFill>
              </a:rPr>
              <a:t> 요일을 구분하여 평일 토요일 일요일로 구분 </a:t>
            </a:r>
            <a:endParaRPr lang="en-US" altLang="ko-KR" sz="19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691" y="1368170"/>
            <a:ext cx="4285672" cy="62688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691" y="2248075"/>
            <a:ext cx="4285673" cy="77422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2691" y="3238078"/>
            <a:ext cx="4285672" cy="58578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2691" y="4173274"/>
            <a:ext cx="4285673" cy="177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564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5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509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분석 과정 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- 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데이터 분석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533E35D-5D7C-9775-C063-E4161DFEE7C5}"/>
              </a:ext>
            </a:extLst>
          </p:cNvPr>
          <p:cNvSpPr/>
          <p:nvPr/>
        </p:nvSpPr>
        <p:spPr>
          <a:xfrm>
            <a:off x="1577113" y="1080700"/>
            <a:ext cx="9144000" cy="50809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48AEE2-82B1-6D9E-5CBB-6918EC49DC2A}"/>
              </a:ext>
            </a:extLst>
          </p:cNvPr>
          <p:cNvSpPr txBox="1"/>
          <p:nvPr/>
        </p:nvSpPr>
        <p:spPr>
          <a:xfrm>
            <a:off x="6003632" y="1737403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ko-KR" altLang="en-US" sz="3200" spc="-300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213509" y="1348172"/>
            <a:ext cx="350760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900" dirty="0" smtClean="0">
                <a:solidFill>
                  <a:schemeClr val="bg1"/>
                </a:solidFill>
              </a:rPr>
              <a:t>혼잡도 </a:t>
            </a:r>
            <a:r>
              <a:rPr lang="ko-KR" altLang="en-US" sz="1900" dirty="0">
                <a:solidFill>
                  <a:schemeClr val="bg1"/>
                </a:solidFill>
              </a:rPr>
              <a:t>데이터를 긴 형식으로 변환하여 시간대별 혼잡도를 </a:t>
            </a:r>
            <a:r>
              <a:rPr lang="ko-KR" altLang="en-US" sz="1900" dirty="0" smtClean="0">
                <a:solidFill>
                  <a:schemeClr val="bg1"/>
                </a:solidFill>
              </a:rPr>
              <a:t>분석 후 평균 혼잡도 계산</a:t>
            </a:r>
            <a:endParaRPr lang="en-US" altLang="ko-KR" sz="1900" dirty="0" smtClean="0">
              <a:solidFill>
                <a:schemeClr val="bg1"/>
              </a:solidFill>
            </a:endParaRPr>
          </a:p>
          <a:p>
            <a:endParaRPr lang="en-US" altLang="ko-KR" sz="1900" dirty="0" smtClean="0">
              <a:solidFill>
                <a:schemeClr val="bg1"/>
              </a:solidFill>
            </a:endParaRPr>
          </a:p>
          <a:p>
            <a:endParaRPr lang="en-US" altLang="ko-KR" sz="1900" dirty="0" smtClean="0">
              <a:solidFill>
                <a:schemeClr val="bg1"/>
              </a:solidFill>
            </a:endParaRPr>
          </a:p>
          <a:p>
            <a:r>
              <a:rPr lang="ko-KR" altLang="en-US" sz="1900" dirty="0" err="1" smtClean="0">
                <a:solidFill>
                  <a:schemeClr val="bg1"/>
                </a:solidFill>
              </a:rPr>
              <a:t>요일별</a:t>
            </a:r>
            <a:r>
              <a:rPr lang="ko-KR" altLang="en-US" sz="1900" dirty="0" smtClean="0">
                <a:solidFill>
                  <a:schemeClr val="bg1"/>
                </a:solidFill>
              </a:rPr>
              <a:t> 시간대 혼잡도를 분석</a:t>
            </a:r>
            <a:endParaRPr lang="en-US" altLang="ko-KR" sz="1900" dirty="0">
              <a:solidFill>
                <a:schemeClr val="bg1"/>
              </a:solidFill>
            </a:endParaRPr>
          </a:p>
          <a:p>
            <a:endParaRPr lang="en-US" altLang="ko-KR" sz="2000" dirty="0" smtClean="0">
              <a:solidFill>
                <a:schemeClr val="bg1"/>
              </a:solidFill>
            </a:endParaRP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ko-KR" altLang="en-US" sz="2000" dirty="0" err="1">
                <a:solidFill>
                  <a:schemeClr val="bg1"/>
                </a:solidFill>
              </a:rPr>
              <a:t>노선별</a:t>
            </a:r>
            <a:r>
              <a:rPr lang="ko-KR" altLang="en-US" sz="2000" dirty="0">
                <a:solidFill>
                  <a:schemeClr val="bg1"/>
                </a:solidFill>
              </a:rPr>
              <a:t> 평균 승차 인원과 </a:t>
            </a:r>
            <a:r>
              <a:rPr lang="en-US" altLang="ko-KR" sz="2000" dirty="0" smtClean="0">
                <a:solidFill>
                  <a:schemeClr val="bg1"/>
                </a:solidFill>
              </a:rPr>
              <a:t/>
            </a:r>
            <a:br>
              <a:rPr lang="en-US" altLang="ko-KR" sz="2000" dirty="0" smtClean="0">
                <a:solidFill>
                  <a:schemeClr val="bg1"/>
                </a:solidFill>
              </a:rPr>
            </a:br>
            <a:r>
              <a:rPr lang="ko-KR" altLang="en-US" sz="2000" dirty="0" smtClean="0">
                <a:solidFill>
                  <a:schemeClr val="bg1"/>
                </a:solidFill>
              </a:rPr>
              <a:t>하차 </a:t>
            </a:r>
            <a:r>
              <a:rPr lang="ko-KR" altLang="en-US" sz="2000" dirty="0">
                <a:solidFill>
                  <a:schemeClr val="bg1"/>
                </a:solidFill>
              </a:rPr>
              <a:t>인원을 계산하여 </a:t>
            </a:r>
            <a:r>
              <a:rPr lang="en-US" altLang="ko-KR" sz="2000" dirty="0" smtClean="0">
                <a:solidFill>
                  <a:schemeClr val="bg1"/>
                </a:solidFill>
              </a:rPr>
              <a:t/>
            </a:r>
            <a:br>
              <a:rPr lang="en-US" altLang="ko-KR" sz="2000" dirty="0" smtClean="0">
                <a:solidFill>
                  <a:schemeClr val="bg1"/>
                </a:solidFill>
              </a:rPr>
            </a:br>
            <a:r>
              <a:rPr lang="ko-KR" altLang="en-US" sz="2000" dirty="0" smtClean="0">
                <a:solidFill>
                  <a:schemeClr val="bg1"/>
                </a:solidFill>
              </a:rPr>
              <a:t>데이터 </a:t>
            </a:r>
            <a:r>
              <a:rPr lang="ko-KR" altLang="en-US" sz="2000" dirty="0">
                <a:solidFill>
                  <a:schemeClr val="bg1"/>
                </a:solidFill>
              </a:rPr>
              <a:t>분석을 위한 </a:t>
            </a:r>
            <a:r>
              <a:rPr lang="ko-KR" altLang="en-US" sz="2000" dirty="0" smtClean="0">
                <a:solidFill>
                  <a:schemeClr val="bg1"/>
                </a:solidFill>
              </a:rPr>
              <a:t>기반</a:t>
            </a:r>
            <a:r>
              <a:rPr lang="en-US" altLang="ko-KR" sz="2000" dirty="0" smtClean="0">
                <a:solidFill>
                  <a:schemeClr val="bg1"/>
                </a:solidFill>
              </a:rPr>
              <a:t/>
            </a:r>
            <a:br>
              <a:rPr lang="en-US" altLang="ko-KR" sz="2000" dirty="0" smtClean="0">
                <a:solidFill>
                  <a:schemeClr val="bg1"/>
                </a:solidFill>
              </a:rPr>
            </a:br>
            <a:r>
              <a:rPr lang="ko-KR" altLang="en-US" sz="2000" dirty="0" smtClean="0">
                <a:solidFill>
                  <a:schemeClr val="bg1"/>
                </a:solidFill>
              </a:rPr>
              <a:t>마련</a:t>
            </a:r>
            <a:endParaRPr lang="en-US" altLang="ko-KR" sz="2000" dirty="0">
              <a:solidFill>
                <a:schemeClr val="bg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085" y="1274282"/>
            <a:ext cx="5240842" cy="111793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085" y="2785299"/>
            <a:ext cx="5240842" cy="52719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1086" y="3621180"/>
            <a:ext cx="5240842" cy="124794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1085" y="4862658"/>
            <a:ext cx="5240842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813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5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4923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분석 과정 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- 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데이터 정제 및 시각화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533E35D-5D7C-9775-C063-E4161DFEE7C5}"/>
              </a:ext>
            </a:extLst>
          </p:cNvPr>
          <p:cNvSpPr/>
          <p:nvPr/>
        </p:nvSpPr>
        <p:spPr>
          <a:xfrm>
            <a:off x="1577113" y="1080700"/>
            <a:ext cx="9144000" cy="50809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48AEE2-82B1-6D9E-5CBB-6918EC49DC2A}"/>
              </a:ext>
            </a:extLst>
          </p:cNvPr>
          <p:cNvSpPr txBox="1"/>
          <p:nvPr/>
        </p:nvSpPr>
        <p:spPr>
          <a:xfrm>
            <a:off x="6003632" y="1737403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ko-KR" altLang="en-US" sz="3200" spc="-300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270857" y="1501270"/>
            <a:ext cx="3013367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900" dirty="0" smtClean="0">
                <a:solidFill>
                  <a:schemeClr val="bg1"/>
                </a:solidFill>
              </a:rPr>
              <a:t>각 </a:t>
            </a:r>
            <a:r>
              <a:rPr lang="ko-KR" altLang="en-US" sz="1900" dirty="0">
                <a:solidFill>
                  <a:schemeClr val="bg1"/>
                </a:solidFill>
              </a:rPr>
              <a:t>호선의 평균 혼잡도를 시간대별로 시각화하여 혼잡도 패턴을 </a:t>
            </a:r>
            <a:r>
              <a:rPr lang="ko-KR" altLang="en-US" sz="1900" dirty="0" smtClean="0">
                <a:solidFill>
                  <a:schemeClr val="bg1"/>
                </a:solidFill>
              </a:rPr>
              <a:t>분석 후 </a:t>
            </a:r>
            <a:r>
              <a:rPr lang="en-US" altLang="ko-KR" sz="1900" dirty="0" smtClean="0">
                <a:solidFill>
                  <a:schemeClr val="bg1"/>
                </a:solidFill>
              </a:rPr>
              <a:t/>
            </a:r>
            <a:br>
              <a:rPr lang="en-US" altLang="ko-KR" sz="1900" dirty="0" smtClean="0">
                <a:solidFill>
                  <a:schemeClr val="bg1"/>
                </a:solidFill>
              </a:rPr>
            </a:br>
            <a:r>
              <a:rPr lang="ko-KR" altLang="en-US" sz="1900" dirty="0" smtClean="0">
                <a:solidFill>
                  <a:schemeClr val="bg1"/>
                </a:solidFill>
              </a:rPr>
              <a:t>그래프를 그립니다</a:t>
            </a:r>
            <a:r>
              <a:rPr lang="en-US" altLang="ko-KR" sz="1900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1900" dirty="0">
              <a:solidFill>
                <a:schemeClr val="bg1"/>
              </a:solidFill>
            </a:endParaRPr>
          </a:p>
          <a:p>
            <a:endParaRPr lang="en-US" altLang="ko-KR" sz="1900" dirty="0" smtClean="0">
              <a:solidFill>
                <a:schemeClr val="bg1"/>
              </a:solidFill>
            </a:endParaRPr>
          </a:p>
          <a:p>
            <a:endParaRPr lang="en-US" altLang="ko-KR" sz="1900" dirty="0" smtClean="0">
              <a:solidFill>
                <a:schemeClr val="bg1"/>
              </a:solidFill>
            </a:endParaRPr>
          </a:p>
          <a:p>
            <a:endParaRPr lang="en-US" altLang="ko-KR" sz="1900" dirty="0">
              <a:solidFill>
                <a:schemeClr val="bg1"/>
              </a:solidFill>
            </a:endParaRPr>
          </a:p>
          <a:p>
            <a:r>
              <a:rPr lang="ko-KR" altLang="en-US" sz="1900" dirty="0" err="1" smtClean="0">
                <a:solidFill>
                  <a:schemeClr val="bg1"/>
                </a:solidFill>
              </a:rPr>
              <a:t>요일별로</a:t>
            </a:r>
            <a:r>
              <a:rPr lang="ko-KR" altLang="en-US" sz="1900" dirty="0" smtClean="0">
                <a:solidFill>
                  <a:schemeClr val="bg1"/>
                </a:solidFill>
              </a:rPr>
              <a:t> 시간대에 따른 평균 혼잡도를 시각화하여 </a:t>
            </a:r>
            <a:r>
              <a:rPr lang="ko-KR" altLang="en-US" sz="1900" dirty="0">
                <a:solidFill>
                  <a:schemeClr val="bg1"/>
                </a:solidFill>
              </a:rPr>
              <a:t>혼잡도 패턴을 </a:t>
            </a:r>
            <a:r>
              <a:rPr lang="ko-KR" altLang="en-US" sz="1900" dirty="0" smtClean="0">
                <a:solidFill>
                  <a:schemeClr val="bg1"/>
                </a:solidFill>
              </a:rPr>
              <a:t>분석 후 </a:t>
            </a:r>
            <a:r>
              <a:rPr lang="en-US" altLang="ko-KR" sz="1900" dirty="0" smtClean="0">
                <a:solidFill>
                  <a:schemeClr val="bg1"/>
                </a:solidFill>
              </a:rPr>
              <a:t/>
            </a:r>
            <a:br>
              <a:rPr lang="en-US" altLang="ko-KR" sz="1900" dirty="0" smtClean="0">
                <a:solidFill>
                  <a:schemeClr val="bg1"/>
                </a:solidFill>
              </a:rPr>
            </a:br>
            <a:r>
              <a:rPr lang="ko-KR" altLang="en-US" sz="1900" dirty="0" smtClean="0">
                <a:solidFill>
                  <a:schemeClr val="bg1"/>
                </a:solidFill>
              </a:rPr>
              <a:t>그래프를 그립니다</a:t>
            </a:r>
            <a:r>
              <a:rPr lang="en-US" altLang="ko-KR" sz="1900" dirty="0" smtClean="0">
                <a:solidFill>
                  <a:schemeClr val="bg1"/>
                </a:solidFill>
              </a:rPr>
              <a:t>.</a:t>
            </a:r>
            <a:endParaRPr lang="en-US" altLang="ko-KR" sz="19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097" y="1353488"/>
            <a:ext cx="5209776" cy="21529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098" y="3779226"/>
            <a:ext cx="5209776" cy="191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397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5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4923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분석 과정 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- 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데이터 정제 및 시각화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533E35D-5D7C-9775-C063-E4161DFEE7C5}"/>
              </a:ext>
            </a:extLst>
          </p:cNvPr>
          <p:cNvSpPr/>
          <p:nvPr/>
        </p:nvSpPr>
        <p:spPr>
          <a:xfrm>
            <a:off x="1577113" y="1080700"/>
            <a:ext cx="9144000" cy="50809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48AEE2-82B1-6D9E-5CBB-6918EC49DC2A}"/>
              </a:ext>
            </a:extLst>
          </p:cNvPr>
          <p:cNvSpPr txBox="1"/>
          <p:nvPr/>
        </p:nvSpPr>
        <p:spPr>
          <a:xfrm>
            <a:off x="6003632" y="1737403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ko-KR" altLang="en-US" sz="3200" spc="-300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270857" y="2822067"/>
            <a:ext cx="3013367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900" dirty="0">
                <a:solidFill>
                  <a:schemeClr val="bg1"/>
                </a:solidFill>
              </a:rPr>
              <a:t>승차 인원이 높은 상위 </a:t>
            </a:r>
            <a:r>
              <a:rPr lang="en-US" altLang="ko-KR" sz="1900" dirty="0">
                <a:solidFill>
                  <a:schemeClr val="bg1"/>
                </a:solidFill>
              </a:rPr>
              <a:t>10</a:t>
            </a:r>
            <a:r>
              <a:rPr lang="ko-KR" altLang="en-US" sz="1900" dirty="0">
                <a:solidFill>
                  <a:schemeClr val="bg1"/>
                </a:solidFill>
              </a:rPr>
              <a:t>개 호선의 평균 승차 및 하차 인원을 시각화하여 비교합니다</a:t>
            </a:r>
            <a:r>
              <a:rPr lang="en-US" altLang="ko-KR" sz="1900" dirty="0" smtClean="0">
                <a:solidFill>
                  <a:schemeClr val="bg1"/>
                </a:solidFill>
              </a:rPr>
              <a:t>.</a:t>
            </a:r>
            <a:endParaRPr lang="en-US" altLang="ko-KR" sz="1900" dirty="0">
              <a:solidFill>
                <a:schemeClr val="bg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616" y="2471088"/>
            <a:ext cx="5069184" cy="217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620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5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4923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분석 과정 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- 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데이터 정제 및 시각화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533E35D-5D7C-9775-C063-E4161DFEE7C5}"/>
              </a:ext>
            </a:extLst>
          </p:cNvPr>
          <p:cNvSpPr/>
          <p:nvPr/>
        </p:nvSpPr>
        <p:spPr>
          <a:xfrm>
            <a:off x="1293090" y="1080700"/>
            <a:ext cx="9725891" cy="50809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48AEE2-82B1-6D9E-5CBB-6918EC49DC2A}"/>
              </a:ext>
            </a:extLst>
          </p:cNvPr>
          <p:cNvSpPr txBox="1"/>
          <p:nvPr/>
        </p:nvSpPr>
        <p:spPr>
          <a:xfrm>
            <a:off x="6003632" y="1737403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ko-KR" altLang="en-US" sz="3200" spc="-300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561536" y="5191610"/>
            <a:ext cx="5370028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900" dirty="0" smtClean="0">
                <a:solidFill>
                  <a:schemeClr val="bg1"/>
                </a:solidFill>
              </a:rPr>
              <a:t>모든 역을 그래프로 표현하기에는 데이터 양이 너무 많아 그래프로 표현 불가</a:t>
            </a:r>
            <a:r>
              <a:rPr lang="en-US" altLang="ko-KR" sz="1900" dirty="0" smtClean="0">
                <a:solidFill>
                  <a:schemeClr val="bg1"/>
                </a:solidFill>
              </a:rPr>
              <a:t>. </a:t>
            </a:r>
            <a:r>
              <a:rPr lang="ko-KR" altLang="en-US" sz="1900" dirty="0" smtClean="0">
                <a:solidFill>
                  <a:schemeClr val="bg1"/>
                </a:solidFill>
              </a:rPr>
              <a:t>따라서 오른쪽과 같이 상위 </a:t>
            </a:r>
            <a:r>
              <a:rPr lang="en-US" altLang="ko-KR" sz="1900" dirty="0" smtClean="0">
                <a:solidFill>
                  <a:schemeClr val="bg1"/>
                </a:solidFill>
              </a:rPr>
              <a:t>10</a:t>
            </a:r>
            <a:r>
              <a:rPr lang="ko-KR" altLang="en-US" sz="1900" dirty="0" smtClean="0">
                <a:solidFill>
                  <a:schemeClr val="bg1"/>
                </a:solidFill>
              </a:rPr>
              <a:t>개를 선택</a:t>
            </a:r>
            <a:endParaRPr lang="en-US" altLang="ko-KR" sz="19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349" y="1296358"/>
            <a:ext cx="4362003" cy="390690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643" y="1270184"/>
            <a:ext cx="4358884" cy="390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57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02CED0DE-6F71-71B8-7E6B-E4BBFE00151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31"/>
          <a:stretch/>
        </p:blipFill>
        <p:spPr>
          <a:xfrm>
            <a:off x="6096000" y="0"/>
            <a:ext cx="6108378" cy="685800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95F5617-8CB3-2C90-D484-7E78AF629F77}"/>
              </a:ext>
            </a:extLst>
          </p:cNvPr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B4A3B93-1F0C-9A0F-F5F7-F4FD3957F3AF}"/>
              </a:ext>
            </a:extLst>
          </p:cNvPr>
          <p:cNvCxnSpPr/>
          <p:nvPr/>
        </p:nvCxnSpPr>
        <p:spPr>
          <a:xfrm>
            <a:off x="144378" y="6705601"/>
            <a:ext cx="12060000" cy="0"/>
          </a:xfrm>
          <a:prstGeom prst="line">
            <a:avLst/>
          </a:prstGeom>
          <a:ln w="31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748DE9C-B5AD-BAA4-4EBD-53FA1916E9A2}"/>
              </a:ext>
            </a:extLst>
          </p:cNvPr>
          <p:cNvSpPr txBox="1"/>
          <p:nvPr/>
        </p:nvSpPr>
        <p:spPr>
          <a:xfrm>
            <a:off x="1229707" y="721892"/>
            <a:ext cx="982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accent1"/>
                </a:solidFill>
                <a:latin typeface="+mj-ea"/>
                <a:ea typeface="+mj-ea"/>
              </a:rPr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308183-DB54-F711-9B69-C8C5752AF7AF}"/>
              </a:ext>
            </a:extLst>
          </p:cNvPr>
          <p:cNvSpPr txBox="1"/>
          <p:nvPr/>
        </p:nvSpPr>
        <p:spPr>
          <a:xfrm>
            <a:off x="1925306" y="1626651"/>
            <a:ext cx="304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5F8E78-68AC-B048-5336-EE835D4169E6}"/>
              </a:ext>
            </a:extLst>
          </p:cNvPr>
          <p:cNvSpPr txBox="1"/>
          <p:nvPr/>
        </p:nvSpPr>
        <p:spPr>
          <a:xfrm>
            <a:off x="2654066" y="1565096"/>
            <a:ext cx="2271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accent1"/>
                </a:solidFill>
              </a:rPr>
              <a:t>주제 선정 배경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3F5BEB-A29E-EC98-4681-67E53CB0B3C2}"/>
              </a:ext>
            </a:extLst>
          </p:cNvPr>
          <p:cNvSpPr txBox="1"/>
          <p:nvPr/>
        </p:nvSpPr>
        <p:spPr>
          <a:xfrm>
            <a:off x="1934248" y="2359445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2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EF1453-BC33-8329-E803-35808F5E93AA}"/>
              </a:ext>
            </a:extLst>
          </p:cNvPr>
          <p:cNvSpPr txBox="1"/>
          <p:nvPr/>
        </p:nvSpPr>
        <p:spPr>
          <a:xfrm>
            <a:off x="2663008" y="2297890"/>
            <a:ext cx="1548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accent1"/>
                </a:solidFill>
              </a:rPr>
              <a:t>문제 인식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7FBC02-6717-E326-10F3-EED37C2CE102}"/>
              </a:ext>
            </a:extLst>
          </p:cNvPr>
          <p:cNvSpPr txBox="1"/>
          <p:nvPr/>
        </p:nvSpPr>
        <p:spPr>
          <a:xfrm>
            <a:off x="1921969" y="3107848"/>
            <a:ext cx="348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3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5A99F0-E26F-49EF-19FA-5DA225DF25D0}"/>
              </a:ext>
            </a:extLst>
          </p:cNvPr>
          <p:cNvSpPr txBox="1"/>
          <p:nvPr/>
        </p:nvSpPr>
        <p:spPr>
          <a:xfrm>
            <a:off x="2650729" y="3046293"/>
            <a:ext cx="1548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accent1"/>
                </a:solidFill>
              </a:rPr>
              <a:t>분석 목표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C5CD14-4594-1730-18CF-710701846C6F}"/>
              </a:ext>
            </a:extLst>
          </p:cNvPr>
          <p:cNvSpPr txBox="1"/>
          <p:nvPr/>
        </p:nvSpPr>
        <p:spPr>
          <a:xfrm>
            <a:off x="1921969" y="3761231"/>
            <a:ext cx="352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4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BB9965-4F0D-8E0C-4C5A-019C795529F3}"/>
              </a:ext>
            </a:extLst>
          </p:cNvPr>
          <p:cNvSpPr txBox="1"/>
          <p:nvPr/>
        </p:nvSpPr>
        <p:spPr>
          <a:xfrm>
            <a:off x="2650729" y="3699676"/>
            <a:ext cx="1869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accent1"/>
                </a:solidFill>
              </a:rPr>
              <a:t>활용 데이터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7B173C-BF4B-5D6B-514A-71779E736CDB}"/>
              </a:ext>
            </a:extLst>
          </p:cNvPr>
          <p:cNvSpPr txBox="1"/>
          <p:nvPr/>
        </p:nvSpPr>
        <p:spPr>
          <a:xfrm>
            <a:off x="2585007" y="986190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+mn-ea"/>
              </a:rPr>
              <a:t>table of contents</a:t>
            </a:r>
            <a:endParaRPr lang="ko-KR" altLang="en-US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258E78-E0A3-AE12-64E5-C4481F9EEFE4}"/>
              </a:ext>
            </a:extLst>
          </p:cNvPr>
          <p:cNvSpPr txBox="1"/>
          <p:nvPr/>
        </p:nvSpPr>
        <p:spPr>
          <a:xfrm>
            <a:off x="9987228" y="643778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C5CD14-4594-1730-18CF-710701846C6F}"/>
              </a:ext>
            </a:extLst>
          </p:cNvPr>
          <p:cNvSpPr txBox="1"/>
          <p:nvPr/>
        </p:nvSpPr>
        <p:spPr>
          <a:xfrm>
            <a:off x="1934248" y="4432308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5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BB9965-4F0D-8E0C-4C5A-019C795529F3}"/>
              </a:ext>
            </a:extLst>
          </p:cNvPr>
          <p:cNvSpPr txBox="1"/>
          <p:nvPr/>
        </p:nvSpPr>
        <p:spPr>
          <a:xfrm>
            <a:off x="2663008" y="4370753"/>
            <a:ext cx="1548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accent1"/>
                </a:solidFill>
              </a:rPr>
              <a:t>분석 과정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C5CD14-4594-1730-18CF-710701846C6F}"/>
              </a:ext>
            </a:extLst>
          </p:cNvPr>
          <p:cNvSpPr txBox="1"/>
          <p:nvPr/>
        </p:nvSpPr>
        <p:spPr>
          <a:xfrm>
            <a:off x="1934248" y="5146659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6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BB9965-4F0D-8E0C-4C5A-019C795529F3}"/>
              </a:ext>
            </a:extLst>
          </p:cNvPr>
          <p:cNvSpPr txBox="1"/>
          <p:nvPr/>
        </p:nvSpPr>
        <p:spPr>
          <a:xfrm>
            <a:off x="2663008" y="5085104"/>
            <a:ext cx="1548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1"/>
                </a:solidFill>
              </a:rPr>
              <a:t>기대 효과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C5CD14-4594-1730-18CF-710701846C6F}"/>
              </a:ext>
            </a:extLst>
          </p:cNvPr>
          <p:cNvSpPr txBox="1"/>
          <p:nvPr/>
        </p:nvSpPr>
        <p:spPr>
          <a:xfrm>
            <a:off x="1925012" y="5841695"/>
            <a:ext cx="328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6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BB9965-4F0D-8E0C-4C5A-019C795529F3}"/>
              </a:ext>
            </a:extLst>
          </p:cNvPr>
          <p:cNvSpPr txBox="1"/>
          <p:nvPr/>
        </p:nvSpPr>
        <p:spPr>
          <a:xfrm>
            <a:off x="2691873" y="5776677"/>
            <a:ext cx="1548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accent1"/>
                </a:solidFill>
              </a:rPr>
              <a:t>활용 방안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314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5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4923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분석 과정 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- 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데이터 정제 및 시각화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533E35D-5D7C-9775-C063-E4161DFEE7C5}"/>
              </a:ext>
            </a:extLst>
          </p:cNvPr>
          <p:cNvSpPr/>
          <p:nvPr/>
        </p:nvSpPr>
        <p:spPr>
          <a:xfrm>
            <a:off x="1503223" y="1080700"/>
            <a:ext cx="9144000" cy="50809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48AEE2-82B1-6D9E-5CBB-6918EC49DC2A}"/>
              </a:ext>
            </a:extLst>
          </p:cNvPr>
          <p:cNvSpPr txBox="1"/>
          <p:nvPr/>
        </p:nvSpPr>
        <p:spPr>
          <a:xfrm>
            <a:off x="6003632" y="1737403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ko-KR" altLang="en-US" sz="3200" spc="-300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361402" y="5474110"/>
            <a:ext cx="3526452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900" dirty="0" err="1" smtClean="0">
                <a:solidFill>
                  <a:schemeClr val="bg1"/>
                </a:solidFill>
              </a:rPr>
              <a:t>호선별</a:t>
            </a:r>
            <a:r>
              <a:rPr lang="ko-KR" altLang="en-US" sz="1900" dirty="0" smtClean="0">
                <a:solidFill>
                  <a:schemeClr val="bg1"/>
                </a:solidFill>
              </a:rPr>
              <a:t> 평균 혼잡도의 시각화</a:t>
            </a:r>
            <a:endParaRPr lang="en-US" altLang="ko-KR" sz="19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340" y="1283855"/>
            <a:ext cx="8220369" cy="407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2109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5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4844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분석 과정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-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데이터 정제 및 시각화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533E35D-5D7C-9775-C063-E4161DFEE7C5}"/>
              </a:ext>
            </a:extLst>
          </p:cNvPr>
          <p:cNvSpPr/>
          <p:nvPr/>
        </p:nvSpPr>
        <p:spPr>
          <a:xfrm>
            <a:off x="1503223" y="1080700"/>
            <a:ext cx="9144000" cy="50809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48AEE2-82B1-6D9E-5CBB-6918EC49DC2A}"/>
              </a:ext>
            </a:extLst>
          </p:cNvPr>
          <p:cNvSpPr txBox="1"/>
          <p:nvPr/>
        </p:nvSpPr>
        <p:spPr>
          <a:xfrm>
            <a:off x="6003632" y="1737403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ko-KR" altLang="en-US" sz="3200" spc="-300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148967" y="5603418"/>
            <a:ext cx="4163762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900" dirty="0" err="1" smtClean="0">
                <a:solidFill>
                  <a:schemeClr val="bg1"/>
                </a:solidFill>
              </a:rPr>
              <a:t>요일별</a:t>
            </a:r>
            <a:r>
              <a:rPr lang="ko-KR" altLang="en-US" sz="1900" dirty="0" smtClean="0">
                <a:solidFill>
                  <a:schemeClr val="bg1"/>
                </a:solidFill>
              </a:rPr>
              <a:t> 시간대 평균 혼잡도의 시각화</a:t>
            </a:r>
            <a:endParaRPr lang="en-US" altLang="ko-KR" sz="1900" dirty="0">
              <a:solidFill>
                <a:schemeClr val="bg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926" y="1326395"/>
            <a:ext cx="8368142" cy="423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096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5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823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분석 과정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- 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상관 관계 분석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533E35D-5D7C-9775-C063-E4161DFEE7C5}"/>
              </a:ext>
            </a:extLst>
          </p:cNvPr>
          <p:cNvSpPr/>
          <p:nvPr/>
        </p:nvSpPr>
        <p:spPr>
          <a:xfrm>
            <a:off x="1503223" y="1080700"/>
            <a:ext cx="9144000" cy="50809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48AEE2-82B1-6D9E-5CBB-6918EC49DC2A}"/>
              </a:ext>
            </a:extLst>
          </p:cNvPr>
          <p:cNvSpPr txBox="1"/>
          <p:nvPr/>
        </p:nvSpPr>
        <p:spPr>
          <a:xfrm>
            <a:off x="6003632" y="1737403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ko-KR" altLang="en-US" sz="3200" spc="-300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11461" y="5061144"/>
            <a:ext cx="416376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900" dirty="0" err="1" smtClean="0">
                <a:solidFill>
                  <a:schemeClr val="bg1"/>
                </a:solidFill>
              </a:rPr>
              <a:t>호선별</a:t>
            </a:r>
            <a:r>
              <a:rPr lang="ko-KR" altLang="en-US" sz="1900" dirty="0" smtClean="0">
                <a:solidFill>
                  <a:schemeClr val="bg1"/>
                </a:solidFill>
              </a:rPr>
              <a:t> 평균 혼잡도와 </a:t>
            </a:r>
            <a:r>
              <a:rPr lang="ko-KR" altLang="en-US" sz="1900" dirty="0" err="1" smtClean="0">
                <a:solidFill>
                  <a:schemeClr val="bg1"/>
                </a:solidFill>
              </a:rPr>
              <a:t>요일별</a:t>
            </a:r>
            <a:r>
              <a:rPr lang="ko-KR" altLang="en-US" sz="1900" dirty="0" smtClean="0">
                <a:solidFill>
                  <a:schemeClr val="bg1"/>
                </a:solidFill>
              </a:rPr>
              <a:t> 평균 혼잡도가 유사한 구조를 가짐</a:t>
            </a:r>
            <a:endParaRPr lang="en-US" altLang="ko-KR" sz="1900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979" y="1283856"/>
            <a:ext cx="4036292" cy="340821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362" y="1282726"/>
            <a:ext cx="4128655" cy="3409347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6022114" y="4673262"/>
            <a:ext cx="4458861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900" dirty="0" smtClean="0">
                <a:solidFill>
                  <a:schemeClr val="bg1"/>
                </a:solidFill>
              </a:rPr>
              <a:t>2</a:t>
            </a:r>
            <a:r>
              <a:rPr lang="ko-KR" altLang="en-US" sz="1900" dirty="0" smtClean="0">
                <a:solidFill>
                  <a:schemeClr val="bg1"/>
                </a:solidFill>
              </a:rPr>
              <a:t>호선</a:t>
            </a:r>
            <a:r>
              <a:rPr lang="en-US" altLang="ko-KR" sz="1900" dirty="0" smtClean="0">
                <a:solidFill>
                  <a:schemeClr val="bg1"/>
                </a:solidFill>
              </a:rPr>
              <a:t>, 7</a:t>
            </a:r>
            <a:r>
              <a:rPr lang="ko-KR" altLang="en-US" sz="1900" dirty="0" smtClean="0">
                <a:solidFill>
                  <a:schemeClr val="bg1"/>
                </a:solidFill>
              </a:rPr>
              <a:t>호선 등이 평균적으로 자주 혼잡함</a:t>
            </a:r>
            <a:endParaRPr lang="en-US" altLang="ko-KR" sz="1900" dirty="0">
              <a:solidFill>
                <a:schemeClr val="bg1"/>
              </a:solidFill>
            </a:endParaRPr>
          </a:p>
          <a:p>
            <a:r>
              <a:rPr lang="ko-KR" altLang="en-US" sz="1900" dirty="0" smtClean="0">
                <a:solidFill>
                  <a:schemeClr val="bg1"/>
                </a:solidFill>
              </a:rPr>
              <a:t>퇴근 시간인 </a:t>
            </a:r>
            <a:r>
              <a:rPr lang="en-US" altLang="ko-KR" sz="1900" dirty="0" smtClean="0">
                <a:solidFill>
                  <a:schemeClr val="bg1"/>
                </a:solidFill>
              </a:rPr>
              <a:t>5~6</a:t>
            </a:r>
            <a:r>
              <a:rPr lang="ko-KR" altLang="en-US" sz="1900" dirty="0" smtClean="0">
                <a:solidFill>
                  <a:schemeClr val="bg1"/>
                </a:solidFill>
              </a:rPr>
              <a:t>시가 가장 붐비고 출근 시간인 </a:t>
            </a:r>
            <a:r>
              <a:rPr lang="en-US" altLang="ko-KR" sz="1900" dirty="0" smtClean="0">
                <a:solidFill>
                  <a:schemeClr val="bg1"/>
                </a:solidFill>
              </a:rPr>
              <a:t>8~9</a:t>
            </a:r>
            <a:r>
              <a:rPr lang="ko-KR" altLang="en-US" sz="1900" dirty="0" smtClean="0">
                <a:solidFill>
                  <a:schemeClr val="bg1"/>
                </a:solidFill>
              </a:rPr>
              <a:t>시도 마찬가지로 혼잡함</a:t>
            </a:r>
            <a:endParaRPr lang="en-US" altLang="ko-KR" sz="1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9839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664238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6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261161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 smtClean="0">
                  <a:solidFill>
                    <a:schemeClr val="bg1"/>
                  </a:solidFill>
                  <a:latin typeface="+mn-ea"/>
                </a:rPr>
                <a:t>기대 효과</a:t>
              </a:r>
              <a:endParaRPr lang="ko-KR" altLang="en-US" sz="4800" b="1" spc="-300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99556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5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519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기대 효과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D60A2222-1861-0C93-F3FF-B480F0A8C532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86559F-3837-B749-A77F-EE960F0146CE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3C8C25A-844B-8FFA-1272-6223DD0085C9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AF95BF3-A33E-3ED4-D4B8-1B89DC6B1DC5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970CC38-9B93-3086-7155-DB6D495644D4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9B041E-DDEB-6C62-ECA0-3BC0C2E9BA85}"/>
              </a:ext>
            </a:extLst>
          </p:cNvPr>
          <p:cNvSpPr txBox="1"/>
          <p:nvPr/>
        </p:nvSpPr>
        <p:spPr>
          <a:xfrm>
            <a:off x="1549320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71F45B0-605A-3EEB-231C-67A24AD70A01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46FD89-E348-2DE4-1889-54E2ADFDD6B6}"/>
              </a:ext>
            </a:extLst>
          </p:cNvPr>
          <p:cNvSpPr txBox="1"/>
          <p:nvPr/>
        </p:nvSpPr>
        <p:spPr>
          <a:xfrm>
            <a:off x="4331121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E1A3D78-ED92-F94F-B0D0-BC15DEBDC75A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09BDDB-F8CF-CC54-B1E4-A028C81111AD}"/>
              </a:ext>
            </a:extLst>
          </p:cNvPr>
          <p:cNvSpPr txBox="1"/>
          <p:nvPr/>
        </p:nvSpPr>
        <p:spPr>
          <a:xfrm>
            <a:off x="7090479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D681D37-D302-8C28-4973-B7F299E24EAC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3BEDFB-CD23-0158-3EC2-D039ED625191}"/>
              </a:ext>
            </a:extLst>
          </p:cNvPr>
          <p:cNvSpPr txBox="1"/>
          <p:nvPr/>
        </p:nvSpPr>
        <p:spPr>
          <a:xfrm>
            <a:off x="9840808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E2E9DD-A907-410C-F125-ADC1C9942C5F}"/>
              </a:ext>
            </a:extLst>
          </p:cNvPr>
          <p:cNvSpPr txBox="1"/>
          <p:nvPr/>
        </p:nvSpPr>
        <p:spPr>
          <a:xfrm>
            <a:off x="1091951" y="3011628"/>
            <a:ext cx="1682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승객들의</a:t>
            </a:r>
            <a:endParaRPr lang="en-US" altLang="ko-KR" b="1" smtClean="0"/>
          </a:p>
          <a:p>
            <a:pPr algn="ctr"/>
            <a:r>
              <a:rPr lang="ko-KR" altLang="en-US" b="1" smtClean="0"/>
              <a:t> </a:t>
            </a:r>
            <a:r>
              <a:rPr lang="ko-KR" altLang="en-US" b="1"/>
              <a:t>편의 </a:t>
            </a:r>
            <a:r>
              <a:rPr lang="ko-KR" altLang="en-US" b="1" smtClean="0"/>
              <a:t>증가</a:t>
            </a:r>
            <a:endParaRPr lang="ko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BE2E9DD-A907-410C-F125-ADC1C9942C5F}"/>
              </a:ext>
            </a:extLst>
          </p:cNvPr>
          <p:cNvSpPr txBox="1"/>
          <p:nvPr/>
        </p:nvSpPr>
        <p:spPr>
          <a:xfrm>
            <a:off x="1107502" y="3937000"/>
            <a:ext cx="168289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더 다양한 혼잡 </a:t>
            </a:r>
            <a:r>
              <a:rPr lang="ko-KR" altLang="en-US" sz="1400" dirty="0"/>
              <a:t>시간대 정보 제공으로 승객이 대체 시간대나 노선을 선택할 수 </a:t>
            </a:r>
            <a:r>
              <a:rPr lang="ko-KR" altLang="en-US" sz="1400"/>
              <a:t>있음</a:t>
            </a:r>
            <a:r>
              <a:rPr lang="en-US" altLang="ko-KR" sz="1400" smtClean="0"/>
              <a:t>.</a:t>
            </a:r>
            <a:endParaRPr lang="ko-KR" alt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BE2E9DD-A907-410C-F125-ADC1C9942C5F}"/>
              </a:ext>
            </a:extLst>
          </p:cNvPr>
          <p:cNvSpPr txBox="1"/>
          <p:nvPr/>
        </p:nvSpPr>
        <p:spPr>
          <a:xfrm>
            <a:off x="3873752" y="3011628"/>
            <a:ext cx="1682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운영 효율성 </a:t>
            </a:r>
            <a:endParaRPr lang="en-US" altLang="ko-KR" b="1" smtClean="0"/>
          </a:p>
          <a:p>
            <a:r>
              <a:rPr lang="ko-KR" altLang="en-US" b="1" smtClean="0"/>
              <a:t>향상</a:t>
            </a:r>
            <a:endParaRPr lang="ko-KR" alt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E2E9DD-A907-410C-F125-ADC1C9942C5F}"/>
              </a:ext>
            </a:extLst>
          </p:cNvPr>
          <p:cNvSpPr txBox="1"/>
          <p:nvPr/>
        </p:nvSpPr>
        <p:spPr>
          <a:xfrm>
            <a:off x="9383173" y="3028146"/>
            <a:ext cx="1682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예상치 못한 인구 쏠림 예상</a:t>
            </a:r>
            <a:endParaRPr lang="ko-KR" alt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E2E9DD-A907-410C-F125-ADC1C9942C5F}"/>
              </a:ext>
            </a:extLst>
          </p:cNvPr>
          <p:cNvSpPr txBox="1"/>
          <p:nvPr/>
        </p:nvSpPr>
        <p:spPr>
          <a:xfrm>
            <a:off x="6679556" y="2983691"/>
            <a:ext cx="1682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도시교통 안전 강화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E2E9DD-A907-410C-F125-ADC1C9942C5F}"/>
              </a:ext>
            </a:extLst>
          </p:cNvPr>
          <p:cNvSpPr txBox="1"/>
          <p:nvPr/>
        </p:nvSpPr>
        <p:spPr>
          <a:xfrm>
            <a:off x="3847002" y="3906201"/>
            <a:ext cx="1682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혼잡 시간대에 맞춰 배차 간격 및 열차 편성을 조정 </a:t>
            </a:r>
            <a:r>
              <a:rPr lang="ko-KR" altLang="en-US" sz="1400" dirty="0" smtClean="0"/>
              <a:t>가능합니다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E2E9DD-A907-410C-F125-ADC1C9942C5F}"/>
              </a:ext>
            </a:extLst>
          </p:cNvPr>
          <p:cNvSpPr txBox="1"/>
          <p:nvPr/>
        </p:nvSpPr>
        <p:spPr>
          <a:xfrm>
            <a:off x="6633110" y="3887940"/>
            <a:ext cx="1682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혼잡 구간의 </a:t>
            </a:r>
            <a:r>
              <a:rPr lang="ko-KR" altLang="en-US" sz="1400"/>
              <a:t>사고 </a:t>
            </a:r>
            <a:r>
              <a:rPr lang="ko-KR" altLang="en-US" sz="1400" smtClean="0"/>
              <a:t>위험이 감소합니다</a:t>
            </a:r>
            <a:r>
              <a:rPr lang="en-US" altLang="ko-KR" sz="1400" smtClean="0"/>
              <a:t>.</a:t>
            </a:r>
            <a:endParaRPr lang="ko-KR" alt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E2E9DD-A907-410C-F125-ADC1C9942C5F}"/>
              </a:ext>
            </a:extLst>
          </p:cNvPr>
          <p:cNvSpPr txBox="1"/>
          <p:nvPr/>
        </p:nvSpPr>
        <p:spPr>
          <a:xfrm>
            <a:off x="9399937" y="3871246"/>
            <a:ext cx="168289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날씨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공연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행사일등</a:t>
            </a:r>
            <a:r>
              <a:rPr lang="ko-KR" altLang="en-US" sz="1400" dirty="0" smtClean="0"/>
              <a:t> 과 연계하여 미리 확인하고 끝나는 시간대에 사람 쏠림 현상을 예측하여 대응이 가능합니다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148359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664238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7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261161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 smtClean="0">
                  <a:solidFill>
                    <a:schemeClr val="bg1"/>
                  </a:solidFill>
                  <a:latin typeface="+mn-ea"/>
                </a:rPr>
                <a:t>활용 방안</a:t>
              </a:r>
              <a:endParaRPr lang="ko-KR" altLang="en-US" sz="4800" b="1" spc="-300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52280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6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519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활용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방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안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533E35D-5D7C-9775-C063-E4161DFEE7C5}"/>
              </a:ext>
            </a:extLst>
          </p:cNvPr>
          <p:cNvSpPr/>
          <p:nvPr/>
        </p:nvSpPr>
        <p:spPr>
          <a:xfrm>
            <a:off x="1752600" y="1080700"/>
            <a:ext cx="9144000" cy="50809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48AEE2-82B1-6D9E-5CBB-6918EC49DC2A}"/>
              </a:ext>
            </a:extLst>
          </p:cNvPr>
          <p:cNvSpPr txBox="1"/>
          <p:nvPr/>
        </p:nvSpPr>
        <p:spPr>
          <a:xfrm>
            <a:off x="6003632" y="1737403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ko-KR" altLang="en-US" sz="3200" spc="-300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74900" y="1737403"/>
            <a:ext cx="81661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dirty="0" smtClean="0">
                <a:solidFill>
                  <a:schemeClr val="bg1"/>
                </a:solidFill>
              </a:rPr>
              <a:t>지하철 운영 최적화</a:t>
            </a:r>
            <a:r>
              <a:rPr lang="en-US" altLang="ko-KR" sz="28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2800" dirty="0" smtClean="0">
                <a:solidFill>
                  <a:schemeClr val="bg1"/>
                </a:solidFill>
              </a:rPr>
              <a:t>-</a:t>
            </a:r>
            <a:r>
              <a:rPr lang="ko-KR" altLang="en-US" sz="2000">
                <a:solidFill>
                  <a:schemeClr val="bg1"/>
                </a:solidFill>
              </a:rPr>
              <a:t>시간대별 데이터로 배차 간격을 조정하여 혼잡 완화</a:t>
            </a:r>
            <a:r>
              <a:rPr lang="en-US" altLang="ko-KR" sz="2000" dirty="0">
                <a:solidFill>
                  <a:schemeClr val="bg1"/>
                </a:solidFill>
              </a:rPr>
              <a:t>.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en-US" altLang="ko-KR" sz="2800" dirty="0" smtClean="0">
                <a:solidFill>
                  <a:schemeClr val="bg1"/>
                </a:solidFill>
              </a:rPr>
              <a:t>2. </a:t>
            </a:r>
            <a:r>
              <a:rPr lang="ko-KR" altLang="en-US" sz="2800" smtClean="0">
                <a:solidFill>
                  <a:schemeClr val="bg1"/>
                </a:solidFill>
              </a:rPr>
              <a:t>실시간 </a:t>
            </a:r>
            <a:r>
              <a:rPr lang="ko-KR" altLang="en-US" sz="2800" dirty="0" smtClean="0">
                <a:solidFill>
                  <a:schemeClr val="bg1"/>
                </a:solidFill>
              </a:rPr>
              <a:t>혼잡 정보 제공</a:t>
            </a:r>
            <a:endParaRPr lang="en-US" altLang="ko-KR" sz="2800" dirty="0" smtClean="0">
              <a:solidFill>
                <a:schemeClr val="bg1"/>
              </a:solidFill>
            </a:endParaRPr>
          </a:p>
          <a:p>
            <a:r>
              <a:rPr lang="en-US" altLang="ko-KR" sz="2000" dirty="0" smtClean="0">
                <a:solidFill>
                  <a:schemeClr val="bg1"/>
                </a:solidFill>
              </a:rPr>
              <a:t>-</a:t>
            </a:r>
            <a:r>
              <a:rPr lang="ko-KR" altLang="en-US" sz="2000">
                <a:solidFill>
                  <a:schemeClr val="bg1"/>
                </a:solidFill>
              </a:rPr>
              <a:t>승객에게 혼잡 구간</a:t>
            </a:r>
            <a:r>
              <a:rPr lang="en-US" altLang="ko-KR" sz="2000" dirty="0">
                <a:solidFill>
                  <a:schemeClr val="bg1"/>
                </a:solidFill>
              </a:rPr>
              <a:t>/</a:t>
            </a:r>
            <a:r>
              <a:rPr lang="ko-KR" altLang="en-US" sz="2000">
                <a:solidFill>
                  <a:schemeClr val="bg1"/>
                </a:solidFill>
              </a:rPr>
              <a:t>시간대 정보 제공</a:t>
            </a:r>
            <a:r>
              <a:rPr lang="en-US" altLang="ko-KR" sz="2800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en-US" altLang="ko-KR" sz="2800" dirty="0" smtClean="0">
                <a:solidFill>
                  <a:schemeClr val="bg1"/>
                </a:solidFill>
              </a:rPr>
              <a:t>3. </a:t>
            </a:r>
            <a:r>
              <a:rPr lang="ko-KR" altLang="en-US" sz="2800" smtClean="0">
                <a:solidFill>
                  <a:schemeClr val="bg1"/>
                </a:solidFill>
              </a:rPr>
              <a:t>특별한 </a:t>
            </a:r>
            <a:r>
              <a:rPr lang="ko-KR" altLang="en-US" sz="2800" dirty="0" smtClean="0">
                <a:solidFill>
                  <a:schemeClr val="bg1"/>
                </a:solidFill>
              </a:rPr>
              <a:t>상황</a:t>
            </a:r>
            <a:r>
              <a:rPr lang="en-US" altLang="ko-KR" sz="2800" dirty="0" smtClean="0">
                <a:solidFill>
                  <a:schemeClr val="bg1"/>
                </a:solidFill>
              </a:rPr>
              <a:t>(</a:t>
            </a:r>
            <a:r>
              <a:rPr lang="ko-KR" altLang="en-US" sz="2800" smtClean="0">
                <a:solidFill>
                  <a:schemeClr val="bg1"/>
                </a:solidFill>
              </a:rPr>
              <a:t>공연</a:t>
            </a:r>
            <a:r>
              <a:rPr lang="en-US" altLang="ko-KR" sz="2800" dirty="0" smtClean="0">
                <a:solidFill>
                  <a:schemeClr val="bg1"/>
                </a:solidFill>
              </a:rPr>
              <a:t>,</a:t>
            </a:r>
            <a:r>
              <a:rPr lang="ko-KR" altLang="en-US" sz="2800" smtClean="0">
                <a:solidFill>
                  <a:schemeClr val="bg1"/>
                </a:solidFill>
              </a:rPr>
              <a:t>경기</a:t>
            </a:r>
            <a:r>
              <a:rPr lang="en-US" altLang="ko-KR" sz="2800" dirty="0" smtClean="0">
                <a:solidFill>
                  <a:schemeClr val="bg1"/>
                </a:solidFill>
              </a:rPr>
              <a:t>)</a:t>
            </a:r>
            <a:r>
              <a:rPr lang="ko-KR" altLang="en-US" sz="2800" smtClean="0">
                <a:solidFill>
                  <a:schemeClr val="bg1"/>
                </a:solidFill>
              </a:rPr>
              <a:t>을</a:t>
            </a:r>
            <a:r>
              <a:rPr lang="en-US" altLang="ko-KR" sz="2800" dirty="0" smtClean="0">
                <a:solidFill>
                  <a:schemeClr val="bg1"/>
                </a:solidFill>
              </a:rPr>
              <a:t> </a:t>
            </a:r>
            <a:r>
              <a:rPr lang="ko-KR" altLang="en-US" sz="2800" smtClean="0">
                <a:solidFill>
                  <a:schemeClr val="bg1"/>
                </a:solidFill>
              </a:rPr>
              <a:t>예측 및 관리</a:t>
            </a:r>
            <a:endParaRPr lang="en-US" altLang="ko-KR" sz="2800" dirty="0" smtClean="0">
              <a:solidFill>
                <a:schemeClr val="bg1"/>
              </a:solidFill>
            </a:endParaRPr>
          </a:p>
          <a:p>
            <a:r>
              <a:rPr lang="en-US" altLang="ko-KR" sz="2800" dirty="0" smtClean="0">
                <a:solidFill>
                  <a:schemeClr val="bg1"/>
                </a:solidFill>
              </a:rPr>
              <a:t>-</a:t>
            </a:r>
            <a:r>
              <a:rPr lang="ko-KR" altLang="en-US" sz="2000" smtClean="0">
                <a:solidFill>
                  <a:schemeClr val="bg1"/>
                </a:solidFill>
              </a:rPr>
              <a:t>여러 일정들과 혼잡도를 연계하여 해결책 마련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endParaRPr lang="en-US" altLang="ko-K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0326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E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그림 225">
            <a:extLst>
              <a:ext uri="{FF2B5EF4-FFF2-40B4-BE49-F238E27FC236}">
                <a16:creationId xmlns:a16="http://schemas.microsoft.com/office/drawing/2014/main" id="{E9F710E5-3FCD-3534-52F4-43CAFFA856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57"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229" name="TextBox 228">
            <a:extLst>
              <a:ext uri="{FF2B5EF4-FFF2-40B4-BE49-F238E27FC236}">
                <a16:creationId xmlns:a16="http://schemas.microsoft.com/office/drawing/2014/main" id="{82E972E3-5A9F-5EC8-8519-037C335D1561}"/>
              </a:ext>
            </a:extLst>
          </p:cNvPr>
          <p:cNvSpPr txBox="1"/>
          <p:nvPr/>
        </p:nvSpPr>
        <p:spPr>
          <a:xfrm flipH="1">
            <a:off x="566418" y="2388295"/>
            <a:ext cx="49961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smtClean="0">
                <a:solidFill>
                  <a:schemeClr val="bg1"/>
                </a:solidFill>
              </a:rPr>
              <a:t>이상으로 마치겠습니다</a:t>
            </a:r>
            <a:r>
              <a:rPr lang="en-US" altLang="ko-KR" sz="3200" b="1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1"/>
              </a:solidFill>
            </a:endParaRPr>
          </a:p>
          <a:p>
            <a:r>
              <a:rPr lang="ko-KR" altLang="en-US" sz="3200" b="1" smtClean="0">
                <a:solidFill>
                  <a:schemeClr val="bg1"/>
                </a:solidFill>
              </a:rPr>
              <a:t>감사합니다</a:t>
            </a:r>
            <a:r>
              <a:rPr lang="en-US" altLang="ko-KR" sz="3200" b="1" smtClean="0">
                <a:solidFill>
                  <a:schemeClr val="bg1"/>
                </a:solidFill>
              </a:rPr>
              <a:t>.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345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664238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 smtClean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39068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 smtClean="0">
                  <a:solidFill>
                    <a:schemeClr val="bg1"/>
                  </a:solidFill>
                  <a:latin typeface="+mn-ea"/>
                </a:rPr>
                <a:t>주제 선정 배경</a:t>
              </a:r>
              <a:endParaRPr lang="ko-KR" altLang="en-US" sz="4800" b="1" spc="-300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7445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226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주제 선정 배경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533E35D-5D7C-9775-C063-E4161DFEE7C5}"/>
              </a:ext>
            </a:extLst>
          </p:cNvPr>
          <p:cNvSpPr/>
          <p:nvPr/>
        </p:nvSpPr>
        <p:spPr>
          <a:xfrm>
            <a:off x="1752600" y="1080700"/>
            <a:ext cx="9144000" cy="50809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48AEE2-82B1-6D9E-5CBB-6918EC49DC2A}"/>
              </a:ext>
            </a:extLst>
          </p:cNvPr>
          <p:cNvSpPr txBox="1"/>
          <p:nvPr/>
        </p:nvSpPr>
        <p:spPr>
          <a:xfrm>
            <a:off x="6003632" y="1737403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ko-KR" altLang="en-US" sz="3200" spc="-300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74900" y="1737403"/>
            <a:ext cx="81661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지하철은 도시 교통의 핵심 인프라로 많은 </a:t>
            </a:r>
            <a:endParaRPr lang="en-US" altLang="ko-KR" sz="2800" dirty="0" smtClean="0">
              <a:solidFill>
                <a:schemeClr val="bg1"/>
              </a:solidFill>
            </a:endParaRPr>
          </a:p>
          <a:p>
            <a:r>
              <a:rPr lang="ko-KR" altLang="en-US" sz="2800" dirty="0" smtClean="0">
                <a:solidFill>
                  <a:schemeClr val="bg1"/>
                </a:solidFill>
              </a:rPr>
              <a:t>사람들의</a:t>
            </a:r>
            <a:r>
              <a:rPr lang="en-US" altLang="ko-KR" sz="2800" dirty="0" smtClean="0">
                <a:solidFill>
                  <a:schemeClr val="bg1"/>
                </a:solidFill>
              </a:rPr>
              <a:t> </a:t>
            </a:r>
            <a:r>
              <a:rPr lang="ko-KR" altLang="en-US" sz="2800" dirty="0" smtClean="0">
                <a:solidFill>
                  <a:schemeClr val="bg1"/>
                </a:solidFill>
              </a:rPr>
              <a:t>이동을 </a:t>
            </a:r>
            <a:r>
              <a:rPr lang="ko-KR" altLang="en-US" sz="2800" dirty="0">
                <a:solidFill>
                  <a:schemeClr val="bg1"/>
                </a:solidFill>
              </a:rPr>
              <a:t>담당합니다</a:t>
            </a:r>
            <a:r>
              <a:rPr lang="en-US" altLang="ko-KR" sz="2800" dirty="0">
                <a:solidFill>
                  <a:schemeClr val="bg1"/>
                </a:solidFill>
              </a:rPr>
              <a:t>. </a:t>
            </a:r>
            <a:endParaRPr lang="en-US" altLang="ko-KR" sz="2800" dirty="0" smtClean="0">
              <a:solidFill>
                <a:schemeClr val="bg1"/>
              </a:solidFill>
            </a:endParaRPr>
          </a:p>
          <a:p>
            <a:endParaRPr lang="en-US" altLang="ko-KR" sz="2800" dirty="0" smtClean="0">
              <a:solidFill>
                <a:schemeClr val="bg1"/>
              </a:solidFill>
            </a:endParaRPr>
          </a:p>
          <a:p>
            <a:r>
              <a:rPr lang="ko-KR" altLang="en-US" sz="2800" dirty="0" smtClean="0">
                <a:solidFill>
                  <a:schemeClr val="bg1"/>
                </a:solidFill>
              </a:rPr>
              <a:t>그러나 </a:t>
            </a:r>
            <a:r>
              <a:rPr lang="ko-KR" altLang="en-US" sz="2800" dirty="0">
                <a:solidFill>
                  <a:schemeClr val="bg1"/>
                </a:solidFill>
              </a:rPr>
              <a:t>특정 시간대와 노선에서는 혼잡이 심각해 </a:t>
            </a:r>
            <a:r>
              <a:rPr lang="ko-KR" altLang="en-US" sz="2800" dirty="0" smtClean="0">
                <a:solidFill>
                  <a:schemeClr val="bg1"/>
                </a:solidFill>
              </a:rPr>
              <a:t>승객들에게 </a:t>
            </a:r>
            <a:r>
              <a:rPr lang="ko-KR" altLang="en-US" sz="2800" dirty="0">
                <a:solidFill>
                  <a:schemeClr val="bg1"/>
                </a:solidFill>
              </a:rPr>
              <a:t>불편과 안전 문제가 발생합니다</a:t>
            </a:r>
            <a:endParaRPr lang="en-US" altLang="ko-KR" sz="2800" dirty="0" smtClean="0">
              <a:solidFill>
                <a:schemeClr val="bg1"/>
              </a:solidFill>
            </a:endParaRPr>
          </a:p>
          <a:p>
            <a:endParaRPr lang="en-US" altLang="ko-KR" sz="2800" dirty="0" smtClean="0">
              <a:solidFill>
                <a:schemeClr val="bg1"/>
              </a:solidFill>
            </a:endParaRPr>
          </a:p>
          <a:p>
            <a:r>
              <a:rPr lang="ko-KR" altLang="en-US" sz="2800" dirty="0" smtClean="0">
                <a:solidFill>
                  <a:schemeClr val="bg1"/>
                </a:solidFill>
              </a:rPr>
              <a:t>이러한 </a:t>
            </a:r>
            <a:r>
              <a:rPr lang="ko-KR" altLang="en-US" sz="2800" dirty="0">
                <a:solidFill>
                  <a:schemeClr val="bg1"/>
                </a:solidFill>
              </a:rPr>
              <a:t>문제를 해결하기 위해 지하철 </a:t>
            </a:r>
            <a:r>
              <a:rPr lang="ko-KR" altLang="en-US" sz="2800" dirty="0" err="1">
                <a:solidFill>
                  <a:schemeClr val="bg1"/>
                </a:solidFill>
              </a:rPr>
              <a:t>탑승량과</a:t>
            </a:r>
            <a:r>
              <a:rPr lang="ko-KR" altLang="en-US" sz="2800" dirty="0">
                <a:solidFill>
                  <a:schemeClr val="bg1"/>
                </a:solidFill>
              </a:rPr>
              <a:t> 혼잡도를 분석하여 데이터 기반의 효율적 해결책을 제안하고자 합니다</a:t>
            </a:r>
            <a:r>
              <a:rPr lang="en-US" altLang="ko-KR" sz="2800" dirty="0" smtClean="0">
                <a:solidFill>
                  <a:schemeClr val="bg1"/>
                </a:solidFill>
              </a:rPr>
              <a:t>.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493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78286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261161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 smtClean="0">
                  <a:solidFill>
                    <a:schemeClr val="bg1"/>
                  </a:solidFill>
                  <a:latin typeface="+mn-ea"/>
                </a:rPr>
                <a:t>문제 인식</a:t>
              </a:r>
              <a:endParaRPr lang="ko-KR" altLang="en-US" sz="4800" b="1" spc="-300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4164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519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문제 인식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3BB2C81-2C36-BFAF-F8BF-91BC4B766C18}"/>
              </a:ext>
            </a:extLst>
          </p:cNvPr>
          <p:cNvSpPr/>
          <p:nvPr/>
        </p:nvSpPr>
        <p:spPr>
          <a:xfrm>
            <a:off x="1163052" y="1324978"/>
            <a:ext cx="2994024" cy="4699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C9E76E-8EE8-7CCC-512E-560C10F30FD6}"/>
              </a:ext>
            </a:extLst>
          </p:cNvPr>
          <p:cNvSpPr/>
          <p:nvPr/>
        </p:nvSpPr>
        <p:spPr>
          <a:xfrm>
            <a:off x="4860673" y="1324978"/>
            <a:ext cx="2994024" cy="4699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40672B-A8EF-ECCB-0200-D3BA1AFF1A40}"/>
              </a:ext>
            </a:extLst>
          </p:cNvPr>
          <p:cNvSpPr/>
          <p:nvPr/>
        </p:nvSpPr>
        <p:spPr>
          <a:xfrm>
            <a:off x="8558294" y="1324978"/>
            <a:ext cx="2994024" cy="4699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6C14DF-3209-6D48-AE52-BD33B68FF16F}"/>
              </a:ext>
            </a:extLst>
          </p:cNvPr>
          <p:cNvSpPr txBox="1"/>
          <p:nvPr/>
        </p:nvSpPr>
        <p:spPr>
          <a:xfrm>
            <a:off x="4344817" y="3439012"/>
            <a:ext cx="32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</a:t>
            </a:r>
            <a:endParaRPr lang="ko-KR" altLang="en-US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02CB6D-D812-5ABF-9060-B2F109FB9D3D}"/>
              </a:ext>
            </a:extLst>
          </p:cNvPr>
          <p:cNvSpPr txBox="1"/>
          <p:nvPr/>
        </p:nvSpPr>
        <p:spPr>
          <a:xfrm>
            <a:off x="8042439" y="3439012"/>
            <a:ext cx="32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</a:t>
            </a:r>
            <a:endParaRPr lang="ko-KR" altLang="en-US" dirty="0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454894-0171-1E1A-CBB1-970768B52DC7}"/>
              </a:ext>
            </a:extLst>
          </p:cNvPr>
          <p:cNvSpPr txBox="1"/>
          <p:nvPr/>
        </p:nvSpPr>
        <p:spPr>
          <a:xfrm>
            <a:off x="2235909" y="3106123"/>
            <a:ext cx="84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A4542A-93EF-F6D8-0FCA-0E92CE1BCF23}"/>
              </a:ext>
            </a:extLst>
          </p:cNvPr>
          <p:cNvSpPr txBox="1"/>
          <p:nvPr/>
        </p:nvSpPr>
        <p:spPr>
          <a:xfrm>
            <a:off x="5946562" y="3106123"/>
            <a:ext cx="84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9B1A0F-2409-C589-9525-947EA3C1F374}"/>
              </a:ext>
            </a:extLst>
          </p:cNvPr>
          <p:cNvSpPr txBox="1"/>
          <p:nvPr/>
        </p:nvSpPr>
        <p:spPr>
          <a:xfrm>
            <a:off x="9657215" y="3106123"/>
            <a:ext cx="84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53C824-937A-E110-963F-5F8649640E2E}"/>
              </a:ext>
            </a:extLst>
          </p:cNvPr>
          <p:cNvSpPr txBox="1"/>
          <p:nvPr/>
        </p:nvSpPr>
        <p:spPr>
          <a:xfrm>
            <a:off x="1429324" y="5287378"/>
            <a:ext cx="24913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/>
              <a:t>지하철을 타기 위해 </a:t>
            </a:r>
            <a:endParaRPr lang="en-US" altLang="ko-KR" sz="2000" dirty="0" smtClean="0"/>
          </a:p>
          <a:p>
            <a:pPr algn="ctr"/>
            <a:r>
              <a:rPr lang="ko-KR" altLang="en-US" sz="2000" dirty="0" smtClean="0"/>
              <a:t>기다리는 사람들</a:t>
            </a:r>
            <a:endParaRPr lang="ko-KR" altLang="en-US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88B951-445B-EE1A-916B-A8BF6CFE58AC}"/>
              </a:ext>
            </a:extLst>
          </p:cNvPr>
          <p:cNvSpPr txBox="1"/>
          <p:nvPr/>
        </p:nvSpPr>
        <p:spPr>
          <a:xfrm>
            <a:off x="5321181" y="5287378"/>
            <a:ext cx="21499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/>
              <a:t>지하철을 타려고 </a:t>
            </a:r>
            <a:endParaRPr lang="en-US" altLang="ko-KR" sz="2000" dirty="0" smtClean="0"/>
          </a:p>
          <a:p>
            <a:pPr algn="ctr"/>
            <a:r>
              <a:rPr lang="ko-KR" altLang="en-US" sz="2000" dirty="0" smtClean="0"/>
              <a:t>하는 인원들</a:t>
            </a:r>
            <a:endParaRPr lang="ko-KR" altLang="en-US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CA7F28-1BA9-633D-4F8E-6D730B3B3494}"/>
              </a:ext>
            </a:extLst>
          </p:cNvPr>
          <p:cNvSpPr txBox="1"/>
          <p:nvPr/>
        </p:nvSpPr>
        <p:spPr>
          <a:xfrm>
            <a:off x="8785831" y="5287378"/>
            <a:ext cx="26629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/>
              <a:t>많은 사람들로 인하여</a:t>
            </a:r>
            <a:endParaRPr lang="en-US" altLang="ko-KR" sz="2000" dirty="0" smtClean="0"/>
          </a:p>
          <a:p>
            <a:pPr algn="ctr"/>
            <a:r>
              <a:rPr lang="ko-KR" altLang="en-US" sz="2000" dirty="0" smtClean="0"/>
              <a:t>혼잡한 지하철 내부</a:t>
            </a:r>
            <a:endParaRPr lang="ko-KR" altLang="en-US" sz="2000" dirty="0"/>
          </a:p>
        </p:txBody>
      </p:sp>
      <p:sp>
        <p:nvSpPr>
          <p:cNvPr id="7" name="AutoShape 2" descr="그 '지옥철', 오늘은 그냥 보냈다…“남 일 같지가 않아서” - 경향신문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271" y="1324978"/>
            <a:ext cx="2941945" cy="37846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4816" y="1324978"/>
            <a:ext cx="2929022" cy="37846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8294" y="1338346"/>
            <a:ext cx="2994024" cy="377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762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519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문제 인식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533E35D-5D7C-9775-C063-E4161DFEE7C5}"/>
              </a:ext>
            </a:extLst>
          </p:cNvPr>
          <p:cNvSpPr/>
          <p:nvPr/>
        </p:nvSpPr>
        <p:spPr>
          <a:xfrm>
            <a:off x="1752600" y="1080700"/>
            <a:ext cx="9144000" cy="50809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48AEE2-82B1-6D9E-5CBB-6918EC49DC2A}"/>
              </a:ext>
            </a:extLst>
          </p:cNvPr>
          <p:cNvSpPr txBox="1"/>
          <p:nvPr/>
        </p:nvSpPr>
        <p:spPr>
          <a:xfrm>
            <a:off x="6003632" y="1737403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ko-KR" altLang="en-US" sz="3200" spc="-300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74900" y="1737403"/>
            <a:ext cx="81661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schemeClr val="bg1"/>
                </a:solidFill>
              </a:rPr>
              <a:t>일부 출퇴근 시간대와 </a:t>
            </a:r>
            <a:r>
              <a:rPr lang="ko-KR" altLang="en-US" sz="2800" dirty="0">
                <a:solidFill>
                  <a:schemeClr val="bg1"/>
                </a:solidFill>
              </a:rPr>
              <a:t>일부 노선 및 역의 과도한 혼잡이 승객 안전과 편의를 </a:t>
            </a:r>
            <a:r>
              <a:rPr lang="ko-KR" altLang="en-US" sz="2800" dirty="0" smtClean="0">
                <a:solidFill>
                  <a:schemeClr val="bg1"/>
                </a:solidFill>
              </a:rPr>
              <a:t>저해하며</a:t>
            </a:r>
            <a:endParaRPr lang="en-US" altLang="ko-KR" sz="2800" dirty="0" smtClean="0">
              <a:solidFill>
                <a:schemeClr val="bg1"/>
              </a:solidFill>
            </a:endParaRPr>
          </a:p>
          <a:p>
            <a:endParaRPr lang="en-US" altLang="ko-KR" sz="2800" dirty="0">
              <a:solidFill>
                <a:schemeClr val="bg1"/>
              </a:solidFill>
            </a:endParaRPr>
          </a:p>
          <a:p>
            <a:r>
              <a:rPr lang="ko-KR" altLang="en-US" sz="2800" dirty="0">
                <a:solidFill>
                  <a:schemeClr val="bg1"/>
                </a:solidFill>
              </a:rPr>
              <a:t>시간대별 </a:t>
            </a:r>
            <a:r>
              <a:rPr lang="ko-KR" altLang="en-US" sz="2800" dirty="0" err="1">
                <a:solidFill>
                  <a:schemeClr val="bg1"/>
                </a:solidFill>
              </a:rPr>
              <a:t>탑승량</a:t>
            </a:r>
            <a:r>
              <a:rPr lang="ko-KR" altLang="en-US" sz="2800" dirty="0">
                <a:solidFill>
                  <a:schemeClr val="bg1"/>
                </a:solidFill>
              </a:rPr>
              <a:t> 및 혼잡도 변화에 따라 배차 간격 및 열차 편성이 적절하지 </a:t>
            </a:r>
            <a:r>
              <a:rPr lang="ko-KR" altLang="en-US" sz="2800" dirty="0" smtClean="0">
                <a:solidFill>
                  <a:schemeClr val="bg1"/>
                </a:solidFill>
              </a:rPr>
              <a:t>않은 상태입니다</a:t>
            </a:r>
            <a:r>
              <a:rPr lang="en-US" altLang="ko-KR" sz="2800" dirty="0" smtClean="0">
                <a:solidFill>
                  <a:schemeClr val="bg1"/>
                </a:solidFill>
              </a:rPr>
              <a:t>.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128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854995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261161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 smtClean="0">
                  <a:solidFill>
                    <a:schemeClr val="bg1"/>
                  </a:solidFill>
                  <a:latin typeface="+mn-ea"/>
                </a:rPr>
                <a:t>분석 목표</a:t>
              </a:r>
              <a:endParaRPr lang="ko-KR" altLang="en-US" sz="4800" b="1" spc="-300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4252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519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분석 목표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D60A2222-1861-0C93-F3FF-B480F0A8C532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86559F-3837-B749-A77F-EE960F0146CE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3C8C25A-844B-8FFA-1272-6223DD0085C9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AF95BF3-A33E-3ED4-D4B8-1B89DC6B1DC5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970CC38-9B93-3086-7155-DB6D495644D4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25BD38-1355-AAE3-2553-362CAFB84745}"/>
              </a:ext>
            </a:extLst>
          </p:cNvPr>
          <p:cNvSpPr txBox="1"/>
          <p:nvPr/>
        </p:nvSpPr>
        <p:spPr>
          <a:xfrm>
            <a:off x="3133303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F86137-706A-7C35-3E7B-48C64B8441B0}"/>
              </a:ext>
            </a:extLst>
          </p:cNvPr>
          <p:cNvSpPr txBox="1"/>
          <p:nvPr/>
        </p:nvSpPr>
        <p:spPr>
          <a:xfrm>
            <a:off x="590750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2AFCB4-70C9-58E5-F2A7-831DC41BFDD2}"/>
              </a:ext>
            </a:extLst>
          </p:cNvPr>
          <p:cNvSpPr txBox="1"/>
          <p:nvPr/>
        </p:nvSpPr>
        <p:spPr>
          <a:xfrm>
            <a:off x="8634767" y="372375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9B041E-DDEB-6C62-ECA0-3BC0C2E9BA85}"/>
              </a:ext>
            </a:extLst>
          </p:cNvPr>
          <p:cNvSpPr txBox="1"/>
          <p:nvPr/>
        </p:nvSpPr>
        <p:spPr>
          <a:xfrm>
            <a:off x="1549320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71F45B0-605A-3EEB-231C-67A24AD70A01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46FD89-E348-2DE4-1889-54E2ADFDD6B6}"/>
              </a:ext>
            </a:extLst>
          </p:cNvPr>
          <p:cNvSpPr txBox="1"/>
          <p:nvPr/>
        </p:nvSpPr>
        <p:spPr>
          <a:xfrm>
            <a:off x="4331121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E1A3D78-ED92-F94F-B0D0-BC15DEBDC75A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09BDDB-F8CF-CC54-B1E4-A028C81111AD}"/>
              </a:ext>
            </a:extLst>
          </p:cNvPr>
          <p:cNvSpPr txBox="1"/>
          <p:nvPr/>
        </p:nvSpPr>
        <p:spPr>
          <a:xfrm>
            <a:off x="7090479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D681D37-D302-8C28-4973-B7F299E24EAC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3BEDFB-CD23-0158-3EC2-D039ED625191}"/>
              </a:ext>
            </a:extLst>
          </p:cNvPr>
          <p:cNvSpPr txBox="1"/>
          <p:nvPr/>
        </p:nvSpPr>
        <p:spPr>
          <a:xfrm>
            <a:off x="9840808" y="215152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E2E9DD-A907-410C-F125-ADC1C9942C5F}"/>
              </a:ext>
            </a:extLst>
          </p:cNvPr>
          <p:cNvSpPr txBox="1"/>
          <p:nvPr/>
        </p:nvSpPr>
        <p:spPr>
          <a:xfrm>
            <a:off x="1091951" y="3011628"/>
            <a:ext cx="1682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혼잡 시간대와 역</a:t>
            </a:r>
            <a:r>
              <a:rPr lang="ko-KR" altLang="en-US" b="1" dirty="0" smtClean="0"/>
              <a:t> 식별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BE2E9DD-A907-410C-F125-ADC1C9942C5F}"/>
              </a:ext>
            </a:extLst>
          </p:cNvPr>
          <p:cNvSpPr txBox="1"/>
          <p:nvPr/>
        </p:nvSpPr>
        <p:spPr>
          <a:xfrm>
            <a:off x="1107502" y="3937000"/>
            <a:ext cx="16828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시간대별</a:t>
            </a:r>
            <a:r>
              <a:rPr lang="en-US" altLang="ko-KR" sz="1400" dirty="0"/>
              <a:t>, </a:t>
            </a:r>
            <a:r>
              <a:rPr lang="ko-KR" altLang="en-US" sz="1400" dirty="0" smtClean="0"/>
              <a:t>노선 별</a:t>
            </a:r>
            <a:r>
              <a:rPr lang="en-US" altLang="ko-KR" sz="1400" dirty="0"/>
              <a:t>, </a:t>
            </a:r>
            <a:r>
              <a:rPr lang="ko-KR" altLang="en-US" sz="1400" dirty="0" smtClean="0"/>
              <a:t>요일 별 등 혼잡 패턴을 파악합니다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BE2E9DD-A907-410C-F125-ADC1C9942C5F}"/>
              </a:ext>
            </a:extLst>
          </p:cNvPr>
          <p:cNvSpPr txBox="1"/>
          <p:nvPr/>
        </p:nvSpPr>
        <p:spPr>
          <a:xfrm>
            <a:off x="3873752" y="3011628"/>
            <a:ext cx="1682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혼잡 구간 및 주요 원인 분석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E2E9DD-A907-410C-F125-ADC1C9942C5F}"/>
              </a:ext>
            </a:extLst>
          </p:cNvPr>
          <p:cNvSpPr txBox="1"/>
          <p:nvPr/>
        </p:nvSpPr>
        <p:spPr>
          <a:xfrm>
            <a:off x="9383173" y="3028146"/>
            <a:ext cx="1682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혼잡 예측 </a:t>
            </a:r>
            <a:endParaRPr lang="en-US" altLang="ko-KR" b="1" dirty="0" smtClean="0"/>
          </a:p>
          <a:p>
            <a:r>
              <a:rPr lang="ko-KR" altLang="en-US" b="1" dirty="0" smtClean="0"/>
              <a:t>모델 </a:t>
            </a:r>
            <a:r>
              <a:rPr lang="ko-KR" altLang="en-US" b="1" dirty="0"/>
              <a:t>구축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E2E9DD-A907-410C-F125-ADC1C9942C5F}"/>
              </a:ext>
            </a:extLst>
          </p:cNvPr>
          <p:cNvSpPr txBox="1"/>
          <p:nvPr/>
        </p:nvSpPr>
        <p:spPr>
          <a:xfrm>
            <a:off x="6679556" y="2983691"/>
            <a:ext cx="1682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효율적 운영 </a:t>
            </a:r>
            <a:endParaRPr lang="en-US" altLang="ko-KR" b="1" dirty="0" smtClean="0"/>
          </a:p>
          <a:p>
            <a:r>
              <a:rPr lang="ko-KR" altLang="en-US" b="1" dirty="0" smtClean="0"/>
              <a:t>방안 </a:t>
            </a:r>
            <a:r>
              <a:rPr lang="ko-KR" altLang="en-US" b="1" dirty="0"/>
              <a:t>제안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E2E9DD-A907-410C-F125-ADC1C9942C5F}"/>
              </a:ext>
            </a:extLst>
          </p:cNvPr>
          <p:cNvSpPr txBox="1"/>
          <p:nvPr/>
        </p:nvSpPr>
        <p:spPr>
          <a:xfrm>
            <a:off x="3847002" y="3906201"/>
            <a:ext cx="1682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혼잡도가 높은 구간과 시간대를 파악하고 </a:t>
            </a:r>
            <a:r>
              <a:rPr lang="ko-KR" altLang="en-US" sz="1400" dirty="0" smtClean="0"/>
              <a:t>원인을 찾습니다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E2E9DD-A907-410C-F125-ADC1C9942C5F}"/>
              </a:ext>
            </a:extLst>
          </p:cNvPr>
          <p:cNvSpPr txBox="1"/>
          <p:nvPr/>
        </p:nvSpPr>
        <p:spPr>
          <a:xfrm>
            <a:off x="6633110" y="3887940"/>
            <a:ext cx="16828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배차 간격 조정</a:t>
            </a:r>
            <a:r>
              <a:rPr lang="en-US" altLang="ko-KR" sz="1400" dirty="0"/>
              <a:t>, </a:t>
            </a:r>
            <a:r>
              <a:rPr lang="ko-KR" altLang="en-US" sz="1400" dirty="0"/>
              <a:t>열차 증편 등 </a:t>
            </a:r>
            <a:r>
              <a:rPr lang="ko-KR" altLang="en-US" sz="1400" dirty="0" smtClean="0"/>
              <a:t>대책을 제안합니다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E2E9DD-A907-410C-F125-ADC1C9942C5F}"/>
              </a:ext>
            </a:extLst>
          </p:cNvPr>
          <p:cNvSpPr txBox="1"/>
          <p:nvPr/>
        </p:nvSpPr>
        <p:spPr>
          <a:xfrm>
            <a:off x="9399937" y="3871246"/>
            <a:ext cx="1682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머신러닝</a:t>
            </a:r>
            <a:r>
              <a:rPr lang="ko-KR" altLang="en-US" sz="1400" dirty="0"/>
              <a:t> 기반으로 혼잡도를 예측하여 </a:t>
            </a:r>
            <a:r>
              <a:rPr lang="ko-KR" altLang="en-US" sz="1400" dirty="0" smtClean="0"/>
              <a:t>사전에 대응하도록 합니다</a:t>
            </a:r>
            <a:r>
              <a:rPr lang="en-US" altLang="ko-KR" sz="1400" dirty="0" smtClean="0"/>
              <a:t>..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05662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_008_1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838</Words>
  <Application>Microsoft Office PowerPoint</Application>
  <PresentationFormat>와이드스크린</PresentationFormat>
  <Paragraphs>365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Pretendard</vt:lpstr>
      <vt:lpstr>Pretendard Black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성 용준</cp:lastModifiedBy>
  <cp:revision>64</cp:revision>
  <dcterms:created xsi:type="dcterms:W3CDTF">2022-08-03T01:14:38Z</dcterms:created>
  <dcterms:modified xsi:type="dcterms:W3CDTF">2024-12-02T14:18:20Z</dcterms:modified>
</cp:coreProperties>
</file>