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4" r:id="rId3"/>
    <p:sldId id="298" r:id="rId4"/>
    <p:sldId id="299" r:id="rId5"/>
    <p:sldId id="302" r:id="rId6"/>
    <p:sldId id="309" r:id="rId7"/>
    <p:sldId id="303" r:id="rId8"/>
    <p:sldId id="304" r:id="rId9"/>
    <p:sldId id="305" r:id="rId10"/>
    <p:sldId id="301" r:id="rId11"/>
    <p:sldId id="306" r:id="rId12"/>
    <p:sldId id="307" r:id="rId13"/>
    <p:sldId id="308" r:id="rId14"/>
    <p:sldId id="269" r:id="rId15"/>
    <p:sldId id="288" r:id="rId16"/>
  </p:sldIdLst>
  <p:sldSz cx="12192000" cy="6858000"/>
  <p:notesSz cx="6858000" cy="9144000"/>
  <p:embeddedFontLst>
    <p:embeddedFont>
      <p:font typeface="나눔고딕" panose="020D0604000000000000" pitchFamily="50" charset="-127"/>
      <p:regular r:id="rId19"/>
      <p:bold r:id="rId20"/>
    </p:embeddedFon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나눔스퀘어라운드 Regular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77301" autoAdjust="0"/>
  </p:normalViewPr>
  <p:slideViewPr>
    <p:cSldViewPr snapToGrid="0">
      <p:cViewPr>
        <p:scale>
          <a:sx n="125" d="100"/>
          <a:sy n="125" d="100"/>
        </p:scale>
        <p:origin x="1584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ILSVRC </a:t>
            </a:r>
            <a:r>
              <a:rPr lang="ko-KR"/>
              <a:t>대회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Sheet1!$A$2:$A$10</c:f>
              <c:strCache>
                <c:ptCount val="9"/>
                <c:pt idx="0">
                  <c:v>2010(NEC America)</c:v>
                </c:pt>
                <c:pt idx="1">
                  <c:v>2011(Xerox)</c:v>
                </c:pt>
                <c:pt idx="2">
                  <c:v>2012(AlexNet)</c:v>
                </c:pt>
                <c:pt idx="3">
                  <c:v>2013(ZFNet)</c:v>
                </c:pt>
                <c:pt idx="4">
                  <c:v>2014(VGGNet)</c:v>
                </c:pt>
                <c:pt idx="5">
                  <c:v>2014(GoogLeNet)</c:v>
                </c:pt>
                <c:pt idx="6">
                  <c:v>2015(ResNet)</c:v>
                </c:pt>
                <c:pt idx="7">
                  <c:v>2016(Trimps-Soushen)</c:v>
                </c:pt>
                <c:pt idx="8">
                  <c:v>2017(WMW)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28.2</c:v>
                </c:pt>
                <c:pt idx="1">
                  <c:v>25.8</c:v>
                </c:pt>
                <c:pt idx="2">
                  <c:v>16.399999999999999</c:v>
                </c:pt>
                <c:pt idx="3">
                  <c:v>11.7</c:v>
                </c:pt>
                <c:pt idx="4">
                  <c:v>7.3</c:v>
                </c:pt>
                <c:pt idx="5">
                  <c:v>6.7</c:v>
                </c:pt>
                <c:pt idx="6">
                  <c:v>3.5</c:v>
                </c:pt>
                <c:pt idx="7">
                  <c:v>2.99</c:v>
                </c:pt>
                <c:pt idx="8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4E-4817-984B-F92B46F715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2010(NEC America)</c:v>
                </c:pt>
                <c:pt idx="1">
                  <c:v>2011(Xerox)</c:v>
                </c:pt>
                <c:pt idx="2">
                  <c:v>2012(AlexNet)</c:v>
                </c:pt>
                <c:pt idx="3">
                  <c:v>2013(ZFNet)</c:v>
                </c:pt>
                <c:pt idx="4">
                  <c:v>2014(VGGNet)</c:v>
                </c:pt>
                <c:pt idx="5">
                  <c:v>2014(GoogLeNet)</c:v>
                </c:pt>
                <c:pt idx="6">
                  <c:v>2015(ResNet)</c:v>
                </c:pt>
                <c:pt idx="7">
                  <c:v>2016(Trimps-Soushen)</c:v>
                </c:pt>
                <c:pt idx="8">
                  <c:v>2017(WMW)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1-884E-4817-984B-F92B46F715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2010(NEC America)</c:v>
                </c:pt>
                <c:pt idx="1">
                  <c:v>2011(Xerox)</c:v>
                </c:pt>
                <c:pt idx="2">
                  <c:v>2012(AlexNet)</c:v>
                </c:pt>
                <c:pt idx="3">
                  <c:v>2013(ZFNet)</c:v>
                </c:pt>
                <c:pt idx="4">
                  <c:v>2014(VGGNet)</c:v>
                </c:pt>
                <c:pt idx="5">
                  <c:v>2014(GoogLeNet)</c:v>
                </c:pt>
                <c:pt idx="6">
                  <c:v>2015(ResNet)</c:v>
                </c:pt>
                <c:pt idx="7">
                  <c:v>2016(Trimps-Soushen)</c:v>
                </c:pt>
                <c:pt idx="8">
                  <c:v>2017(WMW)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2-884E-4817-984B-F92B46F715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35"/>
        <c:axId val="1479058303"/>
        <c:axId val="1477350415"/>
      </c:barChart>
      <c:catAx>
        <c:axId val="147905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7350415"/>
        <c:crosses val="autoZero"/>
        <c:auto val="1"/>
        <c:lblAlgn val="ctr"/>
        <c:lblOffset val="100"/>
        <c:noMultiLvlLbl val="0"/>
      </c:catAx>
      <c:valAx>
        <c:axId val="147735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1400" dirty="0"/>
                  <a:t>상위</a:t>
                </a:r>
                <a:r>
                  <a:rPr lang="en-US" altLang="ko-KR" sz="1400" dirty="0"/>
                  <a:t>-5 </a:t>
                </a:r>
                <a:r>
                  <a:rPr lang="ko-KR" altLang="en-US" sz="1400" dirty="0"/>
                  <a:t>오류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9058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805DE8C-E5A1-4A7B-B6DB-042420FFA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7F6B68-13C6-40DD-8119-614C8F3D2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08E3C-FCDF-4042-BAC3-B20F47E098D4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4AE14C-C1D3-4026-B409-06F8A962D7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55EF9A-E532-48A1-AD45-05287A8C8E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BCF0A-EC3D-43B6-9491-9E5C1DB49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딥러닝은</a:t>
            </a:r>
            <a:r>
              <a:rPr lang="ko-KR" altLang="en-US" dirty="0"/>
              <a:t> 깊은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r>
              <a:rPr lang="ko-KR" altLang="en-US" dirty="0"/>
              <a:t>의 등장에 따라 최근 몇 년 동안 놀라운 발전을 이루었습니다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학습 시에 거의 보지못했거나 한번도 보지못한 도메인의 데이터에 대해서는 성능이 좋지 못한 문제가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들면 사진 도메인에 속한 데이터로만 기린을 학습한 모델은 테스트 시에 스케치 도메인에 속한 기린 이미지가 들어오면 잘 구분을 하지 못하는 문제가 발생합니다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08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RSC</a:t>
            </a:r>
            <a:r>
              <a:rPr lang="ko-KR" altLang="en-US" dirty="0"/>
              <a:t>를 적용하지 않고 학습한 </a:t>
            </a:r>
            <a:r>
              <a:rPr lang="en-US" altLang="ko-KR" dirty="0"/>
              <a:t>MobileNetV2</a:t>
            </a:r>
            <a:r>
              <a:rPr lang="ko-KR" altLang="en-US" dirty="0"/>
              <a:t>와 적용하고 학습한 </a:t>
            </a:r>
            <a:r>
              <a:rPr lang="en-US" altLang="ko-KR" dirty="0"/>
              <a:t>MobileNetV2 </a:t>
            </a:r>
            <a:r>
              <a:rPr lang="ko-KR" altLang="en-US" dirty="0"/>
              <a:t>간의 </a:t>
            </a:r>
            <a:r>
              <a:rPr lang="ko-KR" altLang="en-US" dirty="0" err="1"/>
              <a:t>시각화된</a:t>
            </a:r>
            <a:r>
              <a:rPr lang="ko-KR" altLang="en-US" dirty="0"/>
              <a:t> 특징을 비교한 그림입니다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같은 클래스에 대해 각각의 테스트 도메인에서 테스트 시에 활성화된 특징들인데 </a:t>
            </a:r>
            <a:r>
              <a:rPr lang="en-US" altLang="ko-KR" dirty="0"/>
              <a:t>RSC </a:t>
            </a:r>
            <a:r>
              <a:rPr lang="ko-KR" altLang="en-US" dirty="0"/>
              <a:t>적용 전과 적용 후 모두 </a:t>
            </a:r>
            <a:endParaRPr lang="en-US" altLang="ko-KR" dirty="0"/>
          </a:p>
          <a:p>
            <a:r>
              <a:rPr lang="ko-KR" altLang="en-US" dirty="0"/>
              <a:t>도메인이 다르더라도 같은 클래스이면 기린의 긴 목과 같은 공통된 특징을 보고 판단하는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RSC</a:t>
            </a:r>
            <a:r>
              <a:rPr lang="ko-KR" altLang="en-US" dirty="0"/>
              <a:t>를 적용했을 때의 더 넓게 특징이 활성화된 것을 확인할 수 있는데 </a:t>
            </a:r>
            <a:r>
              <a:rPr lang="en-US" altLang="ko-KR" dirty="0"/>
              <a:t>RSC</a:t>
            </a:r>
            <a:r>
              <a:rPr lang="ko-KR" altLang="en-US" dirty="0"/>
              <a:t>를 적용하게 되면 학습되는 도메인들에 불변한 특징들의 분포를 넓히도록 학습되기 때문 인 것 으로 추측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이전 페이지의 </a:t>
            </a:r>
            <a:r>
              <a:rPr lang="en-US" altLang="ko-KR" dirty="0"/>
              <a:t>RSC </a:t>
            </a:r>
            <a:r>
              <a:rPr lang="ko-KR" altLang="en-US" dirty="0"/>
              <a:t>적용 후의 성능 향상과 결부해보면</a:t>
            </a:r>
            <a:r>
              <a:rPr lang="en-US" altLang="ko-KR" dirty="0"/>
              <a:t>,</a:t>
            </a:r>
            <a:r>
              <a:rPr lang="ko-KR" altLang="en-US" dirty="0"/>
              <a:t> 모델이 학습한 특징의 분포를 넓히는 것이 도메인 일반화 성능을 향상시키는데 도움이 되는 것으로 판단됩니다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컴퓨터 비전 분야는 학습 시에 보지못한 도메인의 데이터에 대해서는 성능이 좋지 못한 문제점이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문제를 해결하기 위해 도메인 일반화 성능을 향상시키기 위한 연구가 진행되고 있는데 주로 </a:t>
            </a:r>
            <a:r>
              <a:rPr lang="en-US" altLang="ko-KR" dirty="0" err="1"/>
              <a:t>AlexNet</a:t>
            </a:r>
            <a:r>
              <a:rPr lang="ko-KR" altLang="en-US" dirty="0"/>
              <a:t>과 </a:t>
            </a:r>
            <a:r>
              <a:rPr lang="en-US" altLang="ko-KR" dirty="0" err="1"/>
              <a:t>ResNet</a:t>
            </a:r>
            <a:r>
              <a:rPr lang="ko-KR" altLang="en-US" dirty="0"/>
              <a:t>에 대해서만 실험이 진행되고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최근 모델을 경량화하기 위해 많이 사용되는 다른 </a:t>
            </a:r>
            <a:r>
              <a:rPr lang="en-US" altLang="ko-KR" dirty="0"/>
              <a:t>CNN </a:t>
            </a:r>
            <a:r>
              <a:rPr lang="ko-KR" altLang="en-US" dirty="0"/>
              <a:t>모델인 </a:t>
            </a:r>
            <a:r>
              <a:rPr lang="en-US" altLang="ko-KR" dirty="0"/>
              <a:t>MobileNetV2</a:t>
            </a:r>
            <a:r>
              <a:rPr lang="ko-KR" altLang="en-US" dirty="0"/>
              <a:t>에 도메인 기법을 적용할 필요성을 인지했습니다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실험에서는 도메인 일반화 기법들로 최신 기법인 </a:t>
            </a:r>
            <a:r>
              <a:rPr lang="en-US" altLang="ko-KR" dirty="0"/>
              <a:t>RSC</a:t>
            </a:r>
            <a:r>
              <a:rPr lang="ko-KR" altLang="en-US" dirty="0"/>
              <a:t>와 랜덤하게 </a:t>
            </a:r>
            <a:r>
              <a:rPr lang="ko-KR" altLang="en-US" dirty="0" err="1"/>
              <a:t>회색조</a:t>
            </a:r>
            <a:r>
              <a:rPr lang="ko-KR" altLang="en-US" dirty="0"/>
              <a:t> 이미지로 변환하는 방법을 사용하였고 이를 통해 </a:t>
            </a:r>
            <a:r>
              <a:rPr lang="en-US" altLang="ko-KR" dirty="0"/>
              <a:t>MobileNetV2</a:t>
            </a:r>
            <a:r>
              <a:rPr lang="ko-KR" altLang="en-US" dirty="0"/>
              <a:t>의 도메인 일반화 성능을 향상시켰습니다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또한 랜덤하게 </a:t>
            </a:r>
            <a:r>
              <a:rPr lang="ko-KR" altLang="en-US" dirty="0" err="1"/>
              <a:t>회색조</a:t>
            </a:r>
            <a:r>
              <a:rPr lang="ko-KR" altLang="en-US" dirty="0"/>
              <a:t> 이미지로 변환하는 최적의 확률을 찾아 최종적으로 기본적인 </a:t>
            </a:r>
            <a:r>
              <a:rPr lang="en-US" altLang="ko-KR" dirty="0"/>
              <a:t>MobileNetV2 </a:t>
            </a:r>
            <a:r>
              <a:rPr lang="ko-KR" altLang="en-US" dirty="0"/>
              <a:t>대비 약 </a:t>
            </a:r>
            <a:r>
              <a:rPr lang="en-US" altLang="ko-KR" dirty="0"/>
              <a:t>2.28%</a:t>
            </a:r>
            <a:r>
              <a:rPr lang="ko-KR" altLang="en-US" dirty="0"/>
              <a:t>의 성능 향상을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RSC</a:t>
            </a:r>
            <a:r>
              <a:rPr lang="ko-KR" altLang="en-US" dirty="0"/>
              <a:t>를 적용했을 때 도메인에 불변한 공통적인 특징을 추출하는지 확인하기 위해 </a:t>
            </a:r>
            <a:r>
              <a:rPr lang="en-US" altLang="ko-KR" dirty="0"/>
              <a:t>Grad-CAM</a:t>
            </a:r>
            <a:r>
              <a:rPr lang="ko-KR" altLang="en-US" dirty="0"/>
              <a:t>을 통해 특징을 시각화 하고 비교하였고 도메인이 다르더라도 같은 클래스이면 공통된 특징을 추출하는 것을 확인했습니다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72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3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도메인 이동이 일어났다고 하는데 이는 컴퓨터 비전 분야에서 모델의 일관적인 성능을 보장하지 못하게 하는 원인을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문제를 해결해서 모델이 일관적인 성능을 유지하게 하기위한 많은 연구들이 진행중인데</a:t>
            </a:r>
            <a:r>
              <a:rPr lang="en-US" altLang="ko-KR" dirty="0"/>
              <a:t>, </a:t>
            </a:r>
            <a:r>
              <a:rPr lang="ko-KR" altLang="en-US" dirty="0"/>
              <a:t>이들은 크게 도메인 적응</a:t>
            </a:r>
            <a:r>
              <a:rPr lang="en-US" altLang="ko-KR" dirty="0"/>
              <a:t>(Adaptation)</a:t>
            </a:r>
            <a:r>
              <a:rPr lang="ko-KR" altLang="en-US" dirty="0"/>
              <a:t>과 도메인 일반화</a:t>
            </a:r>
            <a:r>
              <a:rPr lang="en-US" altLang="ko-KR" dirty="0"/>
              <a:t>(Domain Generalization)</a:t>
            </a:r>
            <a:r>
              <a:rPr lang="ko-KR" altLang="en-US" dirty="0"/>
              <a:t>로 나누어 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 연구 모두 도메인이 바뀌더라도 불변하는 특징들을 모델이 추출하게 하기 위한 연구입니다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차이점은 도메인 적응은 테스트에 사용되는 데이터가 속한 도메인이 학습 시에 소량이라도 포함되어 있는 경우에 대한 연구이고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도메인 일반화는 테스트에 사용되는 데이터가 속한 도메인이 학습 시에는 포함되지 않는 경우에 대한 연구입니다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도메인 일반화 연구는 </a:t>
            </a:r>
            <a:r>
              <a:rPr lang="en-US" altLang="ko-KR" dirty="0"/>
              <a:t>CNN </a:t>
            </a:r>
            <a:r>
              <a:rPr lang="ko-KR" altLang="en-US" dirty="0"/>
              <a:t>모델 중 주로 </a:t>
            </a:r>
            <a:r>
              <a:rPr lang="en-US" altLang="ko-KR" dirty="0" err="1"/>
              <a:t>AlexNet</a:t>
            </a:r>
            <a:r>
              <a:rPr lang="ko-KR" altLang="en-US" dirty="0"/>
              <a:t>과 </a:t>
            </a:r>
            <a:r>
              <a:rPr lang="en-US" altLang="ko-KR" dirty="0" err="1"/>
              <a:t>ResNet</a:t>
            </a:r>
            <a:r>
              <a:rPr lang="ko-KR" altLang="en-US" dirty="0"/>
              <a:t>에서 진행되기 때문에 요즘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모델을 경량화 하기 위해 많이 사용되는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MobileNetV2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에서도 도메인 일반화 기법이 작동하는지 확인할 필요성을 인지했습니다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7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논문에서 도메인 일반화 기법을 적용한 </a:t>
            </a:r>
            <a:r>
              <a:rPr lang="en-US" altLang="ko-KR" dirty="0"/>
              <a:t>CNN </a:t>
            </a:r>
            <a:r>
              <a:rPr lang="ko-KR" altLang="en-US" dirty="0"/>
              <a:t>모델인 </a:t>
            </a:r>
            <a:r>
              <a:rPr lang="en-US" altLang="ko-KR" dirty="0"/>
              <a:t>MobileNetV2</a:t>
            </a:r>
            <a:r>
              <a:rPr lang="ko-KR" altLang="en-US" dirty="0"/>
              <a:t>는 모델의 경량화를 하기 위해 많이 사용되는 </a:t>
            </a:r>
            <a:r>
              <a:rPr lang="en-US" altLang="ko-KR" dirty="0"/>
              <a:t>CNN </a:t>
            </a:r>
            <a:r>
              <a:rPr lang="ko-KR" altLang="en-US" dirty="0"/>
              <a:t>모델입니다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MobileNetV2</a:t>
            </a:r>
            <a:r>
              <a:rPr lang="ko-KR" altLang="en-US" dirty="0"/>
              <a:t>는 기존의 </a:t>
            </a:r>
            <a:r>
              <a:rPr lang="en-US" altLang="ko-KR" dirty="0" err="1"/>
              <a:t>MobileNet</a:t>
            </a:r>
            <a:r>
              <a:rPr lang="ko-KR" altLang="en-US" dirty="0"/>
              <a:t>에서 </a:t>
            </a:r>
            <a:r>
              <a:rPr lang="en-US" altLang="ko-KR" dirty="0"/>
              <a:t>Inverted Residual </a:t>
            </a:r>
            <a:r>
              <a:rPr lang="ko-KR" altLang="en-US" dirty="0"/>
              <a:t>구조를 추가하고 파라미터 수와 </a:t>
            </a:r>
            <a:r>
              <a:rPr lang="ko-KR" altLang="en-US" dirty="0" err="1"/>
              <a:t>계산량을</a:t>
            </a:r>
            <a:r>
              <a:rPr lang="ko-KR" altLang="en-US" dirty="0"/>
              <a:t> 더 감소시켰습니다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오직 블록에서만 채널의 수를 증가시켰고 전체적으로는 </a:t>
            </a:r>
            <a:r>
              <a:rPr lang="ko-KR" altLang="en-US" dirty="0" err="1"/>
              <a:t>컨볼루션</a:t>
            </a:r>
            <a:r>
              <a:rPr lang="ko-KR" altLang="en-US" dirty="0"/>
              <a:t> 층에서 채널의 수를 줄였습니다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8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사용한 최신 도메인 일반화 기법인 </a:t>
            </a:r>
            <a:r>
              <a:rPr lang="en-US" altLang="ko-KR" dirty="0"/>
              <a:t>RSC</a:t>
            </a:r>
            <a:r>
              <a:rPr lang="ko-KR" altLang="en-US" dirty="0"/>
              <a:t>를 설명하겠습니다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RSC</a:t>
            </a:r>
            <a:r>
              <a:rPr lang="ko-KR" altLang="en-US" dirty="0"/>
              <a:t>는 </a:t>
            </a:r>
            <a:r>
              <a:rPr lang="en-US" altLang="ko-KR" dirty="0"/>
              <a:t>Representation Self-Challenging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간단한 </a:t>
            </a:r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 err="1"/>
              <a:t>heuristi</a:t>
            </a:r>
            <a:r>
              <a:rPr lang="ko-KR" altLang="en-US" dirty="0"/>
              <a:t>을 사용하여 현재 도메인 일반화 연구에서 </a:t>
            </a:r>
            <a:r>
              <a:rPr lang="en-US" altLang="ko-KR" dirty="0"/>
              <a:t>SOTA</a:t>
            </a:r>
            <a:r>
              <a:rPr lang="ko-KR" altLang="en-US" dirty="0"/>
              <a:t>를 달성했습니다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RSC</a:t>
            </a:r>
            <a:r>
              <a:rPr lang="ko-KR" altLang="en-US" dirty="0"/>
              <a:t>는 학습 시에 높은 경사를 가지고 있는 지배적인 특징들을 </a:t>
            </a:r>
            <a:r>
              <a:rPr lang="ko-KR" altLang="en-US" dirty="0" err="1"/>
              <a:t>마스킹을</a:t>
            </a:r>
            <a:r>
              <a:rPr lang="ko-KR" altLang="en-US" dirty="0"/>
              <a:t> 통해 버리고 정답 클래스와 관련된 덜 지배적인 특징들을 </a:t>
            </a:r>
            <a:r>
              <a:rPr lang="ko-KR" altLang="en-US" dirty="0" err="1"/>
              <a:t>학습함으로서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의 일반화 성능을 상당히 향상시켰는데 방법은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이미지가 입력으로 들어오면 </a:t>
            </a:r>
            <a:r>
              <a:rPr lang="ko-KR" altLang="en-US" dirty="0" err="1"/>
              <a:t>컨볼루션</a:t>
            </a:r>
            <a:r>
              <a:rPr lang="ko-KR" altLang="en-US" dirty="0"/>
              <a:t> 층들을 거쳐서 특징 </a:t>
            </a:r>
            <a:r>
              <a:rPr lang="ko-KR" altLang="en-US" dirty="0" err="1"/>
              <a:t>맵이</a:t>
            </a:r>
            <a:r>
              <a:rPr lang="ko-KR" altLang="en-US" dirty="0"/>
              <a:t> 추출되는데 이를 복사해서 정답 라벨과 비교해 특징이 갖는 각 픽셀의 경사도를 계산합니다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계산한 경사도를 활용해서 </a:t>
            </a:r>
            <a:r>
              <a:rPr lang="ko-KR" altLang="en-US" dirty="0" err="1"/>
              <a:t>마스킹을</a:t>
            </a:r>
            <a:r>
              <a:rPr lang="ko-KR" altLang="en-US" dirty="0"/>
              <a:t> 할 마스크를 만들게 되는데 </a:t>
            </a:r>
            <a:r>
              <a:rPr lang="en-US" altLang="ko-KR" dirty="0"/>
              <a:t>50%</a:t>
            </a:r>
            <a:r>
              <a:rPr lang="ko-KR" altLang="en-US" dirty="0"/>
              <a:t>의 확률로 랜덤하게 픽셀 단위 방식이나 채널 단위 방식을 사용해서 마스크를 만들게 됩니다</a:t>
            </a:r>
            <a:r>
              <a:rPr lang="en-US" altLang="ko-KR" dirty="0"/>
              <a:t>.</a:t>
            </a:r>
          </a:p>
          <a:p>
            <a:pPr marL="171450" lvl="0" indent="-171450">
              <a:buFontTx/>
              <a:buChar char="-"/>
            </a:pPr>
            <a:r>
              <a:rPr lang="ko-KR" altLang="en-US" dirty="0"/>
              <a:t>첫번째 방식은 픽셀 단위 방식인데 그림에서 처럼 각 채널의 픽셀 값에 각 채널의 경사도 평균을 곱한다음 픽셀 단위로 더해주게 됩니다</a:t>
            </a:r>
            <a:r>
              <a:rPr lang="en-US" altLang="ko-KR" dirty="0"/>
              <a:t>.</a:t>
            </a:r>
          </a:p>
          <a:p>
            <a:pPr marL="171450" lvl="0" indent="-171450">
              <a:buFontTx/>
              <a:buChar char="-"/>
            </a:pPr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벡터형태로 형태를 바꿔준 후에 각 채널의 픽셀 값에 각 채널의 경사도 평균을 곱한다음 값 중 상위 </a:t>
            </a:r>
            <a:r>
              <a:rPr lang="en-US" altLang="ko-KR" dirty="0"/>
              <a:t>33.3% </a:t>
            </a:r>
            <a:r>
              <a:rPr lang="ko-KR" altLang="en-US" dirty="0"/>
              <a:t>이상은 </a:t>
            </a:r>
            <a:r>
              <a:rPr lang="ko-KR" altLang="en-US" dirty="0" err="1"/>
              <a:t>마스킹을</a:t>
            </a:r>
            <a:r>
              <a:rPr lang="ko-KR" altLang="en-US" dirty="0"/>
              <a:t> 해주기 위해 해당 위치에 상위 </a:t>
            </a:r>
            <a:r>
              <a:rPr lang="en-US" altLang="ko-KR" dirty="0"/>
              <a:t>33% </a:t>
            </a:r>
            <a:r>
              <a:rPr lang="ko-KR" altLang="en-US" dirty="0"/>
              <a:t>이상이면 </a:t>
            </a:r>
            <a:r>
              <a:rPr lang="en-US" altLang="ko-KR" dirty="0"/>
              <a:t>0,</a:t>
            </a:r>
            <a:r>
              <a:rPr lang="ko-KR" altLang="en-US" dirty="0"/>
              <a:t> 아니면 </a:t>
            </a:r>
            <a:r>
              <a:rPr lang="en-US" altLang="ko-KR" dirty="0"/>
              <a:t>1</a:t>
            </a:r>
            <a:r>
              <a:rPr lang="ko-KR" altLang="en-US" dirty="0"/>
              <a:t>로 값을 설정해 </a:t>
            </a:r>
            <a:r>
              <a:rPr lang="ko-KR" altLang="en-US" dirty="0" err="1"/>
              <a:t>넣마스크를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</a:p>
          <a:p>
            <a:pPr marL="171450" lvl="0" indent="-171450">
              <a:buFontTx/>
              <a:buChar char="-"/>
            </a:pPr>
            <a:r>
              <a:rPr lang="ko-KR" altLang="en-US" dirty="0"/>
              <a:t>그리고 다시 맵 형태로 </a:t>
            </a:r>
            <a:r>
              <a:rPr lang="ko-KR" altLang="en-US" dirty="0" err="1"/>
              <a:t>바꾸어줍니다</a:t>
            </a:r>
            <a:r>
              <a:rPr lang="en-US" altLang="ko-KR" dirty="0"/>
              <a:t>.</a:t>
            </a:r>
          </a:p>
          <a:p>
            <a:pPr marL="171450" lvl="0" indent="-171450">
              <a:buFontTx/>
              <a:buChar char="-"/>
            </a:pP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ko-KR" altLang="en-US" dirty="0"/>
              <a:t>두번째 방식은 </a:t>
            </a:r>
            <a:r>
              <a:rPr lang="ko-KR" altLang="en-US" dirty="0" err="1"/>
              <a:t>채널단위방식입니다</a:t>
            </a:r>
            <a:r>
              <a:rPr lang="en-US" altLang="ko-KR" dirty="0"/>
              <a:t>. </a:t>
            </a:r>
          </a:p>
          <a:p>
            <a:pPr marL="171450" lvl="0" indent="-171450">
              <a:buFontTx/>
              <a:buChar char="-"/>
            </a:pPr>
            <a:r>
              <a:rPr lang="ko-KR" altLang="en-US" dirty="0"/>
              <a:t>채널 단위 방식은 각 채널의 경사도 평균 중 상위 </a:t>
            </a:r>
            <a:r>
              <a:rPr lang="en-US" altLang="ko-KR" dirty="0"/>
              <a:t>33.3% </a:t>
            </a:r>
            <a:r>
              <a:rPr lang="ko-KR" altLang="en-US" dirty="0"/>
              <a:t>이상은 </a:t>
            </a:r>
            <a:r>
              <a:rPr lang="ko-KR" altLang="en-US" dirty="0" err="1"/>
              <a:t>마스킹을</a:t>
            </a:r>
            <a:r>
              <a:rPr lang="ko-KR" altLang="en-US" dirty="0"/>
              <a:t> 해주기 위해 해당 위치에 상위 </a:t>
            </a:r>
            <a:r>
              <a:rPr lang="en-US" altLang="ko-KR" dirty="0"/>
              <a:t>33% </a:t>
            </a:r>
            <a:r>
              <a:rPr lang="ko-KR" altLang="en-US" dirty="0"/>
              <a:t>이상이면 </a:t>
            </a:r>
            <a:r>
              <a:rPr lang="en-US" altLang="ko-KR" dirty="0"/>
              <a:t>0,</a:t>
            </a:r>
            <a:r>
              <a:rPr lang="ko-KR" altLang="en-US" dirty="0"/>
              <a:t> 아니면 </a:t>
            </a:r>
            <a:r>
              <a:rPr lang="en-US" altLang="ko-KR" dirty="0"/>
              <a:t>1</a:t>
            </a:r>
            <a:r>
              <a:rPr lang="ko-KR" altLang="en-US" dirty="0"/>
              <a:t>로 값을 설정해 마스크를 생성합니다</a:t>
            </a:r>
            <a:r>
              <a:rPr lang="en-US" altLang="ko-KR" dirty="0"/>
              <a:t>.</a:t>
            </a:r>
          </a:p>
          <a:p>
            <a:pPr marL="171450" lvl="0" indent="-171450">
              <a:buFontTx/>
              <a:buChar char="-"/>
            </a:pPr>
            <a:r>
              <a:rPr lang="ko-KR" altLang="en-US" dirty="0"/>
              <a:t>그리고 다시 맵 형태로 </a:t>
            </a:r>
            <a:r>
              <a:rPr lang="ko-KR" altLang="en-US" dirty="0" err="1"/>
              <a:t>바꾸어줍니다</a:t>
            </a:r>
            <a:r>
              <a:rPr lang="en-US" altLang="ko-KR" dirty="0"/>
              <a:t>.</a:t>
            </a:r>
          </a:p>
          <a:p>
            <a:pPr marL="171450" lvl="0" indent="-171450">
              <a:buFontTx/>
              <a:buChar char="-"/>
            </a:pPr>
            <a:endParaRPr lang="en-US" altLang="ko-KR" dirty="0"/>
          </a:p>
          <a:p>
            <a:pPr marL="171450" lvl="0" indent="-171450">
              <a:buFontTx/>
              <a:buChar char="-"/>
            </a:pPr>
            <a:endParaRPr lang="en-US" altLang="ko-KR" dirty="0"/>
          </a:p>
          <a:p>
            <a:pPr marL="0" lv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또한 마스크는 전체 배치 중 </a:t>
            </a:r>
            <a:r>
              <a:rPr lang="en-US" altLang="ko-KR" dirty="0"/>
              <a:t>33%</a:t>
            </a:r>
            <a:r>
              <a:rPr lang="ko-KR" altLang="en-US" dirty="0"/>
              <a:t>의 샘플을 </a:t>
            </a:r>
            <a:r>
              <a:rPr lang="ko-KR" altLang="en-US" dirty="0" err="1"/>
              <a:t>마스킹할</a:t>
            </a:r>
            <a:r>
              <a:rPr lang="ko-KR" altLang="en-US" dirty="0"/>
              <a:t> 수 있게 하여 최종적인 마스크가 생성됩니다</a:t>
            </a:r>
            <a:r>
              <a:rPr lang="en-US" altLang="ko-KR" dirty="0"/>
              <a:t>.</a:t>
            </a:r>
          </a:p>
          <a:p>
            <a:pPr marL="0" lv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생성한 마스크로 원본 특징 </a:t>
            </a:r>
            <a:r>
              <a:rPr lang="ko-KR" altLang="en-US" dirty="0" err="1"/>
              <a:t>맵에</a:t>
            </a:r>
            <a:r>
              <a:rPr lang="ko-KR" altLang="en-US" dirty="0"/>
              <a:t> </a:t>
            </a:r>
            <a:r>
              <a:rPr lang="ko-KR" altLang="en-US" dirty="0" err="1"/>
              <a:t>마스킹하여</a:t>
            </a:r>
            <a:r>
              <a:rPr lang="ko-KR" altLang="en-US" dirty="0"/>
              <a:t> 실제 학습을 진행합니다</a:t>
            </a:r>
            <a:r>
              <a:rPr lang="en-US" altLang="ko-KR" dirty="0"/>
              <a:t>.</a:t>
            </a:r>
          </a:p>
          <a:p>
            <a:pPr marL="0" lvl="0" indent="0">
              <a:buFontTx/>
              <a:buNone/>
            </a:pPr>
            <a:endParaRPr lang="en-US" altLang="ko-KR" dirty="0"/>
          </a:p>
          <a:p>
            <a:pPr marL="0" lvl="0" indent="0">
              <a:buFontTx/>
              <a:buNone/>
            </a:pPr>
            <a:r>
              <a:rPr lang="ko-KR" altLang="en-US" dirty="0"/>
              <a:t>이렇게 하게 되면 모델이 판단 시에 기존에 지배적인 특징들에 대한 의존도를 낮추고 덜 지배적인 특징들도 함께 보고 판단할 수 있게 되어 </a:t>
            </a:r>
            <a:endParaRPr lang="en-US" altLang="ko-KR" dirty="0"/>
          </a:p>
          <a:p>
            <a:pPr marL="0" lvl="0" indent="0">
              <a:buFontTx/>
              <a:buNone/>
            </a:pPr>
            <a:r>
              <a:rPr lang="ko-KR" altLang="en-US" dirty="0"/>
              <a:t>일반화 성능이 향상하게 됩니다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6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 사용한 도메인 일반화 기법은 모델에 입력 이미지들이 들어가기 전</a:t>
            </a:r>
            <a:r>
              <a:rPr lang="en-US" altLang="ko-KR" dirty="0"/>
              <a:t>, </a:t>
            </a:r>
            <a:r>
              <a:rPr lang="ko-KR" altLang="en-US" dirty="0"/>
              <a:t>사전에 정해진 확률에 의해 랜덤하게 컬러 이미지를 </a:t>
            </a:r>
            <a:r>
              <a:rPr lang="ko-KR" altLang="en-US" dirty="0" err="1"/>
              <a:t>회색조</a:t>
            </a:r>
            <a:r>
              <a:rPr lang="ko-KR" altLang="en-US" dirty="0"/>
              <a:t> 이미지로 변환하는 </a:t>
            </a:r>
            <a:r>
              <a:rPr lang="en-US" altLang="ko-KR" dirty="0"/>
              <a:t>Data Augmentation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기법은 적당한 확률을 설정하게 되면</a:t>
            </a:r>
            <a:r>
              <a:rPr lang="en-US" altLang="ko-KR" dirty="0"/>
              <a:t>, </a:t>
            </a:r>
            <a:r>
              <a:rPr lang="ko-KR" altLang="en-US" dirty="0"/>
              <a:t>모델의 도메인 일반화 성능을 상당히 향상시킬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테스트 도메인이 스케치 도메인과 같이 색이 없는 도메인일 경우에 효과적입니다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7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실험에 사용한 데이터셋은 도메인 일반화 연구에 주로 사용되는 </a:t>
            </a:r>
            <a:r>
              <a:rPr lang="en-US" altLang="ko-KR" dirty="0"/>
              <a:t>PACS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개의 클래스를 공유하는 </a:t>
            </a:r>
            <a:r>
              <a:rPr lang="en-US" altLang="ko-KR" dirty="0"/>
              <a:t>4</a:t>
            </a:r>
            <a:r>
              <a:rPr lang="ko-KR" altLang="en-US" dirty="0"/>
              <a:t>개의 도메인으로 이루어진 총 </a:t>
            </a:r>
            <a:r>
              <a:rPr lang="en-US" altLang="ko-KR" dirty="0"/>
              <a:t>9,911</a:t>
            </a:r>
            <a:r>
              <a:rPr lang="ko-KR" altLang="en-US" dirty="0"/>
              <a:t>장의 이미지들로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클래스는 코끼리</a:t>
            </a:r>
            <a:r>
              <a:rPr lang="en-US" altLang="ko-KR" dirty="0"/>
              <a:t>,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기린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r>
              <a:rPr lang="en-US" altLang="ko-KR" dirty="0"/>
              <a:t>,</a:t>
            </a:r>
            <a:r>
              <a:rPr lang="ko-KR" altLang="en-US" dirty="0"/>
              <a:t>말</a:t>
            </a:r>
            <a:r>
              <a:rPr lang="en-US" altLang="ko-KR" dirty="0"/>
              <a:t>,</a:t>
            </a:r>
            <a:r>
              <a:rPr lang="ko-KR" altLang="en-US" dirty="0"/>
              <a:t>집</a:t>
            </a:r>
            <a:r>
              <a:rPr lang="en-US" altLang="ko-KR" dirty="0"/>
              <a:t>,</a:t>
            </a:r>
            <a:r>
              <a:rPr lang="ko-KR" altLang="en-US" dirty="0"/>
              <a:t>사람 으로 구성되어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도메인은 사진 도메인</a:t>
            </a:r>
            <a:r>
              <a:rPr lang="en-US" altLang="ko-KR" dirty="0"/>
              <a:t>, </a:t>
            </a:r>
            <a:r>
              <a:rPr lang="ko-KR" altLang="en-US" dirty="0"/>
              <a:t>아트 도메인</a:t>
            </a:r>
            <a:r>
              <a:rPr lang="en-US" altLang="ko-KR" dirty="0"/>
              <a:t>, </a:t>
            </a:r>
            <a:r>
              <a:rPr lang="ko-KR" altLang="en-US" dirty="0" err="1"/>
              <a:t>카툰</a:t>
            </a:r>
            <a:r>
              <a:rPr lang="ko-KR" altLang="en-US" dirty="0"/>
              <a:t> 도메인</a:t>
            </a:r>
            <a:r>
              <a:rPr lang="en-US" altLang="ko-KR" dirty="0"/>
              <a:t>, </a:t>
            </a:r>
            <a:r>
              <a:rPr lang="ko-KR" altLang="en-US" dirty="0"/>
              <a:t>스케치 도메인으로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6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설정은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세대 수는 </a:t>
            </a:r>
            <a:r>
              <a:rPr lang="en-US" altLang="ko-KR" dirty="0"/>
              <a:t>30, </a:t>
            </a:r>
            <a:r>
              <a:rPr lang="ko-KR" altLang="en-US" dirty="0"/>
              <a:t>배치 크기 </a:t>
            </a:r>
            <a:r>
              <a:rPr lang="en-US" altLang="ko-KR" dirty="0"/>
              <a:t>128, </a:t>
            </a:r>
            <a:r>
              <a:rPr lang="ko-KR" altLang="en-US" dirty="0"/>
              <a:t>초기 </a:t>
            </a:r>
            <a:r>
              <a:rPr lang="ko-KR" altLang="en-US" dirty="0" err="1"/>
              <a:t>학습률은</a:t>
            </a:r>
            <a:r>
              <a:rPr lang="ko-KR" altLang="en-US" dirty="0"/>
              <a:t> </a:t>
            </a:r>
            <a:r>
              <a:rPr lang="en-US" altLang="ko-KR" dirty="0"/>
              <a:t>0.004</a:t>
            </a:r>
            <a:r>
              <a:rPr lang="ko-KR" altLang="en-US" dirty="0"/>
              <a:t>이고</a:t>
            </a:r>
            <a:r>
              <a:rPr lang="en-US" altLang="ko-KR" dirty="0"/>
              <a:t>, 24</a:t>
            </a:r>
            <a:r>
              <a:rPr lang="ko-KR" altLang="en-US" dirty="0"/>
              <a:t>세대수에서 </a:t>
            </a:r>
            <a:r>
              <a:rPr lang="en-US" altLang="ko-KR" dirty="0"/>
              <a:t>0.1</a:t>
            </a:r>
            <a:r>
              <a:rPr lang="ko-KR" altLang="en-US" dirty="0"/>
              <a:t>을 곱해서 </a:t>
            </a:r>
            <a:r>
              <a:rPr lang="ko-KR" altLang="en-US" dirty="0" err="1"/>
              <a:t>학습률을</a:t>
            </a:r>
            <a:r>
              <a:rPr lang="ko-KR" altLang="en-US" dirty="0"/>
              <a:t> 감소합니다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사용한 데이터 확대 기법은 랜덤하게 수평으로 뒤집기</a:t>
            </a:r>
            <a:r>
              <a:rPr lang="en-US" altLang="ko-KR" dirty="0"/>
              <a:t>, </a:t>
            </a:r>
            <a:r>
              <a:rPr lang="ko-KR" altLang="en-US" dirty="0"/>
              <a:t>랜덤하게 이미지를 </a:t>
            </a:r>
            <a:r>
              <a:rPr lang="ko-KR" altLang="en-US" dirty="0" err="1"/>
              <a:t>크롭하기</a:t>
            </a:r>
            <a:r>
              <a:rPr lang="en-US" altLang="ko-KR" dirty="0"/>
              <a:t>, </a:t>
            </a:r>
            <a:r>
              <a:rPr lang="ko-KR" altLang="en-US" dirty="0"/>
              <a:t>랜덤하게 </a:t>
            </a:r>
            <a:r>
              <a:rPr lang="ko-KR" altLang="en-US" dirty="0" err="1"/>
              <a:t>회색조</a:t>
            </a:r>
            <a:r>
              <a:rPr lang="ko-KR" altLang="en-US" dirty="0"/>
              <a:t> 이미지로 변환하기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랜덤하게 </a:t>
            </a:r>
            <a:r>
              <a:rPr lang="ko-KR" altLang="en-US" dirty="0" err="1"/>
              <a:t>회색조</a:t>
            </a:r>
            <a:r>
              <a:rPr lang="ko-KR" altLang="en-US" dirty="0"/>
              <a:t> 이미지로 변환하는 확률은 </a:t>
            </a:r>
            <a:r>
              <a:rPr lang="en-US" altLang="ko-KR" dirty="0"/>
              <a:t>RSC </a:t>
            </a:r>
            <a:r>
              <a:rPr lang="ko-KR" altLang="en-US" dirty="0"/>
              <a:t>적용전과 </a:t>
            </a:r>
            <a:r>
              <a:rPr lang="en-US" altLang="ko-KR" dirty="0"/>
              <a:t>RSC </a:t>
            </a:r>
            <a:r>
              <a:rPr lang="ko-KR" altLang="en-US" dirty="0"/>
              <a:t>적용 후 비교 실험에서는 먼저 </a:t>
            </a:r>
            <a:r>
              <a:rPr lang="en-US" altLang="ko-KR" dirty="0"/>
              <a:t>10%</a:t>
            </a:r>
            <a:r>
              <a:rPr lang="ko-KR" altLang="en-US" dirty="0"/>
              <a:t>로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도메인이 한번씩 테스트 도메인으로 하면서 학습하고 테스트해서 전체적인 평균 성능을 확인합니다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6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실험의 전체적인 개요는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실험 </a:t>
            </a:r>
            <a:r>
              <a:rPr lang="en-US" altLang="ko-KR" dirty="0"/>
              <a:t>RSC</a:t>
            </a:r>
            <a:r>
              <a:rPr lang="ko-KR" altLang="en-US" dirty="0"/>
              <a:t>를 적용하지 않은 </a:t>
            </a:r>
            <a:r>
              <a:rPr lang="en-US" altLang="ko-KR" dirty="0"/>
              <a:t>MobileNetV2</a:t>
            </a:r>
            <a:r>
              <a:rPr lang="ko-KR" altLang="en-US" dirty="0"/>
              <a:t>와 적용한 </a:t>
            </a:r>
            <a:r>
              <a:rPr lang="en-US" altLang="ko-KR" dirty="0"/>
              <a:t>MobileNetV2</a:t>
            </a:r>
            <a:r>
              <a:rPr lang="ko-KR" altLang="en-US" dirty="0"/>
              <a:t>와의 성능을 비교했습니다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RSC</a:t>
            </a:r>
            <a:r>
              <a:rPr lang="ko-KR" altLang="en-US" dirty="0"/>
              <a:t>는 특징 추출 이후 부분에 적용 되는데 높은 경사도를 가지고 있는 지배적인 특징들</a:t>
            </a:r>
            <a:r>
              <a:rPr lang="en-US" altLang="ko-KR" dirty="0"/>
              <a:t>(</a:t>
            </a:r>
            <a:r>
              <a:rPr lang="ko-KR" altLang="en-US" dirty="0"/>
              <a:t>코끼리로 보면 긴 코와 상아를 예시로 들 수 있습니다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그러한 지배적인 특징들을 버리고 정답 클래스와 관련되었지만 낮은 경사도를 가진 특징들을 학습하도록 유도합니다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 실험에서는 랜덤하게 </a:t>
            </a:r>
            <a:r>
              <a:rPr lang="ko-KR" altLang="en-US" dirty="0" err="1"/>
              <a:t>회색조</a:t>
            </a:r>
            <a:r>
              <a:rPr lang="ko-KR" altLang="en-US" dirty="0"/>
              <a:t> 이미지를 변환하는 확률을 기존의 </a:t>
            </a:r>
            <a:r>
              <a:rPr lang="en-US" altLang="ko-KR" dirty="0"/>
              <a:t>10%</a:t>
            </a:r>
            <a:r>
              <a:rPr lang="ko-KR" altLang="en-US" dirty="0"/>
              <a:t>에서 </a:t>
            </a:r>
            <a:r>
              <a:rPr lang="en-US" altLang="ko-KR" dirty="0"/>
              <a:t>15%, 20%</a:t>
            </a:r>
            <a:r>
              <a:rPr lang="ko-KR" altLang="en-US" dirty="0"/>
              <a:t>로 바꿔가면서 최적의 확률을 찾기 위해 성능을 비교했습니다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RSC</a:t>
            </a:r>
            <a:r>
              <a:rPr lang="ko-KR" altLang="en-US" dirty="0"/>
              <a:t>를 적용하지 않은 </a:t>
            </a:r>
            <a:r>
              <a:rPr lang="en-US" altLang="ko-KR" dirty="0"/>
              <a:t>MobileNetV2</a:t>
            </a:r>
            <a:r>
              <a:rPr lang="ko-KR" altLang="en-US" dirty="0"/>
              <a:t>와 적용한 </a:t>
            </a:r>
            <a:r>
              <a:rPr lang="en-US" altLang="ko-KR" dirty="0"/>
              <a:t>MobileNetV2</a:t>
            </a:r>
            <a:r>
              <a:rPr lang="ko-KR" altLang="en-US" dirty="0"/>
              <a:t>에서 특징을 각각 시각화하고 비교했습니다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4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실험 결과입니다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성능 비교 결과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RSC</a:t>
            </a:r>
            <a:r>
              <a:rPr lang="ko-KR" altLang="en-US" dirty="0"/>
              <a:t>를 적용한 </a:t>
            </a:r>
            <a:r>
              <a:rPr lang="en-US" altLang="ko-KR" dirty="0"/>
              <a:t>MobileNetV2</a:t>
            </a:r>
            <a:r>
              <a:rPr lang="ko-KR" altLang="en-US" dirty="0"/>
              <a:t>는 </a:t>
            </a:r>
            <a:r>
              <a:rPr lang="en-US" altLang="ko-KR" dirty="0"/>
              <a:t>RSC</a:t>
            </a:r>
            <a:r>
              <a:rPr lang="ko-KR" altLang="en-US" dirty="0"/>
              <a:t>를 적용하지 않은 거에 대비해서 테스트시에 정확도가 평균적으로 </a:t>
            </a:r>
            <a:r>
              <a:rPr lang="en-US" altLang="ko-KR" dirty="0"/>
              <a:t>1.65% </a:t>
            </a:r>
            <a:r>
              <a:rPr lang="ko-KR" altLang="en-US" dirty="0"/>
              <a:t>향상되는 결과를 확인했습니다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특히</a:t>
            </a:r>
            <a:r>
              <a:rPr lang="en-US" altLang="ko-KR" dirty="0"/>
              <a:t>,  </a:t>
            </a:r>
            <a:r>
              <a:rPr lang="ko-KR" altLang="en-US" dirty="0"/>
              <a:t>제일 어려운 테스트 도메인이라 할 수 있는 스케치에서 평균적으로 </a:t>
            </a:r>
            <a:r>
              <a:rPr lang="en-US" altLang="ko-KR" dirty="0"/>
              <a:t>2.95% </a:t>
            </a:r>
            <a:r>
              <a:rPr lang="ko-KR" altLang="en-US" dirty="0"/>
              <a:t>향상되었습니다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그리고 랜덤하게 </a:t>
            </a:r>
            <a:r>
              <a:rPr lang="ko-KR" altLang="en-US" dirty="0" err="1"/>
              <a:t>회색조</a:t>
            </a:r>
            <a:r>
              <a:rPr lang="ko-KR" altLang="en-US" dirty="0"/>
              <a:t> 이미지로 변환하는 확률을 기존의 </a:t>
            </a:r>
            <a:r>
              <a:rPr lang="en-US" altLang="ko-KR" dirty="0"/>
              <a:t>10%</a:t>
            </a:r>
            <a:r>
              <a:rPr lang="ko-KR" altLang="en-US" dirty="0"/>
              <a:t>에서 </a:t>
            </a:r>
            <a:r>
              <a:rPr lang="en-US" altLang="ko-KR" dirty="0"/>
              <a:t>15%</a:t>
            </a:r>
            <a:r>
              <a:rPr lang="ko-KR" altLang="en-US" dirty="0"/>
              <a:t>와 </a:t>
            </a:r>
            <a:r>
              <a:rPr lang="en-US" altLang="ko-KR" dirty="0"/>
              <a:t>20%</a:t>
            </a:r>
            <a:r>
              <a:rPr lang="ko-KR" altLang="en-US" dirty="0"/>
              <a:t>로 각각 변경해서 학습한 결과  </a:t>
            </a:r>
            <a:r>
              <a:rPr lang="en-US" altLang="ko-KR" dirty="0"/>
              <a:t>15% </a:t>
            </a:r>
            <a:r>
              <a:rPr lang="ko-KR" altLang="en-US" dirty="0"/>
              <a:t>변경시에 정확도가 테스트 시에 평균적으로 </a:t>
            </a:r>
            <a:r>
              <a:rPr lang="en-US" altLang="ko-KR" dirty="0"/>
              <a:t>0.63% </a:t>
            </a:r>
            <a:r>
              <a:rPr lang="ko-KR" altLang="en-US" dirty="0"/>
              <a:t>향상되었습니다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테스트 도메인이 스케치인 경우에서는 상당히 높은 향상이 있었는데 평균적으로 </a:t>
            </a:r>
            <a:r>
              <a:rPr lang="en-US" altLang="ko-KR" dirty="0"/>
              <a:t>2.53% </a:t>
            </a:r>
            <a:r>
              <a:rPr lang="ko-KR" altLang="en-US" dirty="0"/>
              <a:t>향상되는 결과를 확인했습니다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9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E08A081-454F-4D3D-8DE6-403B56DB1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4088" b="13653"/>
          <a:stretch/>
        </p:blipFill>
        <p:spPr>
          <a:xfrm>
            <a:off x="10427336" y="7801"/>
            <a:ext cx="1706880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6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7.png"/><Relationship Id="rId5" Type="http://schemas.openxmlformats.org/officeDocument/2006/relationships/image" Target="../media/image40.png"/><Relationship Id="rId10" Type="http://schemas.openxmlformats.org/officeDocument/2006/relationships/image" Target="../media/image26.png"/><Relationship Id="rId4" Type="http://schemas.openxmlformats.org/officeDocument/2006/relationships/image" Target="../media/image39.jpe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003" y="2462322"/>
            <a:ext cx="8839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Enhancing Domain Generalization Performance</a:t>
            </a:r>
          </a:p>
          <a:p>
            <a:pPr algn="ctr"/>
            <a:r>
              <a:rPr lang="en-US" altLang="ko-KR" sz="3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 Lightweight Convolutional Neural Network</a:t>
            </a:r>
            <a:endParaRPr lang="ko-KR" altLang="en-US" sz="3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43500" y="5187316"/>
            <a:ext cx="6614999" cy="1233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유영준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김대희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김인경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이재구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b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국민대학교 컴퓨터공학과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*jaekoo@kookmin.ac.kr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277E2F-9F42-44B2-9C6E-291234FE950A}"/>
              </a:ext>
            </a:extLst>
          </p:cNvPr>
          <p:cNvSpPr/>
          <p:nvPr/>
        </p:nvSpPr>
        <p:spPr>
          <a:xfrm>
            <a:off x="1181260" y="3526971"/>
            <a:ext cx="982948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j-lt"/>
              <a:ea typeface="제주고딕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B8D37-0DF7-420D-B59D-9D93CC6D4F7D}"/>
              </a:ext>
            </a:extLst>
          </p:cNvPr>
          <p:cNvSpPr txBox="1"/>
          <p:nvPr/>
        </p:nvSpPr>
        <p:spPr>
          <a:xfrm>
            <a:off x="11717907" y="6485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1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3F360-48DE-426D-BF8F-D85A4B7FB0E9}"/>
              </a:ext>
            </a:extLst>
          </p:cNvPr>
          <p:cNvSpPr txBox="1"/>
          <p:nvPr/>
        </p:nvSpPr>
        <p:spPr>
          <a:xfrm>
            <a:off x="1064195" y="10176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810-45F2-46BD-8892-34E810E7384C}"/>
              </a:ext>
            </a:extLst>
          </p:cNvPr>
          <p:cNvSpPr txBox="1"/>
          <p:nvPr/>
        </p:nvSpPr>
        <p:spPr>
          <a:xfrm>
            <a:off x="1069803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981C14FA-C602-4621-9383-3FF910089D03}"/>
              </a:ext>
            </a:extLst>
          </p:cNvPr>
          <p:cNvSpPr/>
          <p:nvPr/>
        </p:nvSpPr>
        <p:spPr>
          <a:xfrm>
            <a:off x="326575" y="4624466"/>
            <a:ext cx="8237069" cy="21464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6" name="그림 155" descr="잔디, 실외, 하늘, 포유류이(가) 표시된 사진&#10;&#10;자동 생성된 설명">
            <a:extLst>
              <a:ext uri="{FF2B5EF4-FFF2-40B4-BE49-F238E27FC236}">
                <a16:creationId xmlns:a16="http://schemas.microsoft.com/office/drawing/2014/main" id="{6100C707-EDA1-4782-B2D8-3A86D4966A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0" y="5300790"/>
            <a:ext cx="686062" cy="667993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5AED8BD-CF71-4EAD-8A0A-9E4F0D2B99CC}"/>
              </a:ext>
            </a:extLst>
          </p:cNvPr>
          <p:cNvSpPr/>
          <p:nvPr/>
        </p:nvSpPr>
        <p:spPr>
          <a:xfrm>
            <a:off x="1580988" y="4710752"/>
            <a:ext cx="1474715" cy="1771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945CD6E-6EEB-4062-B396-58C632C22945}"/>
              </a:ext>
            </a:extLst>
          </p:cNvPr>
          <p:cNvSpPr/>
          <p:nvPr/>
        </p:nvSpPr>
        <p:spPr>
          <a:xfrm>
            <a:off x="1635965" y="4755152"/>
            <a:ext cx="228989" cy="16830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Conv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97DB859-EA68-4B2B-904D-8B5B0B3D4FFD}"/>
              </a:ext>
            </a:extLst>
          </p:cNvPr>
          <p:cNvSpPr/>
          <p:nvPr/>
        </p:nvSpPr>
        <p:spPr>
          <a:xfrm>
            <a:off x="1912162" y="4755152"/>
            <a:ext cx="294225" cy="1679187"/>
          </a:xfrm>
          <a:prstGeom prst="rect">
            <a:avLst/>
          </a:prstGeom>
          <a:solidFill>
            <a:srgbClr val="71DA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Inverted Residual Block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FD9050B-2CCE-4CB2-85F9-95CF72A6980E}"/>
              </a:ext>
            </a:extLst>
          </p:cNvPr>
          <p:cNvSpPr/>
          <p:nvPr/>
        </p:nvSpPr>
        <p:spPr>
          <a:xfrm>
            <a:off x="2700465" y="4755152"/>
            <a:ext cx="294225" cy="1679187"/>
          </a:xfrm>
          <a:prstGeom prst="rect">
            <a:avLst/>
          </a:prstGeom>
          <a:solidFill>
            <a:srgbClr val="71DA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Inverted Residual Block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3EB647D-480E-4DB5-AFA0-A2919DD8F9E1}"/>
              </a:ext>
            </a:extLst>
          </p:cNvPr>
          <p:cNvSpPr/>
          <p:nvPr/>
        </p:nvSpPr>
        <p:spPr>
          <a:xfrm>
            <a:off x="2253037" y="5619166"/>
            <a:ext cx="92944" cy="849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D46AE0A6-31E4-4888-81DF-396EF3D34EDF}"/>
              </a:ext>
            </a:extLst>
          </p:cNvPr>
          <p:cNvSpPr/>
          <p:nvPr/>
        </p:nvSpPr>
        <p:spPr>
          <a:xfrm>
            <a:off x="1258671" y="5545534"/>
            <a:ext cx="220440" cy="19860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1DDFD3A-52BC-4246-8E3E-9CC41D590BB0}"/>
              </a:ext>
            </a:extLst>
          </p:cNvPr>
          <p:cNvSpPr/>
          <p:nvPr/>
        </p:nvSpPr>
        <p:spPr>
          <a:xfrm>
            <a:off x="3288263" y="4710752"/>
            <a:ext cx="1631335" cy="17713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곱하기 기호 164">
            <a:extLst>
              <a:ext uri="{FF2B5EF4-FFF2-40B4-BE49-F238E27FC236}">
                <a16:creationId xmlns:a16="http://schemas.microsoft.com/office/drawing/2014/main" id="{62260AF1-8CF9-4096-ACD7-41BE588C4AEF}"/>
              </a:ext>
            </a:extLst>
          </p:cNvPr>
          <p:cNvSpPr/>
          <p:nvPr/>
        </p:nvSpPr>
        <p:spPr>
          <a:xfrm>
            <a:off x="3304706" y="4730403"/>
            <a:ext cx="585609" cy="540437"/>
          </a:xfrm>
          <a:prstGeom prst="mathMultiply">
            <a:avLst>
              <a:gd name="adj1" fmla="val 9027"/>
            </a:avLst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5C9D64D-B304-445D-B14E-992BB58466D8}"/>
              </a:ext>
            </a:extLst>
          </p:cNvPr>
          <p:cNvSpPr/>
          <p:nvPr/>
        </p:nvSpPr>
        <p:spPr>
          <a:xfrm rot="5400000">
            <a:off x="4103152" y="4464611"/>
            <a:ext cx="336895" cy="105110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High gradient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91D81581-EDCD-4654-8EA6-E6A6A77AA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28" y="6076652"/>
            <a:ext cx="346009" cy="334344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AF5AE282-1289-4C8E-8591-4B550A9DA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809" y="4821715"/>
            <a:ext cx="346010" cy="336897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A48A8863-78B7-4F02-8884-FC8FCB593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810" y="5235309"/>
            <a:ext cx="346009" cy="336897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FEDC839A-1FEB-4E6F-9026-99912412A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0447" y="5663058"/>
            <a:ext cx="346010" cy="336897"/>
          </a:xfrm>
          <a:prstGeom prst="rect">
            <a:avLst/>
          </a:prstGeom>
        </p:spPr>
      </p:pic>
      <p:sp>
        <p:nvSpPr>
          <p:cNvPr id="172" name="곱하기 기호 171">
            <a:extLst>
              <a:ext uri="{FF2B5EF4-FFF2-40B4-BE49-F238E27FC236}">
                <a16:creationId xmlns:a16="http://schemas.microsoft.com/office/drawing/2014/main" id="{9013E2D0-942C-4FDD-8C77-D248CA653176}"/>
              </a:ext>
            </a:extLst>
          </p:cNvPr>
          <p:cNvSpPr/>
          <p:nvPr/>
        </p:nvSpPr>
        <p:spPr>
          <a:xfrm>
            <a:off x="3278072" y="5128624"/>
            <a:ext cx="585609" cy="540437"/>
          </a:xfrm>
          <a:prstGeom prst="mathMultiply">
            <a:avLst>
              <a:gd name="adj1" fmla="val 9027"/>
            </a:avLst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DD813CF-F1F4-40C9-846B-9B39DB5E12AD}"/>
              </a:ext>
            </a:extLst>
          </p:cNvPr>
          <p:cNvSpPr/>
          <p:nvPr/>
        </p:nvSpPr>
        <p:spPr>
          <a:xfrm rot="5400000">
            <a:off x="4103151" y="4878380"/>
            <a:ext cx="336897" cy="1051108"/>
          </a:xfrm>
          <a:prstGeom prst="rect">
            <a:avLst/>
          </a:prstGeom>
          <a:solidFill>
            <a:srgbClr val="68A04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High gradient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FCCB105-E2ED-494E-BED9-3002084EB272}"/>
              </a:ext>
            </a:extLst>
          </p:cNvPr>
          <p:cNvSpPr/>
          <p:nvPr/>
        </p:nvSpPr>
        <p:spPr>
          <a:xfrm rot="5400000">
            <a:off x="4103152" y="5718236"/>
            <a:ext cx="336895" cy="1051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Low gradient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5" name="곱하기 기호 174">
            <a:extLst>
              <a:ext uri="{FF2B5EF4-FFF2-40B4-BE49-F238E27FC236}">
                <a16:creationId xmlns:a16="http://schemas.microsoft.com/office/drawing/2014/main" id="{B90797BF-75B7-4C36-8193-BB913CE58885}"/>
              </a:ext>
            </a:extLst>
          </p:cNvPr>
          <p:cNvSpPr/>
          <p:nvPr/>
        </p:nvSpPr>
        <p:spPr>
          <a:xfrm>
            <a:off x="3278072" y="4719548"/>
            <a:ext cx="585609" cy="540437"/>
          </a:xfrm>
          <a:prstGeom prst="mathMultiply">
            <a:avLst>
              <a:gd name="adj1" fmla="val 9027"/>
            </a:avLst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360F8A-2E3E-4BDC-9BB1-921A7932D08F}"/>
              </a:ext>
            </a:extLst>
          </p:cNvPr>
          <p:cNvSpPr/>
          <p:nvPr/>
        </p:nvSpPr>
        <p:spPr>
          <a:xfrm rot="5400000">
            <a:off x="6003984" y="4674067"/>
            <a:ext cx="336741" cy="632362"/>
          </a:xfrm>
          <a:prstGeom prst="rect">
            <a:avLst/>
          </a:prstGeom>
          <a:solidFill>
            <a:srgbClr val="68A04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703BADAA-B241-485C-A2EF-27A1DBB5BE4F}"/>
              </a:ext>
            </a:extLst>
          </p:cNvPr>
          <p:cNvSpPr/>
          <p:nvPr/>
        </p:nvSpPr>
        <p:spPr>
          <a:xfrm>
            <a:off x="5407270" y="4710752"/>
            <a:ext cx="1216278" cy="17713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화살표: 오른쪽 177">
            <a:extLst>
              <a:ext uri="{FF2B5EF4-FFF2-40B4-BE49-F238E27FC236}">
                <a16:creationId xmlns:a16="http://schemas.microsoft.com/office/drawing/2014/main" id="{76E05095-6854-4C6B-BD7C-09AC66A09059}"/>
              </a:ext>
            </a:extLst>
          </p:cNvPr>
          <p:cNvSpPr/>
          <p:nvPr/>
        </p:nvSpPr>
        <p:spPr>
          <a:xfrm>
            <a:off x="5056127" y="5545534"/>
            <a:ext cx="220440" cy="19860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8BAAC9DB-5604-4268-ACEA-0A5E4C71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734" y="6076652"/>
            <a:ext cx="346009" cy="334344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D265EBB6-3C60-4A82-9649-F0EF92995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041" y="4821715"/>
            <a:ext cx="346010" cy="336897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47879BD1-6078-4765-B4A9-32293C134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816" y="5235309"/>
            <a:ext cx="346009" cy="336897"/>
          </a:xfrm>
          <a:prstGeom prst="rect">
            <a:avLst/>
          </a:prstGeom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B321B02E-8DF8-431B-8F47-2E43CE429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453" y="5663058"/>
            <a:ext cx="346010" cy="336897"/>
          </a:xfrm>
          <a:prstGeom prst="rect">
            <a:avLst/>
          </a:prstGeom>
        </p:spPr>
      </p:pic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51CF77B-6C25-43AB-A76C-4ECAC9D74E03}"/>
              </a:ext>
            </a:extLst>
          </p:cNvPr>
          <p:cNvSpPr/>
          <p:nvPr/>
        </p:nvSpPr>
        <p:spPr>
          <a:xfrm rot="5400000">
            <a:off x="6012785" y="5515072"/>
            <a:ext cx="336895" cy="632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C1DA1C5-17AB-4AA2-A9B6-E42E8E42BADC}"/>
              </a:ext>
            </a:extLst>
          </p:cNvPr>
          <p:cNvSpPr/>
          <p:nvPr/>
        </p:nvSpPr>
        <p:spPr>
          <a:xfrm rot="5400000">
            <a:off x="6015496" y="5929161"/>
            <a:ext cx="331473" cy="632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0063674-A377-4D92-BB23-F6D3AF509B0C}"/>
              </a:ext>
            </a:extLst>
          </p:cNvPr>
          <p:cNvSpPr/>
          <p:nvPr/>
        </p:nvSpPr>
        <p:spPr>
          <a:xfrm rot="5400000">
            <a:off x="6012785" y="5086635"/>
            <a:ext cx="336895" cy="6323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6" name="화살표: 오른쪽 185">
            <a:extLst>
              <a:ext uri="{FF2B5EF4-FFF2-40B4-BE49-F238E27FC236}">
                <a16:creationId xmlns:a16="http://schemas.microsoft.com/office/drawing/2014/main" id="{79CE50AA-AB98-4463-8249-1E1B393479FC}"/>
              </a:ext>
            </a:extLst>
          </p:cNvPr>
          <p:cNvSpPr/>
          <p:nvPr/>
        </p:nvSpPr>
        <p:spPr>
          <a:xfrm>
            <a:off x="7157586" y="5545535"/>
            <a:ext cx="220440" cy="19860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19761E0-AA6C-4857-AA6A-A42D79ABE312}"/>
              </a:ext>
            </a:extLst>
          </p:cNvPr>
          <p:cNvSpPr/>
          <p:nvPr/>
        </p:nvSpPr>
        <p:spPr>
          <a:xfrm>
            <a:off x="6816666" y="4710024"/>
            <a:ext cx="229677" cy="17627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841CC6AA-EBD6-42B3-8C00-966660068124}"/>
              </a:ext>
            </a:extLst>
          </p:cNvPr>
          <p:cNvSpPr/>
          <p:nvPr/>
        </p:nvSpPr>
        <p:spPr>
          <a:xfrm>
            <a:off x="2399954" y="5619166"/>
            <a:ext cx="92944" cy="849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897370A-B40A-40C1-92AC-6C7A31A8D871}"/>
              </a:ext>
            </a:extLst>
          </p:cNvPr>
          <p:cNvSpPr/>
          <p:nvPr/>
        </p:nvSpPr>
        <p:spPr>
          <a:xfrm>
            <a:off x="2546508" y="5619166"/>
            <a:ext cx="92944" cy="849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D174478-0997-458D-B61B-AF6E6211466D}"/>
              </a:ext>
            </a:extLst>
          </p:cNvPr>
          <p:cNvSpPr/>
          <p:nvPr/>
        </p:nvSpPr>
        <p:spPr>
          <a:xfrm rot="5400000">
            <a:off x="7889982" y="5054246"/>
            <a:ext cx="172845" cy="11744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</a:rPr>
              <a:t>코끼리</a:t>
            </a:r>
            <a:r>
              <a:rPr lang="en-US" altLang="ko-KR" sz="1400" b="1" dirty="0">
                <a:solidFill>
                  <a:schemeClr val="tx1"/>
                </a:solidFill>
              </a:rPr>
              <a:t> !”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2" name="화살표: 오른쪽 191">
            <a:extLst>
              <a:ext uri="{FF2B5EF4-FFF2-40B4-BE49-F238E27FC236}">
                <a16:creationId xmlns:a16="http://schemas.microsoft.com/office/drawing/2014/main" id="{BEE83E24-AB52-4148-95E0-0BEC13E2564D}"/>
              </a:ext>
            </a:extLst>
          </p:cNvPr>
          <p:cNvSpPr/>
          <p:nvPr/>
        </p:nvSpPr>
        <p:spPr>
          <a:xfrm rot="16200000">
            <a:off x="6073916" y="6143453"/>
            <a:ext cx="214634" cy="203979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735F3B0D-9CF0-44A6-8C40-6309027D75B6}"/>
              </a:ext>
            </a:extLst>
          </p:cNvPr>
          <p:cNvSpPr/>
          <p:nvPr/>
        </p:nvSpPr>
        <p:spPr>
          <a:xfrm rot="5400000">
            <a:off x="6073913" y="4903040"/>
            <a:ext cx="214636" cy="203979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4B2E550F-9572-405B-BCBC-3D8DCCCBDED4}"/>
              </a:ext>
            </a:extLst>
          </p:cNvPr>
          <p:cNvSpPr/>
          <p:nvPr/>
        </p:nvSpPr>
        <p:spPr>
          <a:xfrm rot="5400000">
            <a:off x="6073913" y="5303311"/>
            <a:ext cx="214636" cy="203979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BFC362E-6591-4782-A487-4BB3B96B3560}"/>
              </a:ext>
            </a:extLst>
          </p:cNvPr>
          <p:cNvSpPr/>
          <p:nvPr/>
        </p:nvSpPr>
        <p:spPr>
          <a:xfrm rot="5400000">
            <a:off x="4103152" y="5310283"/>
            <a:ext cx="336895" cy="1051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Low gradient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6" name="화살표: 오른쪽 195">
            <a:extLst>
              <a:ext uri="{FF2B5EF4-FFF2-40B4-BE49-F238E27FC236}">
                <a16:creationId xmlns:a16="http://schemas.microsoft.com/office/drawing/2014/main" id="{945E48AE-66D8-4A70-B7BA-8A303F54A921}"/>
              </a:ext>
            </a:extLst>
          </p:cNvPr>
          <p:cNvSpPr/>
          <p:nvPr/>
        </p:nvSpPr>
        <p:spPr>
          <a:xfrm rot="16200000">
            <a:off x="6073917" y="5727168"/>
            <a:ext cx="214634" cy="203979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2FAF4FA0-FF73-4CE8-ABC5-B78CF6174113}"/>
              </a:ext>
            </a:extLst>
          </p:cNvPr>
          <p:cNvSpPr/>
          <p:nvPr/>
        </p:nvSpPr>
        <p:spPr>
          <a:xfrm>
            <a:off x="326575" y="1393123"/>
            <a:ext cx="4622659" cy="21464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9" name="그림 278" descr="잔디, 실외, 하늘, 포유류이(가) 표시된 사진&#10;&#10;자동 생성된 설명">
            <a:extLst>
              <a:ext uri="{FF2B5EF4-FFF2-40B4-BE49-F238E27FC236}">
                <a16:creationId xmlns:a16="http://schemas.microsoft.com/office/drawing/2014/main" id="{93A7DA71-7E2D-4CC7-8DD6-D7D43F8206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0" y="2069448"/>
            <a:ext cx="686062" cy="667993"/>
          </a:xfrm>
          <a:prstGeom prst="rect">
            <a:avLst/>
          </a:prstGeom>
        </p:spPr>
      </p:pic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1D14BDA-42F2-4AB9-93E5-620394AC3FBB}"/>
              </a:ext>
            </a:extLst>
          </p:cNvPr>
          <p:cNvSpPr/>
          <p:nvPr/>
        </p:nvSpPr>
        <p:spPr>
          <a:xfrm>
            <a:off x="1580988" y="1479410"/>
            <a:ext cx="1474715" cy="1771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5FCEA28-F597-4547-8DA6-1860E441DCA8}"/>
              </a:ext>
            </a:extLst>
          </p:cNvPr>
          <p:cNvSpPr/>
          <p:nvPr/>
        </p:nvSpPr>
        <p:spPr>
          <a:xfrm>
            <a:off x="1635965" y="1523810"/>
            <a:ext cx="228989" cy="16830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Conv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5A000D9B-B0C6-4FB6-A3EE-851C4B2BD66A}"/>
              </a:ext>
            </a:extLst>
          </p:cNvPr>
          <p:cNvSpPr/>
          <p:nvPr/>
        </p:nvSpPr>
        <p:spPr>
          <a:xfrm>
            <a:off x="1912162" y="1523810"/>
            <a:ext cx="294225" cy="1679187"/>
          </a:xfrm>
          <a:prstGeom prst="rect">
            <a:avLst/>
          </a:prstGeom>
          <a:solidFill>
            <a:srgbClr val="71DA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Inverted Residual Block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5339C6C-534A-4417-A910-10C6BD3CF168}"/>
              </a:ext>
            </a:extLst>
          </p:cNvPr>
          <p:cNvSpPr/>
          <p:nvPr/>
        </p:nvSpPr>
        <p:spPr>
          <a:xfrm>
            <a:off x="2700465" y="1523810"/>
            <a:ext cx="294225" cy="1679187"/>
          </a:xfrm>
          <a:prstGeom prst="rect">
            <a:avLst/>
          </a:prstGeom>
          <a:solidFill>
            <a:srgbClr val="71DA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Inverted Residual Block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AAB57C14-92FC-43DF-A3E6-F3FFEC53F225}"/>
              </a:ext>
            </a:extLst>
          </p:cNvPr>
          <p:cNvSpPr/>
          <p:nvPr/>
        </p:nvSpPr>
        <p:spPr>
          <a:xfrm>
            <a:off x="2253037" y="2387824"/>
            <a:ext cx="92944" cy="849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화살표: 오른쪽 284">
            <a:extLst>
              <a:ext uri="{FF2B5EF4-FFF2-40B4-BE49-F238E27FC236}">
                <a16:creationId xmlns:a16="http://schemas.microsoft.com/office/drawing/2014/main" id="{631A0DD1-5B2E-4C5A-A0C7-4CC1DBE56D13}"/>
              </a:ext>
            </a:extLst>
          </p:cNvPr>
          <p:cNvSpPr/>
          <p:nvPr/>
        </p:nvSpPr>
        <p:spPr>
          <a:xfrm>
            <a:off x="1258671" y="2314192"/>
            <a:ext cx="220440" cy="19860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화살표: 오른쪽 306">
            <a:extLst>
              <a:ext uri="{FF2B5EF4-FFF2-40B4-BE49-F238E27FC236}">
                <a16:creationId xmlns:a16="http://schemas.microsoft.com/office/drawing/2014/main" id="{61F48778-28C3-4C10-A834-6AF3E43A29F9}"/>
              </a:ext>
            </a:extLst>
          </p:cNvPr>
          <p:cNvSpPr/>
          <p:nvPr/>
        </p:nvSpPr>
        <p:spPr>
          <a:xfrm>
            <a:off x="3543177" y="2314193"/>
            <a:ext cx="220440" cy="19860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B54F6F61-AD20-4546-A1FD-B4AD5708604E}"/>
              </a:ext>
            </a:extLst>
          </p:cNvPr>
          <p:cNvSpPr/>
          <p:nvPr/>
        </p:nvSpPr>
        <p:spPr>
          <a:xfrm>
            <a:off x="3202257" y="1478682"/>
            <a:ext cx="229677" cy="17627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63A36FA1-F765-475C-90DC-0B1F5C3D878B}"/>
              </a:ext>
            </a:extLst>
          </p:cNvPr>
          <p:cNvSpPr/>
          <p:nvPr/>
        </p:nvSpPr>
        <p:spPr>
          <a:xfrm>
            <a:off x="2399954" y="2387824"/>
            <a:ext cx="92944" cy="849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964D91CF-7821-4A0E-B232-868A6893DAB8}"/>
              </a:ext>
            </a:extLst>
          </p:cNvPr>
          <p:cNvSpPr/>
          <p:nvPr/>
        </p:nvSpPr>
        <p:spPr>
          <a:xfrm>
            <a:off x="2546508" y="2387824"/>
            <a:ext cx="92944" cy="849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28C76674-D36F-4754-9166-A5AC64BBE845}"/>
              </a:ext>
            </a:extLst>
          </p:cNvPr>
          <p:cNvSpPr/>
          <p:nvPr/>
        </p:nvSpPr>
        <p:spPr>
          <a:xfrm rot="5400000">
            <a:off x="4275573" y="1822904"/>
            <a:ext cx="172845" cy="11744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</a:rPr>
              <a:t>코끼리</a:t>
            </a:r>
            <a:r>
              <a:rPr lang="en-US" altLang="ko-KR" sz="1400" b="1" dirty="0">
                <a:solidFill>
                  <a:schemeClr val="tx1"/>
                </a:solidFill>
              </a:rPr>
              <a:t> !”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화살표: 위쪽/아래쪽 2">
            <a:extLst>
              <a:ext uri="{FF2B5EF4-FFF2-40B4-BE49-F238E27FC236}">
                <a16:creationId xmlns:a16="http://schemas.microsoft.com/office/drawing/2014/main" id="{34DBB954-9B87-4554-A54B-C79DA1B4DC4C}"/>
              </a:ext>
            </a:extLst>
          </p:cNvPr>
          <p:cNvSpPr/>
          <p:nvPr/>
        </p:nvSpPr>
        <p:spPr>
          <a:xfrm>
            <a:off x="2820801" y="3578858"/>
            <a:ext cx="386415" cy="895749"/>
          </a:xfrm>
          <a:prstGeom prst="upDownArrow">
            <a:avLst>
              <a:gd name="adj1" fmla="val 50000"/>
              <a:gd name="adj2" fmla="val 33098"/>
            </a:avLst>
          </a:prstGeom>
          <a:solidFill>
            <a:schemeClr val="bg1"/>
          </a:solidFill>
          <a:ln w="1905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94C4FDB2-704C-4AC7-BA37-9A9B4B8F04D2}"/>
              </a:ext>
            </a:extLst>
          </p:cNvPr>
          <p:cNvSpPr/>
          <p:nvPr/>
        </p:nvSpPr>
        <p:spPr>
          <a:xfrm rot="5400000">
            <a:off x="4359545" y="3148514"/>
            <a:ext cx="172845" cy="11744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RSC</a:t>
            </a:r>
            <a:r>
              <a:rPr lang="ko-KR" altLang="en-US" sz="1600" b="1" dirty="0">
                <a:solidFill>
                  <a:schemeClr val="tx1"/>
                </a:solidFill>
              </a:rPr>
              <a:t> 적용</a:t>
            </a: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6C7F479B-95FB-4157-98D6-B7AD43C51B2E}"/>
              </a:ext>
            </a:extLst>
          </p:cNvPr>
          <p:cNvSpPr/>
          <p:nvPr/>
        </p:nvSpPr>
        <p:spPr>
          <a:xfrm rot="5400000">
            <a:off x="4935483" y="2910965"/>
            <a:ext cx="564431" cy="255942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랜덤하게 </a:t>
            </a:r>
            <a:r>
              <a:rPr lang="ko-KR" altLang="en-US" sz="1600" b="1" dirty="0" err="1">
                <a:solidFill>
                  <a:schemeClr val="tx1"/>
                </a:solidFill>
              </a:rPr>
              <a:t>회색조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이미지 변환하는 확률 변경</a:t>
            </a: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533F2994-EFBA-4631-8322-37ADD9AA4E49}"/>
              </a:ext>
            </a:extLst>
          </p:cNvPr>
          <p:cNvSpPr/>
          <p:nvPr/>
        </p:nvSpPr>
        <p:spPr>
          <a:xfrm rot="5400000">
            <a:off x="4017507" y="6024041"/>
            <a:ext cx="172845" cy="11744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RSC</a:t>
            </a:r>
            <a:r>
              <a:rPr lang="en-US" altLang="ko-KR" sz="1400" b="1" baseline="30000" dirty="0">
                <a:solidFill>
                  <a:schemeClr val="tx1"/>
                </a:solidFill>
              </a:rPr>
              <a:t>[4]</a:t>
            </a:r>
            <a:endParaRPr lang="ko-KR" altLang="en-US" sz="1400" b="1" baseline="300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45EB7835-A0CC-4C2C-9E0D-A3123DE815F7}"/>
              </a:ext>
            </a:extLst>
          </p:cNvPr>
          <p:cNvSpPr/>
          <p:nvPr/>
        </p:nvSpPr>
        <p:spPr>
          <a:xfrm rot="5400000">
            <a:off x="2822098" y="3300561"/>
            <a:ext cx="431833" cy="145120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성능 비교</a:t>
            </a:r>
          </a:p>
        </p:txBody>
      </p:sp>
      <p:sp>
        <p:nvSpPr>
          <p:cNvPr id="363" name="화살표: 오른쪽 362">
            <a:extLst>
              <a:ext uri="{FF2B5EF4-FFF2-40B4-BE49-F238E27FC236}">
                <a16:creationId xmlns:a16="http://schemas.microsoft.com/office/drawing/2014/main" id="{5FA3EF5A-2823-41BD-AF71-AC4EA0B21A15}"/>
              </a:ext>
            </a:extLst>
          </p:cNvPr>
          <p:cNvSpPr/>
          <p:nvPr/>
        </p:nvSpPr>
        <p:spPr>
          <a:xfrm>
            <a:off x="5307305" y="2272253"/>
            <a:ext cx="4183191" cy="36813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화살표: 오른쪽 363">
            <a:extLst>
              <a:ext uri="{FF2B5EF4-FFF2-40B4-BE49-F238E27FC236}">
                <a16:creationId xmlns:a16="http://schemas.microsoft.com/office/drawing/2014/main" id="{E0322751-AF59-4ACD-8673-BB87041A0986}"/>
              </a:ext>
            </a:extLst>
          </p:cNvPr>
          <p:cNvSpPr/>
          <p:nvPr/>
        </p:nvSpPr>
        <p:spPr>
          <a:xfrm>
            <a:off x="8659969" y="5551740"/>
            <a:ext cx="885825" cy="36813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F2B68D45-AC99-416A-8A83-42556DBF3F3E}"/>
              </a:ext>
            </a:extLst>
          </p:cNvPr>
          <p:cNvSpPr/>
          <p:nvPr/>
        </p:nvSpPr>
        <p:spPr>
          <a:xfrm rot="5400000">
            <a:off x="10792601" y="1534766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특징 시각화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4005120F-5D8A-4967-9E3B-8211BEAEE395}"/>
              </a:ext>
            </a:extLst>
          </p:cNvPr>
          <p:cNvSpPr/>
          <p:nvPr/>
        </p:nvSpPr>
        <p:spPr>
          <a:xfrm rot="5400000">
            <a:off x="10792601" y="4801544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특징 시각화</a:t>
            </a:r>
          </a:p>
        </p:txBody>
      </p:sp>
      <p:sp>
        <p:nvSpPr>
          <p:cNvPr id="368" name="화살표: 위쪽/아래쪽 367">
            <a:extLst>
              <a:ext uri="{FF2B5EF4-FFF2-40B4-BE49-F238E27FC236}">
                <a16:creationId xmlns:a16="http://schemas.microsoft.com/office/drawing/2014/main" id="{55BD47B0-31A2-48CF-8A16-338789803140}"/>
              </a:ext>
            </a:extLst>
          </p:cNvPr>
          <p:cNvSpPr/>
          <p:nvPr/>
        </p:nvSpPr>
        <p:spPr>
          <a:xfrm>
            <a:off x="10711771" y="3513688"/>
            <a:ext cx="386415" cy="895749"/>
          </a:xfrm>
          <a:prstGeom prst="upDownArrow">
            <a:avLst>
              <a:gd name="adj1" fmla="val 50000"/>
              <a:gd name="adj2" fmla="val 33098"/>
            </a:avLst>
          </a:prstGeom>
          <a:solidFill>
            <a:schemeClr val="bg1"/>
          </a:solidFill>
          <a:ln w="19050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A981735-7C7F-4612-894F-A7EC6152C787}"/>
              </a:ext>
            </a:extLst>
          </p:cNvPr>
          <p:cNvSpPr/>
          <p:nvPr/>
        </p:nvSpPr>
        <p:spPr>
          <a:xfrm rot="5400000">
            <a:off x="10687751" y="2927783"/>
            <a:ext cx="431833" cy="206642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특징 시각화 비교</a:t>
            </a:r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FCE960E1-222E-4336-BB75-FC9720C6DE7F}"/>
              </a:ext>
            </a:extLst>
          </p:cNvPr>
          <p:cNvSpPr/>
          <p:nvPr/>
        </p:nvSpPr>
        <p:spPr>
          <a:xfrm>
            <a:off x="9699994" y="3765401"/>
            <a:ext cx="340920" cy="349617"/>
          </a:xfrm>
          <a:prstGeom prst="ellipse">
            <a:avLst/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A97860A-B3CE-4ACD-841B-6DB2B7B66113}"/>
              </a:ext>
            </a:extLst>
          </p:cNvPr>
          <p:cNvSpPr txBox="1"/>
          <p:nvPr/>
        </p:nvSpPr>
        <p:spPr>
          <a:xfrm>
            <a:off x="11717907" y="64856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C2FD05-CD5D-495C-9201-D9910F62CA1C}"/>
              </a:ext>
            </a:extLst>
          </p:cNvPr>
          <p:cNvSpPr/>
          <p:nvPr/>
        </p:nvSpPr>
        <p:spPr>
          <a:xfrm>
            <a:off x="2212503" y="3858050"/>
            <a:ext cx="340920" cy="349617"/>
          </a:xfrm>
          <a:prstGeom prst="ellipse">
            <a:avLst/>
          </a:prstGeom>
          <a:solidFill>
            <a:schemeClr val="bg1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1930BC-FA73-4BA6-8D43-80C67D4F659C}"/>
              </a:ext>
            </a:extLst>
          </p:cNvPr>
          <p:cNvSpPr/>
          <p:nvPr/>
        </p:nvSpPr>
        <p:spPr>
          <a:xfrm rot="5400000">
            <a:off x="2225989" y="6024041"/>
            <a:ext cx="172845" cy="11744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특징 추출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624677-9CC9-41F1-9901-9EE59AB30434}"/>
              </a:ext>
            </a:extLst>
          </p:cNvPr>
          <p:cNvSpPr/>
          <p:nvPr/>
        </p:nvSpPr>
        <p:spPr>
          <a:xfrm rot="5400000">
            <a:off x="2231380" y="2812138"/>
            <a:ext cx="172845" cy="11744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특징 추출</a:t>
            </a:r>
          </a:p>
        </p:txBody>
      </p:sp>
    </p:spTree>
    <p:extLst>
      <p:ext uri="{BB962C8B-B14F-4D97-AF65-F5344CB8AC3E}">
        <p14:creationId xmlns:p14="http://schemas.microsoft.com/office/powerpoint/2010/main" val="246589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3F360-48DE-426D-BF8F-D85A4B7FB0E9}"/>
              </a:ext>
            </a:extLst>
          </p:cNvPr>
          <p:cNvSpPr txBox="1"/>
          <p:nvPr/>
        </p:nvSpPr>
        <p:spPr>
          <a:xfrm>
            <a:off x="1064195" y="1017685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 비교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810-45F2-46BD-8892-34E810E7384C}"/>
              </a:ext>
            </a:extLst>
          </p:cNvPr>
          <p:cNvSpPr txBox="1"/>
          <p:nvPr/>
        </p:nvSpPr>
        <p:spPr>
          <a:xfrm>
            <a:off x="1069803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25A7A-911D-4CDA-9ADA-C55D794B4796}"/>
              </a:ext>
            </a:extLst>
          </p:cNvPr>
          <p:cNvSpPr txBox="1"/>
          <p:nvPr/>
        </p:nvSpPr>
        <p:spPr>
          <a:xfrm>
            <a:off x="245638" y="4869010"/>
            <a:ext cx="117007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RSC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확률로 랜덤하게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회색조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이미지로 변환을 적용했을 시에 정확도가 평균적으로 </a:t>
            </a:r>
            <a:r>
              <a:rPr lang="en-US" altLang="ko-KR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1.65% </a:t>
            </a:r>
            <a:r>
              <a:rPr lang="ko-KR" altLang="en-US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향상</a:t>
            </a:r>
            <a:endParaRPr lang="en-US" altLang="ko-KR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랜덤하게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회색조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이미지로 변환하는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변경시에 정확도가 평균적으로 </a:t>
            </a:r>
            <a:r>
              <a:rPr lang="en-US" altLang="ko-KR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0.63% </a:t>
            </a:r>
            <a:r>
              <a:rPr lang="ko-KR" altLang="en-US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향상</a:t>
            </a:r>
            <a:endParaRPr lang="en-US" altLang="ko-KR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5A1FDA-3A1B-4D68-9FF9-B941875DE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1563524"/>
            <a:ext cx="6400800" cy="1390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D64FFA-2640-4605-9DE8-1C3BE838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99" y="3006717"/>
            <a:ext cx="6372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0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12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3F360-48DE-426D-BF8F-D85A4B7FB0E9}"/>
              </a:ext>
            </a:extLst>
          </p:cNvPr>
          <p:cNvSpPr txBox="1"/>
          <p:nvPr/>
        </p:nvSpPr>
        <p:spPr>
          <a:xfrm>
            <a:off x="1064195" y="1017685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 된 특징 비교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810-45F2-46BD-8892-34E810E7384C}"/>
              </a:ext>
            </a:extLst>
          </p:cNvPr>
          <p:cNvSpPr txBox="1"/>
          <p:nvPr/>
        </p:nvSpPr>
        <p:spPr>
          <a:xfrm>
            <a:off x="1069803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pic>
        <p:nvPicPr>
          <p:cNvPr id="9" name="그림 8" descr="텍스트, 별, 옥외설치물이(가) 표시된 사진&#10;&#10;자동 생성된 설명">
            <a:extLst>
              <a:ext uri="{FF2B5EF4-FFF2-40B4-BE49-F238E27FC236}">
                <a16:creationId xmlns:a16="http://schemas.microsoft.com/office/drawing/2014/main" id="{6371F521-03D6-40D8-AE99-A9982C80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93" y="2188217"/>
            <a:ext cx="1544604" cy="1544604"/>
          </a:xfrm>
          <a:prstGeom prst="rect">
            <a:avLst/>
          </a:prstGeom>
        </p:spPr>
      </p:pic>
      <p:pic>
        <p:nvPicPr>
          <p:cNvPr id="10" name="그림 9" descr="강장동물이(가) 표시된 사진&#10;&#10;자동 생성된 설명">
            <a:extLst>
              <a:ext uri="{FF2B5EF4-FFF2-40B4-BE49-F238E27FC236}">
                <a16:creationId xmlns:a16="http://schemas.microsoft.com/office/drawing/2014/main" id="{13681060-5B83-4386-8211-255C82A58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18" y="2188217"/>
            <a:ext cx="1544604" cy="1544604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135C5B66-7CE4-4816-8815-BA72CB179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43" y="2188217"/>
            <a:ext cx="1544604" cy="15446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F90B8C-7061-4121-8E78-E0A02F8C8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68" y="2188217"/>
            <a:ext cx="1544604" cy="154460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30180FA-E04A-4D05-BD27-545CCBD01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93" y="4438972"/>
            <a:ext cx="1544604" cy="1544604"/>
          </a:xfrm>
          <a:prstGeom prst="rect">
            <a:avLst/>
          </a:prstGeom>
        </p:spPr>
      </p:pic>
      <p:pic>
        <p:nvPicPr>
          <p:cNvPr id="14" name="그림 13" descr="일몰이(가) 표시된 사진&#10;&#10;자동 생성된 설명">
            <a:extLst>
              <a:ext uri="{FF2B5EF4-FFF2-40B4-BE49-F238E27FC236}">
                <a16:creationId xmlns:a16="http://schemas.microsoft.com/office/drawing/2014/main" id="{25CDE1D7-1FFD-4335-8DC0-0EDE649BBF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68" y="4438972"/>
            <a:ext cx="1544604" cy="15446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C5F438-9E94-4E3F-9E0C-9C3AFFFDFB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18" y="4438972"/>
            <a:ext cx="1544604" cy="1544604"/>
          </a:xfrm>
          <a:prstGeom prst="rect">
            <a:avLst/>
          </a:prstGeom>
        </p:spPr>
      </p:pic>
      <p:pic>
        <p:nvPicPr>
          <p:cNvPr id="16" name="그림 15" descr="옅은이(가) 표시된 사진&#10;&#10;자동 생성된 설명">
            <a:extLst>
              <a:ext uri="{FF2B5EF4-FFF2-40B4-BE49-F238E27FC236}">
                <a16:creationId xmlns:a16="http://schemas.microsoft.com/office/drawing/2014/main" id="{8D905680-1247-4C29-8D68-5140902BB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43" y="4438972"/>
            <a:ext cx="1544604" cy="1544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5F30FA-05EE-4408-BDBB-5EC12EB9378F}"/>
              </a:ext>
            </a:extLst>
          </p:cNvPr>
          <p:cNvSpPr txBox="1"/>
          <p:nvPr/>
        </p:nvSpPr>
        <p:spPr>
          <a:xfrm>
            <a:off x="1761699" y="3887160"/>
            <a:ext cx="1870247" cy="400110"/>
          </a:xfrm>
          <a:custGeom>
            <a:avLst/>
            <a:gdLst>
              <a:gd name="connsiteX0" fmla="*/ 0 w 1870247"/>
              <a:gd name="connsiteY0" fmla="*/ 0 h 400110"/>
              <a:gd name="connsiteX1" fmla="*/ 604713 w 1870247"/>
              <a:gd name="connsiteY1" fmla="*/ 0 h 400110"/>
              <a:gd name="connsiteX2" fmla="*/ 1172021 w 1870247"/>
              <a:gd name="connsiteY2" fmla="*/ 0 h 400110"/>
              <a:gd name="connsiteX3" fmla="*/ 1870247 w 1870247"/>
              <a:gd name="connsiteY3" fmla="*/ 0 h 400110"/>
              <a:gd name="connsiteX4" fmla="*/ 1870247 w 1870247"/>
              <a:gd name="connsiteY4" fmla="*/ 400110 h 400110"/>
              <a:gd name="connsiteX5" fmla="*/ 1284236 w 1870247"/>
              <a:gd name="connsiteY5" fmla="*/ 400110 h 400110"/>
              <a:gd name="connsiteX6" fmla="*/ 623416 w 1870247"/>
              <a:gd name="connsiteY6" fmla="*/ 400110 h 400110"/>
              <a:gd name="connsiteX7" fmla="*/ 0 w 1870247"/>
              <a:gd name="connsiteY7" fmla="*/ 400110 h 400110"/>
              <a:gd name="connsiteX8" fmla="*/ 0 w 1870247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247" h="400110" extrusionOk="0">
                <a:moveTo>
                  <a:pt x="0" y="0"/>
                </a:moveTo>
                <a:cubicBezTo>
                  <a:pt x="279320" y="13310"/>
                  <a:pt x="427461" y="-1530"/>
                  <a:pt x="604713" y="0"/>
                </a:cubicBezTo>
                <a:cubicBezTo>
                  <a:pt x="781965" y="1530"/>
                  <a:pt x="924636" y="1454"/>
                  <a:pt x="1172021" y="0"/>
                </a:cubicBezTo>
                <a:cubicBezTo>
                  <a:pt x="1419406" y="-1454"/>
                  <a:pt x="1648012" y="11052"/>
                  <a:pt x="1870247" y="0"/>
                </a:cubicBezTo>
                <a:cubicBezTo>
                  <a:pt x="1883377" y="156383"/>
                  <a:pt x="1873530" y="295265"/>
                  <a:pt x="1870247" y="400110"/>
                </a:cubicBezTo>
                <a:cubicBezTo>
                  <a:pt x="1623997" y="375669"/>
                  <a:pt x="1515254" y="425202"/>
                  <a:pt x="1284236" y="400110"/>
                </a:cubicBezTo>
                <a:cubicBezTo>
                  <a:pt x="1053218" y="375018"/>
                  <a:pt x="912999" y="409790"/>
                  <a:pt x="623416" y="400110"/>
                </a:cubicBezTo>
                <a:cubicBezTo>
                  <a:pt x="333833" y="390430"/>
                  <a:pt x="251611" y="429904"/>
                  <a:pt x="0" y="400110"/>
                </a:cubicBezTo>
                <a:cubicBezTo>
                  <a:pt x="-1196" y="315081"/>
                  <a:pt x="19755" y="8174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E39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E39"/>
                </a:solidFill>
              </a:rPr>
              <a:t>RSC </a:t>
            </a:r>
            <a:r>
              <a:rPr lang="ko-KR" altLang="en-US" sz="2000" b="1" dirty="0">
                <a:solidFill>
                  <a:srgbClr val="007E39"/>
                </a:solidFill>
              </a:rPr>
              <a:t>적용 후 </a:t>
            </a:r>
            <a:endParaRPr lang="en-US" altLang="ko-KR" sz="2000" b="1" dirty="0">
              <a:solidFill>
                <a:srgbClr val="007E39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FDE4FD-E21C-4FEB-8E80-A13BC5AFF177}"/>
              </a:ext>
            </a:extLst>
          </p:cNvPr>
          <p:cNvSpPr/>
          <p:nvPr/>
        </p:nvSpPr>
        <p:spPr>
          <a:xfrm>
            <a:off x="1761699" y="2105815"/>
            <a:ext cx="8646762" cy="1696306"/>
          </a:xfrm>
          <a:prstGeom prst="rect">
            <a:avLst/>
          </a:prstGeom>
          <a:noFill/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BC7733-F546-4017-8777-CCF994FC1B26}"/>
              </a:ext>
            </a:extLst>
          </p:cNvPr>
          <p:cNvSpPr/>
          <p:nvPr/>
        </p:nvSpPr>
        <p:spPr>
          <a:xfrm>
            <a:off x="1761699" y="4385484"/>
            <a:ext cx="8646762" cy="1696306"/>
          </a:xfrm>
          <a:prstGeom prst="rect">
            <a:avLst/>
          </a:prstGeom>
          <a:noFill/>
          <a:ln w="38100" cmpd="thickThin">
            <a:solidFill>
              <a:srgbClr val="007E3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F3D360-F4F3-44B1-9AC3-B4FC428B4EDE}"/>
              </a:ext>
            </a:extLst>
          </p:cNvPr>
          <p:cNvSpPr txBox="1"/>
          <p:nvPr/>
        </p:nvSpPr>
        <p:spPr>
          <a:xfrm>
            <a:off x="1761699" y="1631426"/>
            <a:ext cx="1870247" cy="400110"/>
          </a:xfrm>
          <a:custGeom>
            <a:avLst/>
            <a:gdLst>
              <a:gd name="connsiteX0" fmla="*/ 0 w 1870247"/>
              <a:gd name="connsiteY0" fmla="*/ 0 h 400110"/>
              <a:gd name="connsiteX1" fmla="*/ 604713 w 1870247"/>
              <a:gd name="connsiteY1" fmla="*/ 0 h 400110"/>
              <a:gd name="connsiteX2" fmla="*/ 1172021 w 1870247"/>
              <a:gd name="connsiteY2" fmla="*/ 0 h 400110"/>
              <a:gd name="connsiteX3" fmla="*/ 1870247 w 1870247"/>
              <a:gd name="connsiteY3" fmla="*/ 0 h 400110"/>
              <a:gd name="connsiteX4" fmla="*/ 1870247 w 1870247"/>
              <a:gd name="connsiteY4" fmla="*/ 400110 h 400110"/>
              <a:gd name="connsiteX5" fmla="*/ 1284236 w 1870247"/>
              <a:gd name="connsiteY5" fmla="*/ 400110 h 400110"/>
              <a:gd name="connsiteX6" fmla="*/ 623416 w 1870247"/>
              <a:gd name="connsiteY6" fmla="*/ 400110 h 400110"/>
              <a:gd name="connsiteX7" fmla="*/ 0 w 1870247"/>
              <a:gd name="connsiteY7" fmla="*/ 400110 h 400110"/>
              <a:gd name="connsiteX8" fmla="*/ 0 w 1870247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247" h="400110" extrusionOk="0">
                <a:moveTo>
                  <a:pt x="0" y="0"/>
                </a:moveTo>
                <a:cubicBezTo>
                  <a:pt x="279320" y="13310"/>
                  <a:pt x="427461" y="-1530"/>
                  <a:pt x="604713" y="0"/>
                </a:cubicBezTo>
                <a:cubicBezTo>
                  <a:pt x="781965" y="1530"/>
                  <a:pt x="924636" y="1454"/>
                  <a:pt x="1172021" y="0"/>
                </a:cubicBezTo>
                <a:cubicBezTo>
                  <a:pt x="1419406" y="-1454"/>
                  <a:pt x="1648012" y="11052"/>
                  <a:pt x="1870247" y="0"/>
                </a:cubicBezTo>
                <a:cubicBezTo>
                  <a:pt x="1883377" y="156383"/>
                  <a:pt x="1873530" y="295265"/>
                  <a:pt x="1870247" y="400110"/>
                </a:cubicBezTo>
                <a:cubicBezTo>
                  <a:pt x="1623997" y="375669"/>
                  <a:pt x="1515254" y="425202"/>
                  <a:pt x="1284236" y="400110"/>
                </a:cubicBezTo>
                <a:cubicBezTo>
                  <a:pt x="1053218" y="375018"/>
                  <a:pt x="912999" y="409790"/>
                  <a:pt x="623416" y="400110"/>
                </a:cubicBezTo>
                <a:cubicBezTo>
                  <a:pt x="333833" y="390430"/>
                  <a:pt x="251611" y="429904"/>
                  <a:pt x="0" y="400110"/>
                </a:cubicBezTo>
                <a:cubicBezTo>
                  <a:pt x="-1196" y="315081"/>
                  <a:pt x="19755" y="8174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적용 전</a:t>
            </a:r>
            <a:endParaRPr lang="en-US" altLang="ko-KR" sz="2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55F87C-7D26-4FDB-A162-ADAA9FCD607E}"/>
              </a:ext>
            </a:extLst>
          </p:cNvPr>
          <p:cNvSpPr/>
          <p:nvPr/>
        </p:nvSpPr>
        <p:spPr>
          <a:xfrm rot="5400000">
            <a:off x="2492103" y="5386314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사진 도메인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4CBCA4-E06F-4CE3-8C6E-C4D7B3065AD4}"/>
              </a:ext>
            </a:extLst>
          </p:cNvPr>
          <p:cNvSpPr/>
          <p:nvPr/>
        </p:nvSpPr>
        <p:spPr>
          <a:xfrm rot="5400000">
            <a:off x="4817081" y="5365388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아트 도메인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9A66A3-F461-41F1-868F-DD5229B4B67D}"/>
              </a:ext>
            </a:extLst>
          </p:cNvPr>
          <p:cNvSpPr/>
          <p:nvPr/>
        </p:nvSpPr>
        <p:spPr>
          <a:xfrm rot="5400000">
            <a:off x="7155244" y="5365388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카툰</a:t>
            </a:r>
            <a:r>
              <a:rPr lang="ko-KR" altLang="en-US" b="1" dirty="0">
                <a:solidFill>
                  <a:schemeClr val="tx1"/>
                </a:solidFill>
              </a:rPr>
              <a:t> 도메인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71B232-DC3E-4A87-9C73-EEAA4841D5F8}"/>
              </a:ext>
            </a:extLst>
          </p:cNvPr>
          <p:cNvSpPr/>
          <p:nvPr/>
        </p:nvSpPr>
        <p:spPr>
          <a:xfrm rot="5400000">
            <a:off x="9374168" y="5365388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스케치 도메인</a:t>
            </a:r>
          </a:p>
        </p:txBody>
      </p:sp>
    </p:spTree>
    <p:extLst>
      <p:ext uri="{BB962C8B-B14F-4D97-AF65-F5344CB8AC3E}">
        <p14:creationId xmlns:p14="http://schemas.microsoft.com/office/powerpoint/2010/main" val="179850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846909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	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13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810-45F2-46BD-8892-34E810E7384C}"/>
              </a:ext>
            </a:extLst>
          </p:cNvPr>
          <p:cNvSpPr txBox="1"/>
          <p:nvPr/>
        </p:nvSpPr>
        <p:spPr>
          <a:xfrm>
            <a:off x="1069803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10D3FA-DBE4-420F-805A-F50B38ECACCD}"/>
              </a:ext>
            </a:extLst>
          </p:cNvPr>
          <p:cNvSpPr/>
          <p:nvPr/>
        </p:nvSpPr>
        <p:spPr>
          <a:xfrm>
            <a:off x="5837012" y="3398636"/>
            <a:ext cx="474588" cy="453097"/>
          </a:xfrm>
          <a:prstGeom prst="rightArrow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1B1BF8-7EF0-4D34-A1C0-4E1328B54139}"/>
              </a:ext>
            </a:extLst>
          </p:cNvPr>
          <p:cNvSpPr/>
          <p:nvPr/>
        </p:nvSpPr>
        <p:spPr>
          <a:xfrm>
            <a:off x="9456666" y="3398636"/>
            <a:ext cx="474588" cy="453097"/>
          </a:xfrm>
          <a:prstGeom prst="rightArrow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C230C-A900-4390-808C-A9B02ACE357F}"/>
              </a:ext>
            </a:extLst>
          </p:cNvPr>
          <p:cNvSpPr txBox="1"/>
          <p:nvPr/>
        </p:nvSpPr>
        <p:spPr>
          <a:xfrm>
            <a:off x="-9750" y="3288942"/>
            <a:ext cx="2559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시에 보지못한 도메인의 데이터에 대해서는 성능이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좋지 못함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9E13B-26F0-40A1-8D75-382E42FCFB10}"/>
              </a:ext>
            </a:extLst>
          </p:cNvPr>
          <p:cNvSpPr txBox="1"/>
          <p:nvPr/>
        </p:nvSpPr>
        <p:spPr>
          <a:xfrm>
            <a:off x="6211952" y="3293188"/>
            <a:ext cx="3182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최신 도메인 일반화 기법인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RSC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랜덤하게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회색조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이미지로 변환하는 방법 사용시 </a:t>
            </a:r>
            <a:r>
              <a:rPr lang="en-US" altLang="ko-KR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2.28%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성능 향상 확인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F48D47-66AC-482E-9BDF-CE54DCD1E070}"/>
              </a:ext>
            </a:extLst>
          </p:cNvPr>
          <p:cNvSpPr txBox="1"/>
          <p:nvPr/>
        </p:nvSpPr>
        <p:spPr>
          <a:xfrm>
            <a:off x="9834947" y="3332795"/>
            <a:ext cx="205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Grad-CAM</a:t>
            </a:r>
            <a:r>
              <a:rPr lang="en-US" altLang="ko-KR" sz="1600" b="1" baseline="30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[5]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통해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 된 특징 비교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13E6E7-BBCC-4E10-B4AE-065E51423023}"/>
              </a:ext>
            </a:extLst>
          </p:cNvPr>
          <p:cNvSpPr/>
          <p:nvPr/>
        </p:nvSpPr>
        <p:spPr>
          <a:xfrm>
            <a:off x="52616" y="1273743"/>
            <a:ext cx="12075883" cy="291785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D3C5E-AC20-4B2C-8C54-9EDDA938C3AE}"/>
              </a:ext>
            </a:extLst>
          </p:cNvPr>
          <p:cNvSpPr txBox="1"/>
          <p:nvPr/>
        </p:nvSpPr>
        <p:spPr>
          <a:xfrm>
            <a:off x="644040" y="5567332"/>
            <a:ext cx="331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도메인 일반화 기법들을 사용해서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MobileNetV2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도메인 일반화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 향상 </a:t>
            </a:r>
            <a:endParaRPr lang="en-US" altLang="ko-KR" sz="16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4C48B4-BE4A-4CA8-B60E-EB8DC6F2FA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7" y="2463719"/>
            <a:ext cx="686947" cy="686947"/>
          </a:xfrm>
          <a:custGeom>
            <a:avLst/>
            <a:gdLst>
              <a:gd name="connsiteX0" fmla="*/ 0 w 686947"/>
              <a:gd name="connsiteY0" fmla="*/ 0 h 686947"/>
              <a:gd name="connsiteX1" fmla="*/ 350343 w 686947"/>
              <a:gd name="connsiteY1" fmla="*/ 0 h 686947"/>
              <a:gd name="connsiteX2" fmla="*/ 686947 w 686947"/>
              <a:gd name="connsiteY2" fmla="*/ 0 h 686947"/>
              <a:gd name="connsiteX3" fmla="*/ 686947 w 686947"/>
              <a:gd name="connsiteY3" fmla="*/ 350343 h 686947"/>
              <a:gd name="connsiteX4" fmla="*/ 686947 w 686947"/>
              <a:gd name="connsiteY4" fmla="*/ 686947 h 686947"/>
              <a:gd name="connsiteX5" fmla="*/ 343474 w 686947"/>
              <a:gd name="connsiteY5" fmla="*/ 686947 h 686947"/>
              <a:gd name="connsiteX6" fmla="*/ 0 w 686947"/>
              <a:gd name="connsiteY6" fmla="*/ 686947 h 686947"/>
              <a:gd name="connsiteX7" fmla="*/ 0 w 686947"/>
              <a:gd name="connsiteY7" fmla="*/ 357212 h 686947"/>
              <a:gd name="connsiteX8" fmla="*/ 0 w 686947"/>
              <a:gd name="connsiteY8" fmla="*/ 0 h 68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947" h="686947" fill="none" extrusionOk="0">
                <a:moveTo>
                  <a:pt x="0" y="0"/>
                </a:moveTo>
                <a:cubicBezTo>
                  <a:pt x="95464" y="-26134"/>
                  <a:pt x="213242" y="8451"/>
                  <a:pt x="350343" y="0"/>
                </a:cubicBezTo>
                <a:cubicBezTo>
                  <a:pt x="487444" y="-8451"/>
                  <a:pt x="575568" y="4034"/>
                  <a:pt x="686947" y="0"/>
                </a:cubicBezTo>
                <a:cubicBezTo>
                  <a:pt x="718434" y="110287"/>
                  <a:pt x="664623" y="240050"/>
                  <a:pt x="686947" y="350343"/>
                </a:cubicBezTo>
                <a:cubicBezTo>
                  <a:pt x="709271" y="460636"/>
                  <a:pt x="646868" y="569981"/>
                  <a:pt x="686947" y="686947"/>
                </a:cubicBezTo>
                <a:cubicBezTo>
                  <a:pt x="604253" y="718929"/>
                  <a:pt x="475127" y="685982"/>
                  <a:pt x="343474" y="686947"/>
                </a:cubicBezTo>
                <a:cubicBezTo>
                  <a:pt x="211821" y="687912"/>
                  <a:pt x="128872" y="663466"/>
                  <a:pt x="0" y="686947"/>
                </a:cubicBezTo>
                <a:cubicBezTo>
                  <a:pt x="-18443" y="567337"/>
                  <a:pt x="13010" y="450351"/>
                  <a:pt x="0" y="357212"/>
                </a:cubicBezTo>
                <a:cubicBezTo>
                  <a:pt x="-13010" y="264073"/>
                  <a:pt x="26941" y="92438"/>
                  <a:pt x="0" y="0"/>
                </a:cubicBezTo>
                <a:close/>
              </a:path>
              <a:path w="686947" h="686947" stroke="0" extrusionOk="0">
                <a:moveTo>
                  <a:pt x="0" y="0"/>
                </a:moveTo>
                <a:cubicBezTo>
                  <a:pt x="154011" y="-1854"/>
                  <a:pt x="215675" y="11052"/>
                  <a:pt x="322865" y="0"/>
                </a:cubicBezTo>
                <a:cubicBezTo>
                  <a:pt x="430056" y="-11052"/>
                  <a:pt x="603611" y="39683"/>
                  <a:pt x="686947" y="0"/>
                </a:cubicBezTo>
                <a:cubicBezTo>
                  <a:pt x="688794" y="124597"/>
                  <a:pt x="676887" y="204114"/>
                  <a:pt x="686947" y="322865"/>
                </a:cubicBezTo>
                <a:cubicBezTo>
                  <a:pt x="697007" y="441617"/>
                  <a:pt x="683314" y="536816"/>
                  <a:pt x="686947" y="686947"/>
                </a:cubicBezTo>
                <a:cubicBezTo>
                  <a:pt x="549301" y="691094"/>
                  <a:pt x="422231" y="675288"/>
                  <a:pt x="336604" y="686947"/>
                </a:cubicBezTo>
                <a:cubicBezTo>
                  <a:pt x="250977" y="698606"/>
                  <a:pt x="120549" y="658449"/>
                  <a:pt x="0" y="686947"/>
                </a:cubicBezTo>
                <a:cubicBezTo>
                  <a:pt x="-32970" y="534032"/>
                  <a:pt x="35062" y="444350"/>
                  <a:pt x="0" y="357212"/>
                </a:cubicBezTo>
                <a:cubicBezTo>
                  <a:pt x="-35062" y="270074"/>
                  <a:pt x="12017" y="111853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4082911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0" name="그림 29" descr="기린, 포유류, 대지, 실외이(가) 표시된 사진&#10;&#10;자동 생성된 설명">
            <a:extLst>
              <a:ext uri="{FF2B5EF4-FFF2-40B4-BE49-F238E27FC236}">
                <a16:creationId xmlns:a16="http://schemas.microsoft.com/office/drawing/2014/main" id="{BAF4EB40-1F69-4043-85B9-2A1828F568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0" y="1648065"/>
            <a:ext cx="686947" cy="686947"/>
          </a:xfrm>
          <a:custGeom>
            <a:avLst/>
            <a:gdLst>
              <a:gd name="connsiteX0" fmla="*/ 0 w 686947"/>
              <a:gd name="connsiteY0" fmla="*/ 0 h 686947"/>
              <a:gd name="connsiteX1" fmla="*/ 350343 w 686947"/>
              <a:gd name="connsiteY1" fmla="*/ 0 h 686947"/>
              <a:gd name="connsiteX2" fmla="*/ 686947 w 686947"/>
              <a:gd name="connsiteY2" fmla="*/ 0 h 686947"/>
              <a:gd name="connsiteX3" fmla="*/ 686947 w 686947"/>
              <a:gd name="connsiteY3" fmla="*/ 350343 h 686947"/>
              <a:gd name="connsiteX4" fmla="*/ 686947 w 686947"/>
              <a:gd name="connsiteY4" fmla="*/ 686947 h 686947"/>
              <a:gd name="connsiteX5" fmla="*/ 343474 w 686947"/>
              <a:gd name="connsiteY5" fmla="*/ 686947 h 686947"/>
              <a:gd name="connsiteX6" fmla="*/ 0 w 686947"/>
              <a:gd name="connsiteY6" fmla="*/ 686947 h 686947"/>
              <a:gd name="connsiteX7" fmla="*/ 0 w 686947"/>
              <a:gd name="connsiteY7" fmla="*/ 357212 h 686947"/>
              <a:gd name="connsiteX8" fmla="*/ 0 w 686947"/>
              <a:gd name="connsiteY8" fmla="*/ 0 h 68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947" h="686947" fill="none" extrusionOk="0">
                <a:moveTo>
                  <a:pt x="0" y="0"/>
                </a:moveTo>
                <a:cubicBezTo>
                  <a:pt x="76992" y="-15993"/>
                  <a:pt x="231785" y="38476"/>
                  <a:pt x="350343" y="0"/>
                </a:cubicBezTo>
                <a:cubicBezTo>
                  <a:pt x="468901" y="-38476"/>
                  <a:pt x="570586" y="4043"/>
                  <a:pt x="686947" y="0"/>
                </a:cubicBezTo>
                <a:cubicBezTo>
                  <a:pt x="689506" y="168375"/>
                  <a:pt x="655344" y="207545"/>
                  <a:pt x="686947" y="350343"/>
                </a:cubicBezTo>
                <a:cubicBezTo>
                  <a:pt x="718550" y="493141"/>
                  <a:pt x="649487" y="568508"/>
                  <a:pt x="686947" y="686947"/>
                </a:cubicBezTo>
                <a:cubicBezTo>
                  <a:pt x="594024" y="698491"/>
                  <a:pt x="506102" y="667392"/>
                  <a:pt x="343474" y="686947"/>
                </a:cubicBezTo>
                <a:cubicBezTo>
                  <a:pt x="180846" y="706502"/>
                  <a:pt x="146585" y="680664"/>
                  <a:pt x="0" y="686947"/>
                </a:cubicBezTo>
                <a:cubicBezTo>
                  <a:pt x="-22104" y="535563"/>
                  <a:pt x="21667" y="444468"/>
                  <a:pt x="0" y="357212"/>
                </a:cubicBezTo>
                <a:cubicBezTo>
                  <a:pt x="-21667" y="269957"/>
                  <a:pt x="2988" y="168871"/>
                  <a:pt x="0" y="0"/>
                </a:cubicBezTo>
                <a:close/>
              </a:path>
              <a:path w="686947" h="686947" stroke="0" extrusionOk="0">
                <a:moveTo>
                  <a:pt x="0" y="0"/>
                </a:moveTo>
                <a:cubicBezTo>
                  <a:pt x="70588" y="-4948"/>
                  <a:pt x="184568" y="1630"/>
                  <a:pt x="329735" y="0"/>
                </a:cubicBezTo>
                <a:cubicBezTo>
                  <a:pt x="474903" y="-1630"/>
                  <a:pt x="595117" y="23232"/>
                  <a:pt x="686947" y="0"/>
                </a:cubicBezTo>
                <a:cubicBezTo>
                  <a:pt x="722339" y="129053"/>
                  <a:pt x="662229" y="192398"/>
                  <a:pt x="686947" y="350343"/>
                </a:cubicBezTo>
                <a:cubicBezTo>
                  <a:pt x="711665" y="508288"/>
                  <a:pt x="648740" y="594868"/>
                  <a:pt x="686947" y="686947"/>
                </a:cubicBezTo>
                <a:cubicBezTo>
                  <a:pt x="560062" y="700472"/>
                  <a:pt x="498870" y="672271"/>
                  <a:pt x="350343" y="686947"/>
                </a:cubicBezTo>
                <a:cubicBezTo>
                  <a:pt x="201816" y="701623"/>
                  <a:pt x="122123" y="685381"/>
                  <a:pt x="0" y="686947"/>
                </a:cubicBezTo>
                <a:cubicBezTo>
                  <a:pt x="-33560" y="550755"/>
                  <a:pt x="23016" y="450668"/>
                  <a:pt x="0" y="357212"/>
                </a:cubicBezTo>
                <a:cubicBezTo>
                  <a:pt x="-23016" y="263757"/>
                  <a:pt x="4195" y="126026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6FD030-94AD-4C5F-8E0C-C24A2C1C38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44" y="1674303"/>
            <a:ext cx="653660" cy="65366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5552E84-5CE0-45AF-88A0-9BEAEA363A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8" y="2488171"/>
            <a:ext cx="653660" cy="653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5E36517-9A74-41DC-873E-1B32AE46D2C2}"/>
              </a:ext>
            </a:extLst>
          </p:cNvPr>
          <p:cNvSpPr txBox="1"/>
          <p:nvPr/>
        </p:nvSpPr>
        <p:spPr>
          <a:xfrm>
            <a:off x="2595504" y="2545653"/>
            <a:ext cx="19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0FA6229-7669-4DA9-A01D-C5FB1D1D7CA4}"/>
              </a:ext>
            </a:extLst>
          </p:cNvPr>
          <p:cNvSpPr/>
          <p:nvPr/>
        </p:nvSpPr>
        <p:spPr>
          <a:xfrm>
            <a:off x="1311071" y="1858946"/>
            <a:ext cx="256606" cy="23352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B729D6B-DFF3-4033-83EF-A49EA2D95C4C}"/>
              </a:ext>
            </a:extLst>
          </p:cNvPr>
          <p:cNvSpPr/>
          <p:nvPr/>
        </p:nvSpPr>
        <p:spPr>
          <a:xfrm>
            <a:off x="1308065" y="2690429"/>
            <a:ext cx="256606" cy="23352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D2DA88-F136-4351-883F-245326F5F82D}"/>
              </a:ext>
            </a:extLst>
          </p:cNvPr>
          <p:cNvSpPr txBox="1"/>
          <p:nvPr/>
        </p:nvSpPr>
        <p:spPr>
          <a:xfrm>
            <a:off x="2292185" y="1832959"/>
            <a:ext cx="79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기린 </a:t>
            </a:r>
            <a:r>
              <a:rPr lang="en-US" altLang="ko-KR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2472E-534E-4C5A-A3DA-59D504DA2046}"/>
              </a:ext>
            </a:extLst>
          </p:cNvPr>
          <p:cNvSpPr txBox="1"/>
          <p:nvPr/>
        </p:nvSpPr>
        <p:spPr>
          <a:xfrm>
            <a:off x="2920729" y="3288942"/>
            <a:ext cx="3022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모델을 경량화 하기 위해 사용되는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MobileNetV2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도메인 일반화 기법을 적용할 필요성 인지</a:t>
            </a:r>
          </a:p>
        </p:txBody>
      </p:sp>
      <p:pic>
        <p:nvPicPr>
          <p:cNvPr id="43" name="Picture 4" descr="8-bit 256 x 256 Grayscale Lena Image | Download Scientific Diagram">
            <a:extLst>
              <a:ext uri="{FF2B5EF4-FFF2-40B4-BE49-F238E27FC236}">
                <a16:creationId xmlns:a16="http://schemas.microsoft.com/office/drawing/2014/main" id="{005FE911-ABF9-47FC-AF75-8E25EE956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790" y="2522327"/>
            <a:ext cx="686947" cy="68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화살표: 줄무늬가 있는 오른쪽 43">
            <a:extLst>
              <a:ext uri="{FF2B5EF4-FFF2-40B4-BE49-F238E27FC236}">
                <a16:creationId xmlns:a16="http://schemas.microsoft.com/office/drawing/2014/main" id="{F78165EA-1A0A-4E8F-9E01-FFD20EBAA907}"/>
              </a:ext>
            </a:extLst>
          </p:cNvPr>
          <p:cNvSpPr/>
          <p:nvPr/>
        </p:nvSpPr>
        <p:spPr>
          <a:xfrm rot="5400000">
            <a:off x="8497827" y="2161678"/>
            <a:ext cx="223340" cy="370572"/>
          </a:xfrm>
          <a:prstGeom prst="striped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2CBB9679-D3DA-49A0-B72E-FAAA4494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50" y="1478160"/>
            <a:ext cx="686947" cy="68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7CBAB1C-82A1-4DB5-A16F-E67119C5D648}"/>
              </a:ext>
            </a:extLst>
          </p:cNvPr>
          <p:cNvGrpSpPr/>
          <p:nvPr/>
        </p:nvGrpSpPr>
        <p:grpSpPr>
          <a:xfrm>
            <a:off x="6400133" y="1455534"/>
            <a:ext cx="1641526" cy="1771332"/>
            <a:chOff x="5074342" y="636297"/>
            <a:chExt cx="1641526" cy="177133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64A508A-E345-4206-94E8-87F6974A41EC}"/>
                </a:ext>
              </a:extLst>
            </p:cNvPr>
            <p:cNvSpPr/>
            <p:nvPr/>
          </p:nvSpPr>
          <p:spPr>
            <a:xfrm>
              <a:off x="5084533" y="636297"/>
              <a:ext cx="1631335" cy="177133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곱하기 기호 46">
              <a:extLst>
                <a:ext uri="{FF2B5EF4-FFF2-40B4-BE49-F238E27FC236}">
                  <a16:creationId xmlns:a16="http://schemas.microsoft.com/office/drawing/2014/main" id="{392FF99B-9197-444A-9A18-38E00AECD16D}"/>
                </a:ext>
              </a:extLst>
            </p:cNvPr>
            <p:cNvSpPr/>
            <p:nvPr/>
          </p:nvSpPr>
          <p:spPr>
            <a:xfrm>
              <a:off x="5100976" y="655948"/>
              <a:ext cx="585609" cy="540437"/>
            </a:xfrm>
            <a:prstGeom prst="mathMultiply">
              <a:avLst>
                <a:gd name="adj1" fmla="val 9027"/>
              </a:avLst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EA102A5-DD89-4E47-A9E8-0481D42A9F72}"/>
                </a:ext>
              </a:extLst>
            </p:cNvPr>
            <p:cNvSpPr/>
            <p:nvPr/>
          </p:nvSpPr>
          <p:spPr>
            <a:xfrm rot="5400000">
              <a:off x="5899422" y="390156"/>
              <a:ext cx="336895" cy="10511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High gradient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678A39C-09CF-4420-BDEC-DAB163E42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09998" y="2002197"/>
              <a:ext cx="346009" cy="334344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4CA07EA2-4185-4CEE-B249-75430D3B2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01079" y="747260"/>
              <a:ext cx="346010" cy="336897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65E67BB6-D0AE-4DEF-82E0-04B0FCD6A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01080" y="1160854"/>
              <a:ext cx="346009" cy="33689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D88CD16-E24A-4119-8824-DA5C40804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06717" y="1588603"/>
              <a:ext cx="346010" cy="336897"/>
            </a:xfrm>
            <a:prstGeom prst="rect">
              <a:avLst/>
            </a:prstGeom>
          </p:spPr>
        </p:pic>
        <p:sp>
          <p:nvSpPr>
            <p:cNvPr id="53" name="곱하기 기호 52">
              <a:extLst>
                <a:ext uri="{FF2B5EF4-FFF2-40B4-BE49-F238E27FC236}">
                  <a16:creationId xmlns:a16="http://schemas.microsoft.com/office/drawing/2014/main" id="{C405849C-FAF8-4DCD-A762-D57E47AE7965}"/>
                </a:ext>
              </a:extLst>
            </p:cNvPr>
            <p:cNvSpPr/>
            <p:nvPr/>
          </p:nvSpPr>
          <p:spPr>
            <a:xfrm>
              <a:off x="5074342" y="1054169"/>
              <a:ext cx="585609" cy="540437"/>
            </a:xfrm>
            <a:prstGeom prst="mathMultiply">
              <a:avLst>
                <a:gd name="adj1" fmla="val 9027"/>
              </a:avLst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6EE7FFE-8B49-48A9-BF04-E8DB4B4D8E43}"/>
                </a:ext>
              </a:extLst>
            </p:cNvPr>
            <p:cNvSpPr/>
            <p:nvPr/>
          </p:nvSpPr>
          <p:spPr>
            <a:xfrm rot="5400000">
              <a:off x="5899421" y="803925"/>
              <a:ext cx="336897" cy="1051108"/>
            </a:xfrm>
            <a:prstGeom prst="rect">
              <a:avLst/>
            </a:prstGeom>
            <a:solidFill>
              <a:srgbClr val="68A04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High gradient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DABEEC9-E39D-455D-8748-A99C2FF67927}"/>
                </a:ext>
              </a:extLst>
            </p:cNvPr>
            <p:cNvSpPr/>
            <p:nvPr/>
          </p:nvSpPr>
          <p:spPr>
            <a:xfrm rot="5400000">
              <a:off x="5899422" y="1643781"/>
              <a:ext cx="336895" cy="10511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Low gradient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곱하기 기호 55">
              <a:extLst>
                <a:ext uri="{FF2B5EF4-FFF2-40B4-BE49-F238E27FC236}">
                  <a16:creationId xmlns:a16="http://schemas.microsoft.com/office/drawing/2014/main" id="{0808AA39-D1FC-4002-9738-65EECF5ED976}"/>
                </a:ext>
              </a:extLst>
            </p:cNvPr>
            <p:cNvSpPr/>
            <p:nvPr/>
          </p:nvSpPr>
          <p:spPr>
            <a:xfrm>
              <a:off x="5074342" y="645093"/>
              <a:ext cx="585609" cy="540437"/>
            </a:xfrm>
            <a:prstGeom prst="mathMultiply">
              <a:avLst>
                <a:gd name="adj1" fmla="val 9027"/>
              </a:avLst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2CAC92-7BD6-4EDA-A4C7-F6800D4B4CF7}"/>
                </a:ext>
              </a:extLst>
            </p:cNvPr>
            <p:cNvSpPr/>
            <p:nvPr/>
          </p:nvSpPr>
          <p:spPr>
            <a:xfrm rot="5400000">
              <a:off x="5899422" y="1235828"/>
              <a:ext cx="336895" cy="10511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Low gradient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58C667D-258F-49E5-BF2D-98DF8081B926}"/>
              </a:ext>
            </a:extLst>
          </p:cNvPr>
          <p:cNvSpPr/>
          <p:nvPr/>
        </p:nvSpPr>
        <p:spPr>
          <a:xfrm>
            <a:off x="8134229" y="1455534"/>
            <a:ext cx="944154" cy="17713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FAB763F-3DAA-4755-AE01-5006BE3C6CEA}"/>
              </a:ext>
            </a:extLst>
          </p:cNvPr>
          <p:cNvSpPr/>
          <p:nvPr/>
        </p:nvSpPr>
        <p:spPr>
          <a:xfrm>
            <a:off x="3594509" y="1471351"/>
            <a:ext cx="1474715" cy="1771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743864-88AF-4BD0-BA2C-9EC9AEA15CDF}"/>
              </a:ext>
            </a:extLst>
          </p:cNvPr>
          <p:cNvSpPr/>
          <p:nvPr/>
        </p:nvSpPr>
        <p:spPr>
          <a:xfrm>
            <a:off x="3649486" y="1515751"/>
            <a:ext cx="228989" cy="168308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Conv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78DFE4-5682-4FD3-AA75-2AAB2AAEB99C}"/>
              </a:ext>
            </a:extLst>
          </p:cNvPr>
          <p:cNvSpPr/>
          <p:nvPr/>
        </p:nvSpPr>
        <p:spPr>
          <a:xfrm>
            <a:off x="3925683" y="1515751"/>
            <a:ext cx="294225" cy="1679187"/>
          </a:xfrm>
          <a:prstGeom prst="rect">
            <a:avLst/>
          </a:prstGeom>
          <a:solidFill>
            <a:srgbClr val="71DA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Inverted Residual Block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6D1813-E4C5-42B1-A1F8-BE1D26DFA405}"/>
              </a:ext>
            </a:extLst>
          </p:cNvPr>
          <p:cNvSpPr/>
          <p:nvPr/>
        </p:nvSpPr>
        <p:spPr>
          <a:xfrm>
            <a:off x="4713986" y="1515751"/>
            <a:ext cx="294225" cy="1679187"/>
          </a:xfrm>
          <a:prstGeom prst="rect">
            <a:avLst/>
          </a:prstGeom>
          <a:solidFill>
            <a:srgbClr val="71DA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Inverted Residual Block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D67027C-3B25-407F-8321-454EEB2CDBB0}"/>
              </a:ext>
            </a:extLst>
          </p:cNvPr>
          <p:cNvSpPr/>
          <p:nvPr/>
        </p:nvSpPr>
        <p:spPr>
          <a:xfrm>
            <a:off x="4266558" y="2379765"/>
            <a:ext cx="92944" cy="849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FBE2E43-1397-49D3-BADF-90DD90762CF6}"/>
              </a:ext>
            </a:extLst>
          </p:cNvPr>
          <p:cNvSpPr/>
          <p:nvPr/>
        </p:nvSpPr>
        <p:spPr>
          <a:xfrm>
            <a:off x="4413475" y="2379765"/>
            <a:ext cx="92944" cy="849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E073D02-56C5-46DB-B5C5-DC0B08F99C60}"/>
              </a:ext>
            </a:extLst>
          </p:cNvPr>
          <p:cNvSpPr/>
          <p:nvPr/>
        </p:nvSpPr>
        <p:spPr>
          <a:xfrm>
            <a:off x="4560029" y="2379765"/>
            <a:ext cx="92944" cy="849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 descr="강장동물이(가) 표시된 사진&#10;&#10;자동 생성된 설명">
            <a:extLst>
              <a:ext uri="{FF2B5EF4-FFF2-40B4-BE49-F238E27FC236}">
                <a16:creationId xmlns:a16="http://schemas.microsoft.com/office/drawing/2014/main" id="{6E062103-9D50-467F-8623-8927B211C8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60" y="1821406"/>
            <a:ext cx="1138127" cy="1138127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23CB89FD-5EEE-4380-9C6A-EC5EA9AB9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929" y="1810701"/>
            <a:ext cx="1138127" cy="1138127"/>
          </a:xfrm>
          <a:prstGeom prst="rect">
            <a:avLst/>
          </a:prstGeom>
        </p:spPr>
      </p:pic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10BE7294-4CC8-4C1F-9C44-49AE911B31F5}"/>
              </a:ext>
            </a:extLst>
          </p:cNvPr>
          <p:cNvSpPr/>
          <p:nvPr/>
        </p:nvSpPr>
        <p:spPr>
          <a:xfrm>
            <a:off x="2520913" y="3398636"/>
            <a:ext cx="474588" cy="453097"/>
          </a:xfrm>
          <a:prstGeom prst="rightArrow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D83F0AD-60D0-4BD8-9368-35D19C54147D}"/>
              </a:ext>
            </a:extLst>
          </p:cNvPr>
          <p:cNvSpPr/>
          <p:nvPr/>
        </p:nvSpPr>
        <p:spPr>
          <a:xfrm>
            <a:off x="455532" y="5670396"/>
            <a:ext cx="340920" cy="3496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0B4121-7EBC-4822-A818-035E96320619}"/>
              </a:ext>
            </a:extLst>
          </p:cNvPr>
          <p:cNvSpPr/>
          <p:nvPr/>
        </p:nvSpPr>
        <p:spPr>
          <a:xfrm>
            <a:off x="7102586" y="54442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 된 특징 비교를 통해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도메인이 다르더라도 같은 클래스이면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공통된 특징을 추출하는 것을 확인</a:t>
            </a:r>
            <a:endParaRPr lang="en-US" altLang="ko-KR" sz="16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56C9029-B939-43A7-BCD2-D2BE4CDD6CC4}"/>
              </a:ext>
            </a:extLst>
          </p:cNvPr>
          <p:cNvSpPr/>
          <p:nvPr/>
        </p:nvSpPr>
        <p:spPr>
          <a:xfrm>
            <a:off x="8031882" y="5670396"/>
            <a:ext cx="340920" cy="3496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EC1089-8E6B-4FB4-9E36-C82C2856E6AA}"/>
              </a:ext>
            </a:extLst>
          </p:cNvPr>
          <p:cNvSpPr txBox="1"/>
          <p:nvPr/>
        </p:nvSpPr>
        <p:spPr>
          <a:xfrm>
            <a:off x="4410918" y="5567332"/>
            <a:ext cx="331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RSC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시 랜덤하게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회색조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이미지로 변환하는 </a:t>
            </a:r>
            <a:r>
              <a:rPr lang="ko-KR" altLang="en-US" sz="16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최적의 확률 값 확인</a:t>
            </a:r>
            <a:endParaRPr lang="en-US" altLang="ko-KR" sz="16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A6E6BDA-C9BF-435E-9932-E2D964D4D253}"/>
              </a:ext>
            </a:extLst>
          </p:cNvPr>
          <p:cNvSpPr/>
          <p:nvPr/>
        </p:nvSpPr>
        <p:spPr>
          <a:xfrm>
            <a:off x="4048290" y="5670396"/>
            <a:ext cx="340920" cy="3496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화살표: 줄무늬가 있는 오른쪽 56">
            <a:extLst>
              <a:ext uri="{FF2B5EF4-FFF2-40B4-BE49-F238E27FC236}">
                <a16:creationId xmlns:a16="http://schemas.microsoft.com/office/drawing/2014/main" id="{0C580385-9FD0-4740-8712-B2836C49445A}"/>
              </a:ext>
            </a:extLst>
          </p:cNvPr>
          <p:cNvSpPr/>
          <p:nvPr/>
        </p:nvSpPr>
        <p:spPr>
          <a:xfrm rot="5400000">
            <a:off x="5675058" y="4549597"/>
            <a:ext cx="830996" cy="723485"/>
          </a:xfrm>
          <a:prstGeom prst="stripedRightArrow">
            <a:avLst/>
          </a:prstGeom>
          <a:solidFill>
            <a:srgbClr val="D0CE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8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459" y="2447473"/>
            <a:ext cx="4471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AACB7-1B7E-4C17-BCA1-B5A04390C70A}"/>
              </a:ext>
            </a:extLst>
          </p:cNvPr>
          <p:cNvSpPr txBox="1"/>
          <p:nvPr/>
        </p:nvSpPr>
        <p:spPr>
          <a:xfrm>
            <a:off x="11717907" y="64856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14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1B1085-1423-4E69-A385-0D4F7D367C88}"/>
              </a:ext>
            </a:extLst>
          </p:cNvPr>
          <p:cNvSpPr txBox="1"/>
          <p:nvPr/>
        </p:nvSpPr>
        <p:spPr>
          <a:xfrm>
            <a:off x="1307049" y="437393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E5203-5482-44BB-9526-80DF33EFA12D}"/>
              </a:ext>
            </a:extLst>
          </p:cNvPr>
          <p:cNvSpPr txBox="1"/>
          <p:nvPr/>
        </p:nvSpPr>
        <p:spPr>
          <a:xfrm>
            <a:off x="256675" y="1199142"/>
            <a:ext cx="11782925" cy="522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[1] Sandler, Mark and Howard, Andrew and Zhu,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Menglong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and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Zhmoginov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Andrey and Chen, Liang-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Chieh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"Mobilenetv2: Inverted residuals and linear bottlenecks“ Proceedings of the IEEE conference on computer vision and pattern recognition, pp. 4510-4520, 2018.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[2] A. G. Howard, M. Zhu, B. Chen, D.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Kalenichenko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W. Wang, T.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Weyand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M.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Andreetto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H. Adam,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Mobilenets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Ecient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convolutional neural networks for mobile vision applications,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arXiv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preprint arXiv:1704.04861.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[3] Li, Da and Yang,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Yongxin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and Song, Yi-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Zhe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and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Hospedales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Timothy "Deeper, Broader and Artier Domain Generalization" International Conference on Computer Vision, 2017.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[4]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Huang,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Zeyi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and Wang,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Haohan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and Xing, Eric P and Huang, Dong "Self-challenging improves cross-domain generalization" ECCV, 2020.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[5]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Selvaraju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Ramprasaath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 and Cogswell, Michael and Das, Abhishek and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Vedantam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Ramakrishna and Parikh, Devi and Batra, Dhruv "Grad-cam: Visual explanations from deep networks via gradient-based localization" Proceedings of the IEEE international conference on computer vision, pp. 618-626, 2017.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9D40A-181E-482F-844C-CA9BC7023669}"/>
              </a:ext>
            </a:extLst>
          </p:cNvPr>
          <p:cNvSpPr txBox="1"/>
          <p:nvPr/>
        </p:nvSpPr>
        <p:spPr>
          <a:xfrm>
            <a:off x="11717907" y="64856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15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6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27672" y="1340849"/>
            <a:ext cx="15840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altLang="ko-KR" sz="20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실험</a:t>
            </a:r>
            <a:endParaRPr lang="en-US" altLang="ko-KR" sz="20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82553-6D42-47C3-B1EC-3F09C98505D5}"/>
              </a:ext>
            </a:extLst>
          </p:cNvPr>
          <p:cNvSpPr txBox="1"/>
          <p:nvPr/>
        </p:nvSpPr>
        <p:spPr>
          <a:xfrm>
            <a:off x="11717907" y="6485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2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연구배경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E290D-E95E-4DFF-B34F-9078E92DA374}"/>
              </a:ext>
            </a:extLst>
          </p:cNvPr>
          <p:cNvSpPr txBox="1"/>
          <p:nvPr/>
        </p:nvSpPr>
        <p:spPr>
          <a:xfrm>
            <a:off x="245638" y="5023751"/>
            <a:ext cx="11700723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딥러닝은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깊은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컨볼루션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신경망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(CNN)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등장에 따라 최근 몇 년 동안 놀라운 발전을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이뤄냈음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하지만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 시에 거의 보지못했거나 한번도 보지못한 도메인의 데이터에 대해서는 성능이 좋지 못한 문제가 존재함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47A0348-9B38-4854-ADD0-0D28B4684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91031"/>
              </p:ext>
            </p:extLst>
          </p:nvPr>
        </p:nvGraphicFramePr>
        <p:xfrm>
          <a:off x="245638" y="1096122"/>
          <a:ext cx="5773057" cy="3748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5A58154-9601-4C13-BEE2-9C99433F2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93" y="3310402"/>
            <a:ext cx="1082923" cy="1082923"/>
          </a:xfrm>
          <a:custGeom>
            <a:avLst/>
            <a:gdLst>
              <a:gd name="connsiteX0" fmla="*/ 0 w 1082923"/>
              <a:gd name="connsiteY0" fmla="*/ 0 h 1082923"/>
              <a:gd name="connsiteX1" fmla="*/ 552291 w 1082923"/>
              <a:gd name="connsiteY1" fmla="*/ 0 h 1082923"/>
              <a:gd name="connsiteX2" fmla="*/ 1082923 w 1082923"/>
              <a:gd name="connsiteY2" fmla="*/ 0 h 1082923"/>
              <a:gd name="connsiteX3" fmla="*/ 1082923 w 1082923"/>
              <a:gd name="connsiteY3" fmla="*/ 552291 h 1082923"/>
              <a:gd name="connsiteX4" fmla="*/ 1082923 w 1082923"/>
              <a:gd name="connsiteY4" fmla="*/ 1082923 h 1082923"/>
              <a:gd name="connsiteX5" fmla="*/ 541462 w 1082923"/>
              <a:gd name="connsiteY5" fmla="*/ 1082923 h 1082923"/>
              <a:gd name="connsiteX6" fmla="*/ 0 w 1082923"/>
              <a:gd name="connsiteY6" fmla="*/ 1082923 h 1082923"/>
              <a:gd name="connsiteX7" fmla="*/ 0 w 1082923"/>
              <a:gd name="connsiteY7" fmla="*/ 563120 h 1082923"/>
              <a:gd name="connsiteX8" fmla="*/ 0 w 1082923"/>
              <a:gd name="connsiteY8" fmla="*/ 0 h 108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923" h="1082923" fill="none" extrusionOk="0">
                <a:moveTo>
                  <a:pt x="0" y="0"/>
                </a:moveTo>
                <a:cubicBezTo>
                  <a:pt x="269092" y="-3554"/>
                  <a:pt x="374233" y="44845"/>
                  <a:pt x="552291" y="0"/>
                </a:cubicBezTo>
                <a:cubicBezTo>
                  <a:pt x="730349" y="-44845"/>
                  <a:pt x="851402" y="62803"/>
                  <a:pt x="1082923" y="0"/>
                </a:cubicBezTo>
                <a:cubicBezTo>
                  <a:pt x="1121722" y="266184"/>
                  <a:pt x="1066239" y="346712"/>
                  <a:pt x="1082923" y="552291"/>
                </a:cubicBezTo>
                <a:cubicBezTo>
                  <a:pt x="1099607" y="757870"/>
                  <a:pt x="1055311" y="859115"/>
                  <a:pt x="1082923" y="1082923"/>
                </a:cubicBezTo>
                <a:cubicBezTo>
                  <a:pt x="957439" y="1127975"/>
                  <a:pt x="654311" y="1074084"/>
                  <a:pt x="541462" y="1082923"/>
                </a:cubicBezTo>
                <a:cubicBezTo>
                  <a:pt x="428613" y="1091762"/>
                  <a:pt x="188595" y="1058876"/>
                  <a:pt x="0" y="1082923"/>
                </a:cubicBezTo>
                <a:cubicBezTo>
                  <a:pt x="-25504" y="826666"/>
                  <a:pt x="15394" y="765895"/>
                  <a:pt x="0" y="563120"/>
                </a:cubicBezTo>
                <a:cubicBezTo>
                  <a:pt x="-15394" y="360345"/>
                  <a:pt x="27147" y="142124"/>
                  <a:pt x="0" y="0"/>
                </a:cubicBezTo>
                <a:close/>
              </a:path>
              <a:path w="1082923" h="1082923" stroke="0" extrusionOk="0">
                <a:moveTo>
                  <a:pt x="0" y="0"/>
                </a:moveTo>
                <a:cubicBezTo>
                  <a:pt x="178851" y="-43299"/>
                  <a:pt x="266388" y="15406"/>
                  <a:pt x="508974" y="0"/>
                </a:cubicBezTo>
                <a:cubicBezTo>
                  <a:pt x="751560" y="-15406"/>
                  <a:pt x="928065" y="17723"/>
                  <a:pt x="1082923" y="0"/>
                </a:cubicBezTo>
                <a:cubicBezTo>
                  <a:pt x="1086278" y="170313"/>
                  <a:pt x="1065391" y="386946"/>
                  <a:pt x="1082923" y="508974"/>
                </a:cubicBezTo>
                <a:cubicBezTo>
                  <a:pt x="1100455" y="631002"/>
                  <a:pt x="1053691" y="818213"/>
                  <a:pt x="1082923" y="1082923"/>
                </a:cubicBezTo>
                <a:cubicBezTo>
                  <a:pt x="808794" y="1096992"/>
                  <a:pt x="770516" y="1032468"/>
                  <a:pt x="530632" y="1082923"/>
                </a:cubicBezTo>
                <a:cubicBezTo>
                  <a:pt x="290748" y="1133378"/>
                  <a:pt x="240719" y="1051908"/>
                  <a:pt x="0" y="1082923"/>
                </a:cubicBezTo>
                <a:cubicBezTo>
                  <a:pt x="-22083" y="867193"/>
                  <a:pt x="16976" y="758670"/>
                  <a:pt x="0" y="563120"/>
                </a:cubicBezTo>
                <a:cubicBezTo>
                  <a:pt x="-16976" y="367570"/>
                  <a:pt x="960" y="176029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4082911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그림 13" descr="기린, 포유류, 대지, 실외이(가) 표시된 사진&#10;&#10;자동 생성된 설명">
            <a:extLst>
              <a:ext uri="{FF2B5EF4-FFF2-40B4-BE49-F238E27FC236}">
                <a16:creationId xmlns:a16="http://schemas.microsoft.com/office/drawing/2014/main" id="{6DC60A6B-B631-4640-A854-7D9D782D9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76" y="1664091"/>
            <a:ext cx="1082923" cy="1082923"/>
          </a:xfrm>
          <a:custGeom>
            <a:avLst/>
            <a:gdLst>
              <a:gd name="connsiteX0" fmla="*/ 0 w 1082923"/>
              <a:gd name="connsiteY0" fmla="*/ 0 h 1082923"/>
              <a:gd name="connsiteX1" fmla="*/ 552291 w 1082923"/>
              <a:gd name="connsiteY1" fmla="*/ 0 h 1082923"/>
              <a:gd name="connsiteX2" fmla="*/ 1082923 w 1082923"/>
              <a:gd name="connsiteY2" fmla="*/ 0 h 1082923"/>
              <a:gd name="connsiteX3" fmla="*/ 1082923 w 1082923"/>
              <a:gd name="connsiteY3" fmla="*/ 552291 h 1082923"/>
              <a:gd name="connsiteX4" fmla="*/ 1082923 w 1082923"/>
              <a:gd name="connsiteY4" fmla="*/ 1082923 h 1082923"/>
              <a:gd name="connsiteX5" fmla="*/ 541462 w 1082923"/>
              <a:gd name="connsiteY5" fmla="*/ 1082923 h 1082923"/>
              <a:gd name="connsiteX6" fmla="*/ 0 w 1082923"/>
              <a:gd name="connsiteY6" fmla="*/ 1082923 h 1082923"/>
              <a:gd name="connsiteX7" fmla="*/ 0 w 1082923"/>
              <a:gd name="connsiteY7" fmla="*/ 563120 h 1082923"/>
              <a:gd name="connsiteX8" fmla="*/ 0 w 1082923"/>
              <a:gd name="connsiteY8" fmla="*/ 0 h 108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923" h="1082923" fill="none" extrusionOk="0">
                <a:moveTo>
                  <a:pt x="0" y="0"/>
                </a:moveTo>
                <a:cubicBezTo>
                  <a:pt x="143806" y="-38603"/>
                  <a:pt x="303103" y="6007"/>
                  <a:pt x="552291" y="0"/>
                </a:cubicBezTo>
                <a:cubicBezTo>
                  <a:pt x="801479" y="-6007"/>
                  <a:pt x="920178" y="53063"/>
                  <a:pt x="1082923" y="0"/>
                </a:cubicBezTo>
                <a:cubicBezTo>
                  <a:pt x="1112805" y="112855"/>
                  <a:pt x="1067421" y="314185"/>
                  <a:pt x="1082923" y="552291"/>
                </a:cubicBezTo>
                <a:cubicBezTo>
                  <a:pt x="1098425" y="790397"/>
                  <a:pt x="1037318" y="922947"/>
                  <a:pt x="1082923" y="1082923"/>
                </a:cubicBezTo>
                <a:cubicBezTo>
                  <a:pt x="863852" y="1083633"/>
                  <a:pt x="767875" y="1068098"/>
                  <a:pt x="541462" y="1082923"/>
                </a:cubicBezTo>
                <a:cubicBezTo>
                  <a:pt x="315049" y="1097748"/>
                  <a:pt x="240482" y="1027060"/>
                  <a:pt x="0" y="1082923"/>
                </a:cubicBezTo>
                <a:cubicBezTo>
                  <a:pt x="-44750" y="871072"/>
                  <a:pt x="51518" y="813843"/>
                  <a:pt x="0" y="563120"/>
                </a:cubicBezTo>
                <a:cubicBezTo>
                  <a:pt x="-51518" y="312397"/>
                  <a:pt x="22770" y="137494"/>
                  <a:pt x="0" y="0"/>
                </a:cubicBezTo>
                <a:close/>
              </a:path>
              <a:path w="1082923" h="1082923" stroke="0" extrusionOk="0">
                <a:moveTo>
                  <a:pt x="0" y="0"/>
                </a:moveTo>
                <a:cubicBezTo>
                  <a:pt x="234770" y="-32626"/>
                  <a:pt x="343885" y="52437"/>
                  <a:pt x="519803" y="0"/>
                </a:cubicBezTo>
                <a:cubicBezTo>
                  <a:pt x="695721" y="-52437"/>
                  <a:pt x="809207" y="6714"/>
                  <a:pt x="1082923" y="0"/>
                </a:cubicBezTo>
                <a:cubicBezTo>
                  <a:pt x="1146645" y="275081"/>
                  <a:pt x="1055072" y="383896"/>
                  <a:pt x="1082923" y="552291"/>
                </a:cubicBezTo>
                <a:cubicBezTo>
                  <a:pt x="1110774" y="720686"/>
                  <a:pt x="1060940" y="827900"/>
                  <a:pt x="1082923" y="1082923"/>
                </a:cubicBezTo>
                <a:cubicBezTo>
                  <a:pt x="817934" y="1142942"/>
                  <a:pt x="764123" y="1061516"/>
                  <a:pt x="552291" y="1082923"/>
                </a:cubicBezTo>
                <a:cubicBezTo>
                  <a:pt x="340459" y="1104330"/>
                  <a:pt x="217336" y="1058351"/>
                  <a:pt x="0" y="1082923"/>
                </a:cubicBezTo>
                <a:cubicBezTo>
                  <a:pt x="-36388" y="883415"/>
                  <a:pt x="51311" y="766412"/>
                  <a:pt x="0" y="563120"/>
                </a:cubicBezTo>
                <a:cubicBezTo>
                  <a:pt x="-51311" y="359828"/>
                  <a:pt x="27286" y="274846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8E3ED7-0B95-4934-8485-E2ECDCFE6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15" y="1690329"/>
            <a:ext cx="1030448" cy="10304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925431-3EF7-43E8-B9C1-12A7B21E49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15" y="3373588"/>
            <a:ext cx="1030448" cy="10304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67CA3E-507F-4F51-AC68-11D4E18BB7EC}"/>
              </a:ext>
            </a:extLst>
          </p:cNvPr>
          <p:cNvSpPr txBox="1"/>
          <p:nvPr/>
        </p:nvSpPr>
        <p:spPr>
          <a:xfrm>
            <a:off x="10771629" y="3472605"/>
            <a:ext cx="302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05963A-1B9E-47A8-B700-76DC7DA961DC}"/>
              </a:ext>
            </a:extLst>
          </p:cNvPr>
          <p:cNvSpPr/>
          <p:nvPr/>
        </p:nvSpPr>
        <p:spPr>
          <a:xfrm>
            <a:off x="8439088" y="2023710"/>
            <a:ext cx="404521" cy="36813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BD98BA1-EA6A-41CD-AC15-DFAE1E4CAB2A}"/>
              </a:ext>
            </a:extLst>
          </p:cNvPr>
          <p:cNvSpPr/>
          <p:nvPr/>
        </p:nvSpPr>
        <p:spPr>
          <a:xfrm>
            <a:off x="8439088" y="3667795"/>
            <a:ext cx="404521" cy="36813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F07429-CB02-4E4D-85F2-AA08269ADB47}"/>
              </a:ext>
            </a:extLst>
          </p:cNvPr>
          <p:cNvSpPr txBox="1"/>
          <p:nvPr/>
        </p:nvSpPr>
        <p:spPr>
          <a:xfrm>
            <a:off x="10459928" y="1991735"/>
            <a:ext cx="9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기린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F730F7-1AF9-450D-9F9B-D3AB2D7D5BF7}"/>
              </a:ext>
            </a:extLst>
          </p:cNvPr>
          <p:cNvSpPr txBox="1"/>
          <p:nvPr/>
        </p:nvSpPr>
        <p:spPr>
          <a:xfrm>
            <a:off x="6766531" y="2801141"/>
            <a:ext cx="147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도메인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9DCAD0-CF94-4669-A593-DA957079E78D}"/>
              </a:ext>
            </a:extLst>
          </p:cNvPr>
          <p:cNvSpPr txBox="1"/>
          <p:nvPr/>
        </p:nvSpPr>
        <p:spPr>
          <a:xfrm>
            <a:off x="6766531" y="4461793"/>
            <a:ext cx="147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스케치 도메인</a:t>
            </a:r>
          </a:p>
        </p:txBody>
      </p:sp>
    </p:spTree>
    <p:extLst>
      <p:ext uri="{BB962C8B-B14F-4D97-AF65-F5344CB8AC3E}">
        <p14:creationId xmlns:p14="http://schemas.microsoft.com/office/powerpoint/2010/main" val="103114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8E2EC3C-EE30-4872-9C21-AEDDAC219E5F}"/>
              </a:ext>
            </a:extLst>
          </p:cNvPr>
          <p:cNvSpPr/>
          <p:nvPr/>
        </p:nvSpPr>
        <p:spPr>
          <a:xfrm>
            <a:off x="6725977" y="3258695"/>
            <a:ext cx="5162562" cy="2303068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4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25D0044-33FA-4F7A-9388-010AE54F07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67" y="2352542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57579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57579 h 933834"/>
              <a:gd name="connsiteX4" fmla="*/ 933834 w 933834"/>
              <a:gd name="connsiteY4" fmla="*/ 933834 h 933834"/>
              <a:gd name="connsiteX5" fmla="*/ 476255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48240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144020" y="-12808"/>
                  <a:pt x="365422" y="19125"/>
                  <a:pt x="457579" y="0"/>
                </a:cubicBezTo>
                <a:cubicBezTo>
                  <a:pt x="549736" y="-19125"/>
                  <a:pt x="803000" y="55080"/>
                  <a:pt x="933834" y="0"/>
                </a:cubicBezTo>
                <a:cubicBezTo>
                  <a:pt x="971774" y="228658"/>
                  <a:pt x="912439" y="352196"/>
                  <a:pt x="933834" y="457579"/>
                </a:cubicBezTo>
                <a:cubicBezTo>
                  <a:pt x="955229" y="562962"/>
                  <a:pt x="923313" y="815758"/>
                  <a:pt x="933834" y="933834"/>
                </a:cubicBezTo>
                <a:cubicBezTo>
                  <a:pt x="736284" y="955782"/>
                  <a:pt x="659330" y="925058"/>
                  <a:pt x="476255" y="933834"/>
                </a:cubicBezTo>
                <a:cubicBezTo>
                  <a:pt x="293180" y="942610"/>
                  <a:pt x="123453" y="918022"/>
                  <a:pt x="0" y="933834"/>
                </a:cubicBezTo>
                <a:cubicBezTo>
                  <a:pt x="-10396" y="743021"/>
                  <a:pt x="32311" y="549317"/>
                  <a:pt x="0" y="448240"/>
                </a:cubicBezTo>
                <a:cubicBezTo>
                  <a:pt x="-32311" y="347163"/>
                  <a:pt x="5118" y="169445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161171" y="-42528"/>
                  <a:pt x="291283" y="14295"/>
                  <a:pt x="438902" y="0"/>
                </a:cubicBezTo>
                <a:cubicBezTo>
                  <a:pt x="586521" y="-14295"/>
                  <a:pt x="778523" y="14932"/>
                  <a:pt x="933834" y="0"/>
                </a:cubicBezTo>
                <a:cubicBezTo>
                  <a:pt x="947903" y="157494"/>
                  <a:pt x="931457" y="249668"/>
                  <a:pt x="933834" y="466917"/>
                </a:cubicBezTo>
                <a:cubicBezTo>
                  <a:pt x="936211" y="684166"/>
                  <a:pt x="884837" y="728261"/>
                  <a:pt x="933834" y="933834"/>
                </a:cubicBezTo>
                <a:cubicBezTo>
                  <a:pt x="731796" y="946469"/>
                  <a:pt x="635285" y="929032"/>
                  <a:pt x="485594" y="933834"/>
                </a:cubicBezTo>
                <a:cubicBezTo>
                  <a:pt x="335903" y="938636"/>
                  <a:pt x="163537" y="906548"/>
                  <a:pt x="0" y="933834"/>
                </a:cubicBezTo>
                <a:cubicBezTo>
                  <a:pt x="-17640" y="719462"/>
                  <a:pt x="5805" y="695664"/>
                  <a:pt x="0" y="494932"/>
                </a:cubicBezTo>
                <a:cubicBezTo>
                  <a:pt x="-5805" y="294200"/>
                  <a:pt x="36051" y="122369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37427991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513A4E-166B-408C-AAB0-DF1CE7F4C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36" y="3440276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76255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76255 h 933834"/>
              <a:gd name="connsiteX4" fmla="*/ 933834 w 933834"/>
              <a:gd name="connsiteY4" fmla="*/ 933834 h 933834"/>
              <a:gd name="connsiteX5" fmla="*/ 466917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85594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162156" y="-29361"/>
                  <a:pt x="348557" y="20797"/>
                  <a:pt x="476255" y="0"/>
                </a:cubicBezTo>
                <a:cubicBezTo>
                  <a:pt x="603954" y="-20797"/>
                  <a:pt x="829945" y="36155"/>
                  <a:pt x="933834" y="0"/>
                </a:cubicBezTo>
                <a:cubicBezTo>
                  <a:pt x="956136" y="101215"/>
                  <a:pt x="909890" y="343974"/>
                  <a:pt x="933834" y="476255"/>
                </a:cubicBezTo>
                <a:cubicBezTo>
                  <a:pt x="957778" y="608536"/>
                  <a:pt x="924088" y="814068"/>
                  <a:pt x="933834" y="933834"/>
                </a:cubicBezTo>
                <a:cubicBezTo>
                  <a:pt x="705181" y="986983"/>
                  <a:pt x="601259" y="881505"/>
                  <a:pt x="466917" y="933834"/>
                </a:cubicBezTo>
                <a:cubicBezTo>
                  <a:pt x="332575" y="986163"/>
                  <a:pt x="172048" y="892004"/>
                  <a:pt x="0" y="933834"/>
                </a:cubicBezTo>
                <a:cubicBezTo>
                  <a:pt x="-41963" y="720762"/>
                  <a:pt x="5146" y="698775"/>
                  <a:pt x="0" y="485594"/>
                </a:cubicBezTo>
                <a:cubicBezTo>
                  <a:pt x="-5146" y="272413"/>
                  <a:pt x="47025" y="163883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105858" y="-6194"/>
                  <a:pt x="254991" y="45136"/>
                  <a:pt x="438902" y="0"/>
                </a:cubicBezTo>
                <a:cubicBezTo>
                  <a:pt x="622813" y="-45136"/>
                  <a:pt x="781514" y="252"/>
                  <a:pt x="933834" y="0"/>
                </a:cubicBezTo>
                <a:cubicBezTo>
                  <a:pt x="969329" y="121717"/>
                  <a:pt x="911298" y="281930"/>
                  <a:pt x="933834" y="438902"/>
                </a:cubicBezTo>
                <a:cubicBezTo>
                  <a:pt x="956370" y="595874"/>
                  <a:pt x="884926" y="809287"/>
                  <a:pt x="933834" y="933834"/>
                </a:cubicBezTo>
                <a:cubicBezTo>
                  <a:pt x="778686" y="989735"/>
                  <a:pt x="695588" y="909316"/>
                  <a:pt x="457579" y="933834"/>
                </a:cubicBezTo>
                <a:cubicBezTo>
                  <a:pt x="219571" y="958352"/>
                  <a:pt x="228767" y="888385"/>
                  <a:pt x="0" y="933834"/>
                </a:cubicBezTo>
                <a:cubicBezTo>
                  <a:pt x="-35425" y="834581"/>
                  <a:pt x="37537" y="634951"/>
                  <a:pt x="0" y="485594"/>
                </a:cubicBezTo>
                <a:cubicBezTo>
                  <a:pt x="-37537" y="336237"/>
                  <a:pt x="11526" y="239208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4082911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7" name="그림 16" descr="선화이(가) 표시된 사진&#10;&#10;자동 생성된 설명">
            <a:extLst>
              <a:ext uri="{FF2B5EF4-FFF2-40B4-BE49-F238E27FC236}">
                <a16:creationId xmlns:a16="http://schemas.microsoft.com/office/drawing/2014/main" id="{9B62D925-2FD7-4D51-8176-B7D184B368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81" y="2352543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85594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57579 h 933834"/>
              <a:gd name="connsiteX4" fmla="*/ 933834 w 933834"/>
              <a:gd name="connsiteY4" fmla="*/ 933834 h 933834"/>
              <a:gd name="connsiteX5" fmla="*/ 494932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57579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191503" y="-42728"/>
                  <a:pt x="267602" y="28541"/>
                  <a:pt x="485594" y="0"/>
                </a:cubicBezTo>
                <a:cubicBezTo>
                  <a:pt x="703586" y="-28541"/>
                  <a:pt x="790014" y="28153"/>
                  <a:pt x="933834" y="0"/>
                </a:cubicBezTo>
                <a:cubicBezTo>
                  <a:pt x="936848" y="147470"/>
                  <a:pt x="925736" y="301747"/>
                  <a:pt x="933834" y="457579"/>
                </a:cubicBezTo>
                <a:cubicBezTo>
                  <a:pt x="941932" y="613411"/>
                  <a:pt x="890440" y="837285"/>
                  <a:pt x="933834" y="933834"/>
                </a:cubicBezTo>
                <a:cubicBezTo>
                  <a:pt x="826165" y="973050"/>
                  <a:pt x="691903" y="903362"/>
                  <a:pt x="494932" y="933834"/>
                </a:cubicBezTo>
                <a:cubicBezTo>
                  <a:pt x="297961" y="964306"/>
                  <a:pt x="240395" y="880343"/>
                  <a:pt x="0" y="933834"/>
                </a:cubicBezTo>
                <a:cubicBezTo>
                  <a:pt x="-14502" y="789432"/>
                  <a:pt x="15738" y="595587"/>
                  <a:pt x="0" y="457579"/>
                </a:cubicBezTo>
                <a:cubicBezTo>
                  <a:pt x="-15738" y="319571"/>
                  <a:pt x="24886" y="94698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98035" y="-28551"/>
                  <a:pt x="281925" y="14964"/>
                  <a:pt x="466917" y="0"/>
                </a:cubicBezTo>
                <a:cubicBezTo>
                  <a:pt x="651909" y="-14964"/>
                  <a:pt x="770846" y="12629"/>
                  <a:pt x="933834" y="0"/>
                </a:cubicBezTo>
                <a:cubicBezTo>
                  <a:pt x="972450" y="204928"/>
                  <a:pt x="901732" y="260403"/>
                  <a:pt x="933834" y="457579"/>
                </a:cubicBezTo>
                <a:cubicBezTo>
                  <a:pt x="965936" y="654755"/>
                  <a:pt x="881170" y="745625"/>
                  <a:pt x="933834" y="933834"/>
                </a:cubicBezTo>
                <a:cubicBezTo>
                  <a:pt x="718607" y="978293"/>
                  <a:pt x="672616" y="908181"/>
                  <a:pt x="457579" y="933834"/>
                </a:cubicBezTo>
                <a:cubicBezTo>
                  <a:pt x="242542" y="959487"/>
                  <a:pt x="114725" y="882281"/>
                  <a:pt x="0" y="933834"/>
                </a:cubicBezTo>
                <a:cubicBezTo>
                  <a:pt x="-314" y="816732"/>
                  <a:pt x="54136" y="680090"/>
                  <a:pt x="0" y="466917"/>
                </a:cubicBezTo>
                <a:cubicBezTo>
                  <a:pt x="-54136" y="253744"/>
                  <a:pt x="23301" y="228719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1737843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22" name="그림 21" descr="잔디, 실외, 포유류, 코끼리이(가) 표시된 사진&#10;&#10;자동 생성된 설명">
            <a:extLst>
              <a:ext uri="{FF2B5EF4-FFF2-40B4-BE49-F238E27FC236}">
                <a16:creationId xmlns:a16="http://schemas.microsoft.com/office/drawing/2014/main" id="{4C1CE7E6-271D-4AF9-9988-890C0F464B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6" y="2352542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48240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76255 h 933834"/>
              <a:gd name="connsiteX4" fmla="*/ 933834 w 933834"/>
              <a:gd name="connsiteY4" fmla="*/ 933834 h 933834"/>
              <a:gd name="connsiteX5" fmla="*/ 485594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48240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223753" y="-29600"/>
                  <a:pt x="276222" y="35689"/>
                  <a:pt x="448240" y="0"/>
                </a:cubicBezTo>
                <a:cubicBezTo>
                  <a:pt x="620258" y="-35689"/>
                  <a:pt x="777804" y="50417"/>
                  <a:pt x="933834" y="0"/>
                </a:cubicBezTo>
                <a:cubicBezTo>
                  <a:pt x="983699" y="174086"/>
                  <a:pt x="908449" y="362307"/>
                  <a:pt x="933834" y="476255"/>
                </a:cubicBezTo>
                <a:cubicBezTo>
                  <a:pt x="959219" y="590204"/>
                  <a:pt x="915715" y="755153"/>
                  <a:pt x="933834" y="933834"/>
                </a:cubicBezTo>
                <a:cubicBezTo>
                  <a:pt x="763192" y="937735"/>
                  <a:pt x="700740" y="912048"/>
                  <a:pt x="485594" y="933834"/>
                </a:cubicBezTo>
                <a:cubicBezTo>
                  <a:pt x="270448" y="955620"/>
                  <a:pt x="170948" y="878084"/>
                  <a:pt x="0" y="933834"/>
                </a:cubicBezTo>
                <a:cubicBezTo>
                  <a:pt x="-6989" y="720291"/>
                  <a:pt x="24058" y="555546"/>
                  <a:pt x="0" y="448240"/>
                </a:cubicBezTo>
                <a:cubicBezTo>
                  <a:pt x="-24058" y="340934"/>
                  <a:pt x="9803" y="150657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148390" y="-2380"/>
                  <a:pt x="261712" y="30619"/>
                  <a:pt x="485594" y="0"/>
                </a:cubicBezTo>
                <a:cubicBezTo>
                  <a:pt x="709476" y="-30619"/>
                  <a:pt x="729458" y="9151"/>
                  <a:pt x="933834" y="0"/>
                </a:cubicBezTo>
                <a:cubicBezTo>
                  <a:pt x="969537" y="199458"/>
                  <a:pt x="893388" y="308892"/>
                  <a:pt x="933834" y="448240"/>
                </a:cubicBezTo>
                <a:cubicBezTo>
                  <a:pt x="974280" y="587588"/>
                  <a:pt x="914546" y="789587"/>
                  <a:pt x="933834" y="933834"/>
                </a:cubicBezTo>
                <a:cubicBezTo>
                  <a:pt x="811657" y="977523"/>
                  <a:pt x="614000" y="896829"/>
                  <a:pt x="494932" y="933834"/>
                </a:cubicBezTo>
                <a:cubicBezTo>
                  <a:pt x="375864" y="970839"/>
                  <a:pt x="138881" y="893952"/>
                  <a:pt x="0" y="933834"/>
                </a:cubicBezTo>
                <a:cubicBezTo>
                  <a:pt x="-34556" y="803887"/>
                  <a:pt x="41123" y="590539"/>
                  <a:pt x="0" y="485594"/>
                </a:cubicBezTo>
                <a:cubicBezTo>
                  <a:pt x="-41123" y="380649"/>
                  <a:pt x="17353" y="141715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940715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25" name="그림 24" descr="개, 실내, 앉아있는, 갈색이(가) 표시된 사진&#10;&#10;자동 생성된 설명">
            <a:extLst>
              <a:ext uri="{FF2B5EF4-FFF2-40B4-BE49-F238E27FC236}">
                <a16:creationId xmlns:a16="http://schemas.microsoft.com/office/drawing/2014/main" id="{9ED8139F-E709-45BE-8B92-60E7A0528B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30" y="2350099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85594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38902 h 933834"/>
              <a:gd name="connsiteX4" fmla="*/ 933834 w 933834"/>
              <a:gd name="connsiteY4" fmla="*/ 933834 h 933834"/>
              <a:gd name="connsiteX5" fmla="*/ 485594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76255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140626" y="-42615"/>
                  <a:pt x="324725" y="36221"/>
                  <a:pt x="485594" y="0"/>
                </a:cubicBezTo>
                <a:cubicBezTo>
                  <a:pt x="646463" y="-36221"/>
                  <a:pt x="768104" y="47308"/>
                  <a:pt x="933834" y="0"/>
                </a:cubicBezTo>
                <a:cubicBezTo>
                  <a:pt x="983737" y="134619"/>
                  <a:pt x="913134" y="283100"/>
                  <a:pt x="933834" y="438902"/>
                </a:cubicBezTo>
                <a:cubicBezTo>
                  <a:pt x="954534" y="594704"/>
                  <a:pt x="932855" y="792600"/>
                  <a:pt x="933834" y="933834"/>
                </a:cubicBezTo>
                <a:cubicBezTo>
                  <a:pt x="713578" y="976202"/>
                  <a:pt x="651968" y="906218"/>
                  <a:pt x="485594" y="933834"/>
                </a:cubicBezTo>
                <a:cubicBezTo>
                  <a:pt x="319220" y="961450"/>
                  <a:pt x="226423" y="887694"/>
                  <a:pt x="0" y="933834"/>
                </a:cubicBezTo>
                <a:cubicBezTo>
                  <a:pt x="-1877" y="764952"/>
                  <a:pt x="49445" y="597889"/>
                  <a:pt x="0" y="476255"/>
                </a:cubicBezTo>
                <a:cubicBezTo>
                  <a:pt x="-49445" y="354621"/>
                  <a:pt x="41547" y="99520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150412" y="-7838"/>
                  <a:pt x="243363" y="29882"/>
                  <a:pt x="457579" y="0"/>
                </a:cubicBezTo>
                <a:cubicBezTo>
                  <a:pt x="671795" y="-29882"/>
                  <a:pt x="817495" y="14190"/>
                  <a:pt x="933834" y="0"/>
                </a:cubicBezTo>
                <a:cubicBezTo>
                  <a:pt x="974728" y="161164"/>
                  <a:pt x="880358" y="274395"/>
                  <a:pt x="933834" y="485594"/>
                </a:cubicBezTo>
                <a:cubicBezTo>
                  <a:pt x="987310" y="696793"/>
                  <a:pt x="898048" y="770216"/>
                  <a:pt x="933834" y="933834"/>
                </a:cubicBezTo>
                <a:cubicBezTo>
                  <a:pt x="716561" y="955752"/>
                  <a:pt x="631733" y="902377"/>
                  <a:pt x="485594" y="933834"/>
                </a:cubicBezTo>
                <a:cubicBezTo>
                  <a:pt x="339455" y="965291"/>
                  <a:pt x="190638" y="882338"/>
                  <a:pt x="0" y="933834"/>
                </a:cubicBezTo>
                <a:cubicBezTo>
                  <a:pt x="-13100" y="814976"/>
                  <a:pt x="26840" y="579055"/>
                  <a:pt x="0" y="485594"/>
                </a:cubicBezTo>
                <a:cubicBezTo>
                  <a:pt x="-26840" y="392133"/>
                  <a:pt x="54499" y="130812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27" name="그림 26" descr="기린, 포유류, 대지, 실외이(가) 표시된 사진&#10;&#10;자동 생성된 설명">
            <a:extLst>
              <a:ext uri="{FF2B5EF4-FFF2-40B4-BE49-F238E27FC236}">
                <a16:creationId xmlns:a16="http://schemas.microsoft.com/office/drawing/2014/main" id="{64F7CB39-530D-4CFB-8E5A-72E92B799B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8" y="3432829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76255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76255 h 933834"/>
              <a:gd name="connsiteX4" fmla="*/ 933834 w 933834"/>
              <a:gd name="connsiteY4" fmla="*/ 933834 h 933834"/>
              <a:gd name="connsiteX5" fmla="*/ 466917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85594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209754" y="-24884"/>
                  <a:pt x="356256" y="955"/>
                  <a:pt x="476255" y="0"/>
                </a:cubicBezTo>
                <a:cubicBezTo>
                  <a:pt x="596255" y="-955"/>
                  <a:pt x="732166" y="50856"/>
                  <a:pt x="933834" y="0"/>
                </a:cubicBezTo>
                <a:cubicBezTo>
                  <a:pt x="954698" y="204571"/>
                  <a:pt x="914473" y="346594"/>
                  <a:pt x="933834" y="476255"/>
                </a:cubicBezTo>
                <a:cubicBezTo>
                  <a:pt x="953195" y="605916"/>
                  <a:pt x="904032" y="708212"/>
                  <a:pt x="933834" y="933834"/>
                </a:cubicBezTo>
                <a:cubicBezTo>
                  <a:pt x="707357" y="966722"/>
                  <a:pt x="588232" y="910297"/>
                  <a:pt x="466917" y="933834"/>
                </a:cubicBezTo>
                <a:cubicBezTo>
                  <a:pt x="345602" y="957371"/>
                  <a:pt x="191424" y="886666"/>
                  <a:pt x="0" y="933834"/>
                </a:cubicBezTo>
                <a:cubicBezTo>
                  <a:pt x="-4783" y="734145"/>
                  <a:pt x="3400" y="696227"/>
                  <a:pt x="0" y="485594"/>
                </a:cubicBezTo>
                <a:cubicBezTo>
                  <a:pt x="-3400" y="274961"/>
                  <a:pt x="55685" y="148815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137163" y="-49313"/>
                  <a:pt x="273695" y="15952"/>
                  <a:pt x="448240" y="0"/>
                </a:cubicBezTo>
                <a:cubicBezTo>
                  <a:pt x="622785" y="-15952"/>
                  <a:pt x="780463" y="32767"/>
                  <a:pt x="933834" y="0"/>
                </a:cubicBezTo>
                <a:cubicBezTo>
                  <a:pt x="950270" y="227588"/>
                  <a:pt x="910615" y="378782"/>
                  <a:pt x="933834" y="476255"/>
                </a:cubicBezTo>
                <a:cubicBezTo>
                  <a:pt x="957053" y="573728"/>
                  <a:pt x="930841" y="806122"/>
                  <a:pt x="933834" y="933834"/>
                </a:cubicBezTo>
                <a:cubicBezTo>
                  <a:pt x="837708" y="937234"/>
                  <a:pt x="697171" y="911363"/>
                  <a:pt x="476255" y="933834"/>
                </a:cubicBezTo>
                <a:cubicBezTo>
                  <a:pt x="255339" y="956305"/>
                  <a:pt x="217196" y="898742"/>
                  <a:pt x="0" y="933834"/>
                </a:cubicBezTo>
                <a:cubicBezTo>
                  <a:pt x="-11440" y="824981"/>
                  <a:pt x="31000" y="670683"/>
                  <a:pt x="0" y="485594"/>
                </a:cubicBezTo>
                <a:cubicBezTo>
                  <a:pt x="-31000" y="300505"/>
                  <a:pt x="298" y="239388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BADAAE-9B73-419A-9476-24BF8C936F59}"/>
              </a:ext>
            </a:extLst>
          </p:cNvPr>
          <p:cNvSpPr/>
          <p:nvPr/>
        </p:nvSpPr>
        <p:spPr>
          <a:xfrm>
            <a:off x="214556" y="2240988"/>
            <a:ext cx="2241839" cy="2233694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7" name="그림 66" descr="선화이(가) 표시된 사진&#10;&#10;자동 생성된 설명">
            <a:extLst>
              <a:ext uri="{FF2B5EF4-FFF2-40B4-BE49-F238E27FC236}">
                <a16:creationId xmlns:a16="http://schemas.microsoft.com/office/drawing/2014/main" id="{F9B79978-01C1-4354-A3D9-0ACAB383CD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67" y="3440276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85594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38902 h 933834"/>
              <a:gd name="connsiteX4" fmla="*/ 933834 w 933834"/>
              <a:gd name="connsiteY4" fmla="*/ 933834 h 933834"/>
              <a:gd name="connsiteX5" fmla="*/ 485594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76255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140626" y="-42615"/>
                  <a:pt x="324725" y="36221"/>
                  <a:pt x="485594" y="0"/>
                </a:cubicBezTo>
                <a:cubicBezTo>
                  <a:pt x="646463" y="-36221"/>
                  <a:pt x="768104" y="47308"/>
                  <a:pt x="933834" y="0"/>
                </a:cubicBezTo>
                <a:cubicBezTo>
                  <a:pt x="983737" y="134619"/>
                  <a:pt x="913134" y="283100"/>
                  <a:pt x="933834" y="438902"/>
                </a:cubicBezTo>
                <a:cubicBezTo>
                  <a:pt x="954534" y="594704"/>
                  <a:pt x="932855" y="792600"/>
                  <a:pt x="933834" y="933834"/>
                </a:cubicBezTo>
                <a:cubicBezTo>
                  <a:pt x="713578" y="976202"/>
                  <a:pt x="651968" y="906218"/>
                  <a:pt x="485594" y="933834"/>
                </a:cubicBezTo>
                <a:cubicBezTo>
                  <a:pt x="319220" y="961450"/>
                  <a:pt x="226423" y="887694"/>
                  <a:pt x="0" y="933834"/>
                </a:cubicBezTo>
                <a:cubicBezTo>
                  <a:pt x="-1877" y="764952"/>
                  <a:pt x="49445" y="597889"/>
                  <a:pt x="0" y="476255"/>
                </a:cubicBezTo>
                <a:cubicBezTo>
                  <a:pt x="-49445" y="354621"/>
                  <a:pt x="41547" y="99520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150412" y="-7838"/>
                  <a:pt x="243363" y="29882"/>
                  <a:pt x="457579" y="0"/>
                </a:cubicBezTo>
                <a:cubicBezTo>
                  <a:pt x="671795" y="-29882"/>
                  <a:pt x="817495" y="14190"/>
                  <a:pt x="933834" y="0"/>
                </a:cubicBezTo>
                <a:cubicBezTo>
                  <a:pt x="974728" y="161164"/>
                  <a:pt x="880358" y="274395"/>
                  <a:pt x="933834" y="485594"/>
                </a:cubicBezTo>
                <a:cubicBezTo>
                  <a:pt x="987310" y="696793"/>
                  <a:pt x="898048" y="770216"/>
                  <a:pt x="933834" y="933834"/>
                </a:cubicBezTo>
                <a:cubicBezTo>
                  <a:pt x="716561" y="955752"/>
                  <a:pt x="631733" y="902377"/>
                  <a:pt x="485594" y="933834"/>
                </a:cubicBezTo>
                <a:cubicBezTo>
                  <a:pt x="339455" y="965291"/>
                  <a:pt x="190638" y="882338"/>
                  <a:pt x="0" y="933834"/>
                </a:cubicBezTo>
                <a:cubicBezTo>
                  <a:pt x="-13100" y="814976"/>
                  <a:pt x="26840" y="579055"/>
                  <a:pt x="0" y="485594"/>
                </a:cubicBezTo>
                <a:cubicBezTo>
                  <a:pt x="-26840" y="392133"/>
                  <a:pt x="54499" y="130812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69" name="그림 68" descr="말, 잔디, 실외, 갈색이(가) 표시된 사진&#10;&#10;자동 생성된 설명">
            <a:extLst>
              <a:ext uri="{FF2B5EF4-FFF2-40B4-BE49-F238E27FC236}">
                <a16:creationId xmlns:a16="http://schemas.microsoft.com/office/drawing/2014/main" id="{07E46961-B425-466E-9D8E-04D8E240B9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" y="3432829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85594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38902 h 933834"/>
              <a:gd name="connsiteX4" fmla="*/ 933834 w 933834"/>
              <a:gd name="connsiteY4" fmla="*/ 933834 h 933834"/>
              <a:gd name="connsiteX5" fmla="*/ 485594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76255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140626" y="-42615"/>
                  <a:pt x="324725" y="36221"/>
                  <a:pt x="485594" y="0"/>
                </a:cubicBezTo>
                <a:cubicBezTo>
                  <a:pt x="646463" y="-36221"/>
                  <a:pt x="768104" y="47308"/>
                  <a:pt x="933834" y="0"/>
                </a:cubicBezTo>
                <a:cubicBezTo>
                  <a:pt x="983737" y="134619"/>
                  <a:pt x="913134" y="283100"/>
                  <a:pt x="933834" y="438902"/>
                </a:cubicBezTo>
                <a:cubicBezTo>
                  <a:pt x="954534" y="594704"/>
                  <a:pt x="932855" y="792600"/>
                  <a:pt x="933834" y="933834"/>
                </a:cubicBezTo>
                <a:cubicBezTo>
                  <a:pt x="713578" y="976202"/>
                  <a:pt x="651968" y="906218"/>
                  <a:pt x="485594" y="933834"/>
                </a:cubicBezTo>
                <a:cubicBezTo>
                  <a:pt x="319220" y="961450"/>
                  <a:pt x="226423" y="887694"/>
                  <a:pt x="0" y="933834"/>
                </a:cubicBezTo>
                <a:cubicBezTo>
                  <a:pt x="-1877" y="764952"/>
                  <a:pt x="49445" y="597889"/>
                  <a:pt x="0" y="476255"/>
                </a:cubicBezTo>
                <a:cubicBezTo>
                  <a:pt x="-49445" y="354621"/>
                  <a:pt x="41547" y="99520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150412" y="-7838"/>
                  <a:pt x="243363" y="29882"/>
                  <a:pt x="457579" y="0"/>
                </a:cubicBezTo>
                <a:cubicBezTo>
                  <a:pt x="671795" y="-29882"/>
                  <a:pt x="817495" y="14190"/>
                  <a:pt x="933834" y="0"/>
                </a:cubicBezTo>
                <a:cubicBezTo>
                  <a:pt x="974728" y="161164"/>
                  <a:pt x="880358" y="274395"/>
                  <a:pt x="933834" y="485594"/>
                </a:cubicBezTo>
                <a:cubicBezTo>
                  <a:pt x="987310" y="696793"/>
                  <a:pt x="898048" y="770216"/>
                  <a:pt x="933834" y="933834"/>
                </a:cubicBezTo>
                <a:cubicBezTo>
                  <a:pt x="716561" y="955752"/>
                  <a:pt x="631733" y="902377"/>
                  <a:pt x="485594" y="933834"/>
                </a:cubicBezTo>
                <a:cubicBezTo>
                  <a:pt x="339455" y="965291"/>
                  <a:pt x="190638" y="882338"/>
                  <a:pt x="0" y="933834"/>
                </a:cubicBezTo>
                <a:cubicBezTo>
                  <a:pt x="-13100" y="814976"/>
                  <a:pt x="26840" y="579055"/>
                  <a:pt x="0" y="485594"/>
                </a:cubicBezTo>
                <a:cubicBezTo>
                  <a:pt x="-26840" y="392133"/>
                  <a:pt x="54499" y="130812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337C3989-ECB6-4C7B-B6B0-17DB0BE7568E}"/>
              </a:ext>
            </a:extLst>
          </p:cNvPr>
          <p:cNvSpPr/>
          <p:nvPr/>
        </p:nvSpPr>
        <p:spPr>
          <a:xfrm>
            <a:off x="3036785" y="2240988"/>
            <a:ext cx="2241839" cy="2233693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화살표: 아래로 구부러짐 70">
            <a:extLst>
              <a:ext uri="{FF2B5EF4-FFF2-40B4-BE49-F238E27FC236}">
                <a16:creationId xmlns:a16="http://schemas.microsoft.com/office/drawing/2014/main" id="{D3738612-16C2-479A-B888-83C3537B4898}"/>
              </a:ext>
            </a:extLst>
          </p:cNvPr>
          <p:cNvSpPr/>
          <p:nvPr/>
        </p:nvSpPr>
        <p:spPr>
          <a:xfrm>
            <a:off x="1247151" y="1713662"/>
            <a:ext cx="3210550" cy="443555"/>
          </a:xfrm>
          <a:prstGeom prst="curvedDownArrow">
            <a:avLst>
              <a:gd name="adj1" fmla="val 25000"/>
              <a:gd name="adj2" fmla="val 105517"/>
              <a:gd name="adj3" fmla="val 25000"/>
            </a:avLst>
          </a:prstGeom>
          <a:noFill/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F328D0-4D60-4E9F-9A7F-5658CC0084E6}"/>
              </a:ext>
            </a:extLst>
          </p:cNvPr>
          <p:cNvSpPr txBox="1"/>
          <p:nvPr/>
        </p:nvSpPr>
        <p:spPr>
          <a:xfrm>
            <a:off x="1813509" y="1280533"/>
            <a:ext cx="198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도메인 이동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9C088CB9-219C-40AE-80B7-288E68B04372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5277253" y="2248320"/>
            <a:ext cx="1589784" cy="56869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44E3EBDF-EC4A-403F-9427-601722BF99BF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5308194" y="3952784"/>
            <a:ext cx="1558843" cy="4956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74E97FB-6C79-4410-A77B-B95E812C8BE1}"/>
              </a:ext>
            </a:extLst>
          </p:cNvPr>
          <p:cNvSpPr txBox="1"/>
          <p:nvPr/>
        </p:nvSpPr>
        <p:spPr>
          <a:xfrm>
            <a:off x="7105941" y="1417106"/>
            <a:ext cx="198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데이터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5718F80-F794-42BF-A363-0A60F886360A}"/>
              </a:ext>
            </a:extLst>
          </p:cNvPr>
          <p:cNvSpPr/>
          <p:nvPr/>
        </p:nvSpPr>
        <p:spPr>
          <a:xfrm>
            <a:off x="7037614" y="1752694"/>
            <a:ext cx="2117601" cy="126645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DC0BC19-3F2E-4637-9DF0-2AC63C2814BD}"/>
              </a:ext>
            </a:extLst>
          </p:cNvPr>
          <p:cNvSpPr/>
          <p:nvPr/>
        </p:nvSpPr>
        <p:spPr>
          <a:xfrm>
            <a:off x="9445619" y="1752694"/>
            <a:ext cx="2117601" cy="126645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 descr="선화이(가) 표시된 사진&#10;&#10;자동 생성된 설명">
            <a:extLst>
              <a:ext uri="{FF2B5EF4-FFF2-40B4-BE49-F238E27FC236}">
                <a16:creationId xmlns:a16="http://schemas.microsoft.com/office/drawing/2014/main" id="{93A75E41-67C0-4B02-8C05-6CE69706C1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502" y="1919004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85594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57579 h 933834"/>
              <a:gd name="connsiteX4" fmla="*/ 933834 w 933834"/>
              <a:gd name="connsiteY4" fmla="*/ 933834 h 933834"/>
              <a:gd name="connsiteX5" fmla="*/ 494932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57579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191503" y="-42728"/>
                  <a:pt x="267602" y="28541"/>
                  <a:pt x="485594" y="0"/>
                </a:cubicBezTo>
                <a:cubicBezTo>
                  <a:pt x="703586" y="-28541"/>
                  <a:pt x="790014" y="28153"/>
                  <a:pt x="933834" y="0"/>
                </a:cubicBezTo>
                <a:cubicBezTo>
                  <a:pt x="936848" y="147470"/>
                  <a:pt x="925736" y="301747"/>
                  <a:pt x="933834" y="457579"/>
                </a:cubicBezTo>
                <a:cubicBezTo>
                  <a:pt x="941932" y="613411"/>
                  <a:pt x="890440" y="837285"/>
                  <a:pt x="933834" y="933834"/>
                </a:cubicBezTo>
                <a:cubicBezTo>
                  <a:pt x="826165" y="973050"/>
                  <a:pt x="691903" y="903362"/>
                  <a:pt x="494932" y="933834"/>
                </a:cubicBezTo>
                <a:cubicBezTo>
                  <a:pt x="297961" y="964306"/>
                  <a:pt x="240395" y="880343"/>
                  <a:pt x="0" y="933834"/>
                </a:cubicBezTo>
                <a:cubicBezTo>
                  <a:pt x="-14502" y="789432"/>
                  <a:pt x="15738" y="595587"/>
                  <a:pt x="0" y="457579"/>
                </a:cubicBezTo>
                <a:cubicBezTo>
                  <a:pt x="-15738" y="319571"/>
                  <a:pt x="24886" y="94698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98035" y="-28551"/>
                  <a:pt x="281925" y="14964"/>
                  <a:pt x="466917" y="0"/>
                </a:cubicBezTo>
                <a:cubicBezTo>
                  <a:pt x="651909" y="-14964"/>
                  <a:pt x="770846" y="12629"/>
                  <a:pt x="933834" y="0"/>
                </a:cubicBezTo>
                <a:cubicBezTo>
                  <a:pt x="972450" y="204928"/>
                  <a:pt x="901732" y="260403"/>
                  <a:pt x="933834" y="457579"/>
                </a:cubicBezTo>
                <a:cubicBezTo>
                  <a:pt x="965936" y="654755"/>
                  <a:pt x="881170" y="745625"/>
                  <a:pt x="933834" y="933834"/>
                </a:cubicBezTo>
                <a:cubicBezTo>
                  <a:pt x="718607" y="978293"/>
                  <a:pt x="672616" y="908181"/>
                  <a:pt x="457579" y="933834"/>
                </a:cubicBezTo>
                <a:cubicBezTo>
                  <a:pt x="242542" y="959487"/>
                  <a:pt x="114725" y="882281"/>
                  <a:pt x="0" y="933834"/>
                </a:cubicBezTo>
                <a:cubicBezTo>
                  <a:pt x="-314" y="816732"/>
                  <a:pt x="54136" y="680090"/>
                  <a:pt x="0" y="466917"/>
                </a:cubicBezTo>
                <a:cubicBezTo>
                  <a:pt x="-54136" y="253744"/>
                  <a:pt x="23301" y="228719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1737843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89" name="그림 88" descr="선화이(가) 표시된 사진&#10;&#10;자동 생성된 설명">
            <a:extLst>
              <a:ext uri="{FF2B5EF4-FFF2-40B4-BE49-F238E27FC236}">
                <a16:creationId xmlns:a16="http://schemas.microsoft.com/office/drawing/2014/main" id="{2DA2D071-1A95-4327-9247-A90AA533E3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62" y="1906791"/>
            <a:ext cx="962012" cy="962012"/>
          </a:xfrm>
          <a:custGeom>
            <a:avLst/>
            <a:gdLst>
              <a:gd name="connsiteX0" fmla="*/ 0 w 962012"/>
              <a:gd name="connsiteY0" fmla="*/ 0 h 962012"/>
              <a:gd name="connsiteX1" fmla="*/ 471386 w 962012"/>
              <a:gd name="connsiteY1" fmla="*/ 0 h 962012"/>
              <a:gd name="connsiteX2" fmla="*/ 962012 w 962012"/>
              <a:gd name="connsiteY2" fmla="*/ 0 h 962012"/>
              <a:gd name="connsiteX3" fmla="*/ 962012 w 962012"/>
              <a:gd name="connsiteY3" fmla="*/ 500246 h 962012"/>
              <a:gd name="connsiteX4" fmla="*/ 962012 w 962012"/>
              <a:gd name="connsiteY4" fmla="*/ 962012 h 962012"/>
              <a:gd name="connsiteX5" fmla="*/ 500246 w 962012"/>
              <a:gd name="connsiteY5" fmla="*/ 962012 h 962012"/>
              <a:gd name="connsiteX6" fmla="*/ 0 w 962012"/>
              <a:gd name="connsiteY6" fmla="*/ 962012 h 962012"/>
              <a:gd name="connsiteX7" fmla="*/ 0 w 962012"/>
              <a:gd name="connsiteY7" fmla="*/ 500246 h 962012"/>
              <a:gd name="connsiteX8" fmla="*/ 0 w 962012"/>
              <a:gd name="connsiteY8" fmla="*/ 0 h 96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2012" h="962012" extrusionOk="0">
                <a:moveTo>
                  <a:pt x="0" y="0"/>
                </a:moveTo>
                <a:cubicBezTo>
                  <a:pt x="122496" y="-683"/>
                  <a:pt x="349263" y="54351"/>
                  <a:pt x="471386" y="0"/>
                </a:cubicBezTo>
                <a:cubicBezTo>
                  <a:pt x="593509" y="-54351"/>
                  <a:pt x="812597" y="48001"/>
                  <a:pt x="962012" y="0"/>
                </a:cubicBezTo>
                <a:cubicBezTo>
                  <a:pt x="971095" y="202564"/>
                  <a:pt x="945011" y="393415"/>
                  <a:pt x="962012" y="500246"/>
                </a:cubicBezTo>
                <a:cubicBezTo>
                  <a:pt x="979013" y="607077"/>
                  <a:pt x="937001" y="783992"/>
                  <a:pt x="962012" y="962012"/>
                </a:cubicBezTo>
                <a:cubicBezTo>
                  <a:pt x="859005" y="984144"/>
                  <a:pt x="608804" y="913344"/>
                  <a:pt x="500246" y="962012"/>
                </a:cubicBezTo>
                <a:cubicBezTo>
                  <a:pt x="391688" y="1010680"/>
                  <a:pt x="220161" y="951894"/>
                  <a:pt x="0" y="962012"/>
                </a:cubicBezTo>
                <a:cubicBezTo>
                  <a:pt x="-2281" y="856213"/>
                  <a:pt x="7906" y="674061"/>
                  <a:pt x="0" y="500246"/>
                </a:cubicBezTo>
                <a:cubicBezTo>
                  <a:pt x="-7906" y="326431"/>
                  <a:pt x="3424" y="13113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3" name="그림 92" descr="잔디, 실외, 포유류, 코끼리이(가) 표시된 사진&#10;&#10;자동 생성된 설명">
            <a:extLst>
              <a:ext uri="{FF2B5EF4-FFF2-40B4-BE49-F238E27FC236}">
                <a16:creationId xmlns:a16="http://schemas.microsoft.com/office/drawing/2014/main" id="{9A327424-B4D5-4933-9174-449813937B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46" y="1919004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48240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76255 h 933834"/>
              <a:gd name="connsiteX4" fmla="*/ 933834 w 933834"/>
              <a:gd name="connsiteY4" fmla="*/ 933834 h 933834"/>
              <a:gd name="connsiteX5" fmla="*/ 485594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48240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223753" y="-29600"/>
                  <a:pt x="276222" y="35689"/>
                  <a:pt x="448240" y="0"/>
                </a:cubicBezTo>
                <a:cubicBezTo>
                  <a:pt x="620258" y="-35689"/>
                  <a:pt x="777804" y="50417"/>
                  <a:pt x="933834" y="0"/>
                </a:cubicBezTo>
                <a:cubicBezTo>
                  <a:pt x="983699" y="174086"/>
                  <a:pt x="908449" y="362307"/>
                  <a:pt x="933834" y="476255"/>
                </a:cubicBezTo>
                <a:cubicBezTo>
                  <a:pt x="959219" y="590204"/>
                  <a:pt x="915715" y="755153"/>
                  <a:pt x="933834" y="933834"/>
                </a:cubicBezTo>
                <a:cubicBezTo>
                  <a:pt x="763192" y="937735"/>
                  <a:pt x="700740" y="912048"/>
                  <a:pt x="485594" y="933834"/>
                </a:cubicBezTo>
                <a:cubicBezTo>
                  <a:pt x="270448" y="955620"/>
                  <a:pt x="170948" y="878084"/>
                  <a:pt x="0" y="933834"/>
                </a:cubicBezTo>
                <a:cubicBezTo>
                  <a:pt x="-6989" y="720291"/>
                  <a:pt x="24058" y="555546"/>
                  <a:pt x="0" y="448240"/>
                </a:cubicBezTo>
                <a:cubicBezTo>
                  <a:pt x="-24058" y="340934"/>
                  <a:pt x="9803" y="150657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148390" y="-2380"/>
                  <a:pt x="261712" y="30619"/>
                  <a:pt x="485594" y="0"/>
                </a:cubicBezTo>
                <a:cubicBezTo>
                  <a:pt x="709476" y="-30619"/>
                  <a:pt x="729458" y="9151"/>
                  <a:pt x="933834" y="0"/>
                </a:cubicBezTo>
                <a:cubicBezTo>
                  <a:pt x="969537" y="199458"/>
                  <a:pt x="893388" y="308892"/>
                  <a:pt x="933834" y="448240"/>
                </a:cubicBezTo>
                <a:cubicBezTo>
                  <a:pt x="974280" y="587588"/>
                  <a:pt x="914546" y="789587"/>
                  <a:pt x="933834" y="933834"/>
                </a:cubicBezTo>
                <a:cubicBezTo>
                  <a:pt x="811657" y="977523"/>
                  <a:pt x="614000" y="896829"/>
                  <a:pt x="494932" y="933834"/>
                </a:cubicBezTo>
                <a:cubicBezTo>
                  <a:pt x="375864" y="970839"/>
                  <a:pt x="138881" y="893952"/>
                  <a:pt x="0" y="933834"/>
                </a:cubicBezTo>
                <a:cubicBezTo>
                  <a:pt x="-34556" y="803887"/>
                  <a:pt x="41123" y="590539"/>
                  <a:pt x="0" y="485594"/>
                </a:cubicBezTo>
                <a:cubicBezTo>
                  <a:pt x="-41123" y="380649"/>
                  <a:pt x="17353" y="141715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940715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6E31D89-4B7E-4996-B65E-030876A2DAF0}"/>
              </a:ext>
            </a:extLst>
          </p:cNvPr>
          <p:cNvSpPr txBox="1"/>
          <p:nvPr/>
        </p:nvSpPr>
        <p:spPr>
          <a:xfrm>
            <a:off x="9537642" y="1417106"/>
            <a:ext cx="198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데이터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B8F8582-7560-45A5-AF2B-9AEBE6DA460F}"/>
              </a:ext>
            </a:extLst>
          </p:cNvPr>
          <p:cNvSpPr/>
          <p:nvPr/>
        </p:nvSpPr>
        <p:spPr>
          <a:xfrm>
            <a:off x="6867037" y="1372439"/>
            <a:ext cx="4850870" cy="175176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15E7A0-0497-4EAA-B31E-5A950ADFB9B5}"/>
              </a:ext>
            </a:extLst>
          </p:cNvPr>
          <p:cNvSpPr txBox="1"/>
          <p:nvPr/>
        </p:nvSpPr>
        <p:spPr>
          <a:xfrm>
            <a:off x="8301999" y="1023129"/>
            <a:ext cx="1980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도메인 적응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4316F33-69AC-48ED-B5AF-1D20BEB6D688}"/>
              </a:ext>
            </a:extLst>
          </p:cNvPr>
          <p:cNvSpPr txBox="1"/>
          <p:nvPr/>
        </p:nvSpPr>
        <p:spPr>
          <a:xfrm>
            <a:off x="7105941" y="3617196"/>
            <a:ext cx="198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데이터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1DF83E3-C212-4245-825A-97364B0D960A}"/>
              </a:ext>
            </a:extLst>
          </p:cNvPr>
          <p:cNvSpPr/>
          <p:nvPr/>
        </p:nvSpPr>
        <p:spPr>
          <a:xfrm>
            <a:off x="7037614" y="3952784"/>
            <a:ext cx="2117601" cy="126645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2B614B4-9EAB-4721-B6CA-560D627CF604}"/>
              </a:ext>
            </a:extLst>
          </p:cNvPr>
          <p:cNvSpPr/>
          <p:nvPr/>
        </p:nvSpPr>
        <p:spPr>
          <a:xfrm>
            <a:off x="9445619" y="3952784"/>
            <a:ext cx="2117601" cy="126645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8" name="그림 147" descr="선화이(가) 표시된 사진&#10;&#10;자동 생성된 설명">
            <a:extLst>
              <a:ext uri="{FF2B5EF4-FFF2-40B4-BE49-F238E27FC236}">
                <a16:creationId xmlns:a16="http://schemas.microsoft.com/office/drawing/2014/main" id="{702B957F-80A1-42F6-A87D-B4974913A0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502" y="4119094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85594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57579 h 933834"/>
              <a:gd name="connsiteX4" fmla="*/ 933834 w 933834"/>
              <a:gd name="connsiteY4" fmla="*/ 933834 h 933834"/>
              <a:gd name="connsiteX5" fmla="*/ 494932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57579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191503" y="-42728"/>
                  <a:pt x="267602" y="28541"/>
                  <a:pt x="485594" y="0"/>
                </a:cubicBezTo>
                <a:cubicBezTo>
                  <a:pt x="703586" y="-28541"/>
                  <a:pt x="790014" y="28153"/>
                  <a:pt x="933834" y="0"/>
                </a:cubicBezTo>
                <a:cubicBezTo>
                  <a:pt x="936848" y="147470"/>
                  <a:pt x="925736" y="301747"/>
                  <a:pt x="933834" y="457579"/>
                </a:cubicBezTo>
                <a:cubicBezTo>
                  <a:pt x="941932" y="613411"/>
                  <a:pt x="890440" y="837285"/>
                  <a:pt x="933834" y="933834"/>
                </a:cubicBezTo>
                <a:cubicBezTo>
                  <a:pt x="826165" y="973050"/>
                  <a:pt x="691903" y="903362"/>
                  <a:pt x="494932" y="933834"/>
                </a:cubicBezTo>
                <a:cubicBezTo>
                  <a:pt x="297961" y="964306"/>
                  <a:pt x="240395" y="880343"/>
                  <a:pt x="0" y="933834"/>
                </a:cubicBezTo>
                <a:cubicBezTo>
                  <a:pt x="-14502" y="789432"/>
                  <a:pt x="15738" y="595587"/>
                  <a:pt x="0" y="457579"/>
                </a:cubicBezTo>
                <a:cubicBezTo>
                  <a:pt x="-15738" y="319571"/>
                  <a:pt x="24886" y="94698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98035" y="-28551"/>
                  <a:pt x="281925" y="14964"/>
                  <a:pt x="466917" y="0"/>
                </a:cubicBezTo>
                <a:cubicBezTo>
                  <a:pt x="651909" y="-14964"/>
                  <a:pt x="770846" y="12629"/>
                  <a:pt x="933834" y="0"/>
                </a:cubicBezTo>
                <a:cubicBezTo>
                  <a:pt x="972450" y="204928"/>
                  <a:pt x="901732" y="260403"/>
                  <a:pt x="933834" y="457579"/>
                </a:cubicBezTo>
                <a:cubicBezTo>
                  <a:pt x="965936" y="654755"/>
                  <a:pt x="881170" y="745625"/>
                  <a:pt x="933834" y="933834"/>
                </a:cubicBezTo>
                <a:cubicBezTo>
                  <a:pt x="718607" y="978293"/>
                  <a:pt x="672616" y="908181"/>
                  <a:pt x="457579" y="933834"/>
                </a:cubicBezTo>
                <a:cubicBezTo>
                  <a:pt x="242542" y="959487"/>
                  <a:pt x="114725" y="882281"/>
                  <a:pt x="0" y="933834"/>
                </a:cubicBezTo>
                <a:cubicBezTo>
                  <a:pt x="-314" y="816732"/>
                  <a:pt x="54136" y="680090"/>
                  <a:pt x="0" y="466917"/>
                </a:cubicBezTo>
                <a:cubicBezTo>
                  <a:pt x="-54136" y="253744"/>
                  <a:pt x="23301" y="228719"/>
                  <a:pt x="0" y="0"/>
                </a:cubicBezTo>
                <a:close/>
              </a:path>
            </a:pathLst>
          </a:custGeom>
          <a:ln w="381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1737843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50" name="그림 149" descr="잔디, 실외, 포유류, 코끼리이(가) 표시된 사진&#10;&#10;자동 생성된 설명">
            <a:extLst>
              <a:ext uri="{FF2B5EF4-FFF2-40B4-BE49-F238E27FC236}">
                <a16:creationId xmlns:a16="http://schemas.microsoft.com/office/drawing/2014/main" id="{124FB648-16FE-48D0-A7AA-306635ADF3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97" y="4119094"/>
            <a:ext cx="933834" cy="933834"/>
          </a:xfrm>
          <a:custGeom>
            <a:avLst/>
            <a:gdLst>
              <a:gd name="connsiteX0" fmla="*/ 0 w 933834"/>
              <a:gd name="connsiteY0" fmla="*/ 0 h 933834"/>
              <a:gd name="connsiteX1" fmla="*/ 448240 w 933834"/>
              <a:gd name="connsiteY1" fmla="*/ 0 h 933834"/>
              <a:gd name="connsiteX2" fmla="*/ 933834 w 933834"/>
              <a:gd name="connsiteY2" fmla="*/ 0 h 933834"/>
              <a:gd name="connsiteX3" fmla="*/ 933834 w 933834"/>
              <a:gd name="connsiteY3" fmla="*/ 476255 h 933834"/>
              <a:gd name="connsiteX4" fmla="*/ 933834 w 933834"/>
              <a:gd name="connsiteY4" fmla="*/ 933834 h 933834"/>
              <a:gd name="connsiteX5" fmla="*/ 485594 w 933834"/>
              <a:gd name="connsiteY5" fmla="*/ 933834 h 933834"/>
              <a:gd name="connsiteX6" fmla="*/ 0 w 933834"/>
              <a:gd name="connsiteY6" fmla="*/ 933834 h 933834"/>
              <a:gd name="connsiteX7" fmla="*/ 0 w 933834"/>
              <a:gd name="connsiteY7" fmla="*/ 448240 h 933834"/>
              <a:gd name="connsiteX8" fmla="*/ 0 w 933834"/>
              <a:gd name="connsiteY8" fmla="*/ 0 h 93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3834" h="933834" fill="none" extrusionOk="0">
                <a:moveTo>
                  <a:pt x="0" y="0"/>
                </a:moveTo>
                <a:cubicBezTo>
                  <a:pt x="223753" y="-29600"/>
                  <a:pt x="276222" y="35689"/>
                  <a:pt x="448240" y="0"/>
                </a:cubicBezTo>
                <a:cubicBezTo>
                  <a:pt x="620258" y="-35689"/>
                  <a:pt x="777804" y="50417"/>
                  <a:pt x="933834" y="0"/>
                </a:cubicBezTo>
                <a:cubicBezTo>
                  <a:pt x="983699" y="174086"/>
                  <a:pt x="908449" y="362307"/>
                  <a:pt x="933834" y="476255"/>
                </a:cubicBezTo>
                <a:cubicBezTo>
                  <a:pt x="959219" y="590204"/>
                  <a:pt x="915715" y="755153"/>
                  <a:pt x="933834" y="933834"/>
                </a:cubicBezTo>
                <a:cubicBezTo>
                  <a:pt x="763192" y="937735"/>
                  <a:pt x="700740" y="912048"/>
                  <a:pt x="485594" y="933834"/>
                </a:cubicBezTo>
                <a:cubicBezTo>
                  <a:pt x="270448" y="955620"/>
                  <a:pt x="170948" y="878084"/>
                  <a:pt x="0" y="933834"/>
                </a:cubicBezTo>
                <a:cubicBezTo>
                  <a:pt x="-6989" y="720291"/>
                  <a:pt x="24058" y="555546"/>
                  <a:pt x="0" y="448240"/>
                </a:cubicBezTo>
                <a:cubicBezTo>
                  <a:pt x="-24058" y="340934"/>
                  <a:pt x="9803" y="150657"/>
                  <a:pt x="0" y="0"/>
                </a:cubicBezTo>
                <a:close/>
              </a:path>
              <a:path w="933834" h="933834" stroke="0" extrusionOk="0">
                <a:moveTo>
                  <a:pt x="0" y="0"/>
                </a:moveTo>
                <a:cubicBezTo>
                  <a:pt x="148390" y="-2380"/>
                  <a:pt x="261712" y="30619"/>
                  <a:pt x="485594" y="0"/>
                </a:cubicBezTo>
                <a:cubicBezTo>
                  <a:pt x="709476" y="-30619"/>
                  <a:pt x="729458" y="9151"/>
                  <a:pt x="933834" y="0"/>
                </a:cubicBezTo>
                <a:cubicBezTo>
                  <a:pt x="969537" y="199458"/>
                  <a:pt x="893388" y="308892"/>
                  <a:pt x="933834" y="448240"/>
                </a:cubicBezTo>
                <a:cubicBezTo>
                  <a:pt x="974280" y="587588"/>
                  <a:pt x="914546" y="789587"/>
                  <a:pt x="933834" y="933834"/>
                </a:cubicBezTo>
                <a:cubicBezTo>
                  <a:pt x="811657" y="977523"/>
                  <a:pt x="614000" y="896829"/>
                  <a:pt x="494932" y="933834"/>
                </a:cubicBezTo>
                <a:cubicBezTo>
                  <a:pt x="375864" y="970839"/>
                  <a:pt x="138881" y="893952"/>
                  <a:pt x="0" y="933834"/>
                </a:cubicBezTo>
                <a:cubicBezTo>
                  <a:pt x="-34556" y="803887"/>
                  <a:pt x="41123" y="590539"/>
                  <a:pt x="0" y="485594"/>
                </a:cubicBezTo>
                <a:cubicBezTo>
                  <a:pt x="-41123" y="380649"/>
                  <a:pt x="17353" y="141715"/>
                  <a:pt x="0" y="0"/>
                </a:cubicBezTo>
                <a:close/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940715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8C5141A6-FDBF-425A-9AC7-140A1227E255}"/>
              </a:ext>
            </a:extLst>
          </p:cNvPr>
          <p:cNvSpPr txBox="1"/>
          <p:nvPr/>
        </p:nvSpPr>
        <p:spPr>
          <a:xfrm>
            <a:off x="9537642" y="3617196"/>
            <a:ext cx="198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데이터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BB8CCDC-34E0-47B9-B335-F890EE8A3369}"/>
              </a:ext>
            </a:extLst>
          </p:cNvPr>
          <p:cNvSpPr/>
          <p:nvPr/>
        </p:nvSpPr>
        <p:spPr>
          <a:xfrm>
            <a:off x="6867037" y="3572529"/>
            <a:ext cx="4850870" cy="175176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5F52DA9-25AE-4A55-ACB8-FF786F1DC655}"/>
              </a:ext>
            </a:extLst>
          </p:cNvPr>
          <p:cNvSpPr txBox="1"/>
          <p:nvPr/>
        </p:nvSpPr>
        <p:spPr>
          <a:xfrm>
            <a:off x="8301999" y="3223219"/>
            <a:ext cx="1980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도메인 일반화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98A1CD4-EA6C-4077-95B2-1433BEC3EF09}"/>
              </a:ext>
            </a:extLst>
          </p:cNvPr>
          <p:cNvSpPr txBox="1"/>
          <p:nvPr/>
        </p:nvSpPr>
        <p:spPr>
          <a:xfrm>
            <a:off x="245638" y="5631175"/>
            <a:ext cx="1178357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도메인 이동은 모델의 일관적인 성능을 보장하지 못하게 하는 원인을 제공함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모델의 경량화를 위해 많이 사용되는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MobileNetV2</a:t>
            </a:r>
            <a:r>
              <a:rPr lang="en-US" altLang="ko-KR" baseline="30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[1]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에서도 도메인 일반화 기법이 작동하는지 확인할 필요성을 인지함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F645E6-A903-4F34-B332-6643ECCACD96}"/>
              </a:ext>
            </a:extLst>
          </p:cNvPr>
          <p:cNvSpPr txBox="1"/>
          <p:nvPr/>
        </p:nvSpPr>
        <p:spPr>
          <a:xfrm>
            <a:off x="1069803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66439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3F360-48DE-426D-BF8F-D85A4B7FB0E9}"/>
              </a:ext>
            </a:extLst>
          </p:cNvPr>
          <p:cNvSpPr txBox="1"/>
          <p:nvPr/>
        </p:nvSpPr>
        <p:spPr>
          <a:xfrm>
            <a:off x="1064195" y="101768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MobileNetV2</a:t>
            </a:r>
            <a:endParaRPr lang="ko-KR" altLang="en-US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810-45F2-46BD-8892-34E810E7384C}"/>
              </a:ext>
            </a:extLst>
          </p:cNvPr>
          <p:cNvSpPr txBox="1"/>
          <p:nvPr/>
        </p:nvSpPr>
        <p:spPr>
          <a:xfrm>
            <a:off x="1069803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6F651A-1531-422C-8A57-5CEFE42D0508}"/>
              </a:ext>
            </a:extLst>
          </p:cNvPr>
          <p:cNvGrpSpPr/>
          <p:nvPr/>
        </p:nvGrpSpPr>
        <p:grpSpPr>
          <a:xfrm>
            <a:off x="2308648" y="1502804"/>
            <a:ext cx="7574704" cy="3517175"/>
            <a:chOff x="3784670" y="2612323"/>
            <a:chExt cx="4622659" cy="214644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3A70F71-3570-4315-BAD9-93CE7A434939}"/>
                </a:ext>
              </a:extLst>
            </p:cNvPr>
            <p:cNvSpPr/>
            <p:nvPr/>
          </p:nvSpPr>
          <p:spPr>
            <a:xfrm>
              <a:off x="3784670" y="2612323"/>
              <a:ext cx="4622659" cy="214644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 descr="잔디, 실외, 하늘, 포유류이(가) 표시된 사진&#10;&#10;자동 생성된 설명">
              <a:extLst>
                <a:ext uri="{FF2B5EF4-FFF2-40B4-BE49-F238E27FC236}">
                  <a16:creationId xmlns:a16="http://schemas.microsoft.com/office/drawing/2014/main" id="{FEB624D4-A513-481A-A085-C047457A9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185" y="3288648"/>
              <a:ext cx="686062" cy="66799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CBC6FF3-255C-495B-A1A3-130969F86234}"/>
                </a:ext>
              </a:extLst>
            </p:cNvPr>
            <p:cNvSpPr/>
            <p:nvPr/>
          </p:nvSpPr>
          <p:spPr>
            <a:xfrm>
              <a:off x="5039083" y="2698610"/>
              <a:ext cx="1474715" cy="1771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0F67AC-DC63-4E89-B925-8CAACC49E5DB}"/>
                </a:ext>
              </a:extLst>
            </p:cNvPr>
            <p:cNvSpPr/>
            <p:nvPr/>
          </p:nvSpPr>
          <p:spPr>
            <a:xfrm>
              <a:off x="5094060" y="2743010"/>
              <a:ext cx="228989" cy="168308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Conv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C42CD1-2DD2-453B-97DC-3F6331C13A48}"/>
                </a:ext>
              </a:extLst>
            </p:cNvPr>
            <p:cNvSpPr/>
            <p:nvPr/>
          </p:nvSpPr>
          <p:spPr>
            <a:xfrm>
              <a:off x="5370257" y="2743010"/>
              <a:ext cx="294225" cy="1679187"/>
            </a:xfrm>
            <a:prstGeom prst="rect">
              <a:avLst/>
            </a:prstGeom>
            <a:solidFill>
              <a:srgbClr val="71DA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Inverted Residual Block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DF0287-6F24-482F-8507-CFE1E6772A3B}"/>
                </a:ext>
              </a:extLst>
            </p:cNvPr>
            <p:cNvSpPr/>
            <p:nvPr/>
          </p:nvSpPr>
          <p:spPr>
            <a:xfrm>
              <a:off x="6158560" y="2743010"/>
              <a:ext cx="294225" cy="1679187"/>
            </a:xfrm>
            <a:prstGeom prst="rect">
              <a:avLst/>
            </a:prstGeom>
            <a:solidFill>
              <a:srgbClr val="71DA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Inverted Residual Block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C900F58-310D-444E-85CC-82C74FF5E85E}"/>
                </a:ext>
              </a:extLst>
            </p:cNvPr>
            <p:cNvSpPr/>
            <p:nvPr/>
          </p:nvSpPr>
          <p:spPr>
            <a:xfrm>
              <a:off x="5711132" y="3607024"/>
              <a:ext cx="92944" cy="84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2D9DDAEA-0785-4F97-B0DD-6443F9C1FFD8}"/>
                </a:ext>
              </a:extLst>
            </p:cNvPr>
            <p:cNvSpPr/>
            <p:nvPr/>
          </p:nvSpPr>
          <p:spPr>
            <a:xfrm>
              <a:off x="4716766" y="3533392"/>
              <a:ext cx="220440" cy="19860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616BB8B1-4154-4384-907E-0F9DEE821B7E}"/>
                </a:ext>
              </a:extLst>
            </p:cNvPr>
            <p:cNvSpPr/>
            <p:nvPr/>
          </p:nvSpPr>
          <p:spPr>
            <a:xfrm>
              <a:off x="7001272" y="3533393"/>
              <a:ext cx="220440" cy="19860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133395F-77C5-4C2A-8E9E-E7678206FCB3}"/>
                </a:ext>
              </a:extLst>
            </p:cNvPr>
            <p:cNvSpPr/>
            <p:nvPr/>
          </p:nvSpPr>
          <p:spPr>
            <a:xfrm>
              <a:off x="6660352" y="2697882"/>
              <a:ext cx="229677" cy="17627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FC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A0BEF79-C312-43DA-A920-01A2E22538C6}"/>
                </a:ext>
              </a:extLst>
            </p:cNvPr>
            <p:cNvSpPr/>
            <p:nvPr/>
          </p:nvSpPr>
          <p:spPr>
            <a:xfrm>
              <a:off x="5858049" y="3607024"/>
              <a:ext cx="92944" cy="84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7FDE1-1FF0-4503-8F23-4EF0797DE200}"/>
                </a:ext>
              </a:extLst>
            </p:cNvPr>
            <p:cNvSpPr/>
            <p:nvPr/>
          </p:nvSpPr>
          <p:spPr>
            <a:xfrm>
              <a:off x="6004603" y="3607024"/>
              <a:ext cx="92944" cy="84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3CA9B7-9F66-441C-8B76-C9942DFBF9BB}"/>
                </a:ext>
              </a:extLst>
            </p:cNvPr>
            <p:cNvSpPr/>
            <p:nvPr/>
          </p:nvSpPr>
          <p:spPr>
            <a:xfrm rot="5400000">
              <a:off x="7733668" y="3042104"/>
              <a:ext cx="172845" cy="117447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코끼리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 !”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29CE82-CFB6-474C-A694-09C390E71DA5}"/>
                </a:ext>
              </a:extLst>
            </p:cNvPr>
            <p:cNvSpPr/>
            <p:nvPr/>
          </p:nvSpPr>
          <p:spPr>
            <a:xfrm rot="5400000">
              <a:off x="5689475" y="4031338"/>
              <a:ext cx="172845" cy="117447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특징 추출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DD3A646-9F1B-4DE5-926B-EF0D80F3AA95}"/>
              </a:ext>
            </a:extLst>
          </p:cNvPr>
          <p:cNvSpPr txBox="1"/>
          <p:nvPr/>
        </p:nvSpPr>
        <p:spPr>
          <a:xfrm>
            <a:off x="245638" y="5642455"/>
            <a:ext cx="1170072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MobileNetV2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기존의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MobileNet</a:t>
            </a:r>
            <a:r>
              <a:rPr lang="en-US" altLang="ko-KR" baseline="30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[2]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Inverted Residual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구조를 추가하고 파라미터 수와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계산량을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더 감소시킴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7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5AD4BDF-4BE9-457A-B879-2A556228BC62}"/>
              </a:ext>
            </a:extLst>
          </p:cNvPr>
          <p:cNvSpPr/>
          <p:nvPr/>
        </p:nvSpPr>
        <p:spPr>
          <a:xfrm>
            <a:off x="7251446" y="2727356"/>
            <a:ext cx="1386559" cy="24517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2F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6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3F360-48DE-426D-BF8F-D85A4B7FB0E9}"/>
              </a:ext>
            </a:extLst>
          </p:cNvPr>
          <p:cNvSpPr txBox="1"/>
          <p:nvPr/>
        </p:nvSpPr>
        <p:spPr>
          <a:xfrm>
            <a:off x="1064195" y="1017685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도메인 일반화 기법 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RSC</a:t>
            </a:r>
            <a:endParaRPr lang="ko-KR" altLang="en-US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810-45F2-46BD-8892-34E810E7384C}"/>
              </a:ext>
            </a:extLst>
          </p:cNvPr>
          <p:cNvSpPr txBox="1"/>
          <p:nvPr/>
        </p:nvSpPr>
        <p:spPr>
          <a:xfrm>
            <a:off x="1069803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DE056A9-6759-411C-A204-50B07A30A8D1}"/>
              </a:ext>
            </a:extLst>
          </p:cNvPr>
          <p:cNvSpPr/>
          <p:nvPr/>
        </p:nvSpPr>
        <p:spPr>
          <a:xfrm>
            <a:off x="1700420" y="2729670"/>
            <a:ext cx="359229" cy="20338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27E39-B850-42C1-9330-ACD95276F175}"/>
              </a:ext>
            </a:extLst>
          </p:cNvPr>
          <p:cNvSpPr txBox="1"/>
          <p:nvPr/>
        </p:nvSpPr>
        <p:spPr>
          <a:xfrm>
            <a:off x="1465618" y="3014645"/>
            <a:ext cx="71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복사 후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E9B5CA-BC6C-42B5-BE01-37B1AE5EC857}"/>
              </a:ext>
            </a:extLst>
          </p:cNvPr>
          <p:cNvSpPr txBox="1"/>
          <p:nvPr/>
        </p:nvSpPr>
        <p:spPr>
          <a:xfrm>
            <a:off x="2395191" y="2725694"/>
            <a:ext cx="718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0F81F-11B1-4F99-A5CD-725A42715254}"/>
              </a:ext>
            </a:extLst>
          </p:cNvPr>
          <p:cNvSpPr txBox="1"/>
          <p:nvPr/>
        </p:nvSpPr>
        <p:spPr>
          <a:xfrm>
            <a:off x="387377" y="3322422"/>
            <a:ext cx="116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원본</a:t>
            </a:r>
            <a:endParaRPr lang="en-US" altLang="ko-KR" sz="11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1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 맵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917B440-8B29-4378-95B3-BBDAAE964F39}"/>
              </a:ext>
            </a:extLst>
          </p:cNvPr>
          <p:cNvGrpSpPr/>
          <p:nvPr/>
        </p:nvGrpSpPr>
        <p:grpSpPr>
          <a:xfrm>
            <a:off x="557683" y="2433372"/>
            <a:ext cx="884016" cy="870077"/>
            <a:chOff x="3257271" y="5010697"/>
            <a:chExt cx="884016" cy="8700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7FD585-3979-46BE-B87C-6802A727334D}"/>
                </a:ext>
              </a:extLst>
            </p:cNvPr>
            <p:cNvSpPr/>
            <p:nvPr/>
          </p:nvSpPr>
          <p:spPr>
            <a:xfrm>
              <a:off x="3261713" y="5173296"/>
              <a:ext cx="718039" cy="7074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9CDAC57-6ED7-46DA-9933-7F09F8A5B9C0}"/>
                </a:ext>
              </a:extLst>
            </p:cNvPr>
            <p:cNvSpPr/>
            <p:nvPr/>
          </p:nvSpPr>
          <p:spPr>
            <a:xfrm>
              <a:off x="3267373" y="5173295"/>
              <a:ext cx="94856" cy="99676"/>
            </a:xfrm>
            <a:prstGeom prst="rect">
              <a:avLst/>
            </a:prstGeom>
            <a:noFill/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6076E24-F5D2-4622-9A21-72D74770D4C1}"/>
                </a:ext>
              </a:extLst>
            </p:cNvPr>
            <p:cNvSpPr/>
            <p:nvPr/>
          </p:nvSpPr>
          <p:spPr>
            <a:xfrm>
              <a:off x="3269754" y="5115327"/>
              <a:ext cx="762204" cy="51938"/>
            </a:xfrm>
            <a:prstGeom prst="parallelogram">
              <a:avLst>
                <a:gd name="adj" fmla="val 9844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5565D22E-C8C1-4BDE-85C4-E431F8EA1ABE}"/>
                </a:ext>
              </a:extLst>
            </p:cNvPr>
            <p:cNvSpPr/>
            <p:nvPr/>
          </p:nvSpPr>
          <p:spPr>
            <a:xfrm>
              <a:off x="3324325" y="5064501"/>
              <a:ext cx="762204" cy="50825"/>
            </a:xfrm>
            <a:prstGeom prst="parallelogram">
              <a:avLst>
                <a:gd name="adj" fmla="val 9844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평행 사변형 50">
              <a:extLst>
                <a:ext uri="{FF2B5EF4-FFF2-40B4-BE49-F238E27FC236}">
                  <a16:creationId xmlns:a16="http://schemas.microsoft.com/office/drawing/2014/main" id="{6C64B885-2DAB-446F-BFBB-187AAE8554C7}"/>
                </a:ext>
              </a:extLst>
            </p:cNvPr>
            <p:cNvSpPr/>
            <p:nvPr/>
          </p:nvSpPr>
          <p:spPr>
            <a:xfrm>
              <a:off x="3371854" y="5016790"/>
              <a:ext cx="762204" cy="51938"/>
            </a:xfrm>
            <a:prstGeom prst="parallelogram">
              <a:avLst>
                <a:gd name="adj" fmla="val 9844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평행 사변형 57">
              <a:extLst>
                <a:ext uri="{FF2B5EF4-FFF2-40B4-BE49-F238E27FC236}">
                  <a16:creationId xmlns:a16="http://schemas.microsoft.com/office/drawing/2014/main" id="{8C92CA13-F149-4623-B3D7-D7BE279CCD21}"/>
                </a:ext>
              </a:extLst>
            </p:cNvPr>
            <p:cNvSpPr/>
            <p:nvPr/>
          </p:nvSpPr>
          <p:spPr>
            <a:xfrm rot="5400000" flipV="1">
              <a:off x="3631365" y="5472402"/>
              <a:ext cx="762204" cy="48052"/>
            </a:xfrm>
            <a:prstGeom prst="parallelogram">
              <a:avLst>
                <a:gd name="adj" fmla="val 9844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97E7256-705F-439D-816E-2375A791B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271" y="5016790"/>
              <a:ext cx="168748" cy="156506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평행 사변형 58">
              <a:extLst>
                <a:ext uri="{FF2B5EF4-FFF2-40B4-BE49-F238E27FC236}">
                  <a16:creationId xmlns:a16="http://schemas.microsoft.com/office/drawing/2014/main" id="{6A905ED5-B3D7-4A33-B6B1-FED8DF8BA6C7}"/>
                </a:ext>
              </a:extLst>
            </p:cNvPr>
            <p:cNvSpPr/>
            <p:nvPr/>
          </p:nvSpPr>
          <p:spPr>
            <a:xfrm rot="5400000" flipV="1">
              <a:off x="3679021" y="5419474"/>
              <a:ext cx="762204" cy="48052"/>
            </a:xfrm>
            <a:prstGeom prst="parallelogram">
              <a:avLst>
                <a:gd name="adj" fmla="val 9844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평행 사변형 59">
              <a:extLst>
                <a:ext uri="{FF2B5EF4-FFF2-40B4-BE49-F238E27FC236}">
                  <a16:creationId xmlns:a16="http://schemas.microsoft.com/office/drawing/2014/main" id="{AAFF5CFF-F958-47F1-80F4-08F1C80451E4}"/>
                </a:ext>
              </a:extLst>
            </p:cNvPr>
            <p:cNvSpPr/>
            <p:nvPr/>
          </p:nvSpPr>
          <p:spPr>
            <a:xfrm rot="5400000" flipV="1">
              <a:off x="3731616" y="5363230"/>
              <a:ext cx="762204" cy="57138"/>
            </a:xfrm>
            <a:prstGeom prst="parallelogram">
              <a:avLst>
                <a:gd name="adj" fmla="val 9844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61BF655-BAFA-44FE-B07F-A84005E3D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6019" y="5013804"/>
              <a:ext cx="715268" cy="4633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C3A8C4F-7E1D-495F-A308-EE58ADBB8A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194" y="5710595"/>
              <a:ext cx="157093" cy="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803D29A-94A0-4503-B56A-080F83EE4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2539" y="5016790"/>
              <a:ext cx="168748" cy="156506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F7968B1-117A-42D7-B754-F416BE18BDB6}"/>
                </a:ext>
              </a:extLst>
            </p:cNvPr>
            <p:cNvCxnSpPr/>
            <p:nvPr/>
          </p:nvCxnSpPr>
          <p:spPr>
            <a:xfrm>
              <a:off x="4141287" y="5014557"/>
              <a:ext cx="0" cy="696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463C2E61-5BF2-4C0A-BF91-441B3486A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4213" y="5016790"/>
              <a:ext cx="168748" cy="156506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E90E498-B689-4810-BE2E-6E915EF4FFB7}"/>
                </a:ext>
              </a:extLst>
            </p:cNvPr>
            <p:cNvCxnSpPr>
              <a:cxnSpLocks/>
            </p:cNvCxnSpPr>
            <p:nvPr/>
          </p:nvCxnSpPr>
          <p:spPr>
            <a:xfrm>
              <a:off x="3319811" y="5115326"/>
              <a:ext cx="106208" cy="0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2348D3-D460-4DC6-BBFF-4FBCB398C41C}"/>
                </a:ext>
              </a:extLst>
            </p:cNvPr>
            <p:cNvCxnSpPr>
              <a:cxnSpLocks/>
            </p:cNvCxnSpPr>
            <p:nvPr/>
          </p:nvCxnSpPr>
          <p:spPr>
            <a:xfrm>
              <a:off x="3371598" y="5069541"/>
              <a:ext cx="106208" cy="0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C1696B-CF0B-4B6E-BF5C-CE93A41138A6}"/>
              </a:ext>
            </a:extLst>
          </p:cNvPr>
          <p:cNvSpPr/>
          <p:nvPr/>
        </p:nvSpPr>
        <p:spPr>
          <a:xfrm>
            <a:off x="4172544" y="2528527"/>
            <a:ext cx="718039" cy="70747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5431C5-0C16-4CC5-B232-1B900C4B3475}"/>
              </a:ext>
            </a:extLst>
          </p:cNvPr>
          <p:cNvSpPr/>
          <p:nvPr/>
        </p:nvSpPr>
        <p:spPr>
          <a:xfrm>
            <a:off x="4184450" y="2540628"/>
            <a:ext cx="174998" cy="189329"/>
          </a:xfrm>
          <a:prstGeom prst="rect">
            <a:avLst/>
          </a:prstGeom>
          <a:solidFill>
            <a:srgbClr val="FFFF00"/>
          </a:solidFill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6E0D3B-A5EE-4ED7-B590-7F07E37ACA6C}"/>
              </a:ext>
            </a:extLst>
          </p:cNvPr>
          <p:cNvSpPr/>
          <p:nvPr/>
        </p:nvSpPr>
        <p:spPr>
          <a:xfrm>
            <a:off x="2331739" y="3060392"/>
            <a:ext cx="241019" cy="245174"/>
          </a:xfrm>
          <a:prstGeom prst="rect">
            <a:avLst/>
          </a:prstGeom>
          <a:solidFill>
            <a:srgbClr val="00B050"/>
          </a:solidFill>
          <a:ln w="25400">
            <a:solidFill>
              <a:srgbClr val="0000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67D955-D662-40C9-B590-C9C60E38FD5F}"/>
              </a:ext>
            </a:extLst>
          </p:cNvPr>
          <p:cNvSpPr/>
          <p:nvPr/>
        </p:nvSpPr>
        <p:spPr>
          <a:xfrm>
            <a:off x="2331739" y="2745515"/>
            <a:ext cx="241019" cy="245174"/>
          </a:xfrm>
          <a:prstGeom prst="rect">
            <a:avLst/>
          </a:prstGeom>
          <a:solidFill>
            <a:srgbClr val="FF0000"/>
          </a:solidFill>
          <a:ln w="25400">
            <a:solidFill>
              <a:srgbClr val="0000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5A82D5-4B48-4517-B615-D40E6E998CAF}"/>
              </a:ext>
            </a:extLst>
          </p:cNvPr>
          <p:cNvSpPr/>
          <p:nvPr/>
        </p:nvSpPr>
        <p:spPr>
          <a:xfrm>
            <a:off x="2331740" y="2435067"/>
            <a:ext cx="241019" cy="245174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2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B5EEC2-E1F3-43D2-894F-F0F6A181DA4C}"/>
              </a:ext>
            </a:extLst>
          </p:cNvPr>
          <p:cNvSpPr txBox="1"/>
          <p:nvPr/>
        </p:nvSpPr>
        <p:spPr>
          <a:xfrm>
            <a:off x="2044997" y="3380818"/>
            <a:ext cx="79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채널의 </a:t>
            </a:r>
            <a:endParaRPr lang="en-US" altLang="ko-KR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경사도 평균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39CC4-56E6-42AD-A8D7-B224A66692E9}"/>
              </a:ext>
            </a:extLst>
          </p:cNvPr>
          <p:cNvSpPr/>
          <p:nvPr/>
        </p:nvSpPr>
        <p:spPr>
          <a:xfrm>
            <a:off x="2243628" y="2358778"/>
            <a:ext cx="419097" cy="1008534"/>
          </a:xfrm>
          <a:prstGeom prst="rect">
            <a:avLst/>
          </a:prstGeom>
          <a:noFill/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5A62B9F-CC35-499C-818D-AC8CDFC9C3F0}"/>
              </a:ext>
            </a:extLst>
          </p:cNvPr>
          <p:cNvSpPr/>
          <p:nvPr/>
        </p:nvSpPr>
        <p:spPr>
          <a:xfrm>
            <a:off x="2847139" y="2358778"/>
            <a:ext cx="419097" cy="1008534"/>
          </a:xfrm>
          <a:prstGeom prst="rect">
            <a:avLst/>
          </a:prstGeom>
          <a:noFill/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6E343B-73F5-42FD-8FA0-A7D52AA16C91}"/>
              </a:ext>
            </a:extLst>
          </p:cNvPr>
          <p:cNvSpPr txBox="1"/>
          <p:nvPr/>
        </p:nvSpPr>
        <p:spPr>
          <a:xfrm>
            <a:off x="2305294" y="3380818"/>
            <a:ext cx="150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채널의 </a:t>
            </a:r>
            <a:endParaRPr lang="en-US" altLang="ko-KR" sz="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 값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82A7DEF-ACE1-4828-BC3E-57D7BC0FAD55}"/>
              </a:ext>
            </a:extLst>
          </p:cNvPr>
          <p:cNvGrpSpPr/>
          <p:nvPr/>
        </p:nvGrpSpPr>
        <p:grpSpPr>
          <a:xfrm>
            <a:off x="2921242" y="2433466"/>
            <a:ext cx="243155" cy="876456"/>
            <a:chOff x="4604374" y="2385197"/>
            <a:chExt cx="243155" cy="87645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6F1DAF8-AB1D-4F3B-AD1A-97D0E04384D7}"/>
                </a:ext>
              </a:extLst>
            </p:cNvPr>
            <p:cNvSpPr/>
            <p:nvPr/>
          </p:nvSpPr>
          <p:spPr>
            <a:xfrm>
              <a:off x="4604374" y="2385197"/>
              <a:ext cx="241018" cy="24463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95F8126-4CC3-4298-89EA-5E05755E4200}"/>
                </a:ext>
              </a:extLst>
            </p:cNvPr>
            <p:cNvSpPr/>
            <p:nvPr/>
          </p:nvSpPr>
          <p:spPr>
            <a:xfrm>
              <a:off x="4606512" y="2700573"/>
              <a:ext cx="241017" cy="24517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FD121B9-2F3E-4249-B10B-6582CC5933CA}"/>
                </a:ext>
              </a:extLst>
            </p:cNvPr>
            <p:cNvSpPr/>
            <p:nvPr/>
          </p:nvSpPr>
          <p:spPr>
            <a:xfrm>
              <a:off x="4605422" y="3016483"/>
              <a:ext cx="241015" cy="24517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850C6E-1BB9-43C4-927C-25F0D51B4B19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3279308" y="2542557"/>
            <a:ext cx="528772" cy="161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8039EE1-50A1-403B-B69C-D4F8C61D8A1A}"/>
              </a:ext>
            </a:extLst>
          </p:cNvPr>
          <p:cNvCxnSpPr>
            <a:cxnSpLocks/>
            <a:endCxn id="154" idx="4"/>
          </p:cNvCxnSpPr>
          <p:nvPr/>
        </p:nvCxnSpPr>
        <p:spPr>
          <a:xfrm flipV="1">
            <a:off x="3275377" y="3035133"/>
            <a:ext cx="532703" cy="195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화살표: 아래로 구부러짐 103">
            <a:extLst>
              <a:ext uri="{FF2B5EF4-FFF2-40B4-BE49-F238E27FC236}">
                <a16:creationId xmlns:a16="http://schemas.microsoft.com/office/drawing/2014/main" id="{4DF1E64E-4A35-4BA0-B0F1-AFA70B23038C}"/>
              </a:ext>
            </a:extLst>
          </p:cNvPr>
          <p:cNvSpPr/>
          <p:nvPr/>
        </p:nvSpPr>
        <p:spPr>
          <a:xfrm>
            <a:off x="778219" y="2096348"/>
            <a:ext cx="2310404" cy="288149"/>
          </a:xfrm>
          <a:prstGeom prst="curvedDownArrow">
            <a:avLst>
              <a:gd name="adj1" fmla="val 0"/>
              <a:gd name="adj2" fmla="val 33374"/>
              <a:gd name="adj3" fmla="val 21972"/>
            </a:avLst>
          </a:prstGeom>
          <a:solidFill>
            <a:srgbClr val="00002F"/>
          </a:solidFill>
          <a:ln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BD36704-C448-4232-8217-11BFE283E495}"/>
              </a:ext>
            </a:extLst>
          </p:cNvPr>
          <p:cNvSpPr txBox="1"/>
          <p:nvPr/>
        </p:nvSpPr>
        <p:spPr>
          <a:xfrm>
            <a:off x="53671" y="1446043"/>
            <a:ext cx="387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특징이 갖는 각 픽셀의 경사도를 계산  </a:t>
            </a:r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64D8BDA5-7908-4E69-A86C-307C8554C264}"/>
              </a:ext>
            </a:extLst>
          </p:cNvPr>
          <p:cNvSpPr/>
          <p:nvPr/>
        </p:nvSpPr>
        <p:spPr>
          <a:xfrm>
            <a:off x="5020050" y="2765981"/>
            <a:ext cx="261020" cy="2023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B1DE0DD-9FA3-4181-816A-B95EB388ABE9}"/>
              </a:ext>
            </a:extLst>
          </p:cNvPr>
          <p:cNvGrpSpPr/>
          <p:nvPr/>
        </p:nvGrpSpPr>
        <p:grpSpPr>
          <a:xfrm>
            <a:off x="5388498" y="2731957"/>
            <a:ext cx="1386559" cy="245174"/>
            <a:chOff x="8125741" y="2256707"/>
            <a:chExt cx="980159" cy="13295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C4CC7E2-8CC3-4356-A4D8-752348F753A3}"/>
                </a:ext>
              </a:extLst>
            </p:cNvPr>
            <p:cNvSpPr/>
            <p:nvPr/>
          </p:nvSpPr>
          <p:spPr>
            <a:xfrm>
              <a:off x="8125741" y="2256707"/>
              <a:ext cx="980159" cy="13295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0067500-2F04-47C5-9A32-57C1241EE036}"/>
                </a:ext>
              </a:extLst>
            </p:cNvPr>
            <p:cNvSpPr/>
            <p:nvPr/>
          </p:nvSpPr>
          <p:spPr>
            <a:xfrm>
              <a:off x="8128122" y="2264569"/>
              <a:ext cx="127672" cy="120328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CA72B71-E63A-43AA-8C2F-00211F880157}"/>
                </a:ext>
              </a:extLst>
            </p:cNvPr>
            <p:cNvSpPr/>
            <p:nvPr/>
          </p:nvSpPr>
          <p:spPr>
            <a:xfrm>
              <a:off x="8255794" y="2264569"/>
              <a:ext cx="127672" cy="120328"/>
            </a:xfrm>
            <a:prstGeom prst="rect">
              <a:avLst/>
            </a:prstGeom>
            <a:noFill/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1BE4C96-8336-423A-962C-BA9A301085AC}"/>
                </a:ext>
              </a:extLst>
            </p:cNvPr>
            <p:cNvSpPr/>
            <p:nvPr/>
          </p:nvSpPr>
          <p:spPr>
            <a:xfrm>
              <a:off x="8384932" y="2264569"/>
              <a:ext cx="127672" cy="120328"/>
            </a:xfrm>
            <a:prstGeom prst="rect">
              <a:avLst/>
            </a:prstGeom>
            <a:noFill/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873FB0F-F2F4-4615-9D7E-4BB76381A1FC}"/>
                </a:ext>
              </a:extLst>
            </p:cNvPr>
            <p:cNvSpPr/>
            <p:nvPr/>
          </p:nvSpPr>
          <p:spPr>
            <a:xfrm>
              <a:off x="8974016" y="2264569"/>
              <a:ext cx="127672" cy="120328"/>
            </a:xfrm>
            <a:prstGeom prst="rect">
              <a:avLst/>
            </a:prstGeom>
            <a:noFill/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A55CD8A-7498-41E9-8FFB-C0CFAA17B2AE}"/>
                </a:ext>
              </a:extLst>
            </p:cNvPr>
            <p:cNvSpPr/>
            <p:nvPr/>
          </p:nvSpPr>
          <p:spPr>
            <a:xfrm>
              <a:off x="8591310" y="2304704"/>
              <a:ext cx="45719" cy="45719"/>
            </a:xfrm>
            <a:prstGeom prst="ellipse">
              <a:avLst/>
            </a:prstGeom>
            <a:solidFill>
              <a:srgbClr val="00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626BC82-2823-486F-868F-DCA04D06E128}"/>
                </a:ext>
              </a:extLst>
            </p:cNvPr>
            <p:cNvSpPr/>
            <p:nvPr/>
          </p:nvSpPr>
          <p:spPr>
            <a:xfrm>
              <a:off x="8721729" y="2304704"/>
              <a:ext cx="45719" cy="45719"/>
            </a:xfrm>
            <a:prstGeom prst="ellipse">
              <a:avLst/>
            </a:prstGeom>
            <a:solidFill>
              <a:srgbClr val="00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89AA73B-9855-4FD1-A85D-70A297A31F00}"/>
                </a:ext>
              </a:extLst>
            </p:cNvPr>
            <p:cNvSpPr/>
            <p:nvPr/>
          </p:nvSpPr>
          <p:spPr>
            <a:xfrm>
              <a:off x="8843262" y="2304704"/>
              <a:ext cx="45719" cy="45719"/>
            </a:xfrm>
            <a:prstGeom prst="ellipse">
              <a:avLst/>
            </a:prstGeom>
            <a:solidFill>
              <a:srgbClr val="00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06197919-A143-4A3A-B85A-B47747A87929}"/>
              </a:ext>
            </a:extLst>
          </p:cNvPr>
          <p:cNvSpPr txBox="1"/>
          <p:nvPr/>
        </p:nvSpPr>
        <p:spPr>
          <a:xfrm>
            <a:off x="53671" y="1792279"/>
            <a:ext cx="943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마스킹을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 단위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할 지 </a:t>
            </a:r>
            <a:r>
              <a:rPr lang="ko-KR" altLang="en-US" sz="14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채널 단위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할지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50%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확률에 따라 랜덤하게 선택해서 마스크 생성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D8EBB8-10D0-4D6F-A168-65538AABD70A}"/>
              </a:ext>
            </a:extLst>
          </p:cNvPr>
          <p:cNvSpPr txBox="1"/>
          <p:nvPr/>
        </p:nvSpPr>
        <p:spPr>
          <a:xfrm>
            <a:off x="144919" y="5166668"/>
            <a:ext cx="5717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배치 중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33%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en-US" sz="1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마스킹하는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마스크 생성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4F35271-0E12-4BFA-B5A2-65DE24061D21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3266236" y="2863045"/>
            <a:ext cx="3991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44DB3-1DB8-462D-9C36-A3E0BDE031FD}"/>
              </a:ext>
            </a:extLst>
          </p:cNvPr>
          <p:cNvSpPr txBox="1"/>
          <p:nvPr/>
        </p:nvSpPr>
        <p:spPr>
          <a:xfrm>
            <a:off x="3848628" y="3258494"/>
            <a:ext cx="1386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 단위 방식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EC3CE25-2541-4021-9AD1-2FEE9953D402}"/>
              </a:ext>
            </a:extLst>
          </p:cNvPr>
          <p:cNvSpPr txBox="1"/>
          <p:nvPr/>
        </p:nvSpPr>
        <p:spPr>
          <a:xfrm>
            <a:off x="390785" y="3956756"/>
            <a:ext cx="1386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채널 단위 방식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6B5920-26BF-412E-94D1-87BB0FDC2F80}"/>
              </a:ext>
            </a:extLst>
          </p:cNvPr>
          <p:cNvSpPr txBox="1"/>
          <p:nvPr/>
        </p:nvSpPr>
        <p:spPr>
          <a:xfrm>
            <a:off x="2395191" y="2412656"/>
            <a:ext cx="718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1FD9A8-288D-486F-8E4C-87C85CAAC8BA}"/>
              </a:ext>
            </a:extLst>
          </p:cNvPr>
          <p:cNvSpPr txBox="1"/>
          <p:nvPr/>
        </p:nvSpPr>
        <p:spPr>
          <a:xfrm>
            <a:off x="2395191" y="3030208"/>
            <a:ext cx="718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EB4843A-0339-4C49-AF1F-5DDAD17EEA10}"/>
              </a:ext>
            </a:extLst>
          </p:cNvPr>
          <p:cNvGrpSpPr/>
          <p:nvPr/>
        </p:nvGrpSpPr>
        <p:grpSpPr>
          <a:xfrm>
            <a:off x="3449060" y="2704496"/>
            <a:ext cx="718039" cy="338554"/>
            <a:chOff x="6362003" y="3357961"/>
            <a:chExt cx="718039" cy="338554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D089F012-1C64-40C6-926D-2C50230135B8}"/>
                </a:ext>
              </a:extLst>
            </p:cNvPr>
            <p:cNvSpPr/>
            <p:nvPr/>
          </p:nvSpPr>
          <p:spPr>
            <a:xfrm>
              <a:off x="6578286" y="3380821"/>
              <a:ext cx="285474" cy="307777"/>
            </a:xfrm>
            <a:prstGeom prst="ellipse">
              <a:avLst/>
            </a:prstGeom>
            <a:noFill/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DBB4702-F691-4D62-BD78-7C1164E5B4DD}"/>
                </a:ext>
              </a:extLst>
            </p:cNvPr>
            <p:cNvSpPr txBox="1"/>
            <p:nvPr/>
          </p:nvSpPr>
          <p:spPr>
            <a:xfrm>
              <a:off x="6362003" y="3357961"/>
              <a:ext cx="718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D5DF3938-9752-4C92-8CB6-2070BD339FEC}"/>
              </a:ext>
            </a:extLst>
          </p:cNvPr>
          <p:cNvSpPr/>
          <p:nvPr/>
        </p:nvSpPr>
        <p:spPr>
          <a:xfrm rot="5400000">
            <a:off x="2590972" y="3777428"/>
            <a:ext cx="245175" cy="3153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900B38E-C43A-43E5-A345-9AC75504952B}"/>
              </a:ext>
            </a:extLst>
          </p:cNvPr>
          <p:cNvSpPr/>
          <p:nvPr/>
        </p:nvSpPr>
        <p:spPr>
          <a:xfrm>
            <a:off x="2042240" y="4178751"/>
            <a:ext cx="1386559" cy="245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2B01587-F12B-48B2-BC25-730AD2E7D41F}"/>
              </a:ext>
            </a:extLst>
          </p:cNvPr>
          <p:cNvSpPr/>
          <p:nvPr/>
        </p:nvSpPr>
        <p:spPr>
          <a:xfrm>
            <a:off x="2045608" y="4193249"/>
            <a:ext cx="180608" cy="221894"/>
          </a:xfrm>
          <a:prstGeom prst="rect">
            <a:avLst/>
          </a:prstGeom>
          <a:solidFill>
            <a:srgbClr val="FFC000"/>
          </a:solidFill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5E84EFE-4BF4-4F90-86E1-D0EA8733E53C}"/>
              </a:ext>
            </a:extLst>
          </p:cNvPr>
          <p:cNvSpPr/>
          <p:nvPr/>
        </p:nvSpPr>
        <p:spPr>
          <a:xfrm>
            <a:off x="2226216" y="4193249"/>
            <a:ext cx="180608" cy="221894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2F98DD7-B14F-49E1-B312-AFAD10540524}"/>
              </a:ext>
            </a:extLst>
          </p:cNvPr>
          <p:cNvSpPr/>
          <p:nvPr/>
        </p:nvSpPr>
        <p:spPr>
          <a:xfrm>
            <a:off x="3242232" y="4193249"/>
            <a:ext cx="180608" cy="221894"/>
          </a:xfrm>
          <a:prstGeom prst="rect">
            <a:avLst/>
          </a:prstGeom>
          <a:solidFill>
            <a:srgbClr val="00B050"/>
          </a:solidFill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0618407-E0E9-4CCC-B146-2DF7192A64C7}"/>
              </a:ext>
            </a:extLst>
          </p:cNvPr>
          <p:cNvSpPr/>
          <p:nvPr/>
        </p:nvSpPr>
        <p:spPr>
          <a:xfrm>
            <a:off x="2700846" y="4267261"/>
            <a:ext cx="64675" cy="843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12F9668-06FC-41CC-B13F-54B520F3EFDE}"/>
              </a:ext>
            </a:extLst>
          </p:cNvPr>
          <p:cNvSpPr/>
          <p:nvPr/>
        </p:nvSpPr>
        <p:spPr>
          <a:xfrm>
            <a:off x="2885340" y="4267261"/>
            <a:ext cx="64675" cy="843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F10000B8-25FA-4558-A1BC-3EF72969C455}"/>
              </a:ext>
            </a:extLst>
          </p:cNvPr>
          <p:cNvSpPr/>
          <p:nvPr/>
        </p:nvSpPr>
        <p:spPr>
          <a:xfrm>
            <a:off x="3057264" y="4267261"/>
            <a:ext cx="64675" cy="843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94C4F12-4F01-433F-9536-CA4046C62C55}"/>
              </a:ext>
            </a:extLst>
          </p:cNvPr>
          <p:cNvSpPr/>
          <p:nvPr/>
        </p:nvSpPr>
        <p:spPr>
          <a:xfrm>
            <a:off x="2615121" y="4269126"/>
            <a:ext cx="64675" cy="84309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BD20A747-E0DC-4AA8-8185-E971861B849F}"/>
              </a:ext>
            </a:extLst>
          </p:cNvPr>
          <p:cNvSpPr/>
          <p:nvPr/>
        </p:nvSpPr>
        <p:spPr>
          <a:xfrm>
            <a:off x="2799615" y="4269126"/>
            <a:ext cx="64675" cy="84309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8B305177-AE89-42AC-8F9B-78837E94F450}"/>
              </a:ext>
            </a:extLst>
          </p:cNvPr>
          <p:cNvSpPr/>
          <p:nvPr/>
        </p:nvSpPr>
        <p:spPr>
          <a:xfrm>
            <a:off x="2971539" y="4269126"/>
            <a:ext cx="64675" cy="84309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EE47D86-6E9D-4642-A316-88FC4B89745F}"/>
              </a:ext>
            </a:extLst>
          </p:cNvPr>
          <p:cNvSpPr/>
          <p:nvPr/>
        </p:nvSpPr>
        <p:spPr>
          <a:xfrm>
            <a:off x="4073838" y="4178751"/>
            <a:ext cx="1386559" cy="245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3A246DB-1778-48E4-98E6-7D9A041A22B8}"/>
              </a:ext>
            </a:extLst>
          </p:cNvPr>
          <p:cNvSpPr/>
          <p:nvPr/>
        </p:nvSpPr>
        <p:spPr>
          <a:xfrm>
            <a:off x="4077206" y="4193249"/>
            <a:ext cx="180608" cy="221894"/>
          </a:xfrm>
          <a:prstGeom prst="rect">
            <a:avLst/>
          </a:prstGeom>
          <a:solidFill>
            <a:srgbClr val="FFC000"/>
          </a:solidFill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0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8FEB5FF-F8FF-48FD-BE94-6AC2166C485A}"/>
              </a:ext>
            </a:extLst>
          </p:cNvPr>
          <p:cNvSpPr/>
          <p:nvPr/>
        </p:nvSpPr>
        <p:spPr>
          <a:xfrm>
            <a:off x="4257814" y="4193249"/>
            <a:ext cx="180608" cy="221894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1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DE2F21F-2186-438B-8D9D-868FCF3FFCD3}"/>
              </a:ext>
            </a:extLst>
          </p:cNvPr>
          <p:cNvSpPr/>
          <p:nvPr/>
        </p:nvSpPr>
        <p:spPr>
          <a:xfrm>
            <a:off x="5273830" y="4193249"/>
            <a:ext cx="180608" cy="221894"/>
          </a:xfrm>
          <a:prstGeom prst="rect">
            <a:avLst/>
          </a:prstGeom>
          <a:solidFill>
            <a:srgbClr val="00B050"/>
          </a:solidFill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1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6DFF668-0A41-4883-8274-BB6325735814}"/>
              </a:ext>
            </a:extLst>
          </p:cNvPr>
          <p:cNvSpPr/>
          <p:nvPr/>
        </p:nvSpPr>
        <p:spPr>
          <a:xfrm>
            <a:off x="4732444" y="4267261"/>
            <a:ext cx="64675" cy="843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0D22C99-DF69-4675-8BA8-FD528990C213}"/>
              </a:ext>
            </a:extLst>
          </p:cNvPr>
          <p:cNvSpPr/>
          <p:nvPr/>
        </p:nvSpPr>
        <p:spPr>
          <a:xfrm>
            <a:off x="4916938" y="4267261"/>
            <a:ext cx="64675" cy="843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751C2800-9179-49AF-B1C2-3CFB44F27660}"/>
              </a:ext>
            </a:extLst>
          </p:cNvPr>
          <p:cNvSpPr/>
          <p:nvPr/>
        </p:nvSpPr>
        <p:spPr>
          <a:xfrm>
            <a:off x="5088862" y="4267261"/>
            <a:ext cx="64675" cy="843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94DA8DEB-8905-4E5C-BA8E-4CD3E5688A9B}"/>
              </a:ext>
            </a:extLst>
          </p:cNvPr>
          <p:cNvSpPr/>
          <p:nvPr/>
        </p:nvSpPr>
        <p:spPr>
          <a:xfrm>
            <a:off x="4646719" y="4269126"/>
            <a:ext cx="64675" cy="84309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8B7D425-39F0-4A5C-B876-92A153D2931A}"/>
              </a:ext>
            </a:extLst>
          </p:cNvPr>
          <p:cNvSpPr/>
          <p:nvPr/>
        </p:nvSpPr>
        <p:spPr>
          <a:xfrm>
            <a:off x="4831213" y="4269126"/>
            <a:ext cx="64675" cy="84309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2A3DB58-BFCE-4852-98DE-654802343803}"/>
              </a:ext>
            </a:extLst>
          </p:cNvPr>
          <p:cNvSpPr/>
          <p:nvPr/>
        </p:nvSpPr>
        <p:spPr>
          <a:xfrm>
            <a:off x="5003137" y="4269126"/>
            <a:ext cx="64675" cy="84309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AE874627-E73A-443B-AB54-8332EB9867AA}"/>
              </a:ext>
            </a:extLst>
          </p:cNvPr>
          <p:cNvSpPr/>
          <p:nvPr/>
        </p:nvSpPr>
        <p:spPr>
          <a:xfrm>
            <a:off x="3614822" y="4208407"/>
            <a:ext cx="359229" cy="1847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AA26AC4-3A61-446D-A8B9-E20395006B05}"/>
              </a:ext>
            </a:extLst>
          </p:cNvPr>
          <p:cNvSpPr txBox="1"/>
          <p:nvPr/>
        </p:nvSpPr>
        <p:spPr>
          <a:xfrm>
            <a:off x="2164756" y="4517221"/>
            <a:ext cx="116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채널 수</a:t>
            </a:r>
          </a:p>
        </p:txBody>
      </p:sp>
      <p:sp>
        <p:nvSpPr>
          <p:cNvPr id="205" name="원호 204">
            <a:extLst>
              <a:ext uri="{FF2B5EF4-FFF2-40B4-BE49-F238E27FC236}">
                <a16:creationId xmlns:a16="http://schemas.microsoft.com/office/drawing/2014/main" id="{0837CC7B-1035-48FD-944E-F4233E4BDB16}"/>
              </a:ext>
            </a:extLst>
          </p:cNvPr>
          <p:cNvSpPr/>
          <p:nvPr/>
        </p:nvSpPr>
        <p:spPr>
          <a:xfrm flipH="1" flipV="1">
            <a:off x="2045841" y="4184757"/>
            <a:ext cx="643156" cy="47369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원호 205">
            <a:extLst>
              <a:ext uri="{FF2B5EF4-FFF2-40B4-BE49-F238E27FC236}">
                <a16:creationId xmlns:a16="http://schemas.microsoft.com/office/drawing/2014/main" id="{FF59CADC-C7AD-4B5D-8DAC-231FE38AD9BA}"/>
              </a:ext>
            </a:extLst>
          </p:cNvPr>
          <p:cNvSpPr/>
          <p:nvPr/>
        </p:nvSpPr>
        <p:spPr>
          <a:xfrm flipV="1">
            <a:off x="2733183" y="4191249"/>
            <a:ext cx="696334" cy="47369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420A33F-53D3-43B4-91E9-EDC15CB00265}"/>
              </a:ext>
            </a:extLst>
          </p:cNvPr>
          <p:cNvSpPr txBox="1"/>
          <p:nvPr/>
        </p:nvSpPr>
        <p:spPr>
          <a:xfrm>
            <a:off x="5509974" y="3076375"/>
            <a:ext cx="1161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 수</a:t>
            </a:r>
          </a:p>
        </p:txBody>
      </p:sp>
      <p:sp>
        <p:nvSpPr>
          <p:cNvPr id="208" name="원호 207">
            <a:extLst>
              <a:ext uri="{FF2B5EF4-FFF2-40B4-BE49-F238E27FC236}">
                <a16:creationId xmlns:a16="http://schemas.microsoft.com/office/drawing/2014/main" id="{BF943B9C-1093-4A76-BE41-9AFD67883D23}"/>
              </a:ext>
            </a:extLst>
          </p:cNvPr>
          <p:cNvSpPr/>
          <p:nvPr/>
        </p:nvSpPr>
        <p:spPr>
          <a:xfrm flipH="1" flipV="1">
            <a:off x="5391059" y="2743911"/>
            <a:ext cx="643156" cy="47369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원호 208">
            <a:extLst>
              <a:ext uri="{FF2B5EF4-FFF2-40B4-BE49-F238E27FC236}">
                <a16:creationId xmlns:a16="http://schemas.microsoft.com/office/drawing/2014/main" id="{3DFEA458-B62F-47B2-A546-5CAD2BC3BEF9}"/>
              </a:ext>
            </a:extLst>
          </p:cNvPr>
          <p:cNvSpPr/>
          <p:nvPr/>
        </p:nvSpPr>
        <p:spPr>
          <a:xfrm flipV="1">
            <a:off x="6078401" y="2750403"/>
            <a:ext cx="696334" cy="47369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7818217-1D56-4CAC-8E61-DE8A194165A8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3960342" y="2635293"/>
            <a:ext cx="224108" cy="245660"/>
          </a:xfrm>
          <a:prstGeom prst="straightConnector1">
            <a:avLst/>
          </a:prstGeom>
          <a:ln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F6A69AA-2FC1-4305-A551-FB99B2511421}"/>
              </a:ext>
            </a:extLst>
          </p:cNvPr>
          <p:cNvSpPr/>
          <p:nvPr/>
        </p:nvSpPr>
        <p:spPr>
          <a:xfrm>
            <a:off x="7254814" y="2741854"/>
            <a:ext cx="180608" cy="221894"/>
          </a:xfrm>
          <a:prstGeom prst="rect">
            <a:avLst/>
          </a:prstGeom>
          <a:solidFill>
            <a:srgbClr val="FFFF00"/>
          </a:solidFill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0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221BFA1-ABD8-4D0B-897A-680489C68EA7}"/>
              </a:ext>
            </a:extLst>
          </p:cNvPr>
          <p:cNvSpPr/>
          <p:nvPr/>
        </p:nvSpPr>
        <p:spPr>
          <a:xfrm>
            <a:off x="7435422" y="2741854"/>
            <a:ext cx="180608" cy="221894"/>
          </a:xfrm>
          <a:prstGeom prst="rect">
            <a:avLst/>
          </a:prstGeom>
          <a:noFill/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1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2DB90AD-010C-4A33-9C66-DC2EF3FCDD26}"/>
              </a:ext>
            </a:extLst>
          </p:cNvPr>
          <p:cNvSpPr/>
          <p:nvPr/>
        </p:nvSpPr>
        <p:spPr>
          <a:xfrm>
            <a:off x="7618104" y="2741854"/>
            <a:ext cx="180608" cy="221894"/>
          </a:xfrm>
          <a:prstGeom prst="rect">
            <a:avLst/>
          </a:prstGeom>
          <a:noFill/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1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498BB2F-AC18-408F-8F2A-C506C1990C1B}"/>
              </a:ext>
            </a:extLst>
          </p:cNvPr>
          <p:cNvSpPr/>
          <p:nvPr/>
        </p:nvSpPr>
        <p:spPr>
          <a:xfrm>
            <a:off x="8451438" y="2741854"/>
            <a:ext cx="180608" cy="221894"/>
          </a:xfrm>
          <a:prstGeom prst="rect">
            <a:avLst/>
          </a:prstGeom>
          <a:noFill/>
          <a:ln w="158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</a:rPr>
              <a:t>0</a:t>
            </a:r>
            <a:endParaRPr lang="ko-KR" altLang="en-US" dirty="0">
              <a:solidFill>
                <a:srgbClr val="00002F"/>
              </a:solidFill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058B0184-9C27-416A-B5FC-3138E1810534}"/>
              </a:ext>
            </a:extLst>
          </p:cNvPr>
          <p:cNvSpPr/>
          <p:nvPr/>
        </p:nvSpPr>
        <p:spPr>
          <a:xfrm>
            <a:off x="7910052" y="2815866"/>
            <a:ext cx="64675" cy="84309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2F"/>
              </a:solidFill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9CD78A8D-30B9-452B-A2A0-96963E77C7A9}"/>
              </a:ext>
            </a:extLst>
          </p:cNvPr>
          <p:cNvSpPr/>
          <p:nvPr/>
        </p:nvSpPr>
        <p:spPr>
          <a:xfrm>
            <a:off x="8094546" y="2815866"/>
            <a:ext cx="64675" cy="84309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2F"/>
              </a:solidFill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5684DE5A-2F18-4CBC-823F-54039483F054}"/>
              </a:ext>
            </a:extLst>
          </p:cNvPr>
          <p:cNvSpPr/>
          <p:nvPr/>
        </p:nvSpPr>
        <p:spPr>
          <a:xfrm>
            <a:off x="8266470" y="2815866"/>
            <a:ext cx="64675" cy="84309"/>
          </a:xfrm>
          <a:prstGeom prst="ellips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2F"/>
              </a:solidFill>
            </a:endParaRPr>
          </a:p>
        </p:txBody>
      </p:sp>
      <p:sp>
        <p:nvSpPr>
          <p:cNvPr id="234" name="화살표: 오른쪽 233">
            <a:extLst>
              <a:ext uri="{FF2B5EF4-FFF2-40B4-BE49-F238E27FC236}">
                <a16:creationId xmlns:a16="http://schemas.microsoft.com/office/drawing/2014/main" id="{EC9138CB-E151-4D5F-B41E-5CB177DBCA37}"/>
              </a:ext>
            </a:extLst>
          </p:cNvPr>
          <p:cNvSpPr/>
          <p:nvPr/>
        </p:nvSpPr>
        <p:spPr>
          <a:xfrm>
            <a:off x="6891962" y="2765981"/>
            <a:ext cx="261020" cy="2023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화살표: 오른쪽 234">
            <a:extLst>
              <a:ext uri="{FF2B5EF4-FFF2-40B4-BE49-F238E27FC236}">
                <a16:creationId xmlns:a16="http://schemas.microsoft.com/office/drawing/2014/main" id="{8D8DB091-EC96-479D-BB11-28672600F508}"/>
              </a:ext>
            </a:extLst>
          </p:cNvPr>
          <p:cNvSpPr/>
          <p:nvPr/>
        </p:nvSpPr>
        <p:spPr>
          <a:xfrm>
            <a:off x="8752339" y="2765981"/>
            <a:ext cx="261020" cy="2023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3C1FF9F0-656D-4D7F-9F5A-D52A4C066491}"/>
              </a:ext>
            </a:extLst>
          </p:cNvPr>
          <p:cNvGrpSpPr/>
          <p:nvPr/>
        </p:nvGrpSpPr>
        <p:grpSpPr>
          <a:xfrm>
            <a:off x="9135598" y="2528527"/>
            <a:ext cx="719710" cy="707478"/>
            <a:chOff x="9135598" y="2528527"/>
            <a:chExt cx="719710" cy="707478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C411BAF2-F125-4F6B-BE46-AE4A6A8974ED}"/>
                </a:ext>
              </a:extLst>
            </p:cNvPr>
            <p:cNvSpPr/>
            <p:nvPr/>
          </p:nvSpPr>
          <p:spPr>
            <a:xfrm>
              <a:off x="9135598" y="2528527"/>
              <a:ext cx="718039" cy="70747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19667E0E-BD14-40BB-ACB4-F0B3E56A7734}"/>
                </a:ext>
              </a:extLst>
            </p:cNvPr>
            <p:cNvSpPr/>
            <p:nvPr/>
          </p:nvSpPr>
          <p:spPr>
            <a:xfrm>
              <a:off x="9138906" y="2531127"/>
              <a:ext cx="174998" cy="189329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002F"/>
                  </a:solidFill>
                </a:rPr>
                <a:t>0</a:t>
              </a:r>
              <a:endParaRPr lang="ko-KR" altLang="en-US" sz="1400" dirty="0">
                <a:solidFill>
                  <a:srgbClr val="00002F"/>
                </a:solidFill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EDE3A66F-85EF-4311-9A79-E9F22625C7A3}"/>
                </a:ext>
              </a:extLst>
            </p:cNvPr>
            <p:cNvSpPr/>
            <p:nvPr/>
          </p:nvSpPr>
          <p:spPr>
            <a:xfrm>
              <a:off x="9313904" y="2531127"/>
              <a:ext cx="174998" cy="189329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002F"/>
                  </a:solidFill>
                </a:rPr>
                <a:t>1</a:t>
              </a:r>
              <a:endParaRPr lang="ko-KR" altLang="en-US" sz="1400" dirty="0">
                <a:solidFill>
                  <a:srgbClr val="00002F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47DA640-C6FE-4CCC-9B10-077AC6356E86}"/>
                </a:ext>
              </a:extLst>
            </p:cNvPr>
            <p:cNvSpPr/>
            <p:nvPr/>
          </p:nvSpPr>
          <p:spPr>
            <a:xfrm>
              <a:off x="9680310" y="3038190"/>
              <a:ext cx="174998" cy="189329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002F"/>
                  </a:solidFill>
                </a:rPr>
                <a:t>0</a:t>
              </a:r>
              <a:endParaRPr lang="ko-KR" altLang="en-US" sz="1400" dirty="0">
                <a:solidFill>
                  <a:srgbClr val="00002F"/>
                </a:solidFill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4F9EA030-84D0-4CAB-B4B2-5A60F826B6E1}"/>
              </a:ext>
            </a:extLst>
          </p:cNvPr>
          <p:cNvSpPr txBox="1"/>
          <p:nvPr/>
        </p:nvSpPr>
        <p:spPr>
          <a:xfrm>
            <a:off x="8846513" y="3275689"/>
            <a:ext cx="138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픽셀 단위 </a:t>
            </a:r>
            <a:r>
              <a:rPr lang="ko-KR" altLang="en-US" sz="14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 마스크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D25493F5-4021-4713-A700-39A00C388A99}"/>
              </a:ext>
            </a:extLst>
          </p:cNvPr>
          <p:cNvGrpSpPr/>
          <p:nvPr/>
        </p:nvGrpSpPr>
        <p:grpSpPr>
          <a:xfrm>
            <a:off x="5862046" y="3885130"/>
            <a:ext cx="1910800" cy="816521"/>
            <a:chOff x="6816256" y="3981682"/>
            <a:chExt cx="1910800" cy="816521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BE322736-EF22-49CA-B9B5-2BE9ECB06EDE}"/>
                </a:ext>
              </a:extLst>
            </p:cNvPr>
            <p:cNvSpPr/>
            <p:nvPr/>
          </p:nvSpPr>
          <p:spPr>
            <a:xfrm>
              <a:off x="7537692" y="3996509"/>
              <a:ext cx="574938" cy="58485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2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08E6D7B6-3399-4B79-8DC4-5453B2411D14}"/>
                </a:ext>
              </a:extLst>
            </p:cNvPr>
            <p:cNvSpPr/>
            <p:nvPr/>
          </p:nvSpPr>
          <p:spPr>
            <a:xfrm>
              <a:off x="7383340" y="4093688"/>
              <a:ext cx="574938" cy="58485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2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7AF11EED-7151-430D-90F7-F5C01D653CB3}"/>
                </a:ext>
              </a:extLst>
            </p:cNvPr>
            <p:cNvGrpSpPr/>
            <p:nvPr/>
          </p:nvGrpSpPr>
          <p:grpSpPr>
            <a:xfrm>
              <a:off x="6816256" y="4213353"/>
              <a:ext cx="1386559" cy="584850"/>
              <a:chOff x="6683059" y="4377611"/>
              <a:chExt cx="1386559" cy="58485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69FAEA3-E280-4DFA-9EBD-CA53C578C798}"/>
                  </a:ext>
                </a:extLst>
              </p:cNvPr>
              <p:cNvSpPr/>
              <p:nvPr/>
            </p:nvSpPr>
            <p:spPr>
              <a:xfrm>
                <a:off x="7095871" y="4377611"/>
                <a:ext cx="574938" cy="58485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00002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002F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481000C-F933-4506-B8BB-9D1258FCB1E7}"/>
                  </a:ext>
                </a:extLst>
              </p:cNvPr>
              <p:cNvSpPr txBox="1"/>
              <p:nvPr/>
            </p:nvSpPr>
            <p:spPr>
              <a:xfrm>
                <a:off x="6683059" y="4509249"/>
                <a:ext cx="1386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</a:t>
                </a:r>
                <a:endParaRPr lang="ko-KR" altLang="en-US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10A328B-EA94-478B-805A-A2FA9006040D}"/>
                </a:ext>
              </a:extLst>
            </p:cNvPr>
            <p:cNvSpPr txBox="1"/>
            <p:nvPr/>
          </p:nvSpPr>
          <p:spPr>
            <a:xfrm>
              <a:off x="7169106" y="4181238"/>
              <a:ext cx="1386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CB76370-3D5E-4EF0-A065-FFB1D343D7D2}"/>
                </a:ext>
              </a:extLst>
            </p:cNvPr>
            <p:cNvSpPr txBox="1"/>
            <p:nvPr/>
          </p:nvSpPr>
          <p:spPr>
            <a:xfrm>
              <a:off x="7340497" y="3981682"/>
              <a:ext cx="1386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</a:t>
              </a:r>
              <a:endPara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E9C949B6-8468-49EF-A0C3-26F4F76598BB}"/>
              </a:ext>
            </a:extLst>
          </p:cNvPr>
          <p:cNvSpPr txBox="1"/>
          <p:nvPr/>
        </p:nvSpPr>
        <p:spPr>
          <a:xfrm>
            <a:off x="6074416" y="4726382"/>
            <a:ext cx="138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채널 단위 방식 마스크</a:t>
            </a:r>
          </a:p>
        </p:txBody>
      </p:sp>
      <p:sp>
        <p:nvSpPr>
          <p:cNvPr id="251" name="화살표: 오른쪽 250">
            <a:extLst>
              <a:ext uri="{FF2B5EF4-FFF2-40B4-BE49-F238E27FC236}">
                <a16:creationId xmlns:a16="http://schemas.microsoft.com/office/drawing/2014/main" id="{979F775D-8E93-4130-8B1D-18766C3326CD}"/>
              </a:ext>
            </a:extLst>
          </p:cNvPr>
          <p:cNvSpPr/>
          <p:nvPr/>
        </p:nvSpPr>
        <p:spPr>
          <a:xfrm>
            <a:off x="5716485" y="4208407"/>
            <a:ext cx="359229" cy="1847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5DFF3F5-DD70-4BCF-8FB0-4207E60D4927}"/>
              </a:ext>
            </a:extLst>
          </p:cNvPr>
          <p:cNvSpPr txBox="1"/>
          <p:nvPr/>
        </p:nvSpPr>
        <p:spPr>
          <a:xfrm>
            <a:off x="3996065" y="4476587"/>
            <a:ext cx="152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상위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33.3%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마스크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EC6DC03-6CA4-4770-AA56-3AED7DC4AE03}"/>
              </a:ext>
            </a:extLst>
          </p:cNvPr>
          <p:cNvSpPr txBox="1"/>
          <p:nvPr/>
        </p:nvSpPr>
        <p:spPr>
          <a:xfrm>
            <a:off x="7195263" y="3015885"/>
            <a:ext cx="152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상위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33.3%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 </a:t>
            </a:r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마스크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58E8BAA-8CB2-42DA-A657-1E0822AC615A}"/>
              </a:ext>
            </a:extLst>
          </p:cNvPr>
          <p:cNvSpPr txBox="1"/>
          <p:nvPr/>
        </p:nvSpPr>
        <p:spPr>
          <a:xfrm>
            <a:off x="144919" y="5462494"/>
            <a:ext cx="54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생성한 마스크로 </a:t>
            </a:r>
            <a:r>
              <a:rPr lang="ko-KR" altLang="en-US" sz="14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원본 특징 </a:t>
            </a:r>
            <a:r>
              <a:rPr lang="ko-KR" altLang="en-US" sz="1400" b="1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맵에</a:t>
            </a:r>
            <a:r>
              <a:rPr lang="ko-KR" altLang="en-US" sz="14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마스킹</a:t>
            </a:r>
            <a:r>
              <a:rPr lang="ko-KR" altLang="en-US" sz="1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</a:t>
            </a:r>
            <a:r>
              <a: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이를 통해 실제 학습 진행</a:t>
            </a:r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6DD08120-BDD9-40B4-AC14-7CCB1E7D07CA}"/>
              </a:ext>
            </a:extLst>
          </p:cNvPr>
          <p:cNvGrpSpPr/>
          <p:nvPr/>
        </p:nvGrpSpPr>
        <p:grpSpPr>
          <a:xfrm>
            <a:off x="4006896" y="5867578"/>
            <a:ext cx="884016" cy="870077"/>
            <a:chOff x="3257271" y="5010697"/>
            <a:chExt cx="884016" cy="870077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BD8C8B88-5BB2-4484-865C-B73BFCCFD6DD}"/>
                </a:ext>
              </a:extLst>
            </p:cNvPr>
            <p:cNvSpPr/>
            <p:nvPr/>
          </p:nvSpPr>
          <p:spPr>
            <a:xfrm>
              <a:off x="3261713" y="5173296"/>
              <a:ext cx="718039" cy="7074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E8A7292B-7D5A-45F5-9FB1-1CFB3F5DB0C2}"/>
                </a:ext>
              </a:extLst>
            </p:cNvPr>
            <p:cNvSpPr/>
            <p:nvPr/>
          </p:nvSpPr>
          <p:spPr>
            <a:xfrm>
              <a:off x="3267373" y="5173295"/>
              <a:ext cx="94856" cy="99676"/>
            </a:xfrm>
            <a:prstGeom prst="rect">
              <a:avLst/>
            </a:prstGeom>
            <a:noFill/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평행 사변형 257">
              <a:extLst>
                <a:ext uri="{FF2B5EF4-FFF2-40B4-BE49-F238E27FC236}">
                  <a16:creationId xmlns:a16="http://schemas.microsoft.com/office/drawing/2014/main" id="{F9B2B504-881C-4603-AF67-F10EF63CE819}"/>
                </a:ext>
              </a:extLst>
            </p:cNvPr>
            <p:cNvSpPr/>
            <p:nvPr/>
          </p:nvSpPr>
          <p:spPr>
            <a:xfrm>
              <a:off x="3269754" y="5115327"/>
              <a:ext cx="762204" cy="51938"/>
            </a:xfrm>
            <a:prstGeom prst="parallelogram">
              <a:avLst>
                <a:gd name="adj" fmla="val 9844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평행 사변형 258">
              <a:extLst>
                <a:ext uri="{FF2B5EF4-FFF2-40B4-BE49-F238E27FC236}">
                  <a16:creationId xmlns:a16="http://schemas.microsoft.com/office/drawing/2014/main" id="{F6559390-2DD1-4D56-B562-6F38162E7F5C}"/>
                </a:ext>
              </a:extLst>
            </p:cNvPr>
            <p:cNvSpPr/>
            <p:nvPr/>
          </p:nvSpPr>
          <p:spPr>
            <a:xfrm>
              <a:off x="3324325" y="5064501"/>
              <a:ext cx="762204" cy="50825"/>
            </a:xfrm>
            <a:prstGeom prst="parallelogram">
              <a:avLst>
                <a:gd name="adj" fmla="val 9844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평행 사변형 259">
              <a:extLst>
                <a:ext uri="{FF2B5EF4-FFF2-40B4-BE49-F238E27FC236}">
                  <a16:creationId xmlns:a16="http://schemas.microsoft.com/office/drawing/2014/main" id="{6F12771B-8396-4311-86B1-BFA1562F52F1}"/>
                </a:ext>
              </a:extLst>
            </p:cNvPr>
            <p:cNvSpPr/>
            <p:nvPr/>
          </p:nvSpPr>
          <p:spPr>
            <a:xfrm>
              <a:off x="3371854" y="5016790"/>
              <a:ext cx="762204" cy="51938"/>
            </a:xfrm>
            <a:prstGeom prst="parallelogram">
              <a:avLst>
                <a:gd name="adj" fmla="val 9844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평행 사변형 260">
              <a:extLst>
                <a:ext uri="{FF2B5EF4-FFF2-40B4-BE49-F238E27FC236}">
                  <a16:creationId xmlns:a16="http://schemas.microsoft.com/office/drawing/2014/main" id="{4706B75E-9A79-4246-9472-ADCB1CB22C2D}"/>
                </a:ext>
              </a:extLst>
            </p:cNvPr>
            <p:cNvSpPr/>
            <p:nvPr/>
          </p:nvSpPr>
          <p:spPr>
            <a:xfrm rot="5400000" flipV="1">
              <a:off x="3631365" y="5472402"/>
              <a:ext cx="762204" cy="48052"/>
            </a:xfrm>
            <a:prstGeom prst="parallelogram">
              <a:avLst>
                <a:gd name="adj" fmla="val 9844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E72E44EA-BF8C-467F-A18D-8FF9F1751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271" y="5016790"/>
              <a:ext cx="168748" cy="156506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평행 사변형 262">
              <a:extLst>
                <a:ext uri="{FF2B5EF4-FFF2-40B4-BE49-F238E27FC236}">
                  <a16:creationId xmlns:a16="http://schemas.microsoft.com/office/drawing/2014/main" id="{A8965576-B4F9-4854-99EE-0F1E4C50A1CC}"/>
                </a:ext>
              </a:extLst>
            </p:cNvPr>
            <p:cNvSpPr/>
            <p:nvPr/>
          </p:nvSpPr>
          <p:spPr>
            <a:xfrm rot="5400000" flipV="1">
              <a:off x="3679021" y="5419474"/>
              <a:ext cx="762204" cy="48052"/>
            </a:xfrm>
            <a:prstGeom prst="parallelogram">
              <a:avLst>
                <a:gd name="adj" fmla="val 9844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평행 사변형 263">
              <a:extLst>
                <a:ext uri="{FF2B5EF4-FFF2-40B4-BE49-F238E27FC236}">
                  <a16:creationId xmlns:a16="http://schemas.microsoft.com/office/drawing/2014/main" id="{828F437B-2B83-4C48-99CB-0345E96D5988}"/>
                </a:ext>
              </a:extLst>
            </p:cNvPr>
            <p:cNvSpPr/>
            <p:nvPr/>
          </p:nvSpPr>
          <p:spPr>
            <a:xfrm rot="5400000" flipV="1">
              <a:off x="3731616" y="5363230"/>
              <a:ext cx="762204" cy="57138"/>
            </a:xfrm>
            <a:prstGeom prst="parallelogram">
              <a:avLst>
                <a:gd name="adj" fmla="val 9844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F3F6522F-D3B7-4628-AD33-E5A32FE2D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6019" y="5013804"/>
              <a:ext cx="715268" cy="4633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9EDC205A-E2A5-4042-8F4A-02F31343B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194" y="5710595"/>
              <a:ext cx="157093" cy="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66C41537-7C7E-4C5E-AEC1-32A12F723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2539" y="5016790"/>
              <a:ext cx="168748" cy="156506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B3891896-DE75-41C0-B2E0-BF5337F52A22}"/>
                </a:ext>
              </a:extLst>
            </p:cNvPr>
            <p:cNvCxnSpPr/>
            <p:nvPr/>
          </p:nvCxnSpPr>
          <p:spPr>
            <a:xfrm>
              <a:off x="4141287" y="5014557"/>
              <a:ext cx="0" cy="696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E01590DE-12E4-4358-BE56-17295F3B9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4213" y="5016790"/>
              <a:ext cx="168748" cy="156506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219A577-53E0-4B62-95F3-D6D1A1A39A2D}"/>
                </a:ext>
              </a:extLst>
            </p:cNvPr>
            <p:cNvCxnSpPr>
              <a:cxnSpLocks/>
            </p:cNvCxnSpPr>
            <p:nvPr/>
          </p:nvCxnSpPr>
          <p:spPr>
            <a:xfrm>
              <a:off x="3319811" y="5115326"/>
              <a:ext cx="106208" cy="0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77DBAFFD-09F7-4728-90CF-13565D550FFF}"/>
                </a:ext>
              </a:extLst>
            </p:cNvPr>
            <p:cNvCxnSpPr>
              <a:cxnSpLocks/>
            </p:cNvCxnSpPr>
            <p:nvPr/>
          </p:nvCxnSpPr>
          <p:spPr>
            <a:xfrm>
              <a:off x="3371598" y="5069541"/>
              <a:ext cx="106208" cy="0"/>
            </a:xfrm>
            <a:prstGeom prst="line">
              <a:avLst/>
            </a:prstGeom>
            <a:ln>
              <a:solidFill>
                <a:srgbClr val="0000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8E1D3FA8-219E-44DF-8831-4FDE2BDE786F}"/>
              </a:ext>
            </a:extLst>
          </p:cNvPr>
          <p:cNvGrpSpPr/>
          <p:nvPr/>
        </p:nvGrpSpPr>
        <p:grpSpPr>
          <a:xfrm>
            <a:off x="7324281" y="5914484"/>
            <a:ext cx="1910800" cy="816521"/>
            <a:chOff x="6816256" y="3981682"/>
            <a:chExt cx="1910800" cy="816521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30BE74C7-CA0F-4725-9D10-685326F16948}"/>
                </a:ext>
              </a:extLst>
            </p:cNvPr>
            <p:cNvSpPr/>
            <p:nvPr/>
          </p:nvSpPr>
          <p:spPr>
            <a:xfrm>
              <a:off x="7537692" y="3996509"/>
              <a:ext cx="574938" cy="58485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2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26729CB-BEA7-4B55-A6A7-43ACFBBD6E5F}"/>
                </a:ext>
              </a:extLst>
            </p:cNvPr>
            <p:cNvSpPr/>
            <p:nvPr/>
          </p:nvSpPr>
          <p:spPr>
            <a:xfrm>
              <a:off x="7383340" y="4093688"/>
              <a:ext cx="574938" cy="58485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00002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57602662-4098-4276-BFF2-E98104EFA8CF}"/>
                </a:ext>
              </a:extLst>
            </p:cNvPr>
            <p:cNvGrpSpPr/>
            <p:nvPr/>
          </p:nvGrpSpPr>
          <p:grpSpPr>
            <a:xfrm>
              <a:off x="6816256" y="4213353"/>
              <a:ext cx="1386559" cy="584850"/>
              <a:chOff x="6683059" y="4377611"/>
              <a:chExt cx="1386559" cy="584850"/>
            </a:xfrm>
          </p:grpSpPr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42ACDCDD-74AD-431C-BA6B-5C3A5A7A7358}"/>
                  </a:ext>
                </a:extLst>
              </p:cNvPr>
              <p:cNvSpPr/>
              <p:nvPr/>
            </p:nvSpPr>
            <p:spPr>
              <a:xfrm>
                <a:off x="7095871" y="4377611"/>
                <a:ext cx="574938" cy="584850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00002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002F"/>
                  </a:solidFill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F3459504-8054-4EBF-82D8-2F874FEF4871}"/>
                  </a:ext>
                </a:extLst>
              </p:cNvPr>
              <p:cNvSpPr txBox="1"/>
              <p:nvPr/>
            </p:nvSpPr>
            <p:spPr>
              <a:xfrm>
                <a:off x="6683059" y="4509249"/>
                <a:ext cx="1386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</a:t>
                </a:r>
                <a:endParaRPr lang="ko-KR" altLang="en-US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E530236-42D7-4FC4-81FA-A580B2805C10}"/>
                </a:ext>
              </a:extLst>
            </p:cNvPr>
            <p:cNvSpPr txBox="1"/>
            <p:nvPr/>
          </p:nvSpPr>
          <p:spPr>
            <a:xfrm>
              <a:off x="7169106" y="4181238"/>
              <a:ext cx="1386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358A735A-7A83-450C-8458-2BE307962A98}"/>
                </a:ext>
              </a:extLst>
            </p:cNvPr>
            <p:cNvSpPr txBox="1"/>
            <p:nvPr/>
          </p:nvSpPr>
          <p:spPr>
            <a:xfrm>
              <a:off x="7340497" y="3981682"/>
              <a:ext cx="1386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</a:t>
              </a:r>
              <a:endParaRPr lang="ko-KR" altLang="en-US" sz="1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566A4E76-E430-4B97-8524-18B0FCA9525A}"/>
              </a:ext>
            </a:extLst>
          </p:cNvPr>
          <p:cNvSpPr txBox="1"/>
          <p:nvPr/>
        </p:nvSpPr>
        <p:spPr>
          <a:xfrm>
            <a:off x="5060315" y="6076794"/>
            <a:ext cx="71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AD0968D-DB05-4DAB-9C3D-1BB483014DFA}"/>
              </a:ext>
            </a:extLst>
          </p:cNvPr>
          <p:cNvGrpSpPr/>
          <p:nvPr/>
        </p:nvGrpSpPr>
        <p:grpSpPr>
          <a:xfrm>
            <a:off x="6008936" y="5953732"/>
            <a:ext cx="719710" cy="707478"/>
            <a:chOff x="9135598" y="2528527"/>
            <a:chExt cx="719710" cy="707478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553FB7C-B81D-4D9C-BB4A-B0E5DD636B8D}"/>
                </a:ext>
              </a:extLst>
            </p:cNvPr>
            <p:cNvSpPr/>
            <p:nvPr/>
          </p:nvSpPr>
          <p:spPr>
            <a:xfrm>
              <a:off x="9135598" y="2528527"/>
              <a:ext cx="718039" cy="70747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F7E0765D-3C4A-4247-BA2E-EC2858631E2D}"/>
                </a:ext>
              </a:extLst>
            </p:cNvPr>
            <p:cNvSpPr/>
            <p:nvPr/>
          </p:nvSpPr>
          <p:spPr>
            <a:xfrm>
              <a:off x="9138906" y="2531127"/>
              <a:ext cx="174998" cy="189329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002F"/>
                  </a:solidFill>
                </a:rPr>
                <a:t>0</a:t>
              </a:r>
              <a:endParaRPr lang="ko-KR" altLang="en-US" sz="1400" dirty="0">
                <a:solidFill>
                  <a:srgbClr val="00002F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8710FD3C-8C68-403D-A11A-3625ADA7616C}"/>
                </a:ext>
              </a:extLst>
            </p:cNvPr>
            <p:cNvSpPr/>
            <p:nvPr/>
          </p:nvSpPr>
          <p:spPr>
            <a:xfrm>
              <a:off x="9313904" y="2531127"/>
              <a:ext cx="174998" cy="189329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002F"/>
                  </a:solidFill>
                </a:rPr>
                <a:t>1</a:t>
              </a:r>
              <a:endParaRPr lang="ko-KR" altLang="en-US" sz="1400" dirty="0">
                <a:solidFill>
                  <a:srgbClr val="00002F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4DD728A-6B90-40C9-89C2-4154502FDE3E}"/>
                </a:ext>
              </a:extLst>
            </p:cNvPr>
            <p:cNvSpPr/>
            <p:nvPr/>
          </p:nvSpPr>
          <p:spPr>
            <a:xfrm>
              <a:off x="9680310" y="3038190"/>
              <a:ext cx="174998" cy="189329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002F"/>
                  </a:solidFill>
                </a:rPr>
                <a:t>0</a:t>
              </a:r>
              <a:endParaRPr lang="ko-KR" altLang="en-US" sz="1400" dirty="0">
                <a:solidFill>
                  <a:srgbClr val="00002F"/>
                </a:solidFill>
              </a:endParaRP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26A0A7A7-48DB-4D9C-B228-2E4DFFA4A6CF}"/>
              </a:ext>
            </a:extLst>
          </p:cNvPr>
          <p:cNvSpPr txBox="1"/>
          <p:nvPr/>
        </p:nvSpPr>
        <p:spPr>
          <a:xfrm>
            <a:off x="6540182" y="6125948"/>
            <a:ext cx="1386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89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16A6A23D-7C09-4B55-86A5-8369478A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79" y="2537732"/>
            <a:ext cx="1294040" cy="12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29E2FDC9-0B08-4133-86E4-F774720F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24" y="2537732"/>
            <a:ext cx="1294040" cy="12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3F360-48DE-426D-BF8F-D85A4B7FB0E9}"/>
              </a:ext>
            </a:extLst>
          </p:cNvPr>
          <p:cNvSpPr txBox="1"/>
          <p:nvPr/>
        </p:nvSpPr>
        <p:spPr>
          <a:xfrm>
            <a:off x="1064195" y="1017685"/>
            <a:ext cx="4452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도메인 일반화 기법 </a:t>
            </a:r>
            <a:r>
              <a:rPr lang="en-US" altLang="ko-KR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 Applying Random Grayscale Ratio</a:t>
            </a:r>
            <a:endParaRPr lang="ko-KR" altLang="en-US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810-45F2-46BD-8892-34E810E7384C}"/>
              </a:ext>
            </a:extLst>
          </p:cNvPr>
          <p:cNvSpPr txBox="1"/>
          <p:nvPr/>
        </p:nvSpPr>
        <p:spPr>
          <a:xfrm>
            <a:off x="1069803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0D6046-77FC-4D81-AF11-815D54E9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67" y="2537732"/>
            <a:ext cx="1294040" cy="12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8-bit 256 x 256 Grayscale Lena Image | Download Scientific Diagram">
            <a:extLst>
              <a:ext uri="{FF2B5EF4-FFF2-40B4-BE49-F238E27FC236}">
                <a16:creationId xmlns:a16="http://schemas.microsoft.com/office/drawing/2014/main" id="{013E3A57-7DD5-4594-AD62-B46685B7C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478" y="2537730"/>
            <a:ext cx="1294040" cy="12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2DAB9869-FA3A-4003-9D5C-1AB516AB5086}"/>
              </a:ext>
            </a:extLst>
          </p:cNvPr>
          <p:cNvSpPr/>
          <p:nvPr/>
        </p:nvSpPr>
        <p:spPr>
          <a:xfrm>
            <a:off x="5316163" y="2823007"/>
            <a:ext cx="1535360" cy="723485"/>
          </a:xfrm>
          <a:prstGeom prst="striped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랜덤 확률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D747CEB-42C5-42A0-891A-0CD7E412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74" y="2537732"/>
            <a:ext cx="1294040" cy="12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22A35B9-0AC2-4A67-974A-85D20E54A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73" y="2537732"/>
            <a:ext cx="1294040" cy="12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403A0F-905D-4847-850B-DEBAE68D65AE}"/>
              </a:ext>
            </a:extLst>
          </p:cNvPr>
          <p:cNvSpPr txBox="1"/>
          <p:nvPr/>
        </p:nvSpPr>
        <p:spPr>
          <a:xfrm>
            <a:off x="245638" y="5023751"/>
            <a:ext cx="117007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모델에 입력으로 들어가기 전 정해진 확률에 기반해 랜덤으로 컬러 이미지를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회색조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이미지로 변환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타겟 도메인이 스케치 도메인과 같이 색이 존재하지 않는 경우 모델의 성능을 효과적으로 향상시킬 수 있음</a:t>
            </a:r>
          </a:p>
        </p:txBody>
      </p:sp>
    </p:spTree>
    <p:extLst>
      <p:ext uri="{BB962C8B-B14F-4D97-AF65-F5344CB8AC3E}">
        <p14:creationId xmlns:p14="http://schemas.microsoft.com/office/powerpoint/2010/main" val="40272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3F360-48DE-426D-BF8F-D85A4B7FB0E9}"/>
              </a:ext>
            </a:extLst>
          </p:cNvPr>
          <p:cNvSpPr txBox="1"/>
          <p:nvPr/>
        </p:nvSpPr>
        <p:spPr>
          <a:xfrm>
            <a:off x="1064195" y="1017685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집합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810-45F2-46BD-8892-34E810E7384C}"/>
              </a:ext>
            </a:extLst>
          </p:cNvPr>
          <p:cNvSpPr txBox="1"/>
          <p:nvPr/>
        </p:nvSpPr>
        <p:spPr>
          <a:xfrm>
            <a:off x="1069803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3A0F-905D-4847-850B-DEBAE68D65AE}"/>
              </a:ext>
            </a:extLst>
          </p:cNvPr>
          <p:cNvSpPr txBox="1"/>
          <p:nvPr/>
        </p:nvSpPr>
        <p:spPr>
          <a:xfrm>
            <a:off x="245638" y="5023751"/>
            <a:ext cx="117007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실험에는 도메인 일반화 연구에 주로 사용되는 </a:t>
            </a:r>
            <a:r>
              <a:rPr lang="en-US" altLang="ko-KR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PACS</a:t>
            </a:r>
            <a:r>
              <a:rPr lang="en-US" altLang="ko-KR" baseline="300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[3]</a:t>
            </a:r>
            <a:r>
              <a:rPr lang="ko-KR" altLang="en-US" baseline="300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집합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클래스를 공유하는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도메인으로 이루어진 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9,911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장의 이미지들로 구성</a:t>
            </a:r>
          </a:p>
        </p:txBody>
      </p:sp>
      <p:pic>
        <p:nvPicPr>
          <p:cNvPr id="3" name="그림 2" descr="잔디, 실외, 포유류, 코끼리이(가) 표시된 사진&#10;&#10;자동 생성된 설명">
            <a:extLst>
              <a:ext uri="{FF2B5EF4-FFF2-40B4-BE49-F238E27FC236}">
                <a16:creationId xmlns:a16="http://schemas.microsoft.com/office/drawing/2014/main" id="{0B9C67AE-F35D-405E-861E-15154C89F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52" y="1958381"/>
            <a:ext cx="2162175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765C7A-912E-4A53-AD4A-3EE20F10E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27" y="1958380"/>
            <a:ext cx="2162175" cy="2162175"/>
          </a:xfrm>
          <a:prstGeom prst="rect">
            <a:avLst/>
          </a:prstGeom>
        </p:spPr>
      </p:pic>
      <p:pic>
        <p:nvPicPr>
          <p:cNvPr id="13" name="그림 12" descr="나무, 실외, 꽃, 식물이(가) 표시된 사진&#10;&#10;자동 생성된 설명">
            <a:extLst>
              <a:ext uri="{FF2B5EF4-FFF2-40B4-BE49-F238E27FC236}">
                <a16:creationId xmlns:a16="http://schemas.microsoft.com/office/drawing/2014/main" id="{43995233-9266-4E5E-9136-B38A3B7B7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20" y="1974709"/>
            <a:ext cx="2162175" cy="21621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DD8212-3F98-4A84-ABF7-D969AE2A4999}"/>
              </a:ext>
            </a:extLst>
          </p:cNvPr>
          <p:cNvSpPr/>
          <p:nvPr/>
        </p:nvSpPr>
        <p:spPr>
          <a:xfrm rot="5400000">
            <a:off x="1904661" y="3520819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사진 도메인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6E3AC0-9B42-4483-B9EF-583469ACEDFC}"/>
              </a:ext>
            </a:extLst>
          </p:cNvPr>
          <p:cNvSpPr/>
          <p:nvPr/>
        </p:nvSpPr>
        <p:spPr>
          <a:xfrm rot="5400000">
            <a:off x="4908470" y="3520819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아트 도메인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12ED51-2625-45BC-93A8-BB79DDEF69EB}"/>
              </a:ext>
            </a:extLst>
          </p:cNvPr>
          <p:cNvSpPr/>
          <p:nvPr/>
        </p:nvSpPr>
        <p:spPr>
          <a:xfrm rot="5400000">
            <a:off x="7694499" y="3520819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카툰</a:t>
            </a:r>
            <a:r>
              <a:rPr lang="ko-KR" altLang="en-US" b="1" dirty="0">
                <a:solidFill>
                  <a:schemeClr val="tx1"/>
                </a:solidFill>
              </a:rPr>
              <a:t> 도메인</a:t>
            </a:r>
          </a:p>
        </p:txBody>
      </p:sp>
      <p:pic>
        <p:nvPicPr>
          <p:cNvPr id="23" name="그림 22" descr="클립아트이(가) 표시된 사진&#10;&#10;자동 생성된 설명">
            <a:extLst>
              <a:ext uri="{FF2B5EF4-FFF2-40B4-BE49-F238E27FC236}">
                <a16:creationId xmlns:a16="http://schemas.microsoft.com/office/drawing/2014/main" id="{0902046F-1EF9-4E66-AED1-287543658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49" y="1974708"/>
            <a:ext cx="2162175" cy="216217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34B0FB-17B7-46C1-A895-308A4047D1A3}"/>
              </a:ext>
            </a:extLst>
          </p:cNvPr>
          <p:cNvSpPr/>
          <p:nvPr/>
        </p:nvSpPr>
        <p:spPr>
          <a:xfrm rot="5400000">
            <a:off x="10184075" y="3520819"/>
            <a:ext cx="219677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스케치 도메인</a:t>
            </a:r>
          </a:p>
        </p:txBody>
      </p:sp>
    </p:spTree>
    <p:extLst>
      <p:ext uri="{BB962C8B-B14F-4D97-AF65-F5344CB8AC3E}">
        <p14:creationId xmlns:p14="http://schemas.microsoft.com/office/powerpoint/2010/main" val="215782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4CDCD-8E21-4C38-B9F5-901C407C0B04}"/>
              </a:ext>
            </a:extLst>
          </p:cNvPr>
          <p:cNvSpPr txBox="1"/>
          <p:nvPr/>
        </p:nvSpPr>
        <p:spPr>
          <a:xfrm>
            <a:off x="11717907" y="6485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3F360-48DE-426D-BF8F-D85A4B7FB0E9}"/>
              </a:ext>
            </a:extLst>
          </p:cNvPr>
          <p:cNvSpPr txBox="1"/>
          <p:nvPr/>
        </p:nvSpPr>
        <p:spPr>
          <a:xfrm>
            <a:off x="1064195" y="10176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설정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162810-45F2-46BD-8892-34E810E7384C}"/>
              </a:ext>
            </a:extLst>
          </p:cNvPr>
          <p:cNvSpPr txBox="1"/>
          <p:nvPr/>
        </p:nvSpPr>
        <p:spPr>
          <a:xfrm>
            <a:off x="1069803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03A0F-905D-4847-850B-DEBAE68D65AE}"/>
              </a:ext>
            </a:extLst>
          </p:cNvPr>
          <p:cNvSpPr txBox="1"/>
          <p:nvPr/>
        </p:nvSpPr>
        <p:spPr>
          <a:xfrm>
            <a:off x="78840" y="1573923"/>
            <a:ext cx="6241678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세대 수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30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배치 크기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128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학습률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0.004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24epoch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0.1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곱해서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학습률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사용한 데이터 확대 기법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랜덤하게 수평으로 뒤집기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랜덤하게 이미지를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크롭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하기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(80%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100%)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랜덤하게 컬러 이미지를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회색조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이미지로 변환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(10%)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이후 최적의 확률을 찾기 위해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15%, 20%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바꾸면서 학습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도메인이 한번씩 테스트 도메인으로 하면서 평균 성능을 확인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50EF2C-7C4A-4372-8A02-1C6F7BE5F9E8}"/>
              </a:ext>
            </a:extLst>
          </p:cNvPr>
          <p:cNvSpPr/>
          <p:nvPr/>
        </p:nvSpPr>
        <p:spPr>
          <a:xfrm>
            <a:off x="8003266" y="800583"/>
            <a:ext cx="4051771" cy="1347736"/>
          </a:xfrm>
          <a:prstGeom prst="rect">
            <a:avLst/>
          </a:prstGeom>
          <a:noFill/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7FEA97-6329-4232-94E7-33DFBDDD2551}"/>
              </a:ext>
            </a:extLst>
          </p:cNvPr>
          <p:cNvSpPr/>
          <p:nvPr/>
        </p:nvSpPr>
        <p:spPr>
          <a:xfrm rot="5400000">
            <a:off x="6796666" y="565046"/>
            <a:ext cx="610032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테스트 도메인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스케치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8C6AD66-971B-4179-81EB-1EB5B41BB4B4}"/>
              </a:ext>
            </a:extLst>
          </p:cNvPr>
          <p:cNvGrpSpPr/>
          <p:nvPr/>
        </p:nvGrpSpPr>
        <p:grpSpPr>
          <a:xfrm>
            <a:off x="8088681" y="844155"/>
            <a:ext cx="4148697" cy="1222547"/>
            <a:chOff x="7891643" y="1138070"/>
            <a:chExt cx="4148697" cy="122254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46ABBE4-F9E0-4BE0-A8D7-9FF6F7E70B74}"/>
                </a:ext>
              </a:extLst>
            </p:cNvPr>
            <p:cNvSpPr/>
            <p:nvPr/>
          </p:nvSpPr>
          <p:spPr>
            <a:xfrm>
              <a:off x="7891643" y="1194053"/>
              <a:ext cx="2754259" cy="1166564"/>
            </a:xfrm>
            <a:prstGeom prst="rect">
              <a:avLst/>
            </a:prstGeom>
            <a:noFill/>
            <a:ln w="19050">
              <a:solidFill>
                <a:srgbClr val="00002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8C30FA-A52C-436A-B433-F2D0FAF2E797}"/>
                </a:ext>
              </a:extLst>
            </p:cNvPr>
            <p:cNvSpPr/>
            <p:nvPr/>
          </p:nvSpPr>
          <p:spPr>
            <a:xfrm rot="5400000">
              <a:off x="9092868" y="464420"/>
              <a:ext cx="219677" cy="157677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학습 도메인 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E46E84-FC99-4B8C-9EB7-FBD302FF6A70}"/>
                </a:ext>
              </a:extLst>
            </p:cNvPr>
            <p:cNvSpPr/>
            <p:nvPr/>
          </p:nvSpPr>
          <p:spPr>
            <a:xfrm rot="5400000">
              <a:off x="11142112" y="459519"/>
              <a:ext cx="219677" cy="15767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테스트 도메인 </a:t>
              </a:r>
            </a:p>
          </p:txBody>
        </p:sp>
      </p:grpSp>
      <p:pic>
        <p:nvPicPr>
          <p:cNvPr id="30" name="그림 29" descr="클립아트이(가) 표시된 사진&#10;&#10;자동 생성된 설명">
            <a:extLst>
              <a:ext uri="{FF2B5EF4-FFF2-40B4-BE49-F238E27FC236}">
                <a16:creationId xmlns:a16="http://schemas.microsoft.com/office/drawing/2014/main" id="{5A5543A9-5732-4D77-ABEA-024291D7A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18" y="1171230"/>
            <a:ext cx="722885" cy="722885"/>
          </a:xfrm>
          <a:prstGeom prst="rect">
            <a:avLst/>
          </a:prstGeom>
        </p:spPr>
      </p:pic>
      <p:pic>
        <p:nvPicPr>
          <p:cNvPr id="31" name="그림 30" descr="말, 잔디, 실외, 갈색이(가) 표시된 사진&#10;&#10;자동 생성된 설명">
            <a:extLst>
              <a:ext uri="{FF2B5EF4-FFF2-40B4-BE49-F238E27FC236}">
                <a16:creationId xmlns:a16="http://schemas.microsoft.com/office/drawing/2014/main" id="{9FB47E0F-E026-4A6B-99AE-4227A826F0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88" y="1171231"/>
            <a:ext cx="722885" cy="722885"/>
          </a:xfrm>
          <a:prstGeom prst="rect">
            <a:avLst/>
          </a:prstGeom>
        </p:spPr>
      </p:pic>
      <p:pic>
        <p:nvPicPr>
          <p:cNvPr id="32" name="그림 31" descr="나무, 실외, 꽃, 식물이(가) 표시된 사진&#10;&#10;자동 생성된 설명">
            <a:extLst>
              <a:ext uri="{FF2B5EF4-FFF2-40B4-BE49-F238E27FC236}">
                <a16:creationId xmlns:a16="http://schemas.microsoft.com/office/drawing/2014/main" id="{67D2B834-B55B-4709-A695-3901C8611D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01" y="1182522"/>
            <a:ext cx="722885" cy="7228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7D213D6-FB25-493E-B8D1-CC70BC6CB8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228" y="1146205"/>
            <a:ext cx="838123" cy="8381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F11F73-731E-4D5A-A79B-177FE3871FEE}"/>
              </a:ext>
            </a:extLst>
          </p:cNvPr>
          <p:cNvSpPr/>
          <p:nvPr/>
        </p:nvSpPr>
        <p:spPr>
          <a:xfrm>
            <a:off x="8003266" y="2262803"/>
            <a:ext cx="4051771" cy="1347736"/>
          </a:xfrm>
          <a:prstGeom prst="rect">
            <a:avLst/>
          </a:prstGeom>
          <a:noFill/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E5AE75-D734-4905-AEE8-D99A8AFC43F0}"/>
              </a:ext>
            </a:extLst>
          </p:cNvPr>
          <p:cNvSpPr/>
          <p:nvPr/>
        </p:nvSpPr>
        <p:spPr>
          <a:xfrm rot="5400000">
            <a:off x="6796666" y="2027266"/>
            <a:ext cx="610032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테스트 도메인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카툰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1D11AF-07F4-4E1B-859E-C853F18256F5}"/>
              </a:ext>
            </a:extLst>
          </p:cNvPr>
          <p:cNvGrpSpPr/>
          <p:nvPr/>
        </p:nvGrpSpPr>
        <p:grpSpPr>
          <a:xfrm>
            <a:off x="8088681" y="2306375"/>
            <a:ext cx="4148697" cy="1222547"/>
            <a:chOff x="7891643" y="1138070"/>
            <a:chExt cx="4148697" cy="122254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99113AC-C15B-4123-985E-BC6EBD007C7A}"/>
                </a:ext>
              </a:extLst>
            </p:cNvPr>
            <p:cNvSpPr/>
            <p:nvPr/>
          </p:nvSpPr>
          <p:spPr>
            <a:xfrm>
              <a:off x="7891643" y="1194053"/>
              <a:ext cx="2754259" cy="1166564"/>
            </a:xfrm>
            <a:prstGeom prst="rect">
              <a:avLst/>
            </a:prstGeom>
            <a:noFill/>
            <a:ln w="19050">
              <a:solidFill>
                <a:srgbClr val="00002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8CDE50F-59F0-44A8-95CD-042C01B0B9EE}"/>
                </a:ext>
              </a:extLst>
            </p:cNvPr>
            <p:cNvSpPr/>
            <p:nvPr/>
          </p:nvSpPr>
          <p:spPr>
            <a:xfrm rot="5400000">
              <a:off x="9092868" y="464420"/>
              <a:ext cx="219677" cy="157677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학습 도메인 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E07EAD7-60FA-4C7B-86EE-02A0F472BD7B}"/>
                </a:ext>
              </a:extLst>
            </p:cNvPr>
            <p:cNvSpPr/>
            <p:nvPr/>
          </p:nvSpPr>
          <p:spPr>
            <a:xfrm rot="5400000">
              <a:off x="11142112" y="459519"/>
              <a:ext cx="219677" cy="15767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테스트 도메인 </a:t>
              </a:r>
            </a:p>
          </p:txBody>
        </p:sp>
      </p:grpSp>
      <p:pic>
        <p:nvPicPr>
          <p:cNvPr id="43" name="그림 42" descr="클립아트이(가) 표시된 사진&#10;&#10;자동 생성된 설명">
            <a:extLst>
              <a:ext uri="{FF2B5EF4-FFF2-40B4-BE49-F238E27FC236}">
                <a16:creationId xmlns:a16="http://schemas.microsoft.com/office/drawing/2014/main" id="{989CC005-7B99-4DDA-8EE1-AEC07FAD3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546" y="2633450"/>
            <a:ext cx="722885" cy="722885"/>
          </a:xfrm>
          <a:prstGeom prst="rect">
            <a:avLst/>
          </a:prstGeom>
        </p:spPr>
      </p:pic>
      <p:pic>
        <p:nvPicPr>
          <p:cNvPr id="44" name="그림 43" descr="말, 잔디, 실외, 갈색이(가) 표시된 사진&#10;&#10;자동 생성된 설명">
            <a:extLst>
              <a:ext uri="{FF2B5EF4-FFF2-40B4-BE49-F238E27FC236}">
                <a16:creationId xmlns:a16="http://schemas.microsoft.com/office/drawing/2014/main" id="{EB42F867-1D6E-4D93-B4B7-1E9F656153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88" y="2633451"/>
            <a:ext cx="722885" cy="722885"/>
          </a:xfrm>
          <a:prstGeom prst="rect">
            <a:avLst/>
          </a:prstGeom>
        </p:spPr>
      </p:pic>
      <p:pic>
        <p:nvPicPr>
          <p:cNvPr id="45" name="그림 44" descr="나무, 실외, 꽃, 식물이(가) 표시된 사진&#10;&#10;자동 생성된 설명">
            <a:extLst>
              <a:ext uri="{FF2B5EF4-FFF2-40B4-BE49-F238E27FC236}">
                <a16:creationId xmlns:a16="http://schemas.microsoft.com/office/drawing/2014/main" id="{2437DF61-169A-491E-A17C-8DA6A1399D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01" y="2644742"/>
            <a:ext cx="722885" cy="72288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91D1A3E-CAC9-4FE1-A4E0-8DC332390D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45" y="2608425"/>
            <a:ext cx="838123" cy="83812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220EDF-3896-4C4F-BB60-A885A8829C11}"/>
              </a:ext>
            </a:extLst>
          </p:cNvPr>
          <p:cNvSpPr/>
          <p:nvPr/>
        </p:nvSpPr>
        <p:spPr>
          <a:xfrm>
            <a:off x="8003266" y="3694702"/>
            <a:ext cx="4051771" cy="1347736"/>
          </a:xfrm>
          <a:prstGeom prst="rect">
            <a:avLst/>
          </a:prstGeom>
          <a:noFill/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2C0631-EED9-471B-93FC-100E45FBC8DC}"/>
              </a:ext>
            </a:extLst>
          </p:cNvPr>
          <p:cNvSpPr/>
          <p:nvPr/>
        </p:nvSpPr>
        <p:spPr>
          <a:xfrm rot="5400000">
            <a:off x="6796666" y="3459165"/>
            <a:ext cx="610032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테스트 도메인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아트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1EBE9DA-27F0-4FC0-9BAB-6A3285A0DB99}"/>
              </a:ext>
            </a:extLst>
          </p:cNvPr>
          <p:cNvGrpSpPr/>
          <p:nvPr/>
        </p:nvGrpSpPr>
        <p:grpSpPr>
          <a:xfrm>
            <a:off x="8088681" y="3738274"/>
            <a:ext cx="4148697" cy="1222547"/>
            <a:chOff x="7891643" y="1138070"/>
            <a:chExt cx="4148697" cy="122254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65B264A-04C6-4952-B1B6-8FBFDC71E59C}"/>
                </a:ext>
              </a:extLst>
            </p:cNvPr>
            <p:cNvSpPr/>
            <p:nvPr/>
          </p:nvSpPr>
          <p:spPr>
            <a:xfrm>
              <a:off x="7891643" y="1194053"/>
              <a:ext cx="2754259" cy="1166564"/>
            </a:xfrm>
            <a:prstGeom prst="rect">
              <a:avLst/>
            </a:prstGeom>
            <a:noFill/>
            <a:ln w="19050">
              <a:solidFill>
                <a:srgbClr val="00002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D8F5C1-F554-438B-B420-58700B18D7DA}"/>
                </a:ext>
              </a:extLst>
            </p:cNvPr>
            <p:cNvSpPr/>
            <p:nvPr/>
          </p:nvSpPr>
          <p:spPr>
            <a:xfrm rot="5400000">
              <a:off x="9092868" y="464420"/>
              <a:ext cx="219677" cy="157677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학습 도메인 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6B53CC9-BC4D-4D2A-B1F7-24017418361F}"/>
                </a:ext>
              </a:extLst>
            </p:cNvPr>
            <p:cNvSpPr/>
            <p:nvPr/>
          </p:nvSpPr>
          <p:spPr>
            <a:xfrm rot="5400000">
              <a:off x="11142112" y="459519"/>
              <a:ext cx="219677" cy="15767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테스트 도메인 </a:t>
              </a:r>
            </a:p>
          </p:txBody>
        </p:sp>
      </p:grpSp>
      <p:pic>
        <p:nvPicPr>
          <p:cNvPr id="53" name="그림 52" descr="클립아트이(가) 표시된 사진&#10;&#10;자동 생성된 설명">
            <a:extLst>
              <a:ext uri="{FF2B5EF4-FFF2-40B4-BE49-F238E27FC236}">
                <a16:creationId xmlns:a16="http://schemas.microsoft.com/office/drawing/2014/main" id="{EB3C2745-035E-4974-8151-0117669FDB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01" y="4065349"/>
            <a:ext cx="722885" cy="722885"/>
          </a:xfrm>
          <a:prstGeom prst="rect">
            <a:avLst/>
          </a:prstGeom>
        </p:spPr>
      </p:pic>
      <p:pic>
        <p:nvPicPr>
          <p:cNvPr id="54" name="그림 53" descr="말, 잔디, 실외, 갈색이(가) 표시된 사진&#10;&#10;자동 생성된 설명">
            <a:extLst>
              <a:ext uri="{FF2B5EF4-FFF2-40B4-BE49-F238E27FC236}">
                <a16:creationId xmlns:a16="http://schemas.microsoft.com/office/drawing/2014/main" id="{B85E26EE-EDB4-4B35-9EA3-5CC1F0D60A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88" y="4065350"/>
            <a:ext cx="722885" cy="722885"/>
          </a:xfrm>
          <a:prstGeom prst="rect">
            <a:avLst/>
          </a:prstGeom>
        </p:spPr>
      </p:pic>
      <p:pic>
        <p:nvPicPr>
          <p:cNvPr id="55" name="그림 54" descr="나무, 실외, 꽃, 식물이(가) 표시된 사진&#10;&#10;자동 생성된 설명">
            <a:extLst>
              <a:ext uri="{FF2B5EF4-FFF2-40B4-BE49-F238E27FC236}">
                <a16:creationId xmlns:a16="http://schemas.microsoft.com/office/drawing/2014/main" id="{223AF220-B133-4537-A52B-534BC5F022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46" y="4076641"/>
            <a:ext cx="722885" cy="72288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3FCB8F0-4A43-46E9-9E92-FC15B8D7B4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45" y="4040324"/>
            <a:ext cx="838123" cy="838123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BE137D-D598-4C98-B043-DBB5F8546207}"/>
              </a:ext>
            </a:extLst>
          </p:cNvPr>
          <p:cNvSpPr/>
          <p:nvPr/>
        </p:nvSpPr>
        <p:spPr>
          <a:xfrm>
            <a:off x="8003266" y="5153211"/>
            <a:ext cx="4051771" cy="1347736"/>
          </a:xfrm>
          <a:prstGeom prst="rect">
            <a:avLst/>
          </a:prstGeom>
          <a:noFill/>
          <a:ln w="28575">
            <a:solidFill>
              <a:srgbClr val="00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746BF6-4A70-4E6B-BF39-363861E5A2F3}"/>
              </a:ext>
            </a:extLst>
          </p:cNvPr>
          <p:cNvSpPr/>
          <p:nvPr/>
        </p:nvSpPr>
        <p:spPr>
          <a:xfrm rot="5400000">
            <a:off x="6796666" y="4917674"/>
            <a:ext cx="610032" cy="184890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테스트 도메인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사진 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2A96F0C-BBD2-4CAB-94D4-9600822C3460}"/>
              </a:ext>
            </a:extLst>
          </p:cNvPr>
          <p:cNvGrpSpPr/>
          <p:nvPr/>
        </p:nvGrpSpPr>
        <p:grpSpPr>
          <a:xfrm>
            <a:off x="8088681" y="5196783"/>
            <a:ext cx="4148697" cy="1222547"/>
            <a:chOff x="7891643" y="1138070"/>
            <a:chExt cx="4148697" cy="122254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3D29D15-50E2-4BD8-8CB3-DFEF3B830514}"/>
                </a:ext>
              </a:extLst>
            </p:cNvPr>
            <p:cNvSpPr/>
            <p:nvPr/>
          </p:nvSpPr>
          <p:spPr>
            <a:xfrm>
              <a:off x="7891643" y="1194053"/>
              <a:ext cx="2754259" cy="1166564"/>
            </a:xfrm>
            <a:prstGeom prst="rect">
              <a:avLst/>
            </a:prstGeom>
            <a:noFill/>
            <a:ln w="19050">
              <a:solidFill>
                <a:srgbClr val="00002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19CD9C9-83C8-454F-BF29-196CCCFCC1DA}"/>
                </a:ext>
              </a:extLst>
            </p:cNvPr>
            <p:cNvSpPr/>
            <p:nvPr/>
          </p:nvSpPr>
          <p:spPr>
            <a:xfrm rot="5400000">
              <a:off x="9092868" y="464420"/>
              <a:ext cx="219677" cy="157677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학습 도메인 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6CBBD6E-67DB-4626-B38A-01C7515EFAB3}"/>
                </a:ext>
              </a:extLst>
            </p:cNvPr>
            <p:cNvSpPr/>
            <p:nvPr/>
          </p:nvSpPr>
          <p:spPr>
            <a:xfrm rot="5400000">
              <a:off x="11142112" y="459519"/>
              <a:ext cx="219677" cy="157677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테스트 도메인 </a:t>
              </a:r>
            </a:p>
          </p:txBody>
        </p:sp>
      </p:grpSp>
      <p:pic>
        <p:nvPicPr>
          <p:cNvPr id="63" name="그림 62" descr="클립아트이(가) 표시된 사진&#10;&#10;자동 생성된 설명">
            <a:extLst>
              <a:ext uri="{FF2B5EF4-FFF2-40B4-BE49-F238E27FC236}">
                <a16:creationId xmlns:a16="http://schemas.microsoft.com/office/drawing/2014/main" id="{717B04EF-2367-42A9-A54F-8245A32457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01" y="5523858"/>
            <a:ext cx="722885" cy="722885"/>
          </a:xfrm>
          <a:prstGeom prst="rect">
            <a:avLst/>
          </a:prstGeom>
        </p:spPr>
      </p:pic>
      <p:pic>
        <p:nvPicPr>
          <p:cNvPr id="64" name="그림 63" descr="말, 잔디, 실외, 갈색이(가) 표시된 사진&#10;&#10;자동 생성된 설명">
            <a:extLst>
              <a:ext uri="{FF2B5EF4-FFF2-40B4-BE49-F238E27FC236}">
                <a16:creationId xmlns:a16="http://schemas.microsoft.com/office/drawing/2014/main" id="{DB14FF4B-4DAC-4468-8798-54C6120010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893" y="5523859"/>
            <a:ext cx="722885" cy="722885"/>
          </a:xfrm>
          <a:prstGeom prst="rect">
            <a:avLst/>
          </a:prstGeom>
        </p:spPr>
      </p:pic>
      <p:pic>
        <p:nvPicPr>
          <p:cNvPr id="65" name="그림 64" descr="나무, 실외, 꽃, 식물이(가) 표시된 사진&#10;&#10;자동 생성된 설명">
            <a:extLst>
              <a:ext uri="{FF2B5EF4-FFF2-40B4-BE49-F238E27FC236}">
                <a16:creationId xmlns:a16="http://schemas.microsoft.com/office/drawing/2014/main" id="{0290420C-009D-43E4-8117-D7BC4312AA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87" y="5535150"/>
            <a:ext cx="722885" cy="72288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2288A64-E832-4B3D-A8BB-7390E18577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45" y="5477344"/>
            <a:ext cx="838123" cy="8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42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2065</Words>
  <Application>Microsoft Office PowerPoint</Application>
  <PresentationFormat>와이드스크린</PresentationFormat>
  <Paragraphs>327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나눔스퀘어 Bold</vt:lpstr>
      <vt:lpstr>나눔스퀘어 ExtraBold</vt:lpstr>
      <vt:lpstr>나눔스퀘어라운드 Regular</vt:lpstr>
      <vt:lpstr>나눔고딕</vt:lpstr>
      <vt:lpstr>Wingdings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유영준(학생-컴퓨터공학전공)</cp:lastModifiedBy>
  <cp:revision>829</cp:revision>
  <dcterms:created xsi:type="dcterms:W3CDTF">2017-05-29T09:12:16Z</dcterms:created>
  <dcterms:modified xsi:type="dcterms:W3CDTF">2021-02-01T06:45:48Z</dcterms:modified>
</cp:coreProperties>
</file>