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3E837-9553-4ED0-AE3B-1A83BB90E161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CAED2-951B-410E-ABD6-C7B1218E8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599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95C21-1E17-4DA5-994A-9EEE249DECE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734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C704-1DF0-401D-A131-7EAA75F8601B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0B089-8516-4B24-8D71-D45E9F53F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146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C704-1DF0-401D-A131-7EAA75F8601B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0B089-8516-4B24-8D71-D45E9F53F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933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C704-1DF0-401D-A131-7EAA75F8601B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0B089-8516-4B24-8D71-D45E9F53F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210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C704-1DF0-401D-A131-7EAA75F8601B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0B089-8516-4B24-8D71-D45E9F53F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25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C704-1DF0-401D-A131-7EAA75F8601B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0B089-8516-4B24-8D71-D45E9F53F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10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C704-1DF0-401D-A131-7EAA75F8601B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0B089-8516-4B24-8D71-D45E9F53F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89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C704-1DF0-401D-A131-7EAA75F8601B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0B089-8516-4B24-8D71-D45E9F53F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31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C704-1DF0-401D-A131-7EAA75F8601B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0B089-8516-4B24-8D71-D45E9F53F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214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C704-1DF0-401D-A131-7EAA75F8601B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0B089-8516-4B24-8D71-D45E9F53F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296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C704-1DF0-401D-A131-7EAA75F8601B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0B089-8516-4B24-8D71-D45E9F53F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330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C704-1DF0-401D-A131-7EAA75F8601B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0B089-8516-4B24-8D71-D45E9F53F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87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5C704-1DF0-401D-A131-7EAA75F8601B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0B089-8516-4B24-8D71-D45E9F53F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75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1742754" y="918245"/>
            <a:ext cx="8624340" cy="56886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Research motivation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An inquest into the appearance of underground cavities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1" name="Rectangle 15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09486" y="1709312"/>
            <a:ext cx="4071927" cy="1559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09485" y="3352385"/>
            <a:ext cx="4058006" cy="1593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09485" y="4995460"/>
            <a:ext cx="4058006" cy="158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52890" y="1700900"/>
            <a:ext cx="4051045" cy="2039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252889" y="3844041"/>
            <a:ext cx="4030164" cy="158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6224863" y="5691446"/>
            <a:ext cx="4272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J. Yoon, “Report on the current situation of roadbed cavities in Seoul,” Apr. 2017</a:t>
            </a:r>
            <a:endParaRPr lang="ko-KR" altLang="en-US" sz="12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" y="188006"/>
            <a:ext cx="6579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다음은 서울시에서 발표한 </a:t>
            </a:r>
            <a:r>
              <a:rPr lang="ko-KR" altLang="en-US" dirty="0" err="1" smtClean="0"/>
              <a:t>싱크홀</a:t>
            </a:r>
            <a:r>
              <a:rPr lang="ko-KR" altLang="en-US" dirty="0" smtClean="0"/>
              <a:t> 발생 메커니즘 유형입니다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이 중에서도 첫번째 유형이 가장 큰 비중을 차지합니다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183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097" y="773112"/>
            <a:ext cx="7458075" cy="5895975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 flipV="1">
            <a:off x="5941666" y="3617088"/>
            <a:ext cx="1938684" cy="9036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5333654" y="3540125"/>
            <a:ext cx="2041871" cy="855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5929586" y="4585710"/>
            <a:ext cx="1950764" cy="1121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5941666" y="4488587"/>
            <a:ext cx="1390398" cy="7374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530782" y="3810310"/>
            <a:ext cx="1428197" cy="315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425354" y="4460630"/>
            <a:ext cx="1440834" cy="3344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 rot="623288">
            <a:off x="7368612" y="3812114"/>
            <a:ext cx="202619" cy="6473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6707684" y="3112115"/>
            <a:ext cx="717670" cy="6658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4504873" y="5781226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하수관로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직육면체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콘크리트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500117" y="4856718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하수관로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실린더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콘크리트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472059" y="3247756"/>
            <a:ext cx="4870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하수관로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1, 2 </a:t>
            </a:r>
            <a:r>
              <a:rPr lang="ko-KR" altLang="en-US" dirty="0" smtClean="0"/>
              <a:t>접합부 근처 상부의 </a:t>
            </a:r>
            <a:r>
              <a:rPr lang="ko-KR" altLang="en-US" dirty="0" err="1" smtClean="0"/>
              <a:t>싱크홀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    (</a:t>
            </a:r>
            <a:r>
              <a:rPr lang="ko-KR" altLang="en-US" dirty="0" smtClean="0"/>
              <a:t>하부에 물이 차 있음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432878" y="50686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물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283255" y="46493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공기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792933" y="430634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물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115959" y="226169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아스팔트 포장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571782" y="3344346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Soil (inhomogeneous)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51860" y="76887"/>
            <a:ext cx="116862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첫번째 유형에 대해 대충 모델링을 해봤습니다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하수관로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1, 2 </a:t>
            </a:r>
            <a:r>
              <a:rPr lang="ko-KR" altLang="en-US" dirty="0" smtClean="0"/>
              <a:t>접합부의 노화로 인해 균열이 발생해서</a:t>
            </a:r>
            <a:endParaRPr lang="en-US" altLang="ko-KR" dirty="0" smtClean="0"/>
          </a:p>
          <a:p>
            <a:r>
              <a:rPr lang="ko-KR" altLang="en-US" dirty="0" err="1" smtClean="0"/>
              <a:t>해당지점</a:t>
            </a:r>
            <a:r>
              <a:rPr lang="ko-KR" altLang="en-US" dirty="0" smtClean="0"/>
              <a:t> 상부로 </a:t>
            </a:r>
            <a:r>
              <a:rPr lang="ko-KR" altLang="en-US" dirty="0" err="1" smtClean="0"/>
              <a:t>싱크홀이</a:t>
            </a:r>
            <a:r>
              <a:rPr lang="ko-KR" altLang="en-US" dirty="0" smtClean="0"/>
              <a:t> 발생한 모습입니다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싱크홀은</a:t>
            </a:r>
            <a:r>
              <a:rPr lang="ko-KR" altLang="en-US" dirty="0" smtClean="0"/>
              <a:t> 반경이 다른 여러 실린더로 </a:t>
            </a:r>
            <a:r>
              <a:rPr lang="ko-KR" altLang="en-US" dirty="0" err="1" smtClean="0"/>
              <a:t>이산화해서</a:t>
            </a:r>
            <a:r>
              <a:rPr lang="ko-KR" altLang="en-US" dirty="0" smtClean="0"/>
              <a:t> 구에 </a:t>
            </a:r>
            <a:r>
              <a:rPr lang="ko-KR" altLang="en-US" dirty="0" err="1" smtClean="0"/>
              <a:t>근사되게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모델링했습니다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1806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419100"/>
            <a:ext cx="100351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도시에서 </a:t>
            </a:r>
            <a:r>
              <a:rPr lang="ko-KR" altLang="en-US" dirty="0" smtClean="0"/>
              <a:t>보통 이와 같은 상하수도관은 평균적으로 지하 </a:t>
            </a:r>
            <a:r>
              <a:rPr lang="en-US" altLang="ko-KR" dirty="0" smtClean="0"/>
              <a:t>1m </a:t>
            </a:r>
            <a:r>
              <a:rPr lang="ko-KR" altLang="en-US" dirty="0" smtClean="0"/>
              <a:t>깊이에 매설되어 있다고 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   그래서 </a:t>
            </a:r>
            <a:r>
              <a:rPr lang="ko-KR" altLang="en-US" dirty="0" smtClean="0"/>
              <a:t>가장 관심있는 도심지 </a:t>
            </a:r>
            <a:r>
              <a:rPr lang="ko-KR" altLang="en-US" dirty="0" err="1" smtClean="0"/>
              <a:t>싱크홀도</a:t>
            </a:r>
            <a:r>
              <a:rPr lang="ko-KR" altLang="en-US" dirty="0" smtClean="0"/>
              <a:t> 지하 </a:t>
            </a:r>
            <a:r>
              <a:rPr lang="en-US" altLang="ko-KR" dirty="0" smtClean="0"/>
              <a:t>1m </a:t>
            </a:r>
            <a:r>
              <a:rPr lang="ko-KR" altLang="en-US" dirty="0" smtClean="0"/>
              <a:t>이내의 깊이로 국한됩니다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   그 </a:t>
            </a:r>
            <a:r>
              <a:rPr lang="ko-KR" altLang="en-US" dirty="0" smtClean="0"/>
              <a:t>밑으로는 조치를 취하려면</a:t>
            </a:r>
            <a:r>
              <a:rPr lang="en-US" altLang="ko-KR" dirty="0"/>
              <a:t> </a:t>
            </a:r>
            <a:r>
              <a:rPr lang="ko-KR" altLang="en-US" dirty="0" err="1" smtClean="0"/>
              <a:t>관로를</a:t>
            </a:r>
            <a:r>
              <a:rPr lang="ko-KR" altLang="en-US" dirty="0" smtClean="0"/>
              <a:t> 건드리게 되어 문제가 생길 염려가 있기 </a:t>
            </a:r>
            <a:r>
              <a:rPr lang="ko-KR" altLang="en-US" dirty="0" smtClean="0"/>
              <a:t>때문입니다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62290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28600" y="0"/>
                <a:ext cx="11781815" cy="68692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altLang="ko-KR" dirty="0" smtClean="0"/>
              </a:p>
              <a:p>
                <a:r>
                  <a:rPr lang="en-US" altLang="ko-KR" dirty="0" smtClean="0"/>
                  <a:t>2. </a:t>
                </a:r>
                <a:r>
                  <a:rPr lang="ko-KR" altLang="en-US" dirty="0" smtClean="0"/>
                  <a:t>보낸 </a:t>
                </a:r>
                <a:r>
                  <a:rPr lang="en-US" altLang="ko-KR" dirty="0" smtClean="0"/>
                  <a:t>.in </a:t>
                </a:r>
                <a:r>
                  <a:rPr lang="ko-KR" altLang="en-US" dirty="0" smtClean="0"/>
                  <a:t>파일에 </a:t>
                </a:r>
                <a:r>
                  <a:rPr lang="en-US" altLang="ko-KR" dirty="0" err="1" smtClean="0"/>
                  <a:t>dx_dy_dz</a:t>
                </a:r>
                <a:r>
                  <a:rPr lang="ko-KR" altLang="en-US" dirty="0" smtClean="0"/>
                  <a:t>는 </a:t>
                </a:r>
                <a:r>
                  <a:rPr lang="en-US" altLang="ko-KR" dirty="0" smtClean="0"/>
                  <a:t>0.0019</a:t>
                </a:r>
                <a:r>
                  <a:rPr lang="ko-KR" altLang="en-US" dirty="0" smtClean="0"/>
                  <a:t>로 설정되어 있는데</a:t>
                </a:r>
                <a:r>
                  <a:rPr lang="en-US" altLang="ko-KR" dirty="0" smtClean="0"/>
                  <a:t>, 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</a:t>
                </a:r>
                <a:r>
                  <a:rPr lang="ko-KR" altLang="en-US" dirty="0" smtClean="0"/>
                  <a:t>이를 </a:t>
                </a:r>
                <a:r>
                  <a:rPr lang="en-US" altLang="ko-KR" dirty="0" smtClean="0"/>
                  <a:t>0.002</a:t>
                </a:r>
                <a:r>
                  <a:rPr lang="ko-KR" altLang="en-US" dirty="0" smtClean="0"/>
                  <a:t>로 설정하고 실행하면 </a:t>
                </a:r>
                <a:r>
                  <a:rPr lang="en-US" altLang="ko-KR" dirty="0" smtClean="0"/>
                  <a:t>warning</a:t>
                </a:r>
                <a:r>
                  <a:rPr lang="ko-KR" altLang="en-US" dirty="0" smtClean="0"/>
                  <a:t>이 발생할 것입니다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</a:t>
                </a:r>
                <a:r>
                  <a:rPr lang="ko-KR" altLang="en-US" dirty="0" smtClean="0"/>
                  <a:t>모델에 물과 같이 유전율</a:t>
                </a:r>
                <a:r>
                  <a:rPr lang="en-US" altLang="ko-KR" dirty="0" smtClean="0"/>
                  <a:t>(81)</a:t>
                </a:r>
                <a:r>
                  <a:rPr lang="ko-KR" altLang="en-US" dirty="0" smtClean="0"/>
                  <a:t>이 매우 높은 매질이 들어가게 되면</a:t>
                </a:r>
                <a:r>
                  <a:rPr lang="en-US" altLang="ko-KR" dirty="0" smtClean="0"/>
                  <a:t>, </a:t>
                </a:r>
                <a:r>
                  <a:rPr lang="ko-KR" altLang="en-US" dirty="0" err="1" smtClean="0"/>
                  <a:t>펄스파형에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dispersion</a:t>
                </a:r>
                <a:r>
                  <a:rPr lang="ko-KR" altLang="en-US" dirty="0" smtClean="0"/>
                  <a:t>이 발생하면서</a:t>
                </a:r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</a:t>
                </a:r>
                <a:r>
                  <a:rPr lang="ko-KR" altLang="en-US" dirty="0" smtClean="0"/>
                  <a:t>이에 따라 모델을 해석하는 격자의 크기도 증가하게 되어 해석정확도가 떨어지게 됩니다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</a:t>
                </a:r>
                <a:r>
                  <a:rPr lang="ko-KR" altLang="en-US" dirty="0" smtClean="0"/>
                  <a:t>예를 들어 </a:t>
                </a:r>
                <a:r>
                  <a:rPr lang="en-US" altLang="ko-KR" dirty="0" err="1" smtClean="0"/>
                  <a:t>dx_dy_dz</a:t>
                </a:r>
                <a:r>
                  <a:rPr lang="en-US" altLang="ko-KR" dirty="0" smtClean="0"/>
                  <a:t> = 0.002 </a:t>
                </a:r>
                <a:r>
                  <a:rPr lang="ko-KR" altLang="en-US" dirty="0" smtClean="0"/>
                  <a:t>로 설정하고 시뮬레이션을 실행했을 때</a:t>
                </a:r>
                <a:r>
                  <a:rPr lang="en-US" altLang="ko-KR" dirty="0" smtClean="0"/>
                  <a:t>, warning </a:t>
                </a:r>
                <a:r>
                  <a:rPr lang="ko-KR" altLang="en-US" dirty="0" smtClean="0"/>
                  <a:t>메시지가 뜰 수 있습니다</a:t>
                </a:r>
                <a:r>
                  <a:rPr lang="en-US" altLang="ko-KR" dirty="0" smtClean="0"/>
                  <a:t>. 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</a:t>
                </a:r>
                <a:r>
                  <a:rPr lang="ko-KR" altLang="en-US" dirty="0" smtClean="0"/>
                  <a:t>이럴 경우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dx_dy_dz</a:t>
                </a:r>
                <a:r>
                  <a:rPr lang="en-US" altLang="ko-KR" dirty="0" smtClean="0"/>
                  <a:t> = 0.0019, 0.0018… </a:t>
                </a:r>
                <a:r>
                  <a:rPr lang="ko-KR" altLang="en-US" dirty="0" smtClean="0"/>
                  <a:t>등으로 점점 낮추면서 </a:t>
                </a:r>
                <a:r>
                  <a:rPr lang="en-US" altLang="ko-KR" dirty="0" smtClean="0"/>
                  <a:t>warning </a:t>
                </a:r>
                <a:r>
                  <a:rPr lang="ko-KR" altLang="en-US" dirty="0" smtClean="0"/>
                  <a:t>메시지가 안 뜨는 값을 찾는 것이</a:t>
                </a:r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</a:t>
                </a:r>
                <a:r>
                  <a:rPr lang="ko-KR" altLang="en-US" dirty="0" smtClean="0"/>
                  <a:t>해결방법이 되겠습니다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그렇다고 </a:t>
                </a:r>
                <a:r>
                  <a:rPr lang="en-US" altLang="ko-KR" dirty="0" err="1" smtClean="0"/>
                  <a:t>dx_dy_dz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값이 너무 낮아지면 </a:t>
                </a:r>
                <a:r>
                  <a:rPr lang="en-US" altLang="ko-KR" dirty="0" smtClean="0"/>
                  <a:t>RAM </a:t>
                </a:r>
                <a:r>
                  <a:rPr lang="ko-KR" altLang="en-US" dirty="0" smtClean="0"/>
                  <a:t>용량이 부족할 수 있으므로 이러한 </a:t>
                </a:r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</a:t>
                </a:r>
                <a:r>
                  <a:rPr lang="ko-KR" altLang="en-US" dirty="0" smtClean="0"/>
                  <a:t>점들을 </a:t>
                </a:r>
                <a:r>
                  <a:rPr lang="ko-KR" altLang="en-US" dirty="0" smtClean="0"/>
                  <a:t>감안해서 모델링해 주시기 바랍니다</a:t>
                </a:r>
                <a:r>
                  <a:rPr lang="en-US" altLang="ko-KR" dirty="0" smtClean="0"/>
                  <a:t>. 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</a:t>
                </a:r>
                <a:r>
                  <a:rPr lang="en-US" altLang="ko-KR" dirty="0" smtClean="0"/>
                  <a:t>(Docs/Introduction/Guidance on GPR modelling/Spatial discretization </a:t>
                </a:r>
                <a:r>
                  <a:rPr lang="ko-KR" altLang="en-US" dirty="0" smtClean="0"/>
                  <a:t>참조</a:t>
                </a:r>
                <a:r>
                  <a:rPr lang="en-US" altLang="ko-KR" dirty="0" smtClean="0"/>
                  <a:t>)</a:t>
                </a:r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 </a:t>
                </a:r>
                <a:r>
                  <a:rPr lang="ko-KR" altLang="en-US" dirty="0" smtClean="0"/>
                  <a:t>예를 들어 </a:t>
                </a:r>
                <a:r>
                  <a:rPr lang="en-US" altLang="ko-KR" dirty="0" smtClean="0"/>
                  <a:t>0.8 GHz differential Gaussian </a:t>
                </a:r>
                <a:r>
                  <a:rPr lang="ko-KR" altLang="en-US" dirty="0" smtClean="0"/>
                  <a:t>신호를 소스로 쓴다고 했을 때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주파수 영역에서 이 신호 스펙트럼</a:t>
                </a:r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</a:t>
                </a:r>
                <a:r>
                  <a:rPr lang="ko-KR" altLang="en-US" dirty="0" smtClean="0"/>
                  <a:t>의 최고 주파수는 </a:t>
                </a:r>
                <a:r>
                  <a:rPr lang="en-US" altLang="ko-KR" dirty="0" smtClean="0"/>
                  <a:t>4</a:t>
                </a:r>
                <a:r>
                  <a:rPr lang="ko-KR" altLang="en-US" dirty="0" smtClean="0"/>
                  <a:t>배 가량인 </a:t>
                </a:r>
                <a:r>
                  <a:rPr lang="en-US" altLang="ko-KR" dirty="0" smtClean="0"/>
                  <a:t>3.2GHz </a:t>
                </a:r>
                <a:r>
                  <a:rPr lang="ko-KR" altLang="en-US" dirty="0" smtClean="0"/>
                  <a:t>정도 됩니다</a:t>
                </a:r>
                <a:r>
                  <a:rPr lang="en-US" altLang="ko-KR" dirty="0" smtClean="0"/>
                  <a:t>. Ricker wavelet</a:t>
                </a:r>
                <a:r>
                  <a:rPr lang="ko-KR" altLang="en-US" dirty="0" smtClean="0"/>
                  <a:t>의 경우는 </a:t>
                </a:r>
                <a:r>
                  <a:rPr lang="en-US" altLang="ko-KR" dirty="0" smtClean="0"/>
                  <a:t>3</a:t>
                </a:r>
                <a:r>
                  <a:rPr lang="ko-KR" altLang="en-US" dirty="0" smtClean="0"/>
                  <a:t>배 가량인 </a:t>
                </a:r>
                <a:r>
                  <a:rPr lang="en-US" altLang="ko-KR" dirty="0" smtClean="0"/>
                  <a:t>2.7GHz </a:t>
                </a:r>
                <a:r>
                  <a:rPr lang="ko-KR" altLang="en-US" dirty="0" smtClean="0"/>
                  <a:t>정도 </a:t>
                </a:r>
                <a:r>
                  <a:rPr lang="ko-KR" altLang="en-US" dirty="0" err="1" smtClean="0"/>
                  <a:t>되구요</a:t>
                </a:r>
                <a:r>
                  <a:rPr lang="en-US" altLang="ko-KR" dirty="0" smtClean="0"/>
                  <a:t>.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Differential Gaussian </a:t>
                </a:r>
                <a:r>
                  <a:rPr lang="ko-KR" altLang="en-US" dirty="0" smtClean="0"/>
                  <a:t>신호인 경우</a:t>
                </a:r>
                <a:r>
                  <a:rPr lang="en-US" altLang="ko-KR" dirty="0" smtClean="0"/>
                  <a:t>,</a:t>
                </a:r>
                <a:endParaRPr lang="en-US" altLang="ko-KR" dirty="0" smtClean="0"/>
              </a:p>
              <a:p>
                <a:pPr/>
                <a:r>
                  <a:rPr lang="en-US" altLang="ko-KR" dirty="0"/>
                  <a:t> </a:t>
                </a:r>
                <a:r>
                  <a:rPr lang="en-US" altLang="ko-KR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ad>
                          <m:radPr>
                            <m:degHide m:val="on"/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r>
                  <a:rPr lang="en-US" altLang="ko-KR" sz="24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3.2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9∙</m:t>
                        </m:r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81</m:t>
                            </m:r>
                          </m:e>
                        </m:rad>
                      </m:den>
                    </m:f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약 </a:t>
                </a:r>
                <a:r>
                  <a:rPr lang="en-US" altLang="ko-KR" dirty="0" smtClean="0"/>
                  <a:t>0.01[m]</a:t>
                </a:r>
                <a:r>
                  <a:rPr lang="en-US" altLang="ko-KR" dirty="0"/>
                  <a:t> </a:t>
                </a:r>
                <a:r>
                  <a:rPr lang="en-US" altLang="ko-KR" dirty="0" smtClean="0"/>
                  <a:t>= 10mm</a:t>
                </a:r>
              </a:p>
              <a:p>
                <a:pPr/>
                <a:endParaRPr lang="en-US" altLang="ko-KR" dirty="0"/>
              </a:p>
              <a:p>
                <a:pPr/>
                <a:r>
                  <a:rPr lang="en-US" altLang="ko-KR" dirty="0" smtClean="0"/>
                  <a:t>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err="1" smtClean="0"/>
                  <a:t>경험식을</a:t>
                </a:r>
                <a:r>
                  <a:rPr lang="ko-KR" altLang="en-US" dirty="0" smtClean="0"/>
                  <a:t> 사용한다면</a:t>
                </a:r>
                <a:r>
                  <a:rPr lang="en-US" altLang="ko-KR" dirty="0" smtClean="0"/>
                  <a:t>, dx, </a:t>
                </a:r>
                <a:r>
                  <a:rPr lang="en-US" altLang="ko-KR" dirty="0" err="1" smtClean="0"/>
                  <a:t>dy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dz</a:t>
                </a:r>
                <a:r>
                  <a:rPr lang="ko-KR" altLang="en-US" dirty="0" smtClean="0"/>
                  <a:t>는 각각 </a:t>
                </a:r>
                <a:r>
                  <a:rPr lang="en-US" altLang="ko-KR" dirty="0" smtClean="0"/>
                  <a:t>1mm</a:t>
                </a:r>
                <a:r>
                  <a:rPr lang="ko-KR" altLang="en-US" dirty="0"/>
                  <a:t> </a:t>
                </a:r>
                <a:r>
                  <a:rPr lang="en-US" altLang="ko-KR" dirty="0" smtClean="0"/>
                  <a:t>(0.001)</a:t>
                </a:r>
                <a:r>
                  <a:rPr lang="ko-KR" altLang="en-US" dirty="0" smtClean="0"/>
                  <a:t>로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설정되어야 하나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꼭 </a:t>
                </a:r>
                <a:r>
                  <a:rPr lang="en-US" altLang="ko-KR" dirty="0" smtClean="0"/>
                  <a:t>1/10 </a:t>
                </a:r>
                <a:r>
                  <a:rPr lang="ko-KR" altLang="en-US" dirty="0" smtClean="0"/>
                  <a:t>을 맞춰줄 필요는 없고</a:t>
                </a:r>
                <a:endParaRPr lang="en-US" altLang="ko-KR" dirty="0" smtClean="0"/>
              </a:p>
              <a:p>
                <a:pPr/>
                <a:r>
                  <a:rPr lang="en-US" altLang="ko-KR" dirty="0"/>
                  <a:t> </a:t>
                </a:r>
                <a:r>
                  <a:rPr lang="en-US" altLang="ko-KR" dirty="0" smtClean="0"/>
                  <a:t>   </a:t>
                </a:r>
                <a:endParaRPr lang="en-US" altLang="ko-KR" dirty="0"/>
              </a:p>
              <a:p>
                <a:pPr/>
                <a:r>
                  <a:rPr lang="en-US" altLang="ko-KR" dirty="0" smtClean="0"/>
                  <a:t>    </a:t>
                </a:r>
                <a:r>
                  <a:rPr lang="ko-KR" altLang="en-US" dirty="0" smtClean="0"/>
                  <a:t>대략 </a:t>
                </a:r>
                <a:r>
                  <a:rPr lang="en-US" altLang="ko-KR" dirty="0" smtClean="0"/>
                  <a:t>1/5, 1/6 </a:t>
                </a:r>
                <a:r>
                  <a:rPr lang="ko-KR" altLang="en-US" dirty="0" smtClean="0"/>
                  <a:t>정도까지는 결과에 큰 지장이 없는 것으로 알려져 있습니다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제가</a:t>
                </a:r>
                <a:r>
                  <a:rPr lang="en-US" altLang="ko-KR" dirty="0" smtClean="0"/>
                  <a:t> </a:t>
                </a:r>
                <a:r>
                  <a:rPr lang="en-US" altLang="ko-KR" dirty="0" err="1"/>
                  <a:t>dx_dy_dz</a:t>
                </a:r>
                <a:r>
                  <a:rPr lang="en-US" altLang="ko-KR" dirty="0"/>
                  <a:t> = 0.0019, 0.0018… </a:t>
                </a:r>
                <a:endParaRPr lang="en-US" altLang="ko-KR" dirty="0" smtClean="0"/>
              </a:p>
              <a:p>
                <a:pPr/>
                <a:r>
                  <a:rPr lang="en-US" altLang="ko-KR" dirty="0"/>
                  <a:t> </a:t>
                </a:r>
                <a:r>
                  <a:rPr lang="en-US" altLang="ko-KR" dirty="0" smtClean="0"/>
                  <a:t>   </a:t>
                </a:r>
                <a:r>
                  <a:rPr lang="ko-KR" altLang="en-US" dirty="0" smtClean="0"/>
                  <a:t>등과 같이 조금씩만 낮추면서 </a:t>
                </a:r>
                <a:r>
                  <a:rPr lang="en-US" altLang="ko-KR" dirty="0" smtClean="0"/>
                  <a:t>warning</a:t>
                </a:r>
                <a:r>
                  <a:rPr lang="ko-KR" altLang="en-US" dirty="0" smtClean="0"/>
                  <a:t>이 </a:t>
                </a:r>
                <a:r>
                  <a:rPr lang="ko-KR" altLang="en-US" dirty="0" err="1" smtClean="0"/>
                  <a:t>안뜨는</a:t>
                </a:r>
                <a:r>
                  <a:rPr lang="ko-KR" altLang="en-US" dirty="0" smtClean="0"/>
                  <a:t> 격자 사이즈를 찾으라는 이유가 여기에 있습니다</a:t>
                </a:r>
                <a:r>
                  <a:rPr lang="en-US" altLang="ko-KR" dirty="0" smtClean="0"/>
                  <a:t>.</a:t>
                </a:r>
              </a:p>
              <a:p>
                <a:pPr/>
                <a:endParaRPr lang="en-US" altLang="ko-KR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0"/>
                <a:ext cx="11781815" cy="6869253"/>
              </a:xfrm>
              <a:prstGeom prst="rect">
                <a:avLst/>
              </a:prstGeom>
              <a:blipFill>
                <a:blip r:embed="rId2"/>
                <a:stretch>
                  <a:fillRect l="-4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570905" y="3027399"/>
                <a:ext cx="3366691" cy="4072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b="0" dirty="0" smtClean="0"/>
                  <a:t>격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간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격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)=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05" y="3027399"/>
                <a:ext cx="3366691" cy="407227"/>
              </a:xfrm>
              <a:prstGeom prst="rect">
                <a:avLst/>
              </a:prstGeom>
              <a:blipFill>
                <a:blip r:embed="rId3"/>
                <a:stretch>
                  <a:fillRect l="-4348" t="-4545" r="-725" b="-181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937596" y="3046346"/>
            <a:ext cx="634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정도로 설정하는 것이 좋다고 경험적으로 알려져 있습니다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2242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475</Words>
  <Application>Microsoft Office PowerPoint</Application>
  <PresentationFormat>와이드스크린</PresentationFormat>
  <Paragraphs>45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Arial Unicode MS</vt:lpstr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WKANG</dc:creator>
  <cp:lastModifiedBy>WKANG</cp:lastModifiedBy>
  <cp:revision>14</cp:revision>
  <dcterms:created xsi:type="dcterms:W3CDTF">2020-03-05T04:40:30Z</dcterms:created>
  <dcterms:modified xsi:type="dcterms:W3CDTF">2020-03-05T09:51:24Z</dcterms:modified>
</cp:coreProperties>
</file>