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41" r:id="rId2"/>
    <p:sldId id="439" r:id="rId3"/>
    <p:sldId id="438" r:id="rId4"/>
    <p:sldId id="440" r:id="rId5"/>
    <p:sldId id="441" r:id="rId6"/>
    <p:sldId id="442" r:id="rId7"/>
    <p:sldId id="443" r:id="rId8"/>
    <p:sldId id="444" r:id="rId9"/>
  </p:sldIdLst>
  <p:sldSz cx="9144000" cy="6858000" type="screen4x3"/>
  <p:notesSz cx="6375400" cy="9461500"/>
  <p:embeddedFontLst>
    <p:embeddedFont>
      <p:font typeface="Arial Unicode MS" panose="020B0600000101010101" charset="-127"/>
      <p:regular r:id="rId11"/>
    </p:embeddedFont>
    <p:embeddedFont>
      <p:font typeface="Cambria Math" panose="02040503050406030204" pitchFamily="18" charset="0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">
          <p15:clr>
            <a:srgbClr val="A4A3A4"/>
          </p15:clr>
        </p15:guide>
        <p15:guide id="2" pos="14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B8B3F"/>
    <a:srgbClr val="0B02C0"/>
    <a:srgbClr val="C002A5"/>
    <a:srgbClr val="FF6565"/>
    <a:srgbClr val="FFC9C9"/>
    <a:srgbClr val="FE8CEE"/>
    <a:srgbClr val="251301"/>
    <a:srgbClr val="442302"/>
    <a:srgbClr val="CE7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9631" autoAdjust="0"/>
  </p:normalViewPr>
  <p:slideViewPr>
    <p:cSldViewPr snapToObjects="1" showGuides="1">
      <p:cViewPr varScale="1">
        <p:scale>
          <a:sx n="115" d="100"/>
          <a:sy n="115" d="100"/>
        </p:scale>
        <p:origin x="1296" y="102"/>
      </p:cViewPr>
      <p:guideLst>
        <p:guide orient="horz" pos="828"/>
        <p:guide pos="14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762673" cy="473076"/>
          </a:xfrm>
          <a:prstGeom prst="rect">
            <a:avLst/>
          </a:prstGeom>
        </p:spPr>
        <p:txBody>
          <a:bodyPr vert="horz" lIns="88256" tIns="44127" rIns="88256" bIns="4412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611254" y="4"/>
            <a:ext cx="2762673" cy="473076"/>
          </a:xfrm>
          <a:prstGeom prst="rect">
            <a:avLst/>
          </a:prstGeom>
        </p:spPr>
        <p:txBody>
          <a:bodyPr vert="horz" lIns="88256" tIns="44127" rIns="88256" bIns="44127" rtlCol="0"/>
          <a:lstStyle>
            <a:lvl1pPr algn="r">
              <a:defRPr sz="1100"/>
            </a:lvl1pPr>
          </a:lstStyle>
          <a:p>
            <a:fld id="{13EE197C-9D31-42DE-B43D-C72F2FD23858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708025"/>
            <a:ext cx="4733925" cy="3551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56" tIns="44127" rIns="88256" bIns="441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37541" y="4494215"/>
            <a:ext cx="5100319" cy="4257676"/>
          </a:xfrm>
          <a:prstGeom prst="rect">
            <a:avLst/>
          </a:prstGeom>
        </p:spPr>
        <p:txBody>
          <a:bodyPr vert="horz" lIns="88256" tIns="44127" rIns="88256" bIns="4412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986787"/>
            <a:ext cx="2762673" cy="473076"/>
          </a:xfrm>
          <a:prstGeom prst="rect">
            <a:avLst/>
          </a:prstGeom>
        </p:spPr>
        <p:txBody>
          <a:bodyPr vert="horz" lIns="88256" tIns="44127" rIns="88256" bIns="4412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611254" y="8986787"/>
            <a:ext cx="2762673" cy="473076"/>
          </a:xfrm>
          <a:prstGeom prst="rect">
            <a:avLst/>
          </a:prstGeom>
        </p:spPr>
        <p:txBody>
          <a:bodyPr vert="horz" lIns="88256" tIns="44127" rIns="88256" bIns="44127" rtlCol="0" anchor="b"/>
          <a:lstStyle>
            <a:lvl1pPr algn="r">
              <a:defRPr sz="1100"/>
            </a:lvl1pPr>
          </a:lstStyle>
          <a:p>
            <a:fld id="{E6E811C9-9E41-4828-9BB2-5A448526E4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1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" descr="D:\박종화\04.디자인작업\140203_PPT제작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6600443"/>
            <a:ext cx="495496" cy="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6E6D-343B-40F8-8631-E00EC6A6C6AB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B1E6-796D-4EAA-B1E0-9053B19F2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80878" y="2712117"/>
            <a:ext cx="2808312" cy="45719"/>
          </a:xfrm>
          <a:prstGeom prst="rect">
            <a:avLst/>
          </a:prstGeom>
          <a:solidFill>
            <a:srgbClr val="619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161510" y="1178750"/>
            <a:ext cx="88209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KIRD-KIGAM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전문기술교육 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– 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지하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레이다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 탐사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  <a:p>
            <a:pPr algn="ctr"/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GPR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탐사 실습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자료처리 및 해석 기술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027" name="Picture 3" descr="D:\박종화\04.디자인작업\140203_PPT제작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99489" cy="22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40999" y="6431945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www.kigam.re.kr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38599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광물자원연구본부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자원탐사개발연구센터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강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/>
              <p:cNvSpPr/>
              <p:nvPr/>
            </p:nvSpPr>
            <p:spPr>
              <a:xfrm>
                <a:off x="193014" y="773705"/>
                <a:ext cx="8699466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/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GPR signal processing techniques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2D processing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DC removal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Dewow</a:t>
                </a:r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Correction of zero time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Time-varying gain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Background removal</a:t>
                </a:r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Filtering in frequency domain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Filtering in wavenumber domain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rPr>
                      <m:t>𝑓</m:t>
                    </m:r>
                  </m:oMath>
                </a14:m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filtering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Normal </a:t>
                </a:r>
                <a:r>
                  <a:rPr lang="en-US" altLang="ko-KR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moveout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(NMO) correction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Deconvolution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Migration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Velocity estimation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3D imaging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Hilbert transform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3D interpolation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Slice visualization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3D volume visualization</a:t>
                </a:r>
              </a:p>
              <a:p>
                <a:pPr lvl="2"/>
                <a:endPara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4" y="773705"/>
                <a:ext cx="8699466" cy="5940088"/>
              </a:xfrm>
              <a:prstGeom prst="rect">
                <a:avLst/>
              </a:prstGeom>
              <a:blipFill rotWithShape="0">
                <a:blip r:embed="rId3"/>
                <a:stretch>
                  <a:fillRect l="-631" t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773705"/>
            <a:ext cx="869946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DC removal &amp;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Dewow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DC removal: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시스템 회로에서 남아있을 수 있는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DC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바이어스 성분의 제거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Dewow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filtering: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Wow noise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신호의 발생요인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Induction range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저주파 성분은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Propagation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일어나지 않고 지하매질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표면부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및 천부에 확산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(Diffusion)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되면서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전기적인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Loop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형성될 수 있는 주변환경에서 </a:t>
            </a:r>
            <a:r>
              <a:rPr lang="en-US" altLang="ko-KR" sz="16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Eddy current</a:t>
            </a:r>
            <a:r>
              <a:rPr lang="ko-KR" altLang="en-US" sz="16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의한 신호를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Receiver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받아들일 수 있음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매우 천천히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Decay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되는 파형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큰 크기를 가지는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Direct wave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신호에 의해 시스템이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Saturation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되었을 경우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Wow noise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유발할 수 있음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14" y="5240552"/>
            <a:ext cx="3015335" cy="1244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4" y="5240552"/>
            <a:ext cx="3150351" cy="124878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436984" y="5735607"/>
            <a:ext cx="540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1628800"/>
            <a:ext cx="3150351" cy="12487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971599" y="2618910"/>
            <a:ext cx="315035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295" y="2489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4" y="1922049"/>
            <a:ext cx="3150351" cy="12487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15790" y="2489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4436985" y="2253194"/>
            <a:ext cx="540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773705"/>
            <a:ext cx="86994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Correction of zero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TX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안테나에서 전자파 펄스의 복사가 이루어지는 시간지점을 기준점으로 함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9" y="1592716"/>
            <a:ext cx="3380272" cy="216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3950758"/>
            <a:ext cx="3887795" cy="1233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832" y="3948480"/>
            <a:ext cx="3834638" cy="123571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373553" y="4386317"/>
            <a:ext cx="5400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92838" y="6174305"/>
            <a:ext cx="21568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From Gang </a:t>
            </a:r>
            <a:r>
              <a:rPr lang="en-US" altLang="ko-KR" sz="1200" dirty="0" err="1" smtClean="0"/>
              <a:t>Seok</a:t>
            </a:r>
            <a:r>
              <a:rPr lang="en-US" altLang="ko-KR" sz="1200" dirty="0" smtClean="0"/>
              <a:t> Jang, 2006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35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773705"/>
            <a:ext cx="415396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Time-varying gain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AGC (Automatic Gain Control): </a:t>
            </a:r>
          </a:p>
          <a:p>
            <a:pPr lvl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Multiplies AGC function, which is </a:t>
            </a:r>
          </a:p>
          <a:p>
            <a:pPr lvl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inversely related to reflector </a:t>
            </a:r>
          </a:p>
          <a:p>
            <a:pPr lvl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strength of the raw trace</a:t>
            </a:r>
          </a:p>
          <a:p>
            <a:pPr lvl="1"/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SEC (Spreading &amp; Exponential Compensation): </a:t>
            </a:r>
          </a:p>
          <a:p>
            <a:pPr lvl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A composite of a linear time and </a:t>
            </a:r>
          </a:p>
          <a:p>
            <a:pPr lvl="1"/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exponential time gain</a:t>
            </a:r>
          </a:p>
          <a:p>
            <a:pPr lvl="1"/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Custom gain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53725"/>
            <a:ext cx="2949165" cy="2532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924055"/>
            <a:ext cx="2946063" cy="21432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4210561"/>
            <a:ext cx="3195355" cy="21803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65520" y="6389647"/>
            <a:ext cx="1367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Custom gain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956305" y="3507647"/>
            <a:ext cx="233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Automatic gain control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829603" y="6084585"/>
            <a:ext cx="259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Spreading &amp; exponential </a:t>
            </a:r>
          </a:p>
          <a:p>
            <a:pPr algn="ctr"/>
            <a:r>
              <a:rPr lang="en-US" altLang="ko-KR" sz="1600" dirty="0" smtClean="0"/>
              <a:t>compensation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94068" y="4291983"/>
                <a:ext cx="174015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68" y="4291983"/>
                <a:ext cx="1740155" cy="281937"/>
              </a:xfrm>
              <a:prstGeom prst="rect">
                <a:avLst/>
              </a:prstGeom>
              <a:blipFill rotWithShape="0">
                <a:blip r:embed="rId6"/>
                <a:stretch>
                  <a:fillRect l="-3509" t="-217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7452320" y="4573920"/>
            <a:ext cx="0" cy="2952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773705"/>
            <a:ext cx="865446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Background removal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Air-ground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경계에서 발생하는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클러터를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제거하기 위해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GPR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반사영상에서 평균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(Mean)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혹은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중간값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(Median)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빼주는 기법을 사용함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Subtraction of average across all traces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Subtraction of median across all traces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Subtraction of moving average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Subtraction of moving median</a:t>
            </a:r>
          </a:p>
          <a:p>
            <a:pPr lvl="1"/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기복이 심한 지형에서 얻어진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GPR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반사영상에서는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Background removal </a:t>
            </a: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결과가 좋지 않을 수 있음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333" y="6219310"/>
            <a:ext cx="290714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From G.T. </a:t>
            </a:r>
            <a:r>
              <a:rPr lang="en-US" altLang="ko-KR" sz="1200" dirty="0" err="1" smtClean="0"/>
              <a:t>Tesfamariam</a:t>
            </a:r>
            <a:r>
              <a:rPr lang="en-US" altLang="ko-KR" sz="1200" dirty="0" smtClean="0"/>
              <a:t> &amp; D. Mali, 2014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8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683695"/>
            <a:ext cx="86544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– Survey line</a:t>
            </a:r>
          </a:p>
          <a:p>
            <a:pPr lvl="1"/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1461289"/>
            <a:ext cx="4570412" cy="438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2429621" y="2532665"/>
            <a:ext cx="392430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429621" y="2723165"/>
            <a:ext cx="392430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H="1">
            <a:off x="135015" y="683171"/>
            <a:ext cx="8847475" cy="0"/>
          </a:xfrm>
          <a:prstGeom prst="line">
            <a:avLst/>
          </a:prstGeom>
          <a:ln w="28575">
            <a:solidFill>
              <a:srgbClr val="619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3013" y="177025"/>
            <a:ext cx="6179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3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. GPR Signal Processing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55697" y="177025"/>
            <a:ext cx="2476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Korea Institute of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Geosciences</a:t>
            </a:r>
          </a:p>
          <a:p>
            <a:pPr algn="r"/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and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41B02"/>
                </a:solidFill>
                <a:latin typeface="+mn-ea"/>
              </a:rPr>
              <a:t>Mineral Resources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41B02"/>
              </a:solidFill>
              <a:latin typeface="+mn-ea"/>
            </a:endParaRPr>
          </a:p>
        </p:txBody>
      </p:sp>
      <p:pic>
        <p:nvPicPr>
          <p:cNvPr id="14" name="Picture 2" descr="D:\박종화\04.디자인작업\140203_PPT제작\지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03" y="178495"/>
            <a:ext cx="466784" cy="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93014" y="681662"/>
            <a:ext cx="86544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 – Survey line</a:t>
            </a:r>
          </a:p>
          <a:p>
            <a:pPr lvl="1"/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81890" y="1735650"/>
            <a:ext cx="1258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Correction of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zero time</a:t>
            </a:r>
            <a:endParaRPr kumimoji="1" lang="ko-KR" altLang="ko-K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4" y="1125040"/>
            <a:ext cx="3243262" cy="26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1125040"/>
            <a:ext cx="3260088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868653"/>
            <a:ext cx="3251107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71" y="3868653"/>
            <a:ext cx="3651122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오른쪽 화살표 18"/>
          <p:cNvSpPr/>
          <p:nvPr/>
        </p:nvSpPr>
        <p:spPr>
          <a:xfrm>
            <a:off x="3705225" y="2260103"/>
            <a:ext cx="756916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114300" y="5049838"/>
            <a:ext cx="756916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276725" y="5049838"/>
            <a:ext cx="847725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9393" y="4471286"/>
            <a:ext cx="801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Custom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gain</a:t>
            </a:r>
            <a:endParaRPr kumimoji="1" lang="ko-KR" altLang="ko-K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219621" y="4447005"/>
            <a:ext cx="1140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Background</a:t>
            </a: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removal</a:t>
            </a:r>
          </a:p>
        </p:txBody>
      </p:sp>
    </p:spTree>
    <p:extLst>
      <p:ext uri="{BB962C8B-B14F-4D97-AF65-F5344CB8AC3E}">
        <p14:creationId xmlns:p14="http://schemas.microsoft.com/office/powerpoint/2010/main" val="22438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450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Cambria Math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강현철</dc:creator>
  <cp:lastModifiedBy>WKANG</cp:lastModifiedBy>
  <cp:revision>789</cp:revision>
  <cp:lastPrinted>2018-05-02T02:15:29Z</cp:lastPrinted>
  <dcterms:created xsi:type="dcterms:W3CDTF">2013-05-22T11:34:46Z</dcterms:created>
  <dcterms:modified xsi:type="dcterms:W3CDTF">2020-04-24T08:17:45Z</dcterms:modified>
</cp:coreProperties>
</file>