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1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57BF-3F3A-4589-B66D-1F47C5AF075B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EE89-230C-4674-9E32-FDBFE80EF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68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57BF-3F3A-4589-B66D-1F47C5AF075B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EE89-230C-4674-9E32-FDBFE80EF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61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57BF-3F3A-4589-B66D-1F47C5AF075B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EE89-230C-4674-9E32-FDBFE80EF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87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57BF-3F3A-4589-B66D-1F47C5AF075B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EE89-230C-4674-9E32-FDBFE80EF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22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57BF-3F3A-4589-B66D-1F47C5AF075B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EE89-230C-4674-9E32-FDBFE80EF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54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57BF-3F3A-4589-B66D-1F47C5AF075B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EE89-230C-4674-9E32-FDBFE80EF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6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57BF-3F3A-4589-B66D-1F47C5AF075B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EE89-230C-4674-9E32-FDBFE80EF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96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57BF-3F3A-4589-B66D-1F47C5AF075B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EE89-230C-4674-9E32-FDBFE80EF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4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57BF-3F3A-4589-B66D-1F47C5AF075B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EE89-230C-4674-9E32-FDBFE80EF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90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57BF-3F3A-4589-B66D-1F47C5AF075B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EE89-230C-4674-9E32-FDBFE80EF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8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57BF-3F3A-4589-B66D-1F47C5AF075B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EE89-230C-4674-9E32-FDBFE80EF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21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857BF-3F3A-4589-B66D-1F47C5AF075B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AEE89-230C-4674-9E32-FDBFE80EF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22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prMax/gprMax/issues/16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prmax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prmax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prmax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936865"/>
            <a:ext cx="9144000" cy="1573098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GPRMAX SIMULATION</a:t>
            </a:r>
            <a:endParaRPr lang="ko-KR" altLang="en-US" sz="4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72494"/>
            <a:ext cx="9144000" cy="885305"/>
          </a:xfrm>
        </p:spPr>
        <p:txBody>
          <a:bodyPr/>
          <a:lstStyle/>
          <a:p>
            <a:r>
              <a:rPr lang="en-US" altLang="ko-KR" dirty="0" smtClean="0"/>
              <a:t>2020. 02. 07.</a:t>
            </a:r>
          </a:p>
          <a:p>
            <a:r>
              <a:rPr lang="en-US" altLang="ko-KR" dirty="0" err="1" smtClean="0"/>
              <a:t>Woong</a:t>
            </a:r>
            <a:r>
              <a:rPr lang="en-US" altLang="ko-KR" dirty="0" smtClean="0"/>
              <a:t> Kang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681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857" y="1990972"/>
            <a:ext cx="7777162" cy="42514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850" y="298451"/>
            <a:ext cx="10515600" cy="615950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.in </a:t>
            </a:r>
            <a:r>
              <a:rPr lang="ko-KR" altLang="en-US" sz="3200" b="1" dirty="0" smtClean="0"/>
              <a:t>파일 </a:t>
            </a:r>
            <a:r>
              <a:rPr lang="en-US" altLang="ko-KR" sz="3200" b="1" dirty="0" smtClean="0"/>
              <a:t>(Model_02)</a:t>
            </a:r>
            <a:r>
              <a:rPr lang="ko-KR" altLang="en-US" sz="3200" b="1" dirty="0" smtClean="0"/>
              <a:t>의 결과</a:t>
            </a:r>
            <a:endParaRPr lang="ko-KR" altLang="en-US" sz="3200" b="1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7964184" y="2654157"/>
            <a:ext cx="59055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554734" y="2479016"/>
            <a:ext cx="4957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TX, RX </a:t>
            </a:r>
            <a:r>
              <a:rPr lang="ko-KR" altLang="en-US" dirty="0" smtClean="0"/>
              <a:t>안테나 </a:t>
            </a:r>
            <a:r>
              <a:rPr lang="ko-KR" altLang="en-US" dirty="0" err="1" smtClean="0"/>
              <a:t>직접파</a:t>
            </a:r>
            <a:r>
              <a:rPr lang="ko-KR" altLang="en-US" dirty="0" smtClean="0"/>
              <a:t> 신호</a:t>
            </a:r>
            <a:endParaRPr lang="en-US" altLang="ko-KR" dirty="0" smtClean="0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4885454" y="4244832"/>
            <a:ext cx="1649980" cy="1805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535434" y="6050622"/>
            <a:ext cx="4957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공동모델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반사신호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23850" y="882054"/>
            <a:ext cx="111688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구조는 </a:t>
            </a:r>
            <a:r>
              <a:rPr lang="en-US" altLang="ko-KR" dirty="0" smtClean="0"/>
              <a:t>Model_01</a:t>
            </a:r>
            <a:r>
              <a:rPr lang="ko-KR" altLang="en-US" dirty="0" smtClean="0"/>
              <a:t>과 동일하게 유지하고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안테나 종류만 변경</a:t>
            </a:r>
            <a:r>
              <a:rPr lang="en-US" altLang="ko-KR" dirty="0" smtClean="0"/>
              <a:t>(GSSI</a:t>
            </a:r>
            <a:r>
              <a:rPr lang="ko-KR" altLang="en-US" dirty="0" smtClean="0"/>
              <a:t>사 </a:t>
            </a:r>
            <a:r>
              <a:rPr lang="en-US" altLang="ko-KR" dirty="0" smtClean="0"/>
              <a:t>1.5GHz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하여 시뮬레이션함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Model_02</a:t>
            </a:r>
            <a:r>
              <a:rPr lang="ko-KR" altLang="en-US" dirty="0" smtClean="0"/>
              <a:t>가 훨씬 고주파 안테나이므로 파형이 </a:t>
            </a:r>
            <a:r>
              <a:rPr lang="ko-KR" altLang="en-US" dirty="0" err="1" smtClean="0"/>
              <a:t>샤프해짐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7135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0375"/>
          </a:xfrm>
        </p:spPr>
        <p:txBody>
          <a:bodyPr>
            <a:normAutofit fontScale="90000"/>
          </a:bodyPr>
          <a:lstStyle/>
          <a:p>
            <a:r>
              <a:rPr lang="ko-KR" altLang="en-US" sz="3200" b="1" dirty="0" smtClean="0"/>
              <a:t>기타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63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GPU </a:t>
            </a:r>
            <a:r>
              <a:rPr lang="ko-KR" altLang="en-US" sz="2000" dirty="0" smtClean="0"/>
              <a:t>사용한 시뮬레이션 관련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2"/>
              </a:rPr>
              <a:t>https://</a:t>
            </a:r>
            <a:r>
              <a:rPr lang="en-US" altLang="ko-KR" sz="2000" dirty="0" smtClean="0">
                <a:hlinkClick r:id="rId2"/>
              </a:rPr>
              <a:t>github.com/gprMax/gprMax/issues/162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참조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3472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2633" y="228304"/>
            <a:ext cx="11696007" cy="632402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Install</a:t>
            </a:r>
            <a:endParaRPr lang="ko-KR" altLang="en-US" sz="32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83" y="1493108"/>
            <a:ext cx="7462916" cy="447774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189620" y="2428583"/>
            <a:ext cx="640080" cy="27432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2633" y="860706"/>
            <a:ext cx="424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hlinkClick r:id="rId3"/>
              </a:rPr>
              <a:t>https://www.gprmax.com</a:t>
            </a:r>
            <a:r>
              <a:rPr lang="en-US" altLang="ko-KR" dirty="0"/>
              <a:t> </a:t>
            </a:r>
            <a:r>
              <a:rPr lang="ko-KR" altLang="en-US" dirty="0" smtClean="0"/>
              <a:t>→</a:t>
            </a:r>
            <a:r>
              <a:rPr lang="en-US" altLang="ko-KR" dirty="0" smtClean="0"/>
              <a:t> Download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116" y="228304"/>
            <a:ext cx="4020524" cy="6381454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7650299" y="3339101"/>
            <a:ext cx="404640" cy="308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81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215656"/>
            <a:ext cx="11125200" cy="575652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실행</a:t>
            </a:r>
            <a:r>
              <a:rPr lang="en-US" altLang="ko-KR" sz="3200" b="1" dirty="0" smtClean="0"/>
              <a:t> &amp;</a:t>
            </a:r>
            <a:r>
              <a:rPr lang="ko-KR" altLang="en-US" sz="3200" b="1" dirty="0" smtClean="0"/>
              <a:t>업데이트</a:t>
            </a:r>
            <a:endParaRPr lang="ko-KR" altLang="en-US" sz="3200" b="1" dirty="0"/>
          </a:p>
        </p:txBody>
      </p:sp>
      <p:sp>
        <p:nvSpPr>
          <p:cNvPr id="4" name="내용 개체 틀 3"/>
          <p:cNvSpPr txBox="1">
            <a:spLocks noGrp="1"/>
          </p:cNvSpPr>
          <p:nvPr>
            <p:ph idx="1"/>
          </p:nvPr>
        </p:nvSpPr>
        <p:spPr>
          <a:xfrm>
            <a:off x="228600" y="791308"/>
            <a:ext cx="590148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hlinkClick r:id="rId2"/>
              </a:rPr>
              <a:t>https://www.gprmax.com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→</a:t>
            </a:r>
            <a:r>
              <a:rPr lang="en-US" altLang="ko-KR" sz="1800" dirty="0" smtClean="0"/>
              <a:t> Docs </a:t>
            </a:r>
            <a:r>
              <a:rPr lang="ko-KR" altLang="en-US" sz="1800" dirty="0" smtClean="0"/>
              <a:t>→ </a:t>
            </a:r>
            <a:r>
              <a:rPr lang="en-US" altLang="ko-KR" sz="1800" dirty="0" smtClean="0"/>
              <a:t>Getting Started</a:t>
            </a:r>
            <a:endParaRPr lang="ko-KR" altLang="en-US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32940"/>
            <a:ext cx="8390190" cy="5541700"/>
          </a:xfrm>
          <a:prstGeom prst="rect">
            <a:avLst/>
          </a:prstGeom>
        </p:spPr>
      </p:pic>
      <p:sp>
        <p:nvSpPr>
          <p:cNvPr id="6" name="내용 개체 틀 3"/>
          <p:cNvSpPr txBox="1">
            <a:spLocks/>
          </p:cNvSpPr>
          <p:nvPr/>
        </p:nvSpPr>
        <p:spPr>
          <a:xfrm>
            <a:off x="8845062" y="1206838"/>
            <a:ext cx="3015761" cy="384618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시뮬레이션 수행을 위한 </a:t>
            </a:r>
            <a:r>
              <a:rPr lang="en-US" altLang="ko-KR" sz="1800" dirty="0" smtClean="0"/>
              <a:t>.in </a:t>
            </a:r>
            <a:r>
              <a:rPr lang="ko-KR" altLang="en-US" sz="1800" dirty="0" smtClean="0"/>
              <a:t>파일 작성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명령프롬프트에서 설치된 </a:t>
            </a:r>
            <a:r>
              <a:rPr lang="en-US" altLang="ko-KR" sz="1800" dirty="0" err="1" smtClean="0"/>
              <a:t>gprMax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폴더로 이동 </a:t>
            </a:r>
            <a:r>
              <a:rPr lang="en-US" altLang="ko-KR" sz="1800" dirty="0" smtClean="0"/>
              <a:t>(ex. C:\Users\Name\gprMax)</a:t>
            </a:r>
          </a:p>
          <a:p>
            <a:pPr marL="0" indent="0">
              <a:buNone/>
            </a:pPr>
            <a:r>
              <a:rPr lang="en-US" altLang="ko-KR" sz="1800" dirty="0" smtClean="0"/>
              <a:t>3. </a:t>
            </a:r>
            <a:r>
              <a:rPr lang="en-US" altLang="ko-KR" sz="1800" dirty="0" err="1" smtClean="0"/>
              <a:t>conda_activate_gprMax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→ </a:t>
            </a:r>
            <a:r>
              <a:rPr lang="en-US" altLang="ko-KR" sz="1800" dirty="0" err="1" smtClean="0"/>
              <a:t>gprMax</a:t>
            </a:r>
            <a:r>
              <a:rPr lang="ko-KR" altLang="en-US" sz="1800" dirty="0" smtClean="0"/>
              <a:t>가 </a:t>
            </a:r>
            <a:r>
              <a:rPr lang="en-US" altLang="ko-KR" sz="1800" dirty="0" smtClean="0"/>
              <a:t>activation </a:t>
            </a:r>
            <a:r>
              <a:rPr lang="ko-KR" altLang="en-US" sz="1800" dirty="0" smtClean="0"/>
              <a:t>됨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4. .in </a:t>
            </a:r>
            <a:r>
              <a:rPr lang="ko-KR" altLang="en-US" sz="1800" dirty="0" smtClean="0"/>
              <a:t>파일의 실행은 </a:t>
            </a:r>
            <a:r>
              <a:rPr lang="en-US" altLang="ko-KR" sz="1800" dirty="0" smtClean="0"/>
              <a:t>python –m </a:t>
            </a:r>
            <a:r>
              <a:rPr lang="en-US" altLang="ko-KR" sz="1800" dirty="0" err="1" smtClean="0"/>
              <a:t>gprMax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폴더명</a:t>
            </a:r>
            <a:r>
              <a:rPr lang="en-US" altLang="ko-KR" sz="1800" dirty="0" smtClean="0"/>
              <a:t>/.in </a:t>
            </a:r>
            <a:r>
              <a:rPr lang="ko-KR" altLang="en-US" sz="1800" dirty="0" smtClean="0"/>
              <a:t>파일명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5. </a:t>
            </a:r>
            <a:r>
              <a:rPr lang="ko-KR" altLang="en-US" sz="1800" dirty="0" smtClean="0"/>
              <a:t>종료 후 </a:t>
            </a:r>
            <a:r>
              <a:rPr lang="en-US" altLang="ko-KR" sz="1800" dirty="0" err="1" smtClean="0"/>
              <a:t>conda_deactivate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→ </a:t>
            </a:r>
            <a:r>
              <a:rPr lang="en-US" altLang="ko-KR" sz="1800" dirty="0" err="1" smtClean="0"/>
              <a:t>gprMax</a:t>
            </a:r>
            <a:r>
              <a:rPr lang="ko-KR" altLang="en-US" sz="1800" dirty="0" smtClean="0"/>
              <a:t>가 </a:t>
            </a:r>
            <a:r>
              <a:rPr lang="en-US" altLang="ko-KR" sz="1800" dirty="0" smtClean="0"/>
              <a:t>deactivation </a:t>
            </a:r>
            <a:r>
              <a:rPr lang="ko-KR" altLang="en-US" sz="1800" dirty="0" smtClean="0"/>
              <a:t>됨</a:t>
            </a:r>
            <a:r>
              <a:rPr lang="en-US" altLang="ko-KR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820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215656"/>
            <a:ext cx="11125200" cy="575652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실행</a:t>
            </a:r>
            <a:r>
              <a:rPr lang="en-US" altLang="ko-KR" sz="3200" b="1" dirty="0" smtClean="0"/>
              <a:t> &amp;</a:t>
            </a:r>
            <a:r>
              <a:rPr lang="ko-KR" altLang="en-US" sz="3200" b="1" dirty="0" smtClean="0"/>
              <a:t>업데이트</a:t>
            </a:r>
            <a:endParaRPr lang="ko-KR" altLang="en-US" sz="3200" b="1" dirty="0"/>
          </a:p>
        </p:txBody>
      </p:sp>
      <p:sp>
        <p:nvSpPr>
          <p:cNvPr id="4" name="내용 개체 틀 3"/>
          <p:cNvSpPr txBox="1">
            <a:spLocks noGrp="1"/>
          </p:cNvSpPr>
          <p:nvPr>
            <p:ph idx="1"/>
          </p:nvPr>
        </p:nvSpPr>
        <p:spPr>
          <a:xfrm>
            <a:off x="228600" y="791308"/>
            <a:ext cx="590148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hlinkClick r:id="rId2"/>
              </a:rPr>
              <a:t>https://www.gprmax.com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→</a:t>
            </a:r>
            <a:r>
              <a:rPr lang="en-US" altLang="ko-KR" sz="1800" dirty="0" smtClean="0"/>
              <a:t> Docs </a:t>
            </a:r>
            <a:r>
              <a:rPr lang="ko-KR" altLang="en-US" sz="1800" dirty="0" smtClean="0"/>
              <a:t>→ </a:t>
            </a:r>
            <a:r>
              <a:rPr lang="en-US" altLang="ko-KR" sz="1800" dirty="0" smtClean="0"/>
              <a:t>Getting Started</a:t>
            </a:r>
            <a:endParaRPr lang="ko-KR" altLang="en-US" sz="1800" dirty="0"/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342900" y="1366960"/>
            <a:ext cx="11010900" cy="3416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수시로 버전업 되므로 업데이트 필요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942612"/>
            <a:ext cx="11684000" cy="318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21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215656"/>
            <a:ext cx="11125200" cy="575652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GPR </a:t>
            </a:r>
            <a:r>
              <a:rPr lang="ko-KR" altLang="en-US" sz="3200" b="1" dirty="0" smtClean="0"/>
              <a:t>스캔 기본 개념</a:t>
            </a:r>
            <a:endParaRPr lang="ko-KR" altLang="en-US" sz="3200" b="1" dirty="0"/>
          </a:p>
        </p:txBody>
      </p:sp>
      <p:sp>
        <p:nvSpPr>
          <p:cNvPr id="7" name="타원 6"/>
          <p:cNvSpPr/>
          <p:nvPr/>
        </p:nvSpPr>
        <p:spPr>
          <a:xfrm>
            <a:off x="1618342" y="1652815"/>
            <a:ext cx="1778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529442" y="1995715"/>
            <a:ext cx="0" cy="1714500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1815192" y="1995715"/>
            <a:ext cx="0" cy="1714500"/>
          </a:xfrm>
          <a:prstGeom prst="straightConnector1">
            <a:avLst/>
          </a:prstGeom>
          <a:ln w="31750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5433" y="4157729"/>
            <a:ext cx="2507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</a:t>
            </a:r>
            <a:r>
              <a:rPr lang="ko-KR" altLang="en-US" dirty="0" smtClean="0"/>
              <a:t>스캔</a:t>
            </a:r>
            <a:r>
              <a:rPr lang="en-US" altLang="ko-KR" dirty="0" smtClean="0"/>
              <a:t>: </a:t>
            </a:r>
            <a:endParaRPr lang="en-US" altLang="ko-KR" dirty="0"/>
          </a:p>
          <a:p>
            <a:r>
              <a:rPr lang="ko-KR" altLang="en-US" dirty="0" smtClean="0"/>
              <a:t>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포인트에서 펄스를 </a:t>
            </a:r>
            <a:endParaRPr lang="en-US" altLang="ko-KR" dirty="0" smtClean="0"/>
          </a:p>
          <a:p>
            <a:r>
              <a:rPr lang="ko-KR" altLang="en-US" dirty="0" smtClean="0"/>
              <a:t>쏘고 받을 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차원 펄스 파형 생성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416908" y="1652815"/>
            <a:ext cx="1778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328008" y="1995715"/>
            <a:ext cx="0" cy="1714500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4613758" y="1995715"/>
            <a:ext cx="0" cy="1714500"/>
          </a:xfrm>
          <a:prstGeom prst="straightConnector1">
            <a:avLst/>
          </a:prstGeom>
          <a:ln w="31750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4943443" y="1652815"/>
            <a:ext cx="1778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854543" y="1995715"/>
            <a:ext cx="0" cy="1714500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140293" y="1995715"/>
            <a:ext cx="0" cy="1714500"/>
          </a:xfrm>
          <a:prstGeom prst="straightConnector1">
            <a:avLst/>
          </a:prstGeom>
          <a:ln w="31750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525704" y="1652815"/>
            <a:ext cx="1778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5436804" y="1995715"/>
            <a:ext cx="0" cy="1714500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722554" y="1995715"/>
            <a:ext cx="0" cy="1714500"/>
          </a:xfrm>
          <a:prstGeom prst="straightConnector1">
            <a:avLst/>
          </a:prstGeom>
          <a:ln w="31750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20650" y="4038441"/>
            <a:ext cx="448712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 </a:t>
            </a:r>
            <a:r>
              <a:rPr lang="ko-KR" altLang="en-US" dirty="0" smtClean="0"/>
              <a:t>스캔</a:t>
            </a:r>
            <a:r>
              <a:rPr lang="en-US" altLang="ko-KR" dirty="0" smtClean="0"/>
              <a:t>: (Line survey) </a:t>
            </a:r>
            <a:endParaRPr lang="en-US" altLang="ko-KR" dirty="0"/>
          </a:p>
          <a:p>
            <a:r>
              <a:rPr lang="ko-KR" altLang="en-US" dirty="0" smtClean="0"/>
              <a:t>측선을 따라 이동하면서</a:t>
            </a:r>
            <a:endParaRPr lang="en-US" altLang="ko-KR" dirty="0" smtClean="0"/>
          </a:p>
          <a:p>
            <a:r>
              <a:rPr lang="ko-KR" altLang="en-US" dirty="0" smtClean="0"/>
              <a:t>펄스를 쏘고 받을 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차원 펄스 집합 또는</a:t>
            </a:r>
            <a:endParaRPr lang="en-US" altLang="ko-KR" dirty="0" smtClean="0"/>
          </a:p>
          <a:p>
            <a:r>
              <a:rPr lang="ko-KR" altLang="en-US" dirty="0" smtClean="0"/>
              <a:t>영상</a:t>
            </a:r>
            <a:r>
              <a:rPr lang="en-US" altLang="ko-KR" dirty="0" smtClean="0"/>
              <a:t>(</a:t>
            </a:r>
            <a:r>
              <a:rPr lang="ko-KR" altLang="en-US" dirty="0" smtClean="0"/>
              <a:t>펄스 크기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가장 기본적이고 일반적인 </a:t>
            </a:r>
            <a:r>
              <a:rPr lang="en-US" altLang="ko-KR" dirty="0" smtClean="0"/>
              <a:t>GPR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탐사 방식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gprMax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B </a:t>
            </a:r>
            <a:r>
              <a:rPr lang="ko-KR" altLang="en-US" dirty="0" smtClean="0"/>
              <a:t>스캔까지 구현되어 있음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 flipV="1">
            <a:off x="4133333" y="1741751"/>
            <a:ext cx="1798020" cy="3157"/>
          </a:xfrm>
          <a:prstGeom prst="straightConnector1">
            <a:avLst/>
          </a:prstGeom>
          <a:ln w="31750">
            <a:solidFill>
              <a:srgbClr val="00B05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8070161" y="1350385"/>
            <a:ext cx="1778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596696" y="1350385"/>
            <a:ext cx="1778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9178957" y="1350385"/>
            <a:ext cx="1778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9705492" y="1350385"/>
            <a:ext cx="1778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0232027" y="1350385"/>
            <a:ext cx="1778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0814288" y="1350385"/>
            <a:ext cx="1778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7733040" y="1475015"/>
            <a:ext cx="3705224" cy="0"/>
          </a:xfrm>
          <a:prstGeom prst="straightConnector1">
            <a:avLst/>
          </a:prstGeom>
          <a:ln w="31750">
            <a:solidFill>
              <a:srgbClr val="00B05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8336861" y="893185"/>
            <a:ext cx="1778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8863396" y="893185"/>
            <a:ext cx="1778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9445657" y="893185"/>
            <a:ext cx="1778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9972192" y="893185"/>
            <a:ext cx="1778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498727" y="893185"/>
            <a:ext cx="1778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080988" y="893185"/>
            <a:ext cx="1778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 flipH="1" flipV="1">
            <a:off x="7971647" y="1003300"/>
            <a:ext cx="3504422" cy="4990"/>
          </a:xfrm>
          <a:prstGeom prst="straightConnector1">
            <a:avLst/>
          </a:prstGeom>
          <a:ln w="31750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자유형 43"/>
          <p:cNvSpPr/>
          <p:nvPr/>
        </p:nvSpPr>
        <p:spPr>
          <a:xfrm>
            <a:off x="11400647" y="1003300"/>
            <a:ext cx="240594" cy="485775"/>
          </a:xfrm>
          <a:custGeom>
            <a:avLst/>
            <a:gdLst>
              <a:gd name="connsiteX0" fmla="*/ 0 w 240594"/>
              <a:gd name="connsiteY0" fmla="*/ 466725 h 466725"/>
              <a:gd name="connsiteX1" fmla="*/ 152400 w 240594"/>
              <a:gd name="connsiteY1" fmla="*/ 419100 h 466725"/>
              <a:gd name="connsiteX2" fmla="*/ 200025 w 240594"/>
              <a:gd name="connsiteY2" fmla="*/ 285750 h 466725"/>
              <a:gd name="connsiteX3" fmla="*/ 228600 w 240594"/>
              <a:gd name="connsiteY3" fmla="*/ 190500 h 466725"/>
              <a:gd name="connsiteX4" fmla="*/ 228600 w 240594"/>
              <a:gd name="connsiteY4" fmla="*/ 104775 h 466725"/>
              <a:gd name="connsiteX5" fmla="*/ 228600 w 240594"/>
              <a:gd name="connsiteY5" fmla="*/ 19050 h 466725"/>
              <a:gd name="connsiteX6" fmla="*/ 66675 w 240594"/>
              <a:gd name="connsiteY6" fmla="*/ 0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0594" h="466725">
                <a:moveTo>
                  <a:pt x="0" y="466725"/>
                </a:moveTo>
                <a:cubicBezTo>
                  <a:pt x="59531" y="457993"/>
                  <a:pt x="119063" y="449262"/>
                  <a:pt x="152400" y="419100"/>
                </a:cubicBezTo>
                <a:cubicBezTo>
                  <a:pt x="185737" y="388938"/>
                  <a:pt x="187325" y="323850"/>
                  <a:pt x="200025" y="285750"/>
                </a:cubicBezTo>
                <a:cubicBezTo>
                  <a:pt x="212725" y="247650"/>
                  <a:pt x="223838" y="220662"/>
                  <a:pt x="228600" y="190500"/>
                </a:cubicBezTo>
                <a:cubicBezTo>
                  <a:pt x="233363" y="160337"/>
                  <a:pt x="228600" y="104775"/>
                  <a:pt x="228600" y="104775"/>
                </a:cubicBezTo>
                <a:cubicBezTo>
                  <a:pt x="228600" y="76200"/>
                  <a:pt x="255588" y="36513"/>
                  <a:pt x="228600" y="19050"/>
                </a:cubicBezTo>
                <a:cubicBezTo>
                  <a:pt x="201612" y="1587"/>
                  <a:pt x="134143" y="793"/>
                  <a:pt x="66675" y="0"/>
                </a:cubicBezTo>
              </a:path>
            </a:pathLst>
          </a:cu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8582156" y="451741"/>
            <a:ext cx="1778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9108691" y="451741"/>
            <a:ext cx="1778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9690952" y="451741"/>
            <a:ext cx="1778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0217487" y="451741"/>
            <a:ext cx="1778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44022" y="451741"/>
            <a:ext cx="1778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1326283" y="451741"/>
            <a:ext cx="1778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152471" y="571139"/>
            <a:ext cx="3705224" cy="0"/>
          </a:xfrm>
          <a:prstGeom prst="straightConnector1">
            <a:avLst/>
          </a:prstGeom>
          <a:ln w="31750">
            <a:solidFill>
              <a:srgbClr val="00B05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자유형 52"/>
          <p:cNvSpPr/>
          <p:nvPr/>
        </p:nvSpPr>
        <p:spPr>
          <a:xfrm>
            <a:off x="7754860" y="571139"/>
            <a:ext cx="440142" cy="435778"/>
          </a:xfrm>
          <a:custGeom>
            <a:avLst/>
            <a:gdLst>
              <a:gd name="connsiteX0" fmla="*/ 217108 w 391769"/>
              <a:gd name="connsiteY0" fmla="*/ 421240 h 438556"/>
              <a:gd name="connsiteX1" fmla="*/ 73270 w 391769"/>
              <a:gd name="connsiteY1" fmla="*/ 431514 h 438556"/>
              <a:gd name="connsiteX2" fmla="*/ 1351 w 391769"/>
              <a:gd name="connsiteY2" fmla="*/ 328773 h 438556"/>
              <a:gd name="connsiteX3" fmla="*/ 32173 w 391769"/>
              <a:gd name="connsiteY3" fmla="*/ 195209 h 438556"/>
              <a:gd name="connsiteX4" fmla="*/ 104092 w 391769"/>
              <a:gd name="connsiteY4" fmla="*/ 71919 h 438556"/>
              <a:gd name="connsiteX5" fmla="*/ 391769 w 391769"/>
              <a:gd name="connsiteY5" fmla="*/ 0 h 43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769" h="438556">
                <a:moveTo>
                  <a:pt x="217108" y="421240"/>
                </a:moveTo>
                <a:cubicBezTo>
                  <a:pt x="163169" y="434082"/>
                  <a:pt x="109230" y="446925"/>
                  <a:pt x="73270" y="431514"/>
                </a:cubicBezTo>
                <a:cubicBezTo>
                  <a:pt x="37310" y="416103"/>
                  <a:pt x="8200" y="368157"/>
                  <a:pt x="1351" y="328773"/>
                </a:cubicBezTo>
                <a:cubicBezTo>
                  <a:pt x="-5498" y="289389"/>
                  <a:pt x="15049" y="238018"/>
                  <a:pt x="32173" y="195209"/>
                </a:cubicBezTo>
                <a:cubicBezTo>
                  <a:pt x="49296" y="152400"/>
                  <a:pt x="44159" y="104454"/>
                  <a:pt x="104092" y="71919"/>
                </a:cubicBezTo>
                <a:cubicBezTo>
                  <a:pt x="164025" y="39384"/>
                  <a:pt x="277897" y="19692"/>
                  <a:pt x="391769" y="0"/>
                </a:cubicBezTo>
              </a:path>
            </a:pathLst>
          </a:cu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8033429" y="1647963"/>
            <a:ext cx="0" cy="1714500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8319179" y="1647963"/>
            <a:ext cx="0" cy="1714500"/>
          </a:xfrm>
          <a:prstGeom prst="straightConnector1">
            <a:avLst/>
          </a:prstGeom>
          <a:ln w="31750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559964" y="1647963"/>
            <a:ext cx="0" cy="1714500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8845714" y="1647963"/>
            <a:ext cx="0" cy="1714500"/>
          </a:xfrm>
          <a:prstGeom prst="straightConnector1">
            <a:avLst/>
          </a:prstGeom>
          <a:ln w="31750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9142225" y="1647963"/>
            <a:ext cx="0" cy="1714500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9427975" y="1647963"/>
            <a:ext cx="0" cy="1714500"/>
          </a:xfrm>
          <a:prstGeom prst="straightConnector1">
            <a:avLst/>
          </a:prstGeom>
          <a:ln w="31750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9686442" y="1647963"/>
            <a:ext cx="0" cy="1714500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9972192" y="1647963"/>
            <a:ext cx="0" cy="1714500"/>
          </a:xfrm>
          <a:prstGeom prst="straightConnector1">
            <a:avLst/>
          </a:prstGeom>
          <a:ln w="31750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10212977" y="1647963"/>
            <a:ext cx="0" cy="1714500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10498727" y="1647963"/>
            <a:ext cx="0" cy="1714500"/>
          </a:xfrm>
          <a:prstGeom prst="straightConnector1">
            <a:avLst/>
          </a:prstGeom>
          <a:ln w="31750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10795238" y="1647963"/>
            <a:ext cx="0" cy="1714500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11080988" y="1647963"/>
            <a:ext cx="0" cy="1714500"/>
          </a:xfrm>
          <a:prstGeom prst="straightConnector1">
            <a:avLst/>
          </a:prstGeom>
          <a:ln w="31750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8267767" y="1083685"/>
            <a:ext cx="0" cy="171450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8553517" y="1083685"/>
            <a:ext cx="0" cy="171450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8794302" y="1083685"/>
            <a:ext cx="0" cy="171450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9080052" y="1083685"/>
            <a:ext cx="0" cy="171450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9376563" y="1083685"/>
            <a:ext cx="0" cy="171450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9662313" y="1083685"/>
            <a:ext cx="0" cy="171450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9920780" y="1083685"/>
            <a:ext cx="0" cy="171450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10206530" y="1083685"/>
            <a:ext cx="0" cy="171450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10447315" y="1083685"/>
            <a:ext cx="0" cy="171450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10733065" y="1083685"/>
            <a:ext cx="0" cy="171450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1029576" y="1083685"/>
            <a:ext cx="0" cy="171450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11315326" y="1083685"/>
            <a:ext cx="0" cy="171450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971647" y="3655258"/>
            <a:ext cx="37866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스캔</a:t>
            </a:r>
            <a:r>
              <a:rPr lang="en-US" altLang="ko-KR" dirty="0" smtClean="0"/>
              <a:t>: (Grid survey)</a:t>
            </a:r>
            <a:endParaRPr lang="en-US" altLang="ko-KR" dirty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차원 격자 지점에 대해 각각 </a:t>
            </a:r>
            <a:endParaRPr lang="en-US" altLang="ko-KR" dirty="0" smtClean="0"/>
          </a:p>
          <a:p>
            <a:r>
              <a:rPr lang="ko-KR" altLang="en-US" dirty="0" smtClean="0"/>
              <a:t>펄스를 쏘고 받을 때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차원 볼륨 영상 또는</a:t>
            </a:r>
            <a:endParaRPr lang="en-US" altLang="ko-KR" dirty="0" smtClean="0"/>
          </a:p>
          <a:p>
            <a:r>
              <a:rPr lang="en-US" altLang="ko-KR" dirty="0" err="1" smtClean="0"/>
              <a:t>Isosurface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영상 생성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각 측선 </a:t>
            </a:r>
            <a:r>
              <a:rPr lang="en-US" altLang="ko-KR" dirty="0" smtClean="0"/>
              <a:t>B </a:t>
            </a:r>
            <a:r>
              <a:rPr lang="ko-KR" altLang="en-US" dirty="0" smtClean="0"/>
              <a:t>스캔 데이터를 모으면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C </a:t>
            </a:r>
            <a:r>
              <a:rPr lang="ko-KR" altLang="en-US" dirty="0" smtClean="0"/>
              <a:t>스캔 영상화 가능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멀티채널 시스템의 스캔방식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9115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8730" y="279224"/>
            <a:ext cx="10515600" cy="566860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.in </a:t>
            </a:r>
            <a:r>
              <a:rPr lang="ko-KR" altLang="en-US" sz="3200" b="1" dirty="0" smtClean="0"/>
              <a:t>파일 </a:t>
            </a:r>
            <a:r>
              <a:rPr lang="en-US" altLang="ko-KR" sz="3200" b="1" dirty="0" smtClean="0"/>
              <a:t>(Model_01)</a:t>
            </a:r>
            <a:endParaRPr lang="ko-KR" altLang="en-US" sz="32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931986"/>
            <a:ext cx="6172715" cy="32480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07469" y="452072"/>
            <a:ext cx="495731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#domain: </a:t>
            </a:r>
            <a:r>
              <a:rPr lang="ko-KR" altLang="en-US" dirty="0" smtClean="0"/>
              <a:t>전체 시뮬레이션 영역</a:t>
            </a:r>
            <a:r>
              <a:rPr lang="ko-KR" altLang="en-US" dirty="0"/>
              <a:t> </a:t>
            </a:r>
            <a:r>
              <a:rPr lang="en-US" altLang="ko-KR" dirty="0" smtClean="0"/>
              <a:t>(x, y, z: 0~0.6m, 0~1.0m, 0~0.7m)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dx_dy_dz</a:t>
            </a:r>
            <a:r>
              <a:rPr lang="en-US" altLang="ko-KR" dirty="0" smtClean="0"/>
              <a:t>: </a:t>
            </a:r>
            <a:r>
              <a:rPr lang="ko-KR" altLang="en-US" dirty="0" smtClean="0"/>
              <a:t>셀 길이 </a:t>
            </a:r>
            <a:r>
              <a:rPr lang="en-US" altLang="ko-KR" dirty="0" smtClean="0"/>
              <a:t>(dx = </a:t>
            </a:r>
            <a:r>
              <a:rPr lang="en-US" altLang="ko-KR" dirty="0" err="1" smtClean="0"/>
              <a:t>dy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dz</a:t>
            </a:r>
            <a:r>
              <a:rPr lang="en-US" altLang="ko-KR" dirty="0" smtClean="0"/>
              <a:t> = 2mm)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time_window</a:t>
            </a:r>
            <a:r>
              <a:rPr lang="en-US" altLang="ko-KR" dirty="0" smtClean="0"/>
              <a:t>: </a:t>
            </a:r>
            <a:r>
              <a:rPr lang="ko-KR" altLang="en-US" dirty="0" smtClean="0"/>
              <a:t>레이다 신호가 들어오는 </a:t>
            </a:r>
            <a:r>
              <a:rPr lang="ko-KR" altLang="en-US" dirty="0" err="1" smtClean="0"/>
              <a:t>시간영역</a:t>
            </a:r>
            <a:r>
              <a:rPr lang="ko-KR" altLang="en-US" dirty="0" smtClean="0"/>
              <a:t> 범위 </a:t>
            </a:r>
            <a:r>
              <a:rPr lang="en-US" altLang="ko-KR" dirty="0" smtClean="0"/>
              <a:t>(15 </a:t>
            </a:r>
            <a:r>
              <a:rPr lang="en-US" altLang="ko-KR" dirty="0" err="1" smtClean="0"/>
              <a:t>nsec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탐사장비의 </a:t>
            </a:r>
            <a:r>
              <a:rPr lang="en-US" altLang="ko-KR" dirty="0" smtClean="0"/>
              <a:t>time window </a:t>
            </a:r>
            <a:r>
              <a:rPr lang="ko-KR" altLang="en-US" dirty="0" smtClean="0"/>
              <a:t>범위는 보통 </a:t>
            </a:r>
            <a:r>
              <a:rPr lang="en-US" altLang="ko-KR" dirty="0" smtClean="0"/>
              <a:t>40~50nsec </a:t>
            </a:r>
            <a:r>
              <a:rPr lang="ko-KR" altLang="en-US" dirty="0" smtClean="0"/>
              <a:t>정도임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#material: </a:t>
            </a:r>
            <a:r>
              <a:rPr lang="ko-KR" altLang="en-US" dirty="0" smtClean="0"/>
              <a:t>매질 사용자 정의 </a:t>
            </a:r>
            <a:r>
              <a:rPr lang="en-US" altLang="ko-KR" dirty="0" smtClean="0"/>
              <a:t>(</a:t>
            </a:r>
            <a:r>
              <a:rPr lang="ko-KR" altLang="en-US" dirty="0" smtClean="0"/>
              <a:t>토양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유전율 </a:t>
            </a:r>
            <a:r>
              <a:rPr lang="en-US" altLang="ko-KR" dirty="0" smtClean="0"/>
              <a:t>10, </a:t>
            </a:r>
            <a:r>
              <a:rPr lang="ko-KR" altLang="en-US" dirty="0" smtClean="0"/>
              <a:t>전기전도도 </a:t>
            </a:r>
            <a:r>
              <a:rPr lang="en-US" altLang="ko-KR" dirty="0" smtClean="0"/>
              <a:t>0.01S/m, </a:t>
            </a:r>
            <a:r>
              <a:rPr lang="ko-KR" altLang="en-US" dirty="0" smtClean="0"/>
              <a:t>투자율 </a:t>
            </a:r>
            <a:r>
              <a:rPr lang="en-US" altLang="ko-KR" dirty="0" smtClean="0"/>
              <a:t>1)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#box: </a:t>
            </a:r>
            <a:r>
              <a:rPr lang="ko-KR" altLang="en-US" dirty="0" smtClean="0"/>
              <a:t>토양 영역 설정</a:t>
            </a:r>
            <a:r>
              <a:rPr lang="en-US" altLang="ko-KR" dirty="0" smtClean="0"/>
              <a:t>(x, y, z: 0~0.6m, 0~1.0m, 0~0.5m) *z</a:t>
            </a:r>
            <a:r>
              <a:rPr lang="ko-KR" altLang="en-US" dirty="0" smtClean="0"/>
              <a:t>축 방향 </a:t>
            </a:r>
            <a:r>
              <a:rPr lang="en-US" altLang="ko-KR" dirty="0" smtClean="0"/>
              <a:t>0.5~0.7m: </a:t>
            </a:r>
            <a:r>
              <a:rPr lang="ko-KR" altLang="en-US" dirty="0" smtClean="0"/>
              <a:t>공기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#sphere: </a:t>
            </a:r>
            <a:r>
              <a:rPr lang="ko-KR" altLang="en-US" dirty="0" err="1" smtClean="0"/>
              <a:t>싱크홀</a:t>
            </a:r>
            <a:r>
              <a:rPr lang="ko-KR" altLang="en-US" dirty="0" smtClean="0"/>
              <a:t> 영역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중심 </a:t>
            </a:r>
            <a:r>
              <a:rPr lang="en-US" altLang="ko-KR" dirty="0" smtClean="0"/>
              <a:t>x, y, z: 0.3, 0.5, 0.2m, </a:t>
            </a:r>
            <a:r>
              <a:rPr lang="ko-KR" altLang="en-US" dirty="0" smtClean="0"/>
              <a:t>반경 </a:t>
            </a:r>
            <a:r>
              <a:rPr lang="en-US" altLang="ko-KR" dirty="0" smtClean="0"/>
              <a:t>0.05m), </a:t>
            </a:r>
            <a:r>
              <a:rPr lang="en-US" altLang="ko-KR" dirty="0" err="1" smtClean="0"/>
              <a:t>free_space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자유공간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툴에 정의되어 있음</a:t>
            </a:r>
            <a:r>
              <a:rPr lang="en-US" altLang="ko-KR" dirty="0" smtClean="0"/>
              <a:t>), y: dielectric smoothing </a:t>
            </a:r>
            <a:r>
              <a:rPr lang="ko-KR" altLang="en-US" dirty="0" smtClean="0"/>
              <a:t>적용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80998" y="4330056"/>
            <a:ext cx="64154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#python~#</a:t>
            </a:r>
            <a:r>
              <a:rPr lang="en-US" altLang="ko-KR" dirty="0" err="1"/>
              <a:t>end_python</a:t>
            </a:r>
            <a:r>
              <a:rPr lang="en-US" altLang="ko-KR" dirty="0"/>
              <a:t>: </a:t>
            </a:r>
            <a:endParaRPr lang="en-US" altLang="ko-KR" dirty="0" smtClean="0"/>
          </a:p>
          <a:p>
            <a:r>
              <a:rPr lang="ko-KR" altLang="en-US" dirty="0" smtClean="0"/>
              <a:t>안테나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모델 </a:t>
            </a:r>
            <a:r>
              <a:rPr lang="en-US" altLang="ko-KR" dirty="0" smtClean="0"/>
              <a:t>(Library</a:t>
            </a:r>
            <a:r>
              <a:rPr lang="ko-KR" altLang="en-US" dirty="0" smtClean="0"/>
              <a:t>에 포함</a:t>
            </a:r>
            <a:r>
              <a:rPr lang="en-US" altLang="ko-KR" dirty="0" smtClean="0"/>
              <a:t>, GSSI_400: GSSI</a:t>
            </a:r>
            <a:r>
              <a:rPr lang="ko-KR" altLang="en-US" dirty="0" smtClean="0"/>
              <a:t>사 </a:t>
            </a:r>
            <a:r>
              <a:rPr lang="en-US" altLang="ko-KR" dirty="0" smtClean="0"/>
              <a:t>400MHz)</a:t>
            </a:r>
          </a:p>
          <a:p>
            <a:r>
              <a:rPr lang="ko-KR" altLang="en-US" dirty="0" smtClean="0"/>
              <a:t>안테나 </a:t>
            </a:r>
            <a:r>
              <a:rPr lang="ko-KR" altLang="en-US" dirty="0"/>
              <a:t>모델 위치 및 </a:t>
            </a:r>
            <a:r>
              <a:rPr lang="en-US" altLang="ko-KR" dirty="0"/>
              <a:t>B</a:t>
            </a:r>
            <a:r>
              <a:rPr lang="ko-KR" altLang="en-US" dirty="0"/>
              <a:t>스캔 설정</a:t>
            </a:r>
            <a:r>
              <a:rPr lang="en-US" altLang="ko-KR" dirty="0"/>
              <a:t>, (x, y, z) = 0.16, 0.16, 0.5m </a:t>
            </a:r>
            <a:r>
              <a:rPr lang="ko-KR" altLang="en-US" dirty="0"/>
              <a:t>부터 </a:t>
            </a:r>
            <a:r>
              <a:rPr lang="en-US" altLang="ko-KR" dirty="0"/>
              <a:t>y</a:t>
            </a:r>
            <a:r>
              <a:rPr lang="ko-KR" altLang="en-US" dirty="0"/>
              <a:t>축 방향으로 </a:t>
            </a:r>
            <a:r>
              <a:rPr lang="en-US" altLang="ko-KR" dirty="0" smtClean="0"/>
              <a:t>0.01m</a:t>
            </a:r>
            <a:r>
              <a:rPr lang="ko-KR" altLang="en-US" dirty="0" smtClean="0"/>
              <a:t>씩 </a:t>
            </a:r>
            <a:r>
              <a:rPr lang="ko-KR" altLang="en-US" dirty="0"/>
              <a:t>이동하며 데이터 </a:t>
            </a:r>
            <a:r>
              <a:rPr lang="ko-KR" altLang="en-US" dirty="0" smtClean="0"/>
              <a:t>취득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Current_model_run</a:t>
            </a:r>
            <a:r>
              <a:rPr lang="en-US" altLang="ko-KR" dirty="0" smtClean="0"/>
              <a:t> </a:t>
            </a:r>
            <a:r>
              <a:rPr lang="ko-KR" altLang="en-US" dirty="0" smtClean="0"/>
              <a:t>초기값 </a:t>
            </a:r>
            <a:r>
              <a:rPr lang="en-US" altLang="ko-KR" dirty="0" smtClean="0"/>
              <a:t>= 1</a:t>
            </a:r>
          </a:p>
          <a:p>
            <a:r>
              <a:rPr lang="ko-KR" altLang="en-US" dirty="0" smtClean="0"/>
              <a:t>안테나 </a:t>
            </a:r>
            <a:r>
              <a:rPr lang="ko-KR" altLang="en-US" dirty="0" err="1" smtClean="0"/>
              <a:t>모델별</a:t>
            </a:r>
            <a:r>
              <a:rPr lang="ko-KR" altLang="en-US" dirty="0" smtClean="0"/>
              <a:t> </a:t>
            </a:r>
            <a:r>
              <a:rPr lang="en-US" altLang="ko-KR" dirty="0" smtClean="0"/>
              <a:t>resolution </a:t>
            </a:r>
            <a:r>
              <a:rPr lang="ko-KR" altLang="en-US" dirty="0" err="1" smtClean="0"/>
              <a:t>설정값</a:t>
            </a:r>
            <a:r>
              <a:rPr lang="ko-KR" altLang="en-US" dirty="0" smtClean="0"/>
              <a:t> 존재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rotate90: </a:t>
            </a:r>
            <a:r>
              <a:rPr lang="ko-KR" altLang="en-US" dirty="0" smtClean="0"/>
              <a:t>안테나 회전 설정 </a:t>
            </a:r>
            <a:r>
              <a:rPr lang="en-US" altLang="ko-KR" dirty="0" smtClean="0"/>
              <a:t>(B</a:t>
            </a:r>
            <a:r>
              <a:rPr lang="ko-KR" altLang="en-US" dirty="0" smtClean="0"/>
              <a:t>스캔 방향 및 </a:t>
            </a:r>
            <a:r>
              <a:rPr lang="en-US" altLang="ko-KR" dirty="0" smtClean="0"/>
              <a:t>TX, RX </a:t>
            </a:r>
            <a:r>
              <a:rPr lang="ko-KR" altLang="en-US" dirty="0" smtClean="0"/>
              <a:t>안테나 방향 고려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7007470" y="5587493"/>
            <a:ext cx="4957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#</a:t>
            </a:r>
            <a:r>
              <a:rPr lang="en-US" altLang="ko-KR" dirty="0" err="1" smtClean="0"/>
              <a:t>geometry_view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설정한 모델 구조 확인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 .</a:t>
            </a:r>
            <a:r>
              <a:rPr lang="en-US" altLang="ko-KR" dirty="0" err="1" smtClean="0">
                <a:sym typeface="Wingdings" panose="05000000000000000000" pitchFamily="2" charset="2"/>
              </a:rPr>
              <a:t>vti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 생성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Paraview</a:t>
            </a:r>
            <a:r>
              <a:rPr lang="ko-KR" altLang="en-US" dirty="0" smtClean="0">
                <a:sym typeface="Wingdings" panose="05000000000000000000" pitchFamily="2" charset="2"/>
              </a:rPr>
              <a:t>에서 확인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4848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8730" y="279224"/>
            <a:ext cx="10515600" cy="566860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.in </a:t>
            </a:r>
            <a:r>
              <a:rPr lang="ko-KR" altLang="en-US" sz="3200" b="1" dirty="0" smtClean="0"/>
              <a:t>파일 </a:t>
            </a:r>
            <a:r>
              <a:rPr lang="en-US" altLang="ko-KR" sz="3200" b="1" dirty="0" smtClean="0"/>
              <a:t>(Model_01)</a:t>
            </a:r>
            <a:endParaRPr lang="ko-KR" altLang="en-US" sz="32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339" y="1418208"/>
            <a:ext cx="9154658" cy="49301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30" y="3923886"/>
            <a:ext cx="1199784" cy="23154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51792" y="5161085"/>
            <a:ext cx="633046" cy="14067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2833" y="6354295"/>
            <a:ext cx="9492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Slice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-&gt; Slice Direction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Slice </a:t>
            </a:r>
            <a:r>
              <a:rPr lang="ko-KR" altLang="en-US" dirty="0" smtClean="0"/>
              <a:t>번호 적절히 선택하면 모델링 단면 확인 가능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462833" y="991397"/>
            <a:ext cx="9492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Paraview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 실행 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user_models</a:t>
            </a:r>
            <a:r>
              <a:rPr lang="en-US" altLang="ko-KR" dirty="0" smtClean="0"/>
              <a:t>/Model_01/Line01_.vti </a:t>
            </a:r>
            <a:r>
              <a:rPr lang="ko-KR" altLang="en-US" dirty="0" smtClean="0"/>
              <a:t>파일 열면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2142922" y="5143501"/>
            <a:ext cx="1304421" cy="38686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145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8730" y="279224"/>
            <a:ext cx="10515600" cy="566860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.in </a:t>
            </a:r>
            <a:r>
              <a:rPr lang="ko-KR" altLang="en-US" sz="3200" b="1" dirty="0" smtClean="0"/>
              <a:t>파일 </a:t>
            </a:r>
            <a:r>
              <a:rPr lang="en-US" altLang="ko-KR" sz="3200" b="1" dirty="0" smtClean="0"/>
              <a:t>(Model_01)</a:t>
            </a:r>
            <a:endParaRPr lang="ko-KR" altLang="en-US" sz="3200" b="1" dirty="0"/>
          </a:p>
        </p:txBody>
      </p:sp>
      <p:sp>
        <p:nvSpPr>
          <p:cNvPr id="8" name="직사각형 7"/>
          <p:cNvSpPr/>
          <p:nvPr/>
        </p:nvSpPr>
        <p:spPr>
          <a:xfrm>
            <a:off x="300034" y="857097"/>
            <a:ext cx="11239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설정된 모델의 </a:t>
            </a:r>
            <a:r>
              <a:rPr lang="en-US" altLang="ko-KR" dirty="0" smtClean="0"/>
              <a:t>B</a:t>
            </a:r>
            <a:r>
              <a:rPr lang="ko-KR" altLang="en-US" dirty="0" smtClean="0"/>
              <a:t>스캔에서 측점은 총 </a:t>
            </a:r>
            <a:r>
              <a:rPr lang="en-US" altLang="ko-KR" dirty="0" smtClean="0"/>
              <a:t>69</a:t>
            </a:r>
            <a:r>
              <a:rPr lang="ko-KR" altLang="en-US" dirty="0" smtClean="0"/>
              <a:t>개 이므로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명령프롬프트에서 </a:t>
            </a:r>
            <a:r>
              <a:rPr lang="en-US" altLang="ko-KR" dirty="0" smtClean="0"/>
              <a:t>python </a:t>
            </a:r>
            <a:r>
              <a:rPr lang="en-US" altLang="ko-KR" dirty="0"/>
              <a:t>–m </a:t>
            </a:r>
            <a:r>
              <a:rPr lang="en-US" altLang="ko-KR" dirty="0" err="1"/>
              <a:t>gprMax</a:t>
            </a:r>
            <a:r>
              <a:rPr lang="en-US" altLang="ko-KR" dirty="0"/>
              <a:t> </a:t>
            </a:r>
            <a:r>
              <a:rPr lang="en-US" altLang="ko-KR" dirty="0" smtClean="0"/>
              <a:t>user_models/Model_01/Line01_.in –n 69 –</a:t>
            </a:r>
            <a:r>
              <a:rPr lang="en-US" altLang="ko-KR" dirty="0" err="1" smtClean="0"/>
              <a:t>gpu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실행하면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196" y="3105149"/>
            <a:ext cx="5077329" cy="36250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0034" y="1514441"/>
            <a:ext cx="118438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아래 그림과 같이 </a:t>
            </a:r>
            <a:r>
              <a:rPr lang="en-US" altLang="ko-KR" dirty="0" smtClean="0"/>
              <a:t>.out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vti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r>
              <a:rPr lang="en-US" altLang="ko-KR" dirty="0" smtClean="0"/>
              <a:t>Line01_1.out 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Line01_69.out </a:t>
            </a:r>
            <a:r>
              <a:rPr lang="ko-KR" altLang="en-US" dirty="0" smtClean="0"/>
              <a:t>까지</a:t>
            </a:r>
            <a:r>
              <a:rPr lang="en-US" altLang="ko-KR" dirty="0"/>
              <a:t> </a:t>
            </a:r>
            <a:r>
              <a:rPr lang="ko-KR" altLang="en-US" dirty="0" smtClean="0"/>
              <a:t>생성되는데 </a:t>
            </a:r>
            <a:r>
              <a:rPr lang="en-US" altLang="ko-KR" dirty="0" smtClean="0"/>
              <a:t>(Line01_merged.out </a:t>
            </a:r>
            <a:r>
              <a:rPr lang="ko-KR" altLang="en-US" dirty="0" smtClean="0"/>
              <a:t>은 없는 상태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이것은 각각의 지점에서 쏘고 받은 </a:t>
            </a:r>
            <a:r>
              <a:rPr lang="en-US" altLang="ko-KR" dirty="0" smtClean="0"/>
              <a:t>A </a:t>
            </a:r>
            <a:r>
              <a:rPr lang="ko-KR" altLang="en-US" dirty="0" smtClean="0"/>
              <a:t>스캔 데이터임</a:t>
            </a:r>
            <a:r>
              <a:rPr lang="en-US" altLang="ko-KR" dirty="0"/>
              <a:t>.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</a:t>
            </a:r>
            <a:r>
              <a:rPr lang="ko-KR" altLang="en-US" dirty="0"/>
              <a:t> </a:t>
            </a:r>
            <a:r>
              <a:rPr lang="ko-KR" altLang="en-US" dirty="0" smtClean="0"/>
              <a:t>스캔 영상화를 위해</a:t>
            </a:r>
            <a:endParaRPr lang="en-US" altLang="ko-KR" dirty="0" smtClean="0"/>
          </a:p>
          <a:p>
            <a:r>
              <a:rPr lang="ko-KR" altLang="en-US" dirty="0" smtClean="0"/>
              <a:t>다시 명령프롬프트에서 </a:t>
            </a:r>
            <a:r>
              <a:rPr lang="en-US" altLang="ko-KR" dirty="0" smtClean="0"/>
              <a:t>python –m </a:t>
            </a:r>
            <a:r>
              <a:rPr lang="en-US" altLang="ko-KR" dirty="0" err="1" smtClean="0"/>
              <a:t>tools.outputfiles_merge</a:t>
            </a:r>
            <a:r>
              <a:rPr lang="en-US" altLang="ko-KR" dirty="0"/>
              <a:t> </a:t>
            </a:r>
            <a:r>
              <a:rPr lang="en-US" altLang="ko-KR" dirty="0" err="1" smtClean="0"/>
              <a:t>user_models</a:t>
            </a:r>
            <a:r>
              <a:rPr lang="en-US" altLang="ko-KR" dirty="0" smtClean="0"/>
              <a:t>/Model_01/Line01_</a:t>
            </a:r>
          </a:p>
          <a:p>
            <a:r>
              <a:rPr lang="ko-KR" altLang="en-US" dirty="0" smtClean="0"/>
              <a:t>을 실행하면 </a:t>
            </a:r>
            <a:r>
              <a:rPr lang="en-US" altLang="ko-KR" dirty="0" smtClean="0"/>
              <a:t>Line01_merged.out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이후 </a:t>
            </a:r>
            <a:r>
              <a:rPr lang="en-US" altLang="ko-KR" dirty="0" smtClean="0">
                <a:sym typeface="Wingdings" panose="05000000000000000000" pitchFamily="2" charset="2"/>
              </a:rPr>
              <a:t>tools/</a:t>
            </a:r>
            <a:r>
              <a:rPr lang="en-US" altLang="ko-KR" dirty="0" err="1" smtClean="0">
                <a:sym typeface="Wingdings" panose="05000000000000000000" pitchFamily="2" charset="2"/>
              </a:rPr>
              <a:t>MATLAB_scripts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폴더로 이동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 err="1">
                <a:sym typeface="Wingdings" panose="05000000000000000000" pitchFamily="2" charset="2"/>
              </a:rPr>
              <a:t>p</a:t>
            </a:r>
            <a:r>
              <a:rPr lang="en-US" altLang="ko-KR" dirty="0" err="1" smtClean="0">
                <a:sym typeface="Wingdings" panose="05000000000000000000" pitchFamily="2" charset="2"/>
              </a:rPr>
              <a:t>lot_Bscan.m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</a:t>
            </a:r>
            <a:r>
              <a:rPr lang="en-US" altLang="ko-KR" dirty="0" smtClean="0">
                <a:sym typeface="Wingdings" panose="05000000000000000000" pitchFamily="2" charset="2"/>
              </a:rPr>
              <a:t> MATLAB</a:t>
            </a:r>
            <a:r>
              <a:rPr lang="ko-KR" altLang="en-US" dirty="0" smtClean="0">
                <a:sym typeface="Wingdings" panose="05000000000000000000" pitchFamily="2" charset="2"/>
              </a:rPr>
              <a:t>으로 열어서 실행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데이터 파일 선택해야 하는데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 err="1" smtClean="0">
                <a:sym typeface="Wingdings" panose="05000000000000000000" pitchFamily="2" charset="2"/>
              </a:rPr>
              <a:t>user_models</a:t>
            </a:r>
            <a:r>
              <a:rPr lang="en-US" altLang="ko-KR" dirty="0" smtClean="0">
                <a:sym typeface="Wingdings" panose="05000000000000000000" pitchFamily="2" charset="2"/>
              </a:rPr>
              <a:t>/Model_01/Line01_merged.out </a:t>
            </a:r>
            <a:r>
              <a:rPr lang="ko-KR" altLang="en-US" dirty="0" smtClean="0">
                <a:sym typeface="Wingdings" panose="05000000000000000000" pitchFamily="2" charset="2"/>
              </a:rPr>
              <a:t>파일 선택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MATLAB </a:t>
            </a:r>
            <a:r>
              <a:rPr lang="ko-KR" altLang="en-US" dirty="0" smtClean="0">
                <a:sym typeface="Wingdings" panose="05000000000000000000" pitchFamily="2" charset="2"/>
              </a:rPr>
              <a:t>커맨드 창에서 </a:t>
            </a:r>
            <a:r>
              <a:rPr lang="en-US" altLang="ko-KR" dirty="0" smtClean="0">
                <a:sym typeface="Wingdings" panose="05000000000000000000" pitchFamily="2" charset="2"/>
              </a:rPr>
              <a:t>Ex, </a:t>
            </a:r>
            <a:r>
              <a:rPr lang="en-US" altLang="ko-KR" dirty="0" err="1" smtClean="0">
                <a:sym typeface="Wingdings" panose="05000000000000000000" pitchFamily="2" charset="2"/>
              </a:rPr>
              <a:t>Ey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Ez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중에 선택하라고 나옴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err="1" smtClean="0">
                <a:sym typeface="Wingdings" panose="05000000000000000000" pitchFamily="2" charset="2"/>
              </a:rPr>
              <a:t>모델링된</a:t>
            </a:r>
            <a:r>
              <a:rPr lang="ko-KR" altLang="en-US" dirty="0" smtClean="0">
                <a:sym typeface="Wingdings" panose="05000000000000000000" pitchFamily="2" charset="2"/>
              </a:rPr>
              <a:t> 안테나는 </a:t>
            </a:r>
            <a:r>
              <a:rPr lang="en-US" altLang="ko-KR" dirty="0" smtClean="0">
                <a:sym typeface="Wingdings" panose="05000000000000000000" pitchFamily="2" charset="2"/>
              </a:rPr>
              <a:t>X</a:t>
            </a:r>
            <a:r>
              <a:rPr lang="ko-KR" altLang="en-US" dirty="0" smtClean="0">
                <a:sym typeface="Wingdings" panose="05000000000000000000" pitchFamily="2" charset="2"/>
              </a:rPr>
              <a:t>축으로 설정되어 있으므로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Ex </a:t>
            </a:r>
            <a:r>
              <a:rPr lang="ko-KR" altLang="en-US" dirty="0" smtClean="0">
                <a:sym typeface="Wingdings" panose="05000000000000000000" pitchFamily="2" charset="2"/>
              </a:rPr>
              <a:t>입력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48031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850" y="298451"/>
            <a:ext cx="10515600" cy="615950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.in </a:t>
            </a:r>
            <a:r>
              <a:rPr lang="ko-KR" altLang="en-US" sz="3200" b="1" dirty="0" smtClean="0"/>
              <a:t>파일 </a:t>
            </a:r>
            <a:r>
              <a:rPr lang="en-US" altLang="ko-KR" sz="3200" b="1" dirty="0" smtClean="0"/>
              <a:t>(Model_01) </a:t>
            </a:r>
            <a:r>
              <a:rPr lang="ko-KR" altLang="en-US" sz="3200" b="1" dirty="0" smtClean="0"/>
              <a:t>시뮬레이션 결과</a:t>
            </a:r>
            <a:endParaRPr lang="ko-KR" altLang="en-US" sz="32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069583"/>
            <a:ext cx="8448130" cy="4610100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8077200" y="2438400"/>
            <a:ext cx="59055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667750" y="2263259"/>
            <a:ext cx="49573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TX, RX </a:t>
            </a:r>
            <a:r>
              <a:rPr lang="ko-KR" altLang="en-US" dirty="0" smtClean="0"/>
              <a:t>안테나 </a:t>
            </a:r>
            <a:r>
              <a:rPr lang="ko-KR" altLang="en-US" dirty="0" err="1" smtClean="0"/>
              <a:t>직접파</a:t>
            </a:r>
            <a:r>
              <a:rPr lang="ko-KR" altLang="en-US" dirty="0" smtClean="0"/>
              <a:t> 신호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직접파</a:t>
            </a:r>
            <a:r>
              <a:rPr lang="ko-KR" altLang="en-US" dirty="0" smtClean="0"/>
              <a:t> 신호는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땅속으로 전파가 투과되지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않고 </a:t>
            </a:r>
            <a:r>
              <a:rPr lang="en-US" altLang="ko-KR" dirty="0" smtClean="0"/>
              <a:t>TX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RX </a:t>
            </a:r>
            <a:r>
              <a:rPr lang="ko-KR" altLang="en-US" dirty="0" smtClean="0"/>
              <a:t>쪽으로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지표면을 따라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전파가 바로 전달된 신호임</a:t>
            </a:r>
            <a:r>
              <a:rPr lang="en-US" altLang="ko-KR" dirty="0" smtClean="0"/>
              <a:t>.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4998470" y="4029075"/>
            <a:ext cx="1649980" cy="1805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648450" y="5679683"/>
            <a:ext cx="4957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싱크홀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공동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모델 </a:t>
            </a:r>
            <a:r>
              <a:rPr lang="ko-KR" altLang="en-US" dirty="0" smtClean="0"/>
              <a:t>반사신호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전파 감쇠로 </a:t>
            </a:r>
            <a:r>
              <a:rPr lang="ko-KR" altLang="en-US" dirty="0" err="1" smtClean="0"/>
              <a:t>싱크홀</a:t>
            </a:r>
            <a:r>
              <a:rPr lang="ko-KR" altLang="en-US" dirty="0" smtClean="0"/>
              <a:t> 반사신호 크기 약화됨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24805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680</Words>
  <Application>Microsoft Office PowerPoint</Application>
  <PresentationFormat>와이드스크린</PresentationFormat>
  <Paragraphs>95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GPRMAX SIMULATION</vt:lpstr>
      <vt:lpstr>Install</vt:lpstr>
      <vt:lpstr>실행 &amp;업데이트</vt:lpstr>
      <vt:lpstr>실행 &amp;업데이트</vt:lpstr>
      <vt:lpstr>GPR 스캔 기본 개념</vt:lpstr>
      <vt:lpstr>.in 파일 (Model_01)</vt:lpstr>
      <vt:lpstr>.in 파일 (Model_01)</vt:lpstr>
      <vt:lpstr>.in 파일 (Model_01)</vt:lpstr>
      <vt:lpstr>.in 파일 (Model_01) 시뮬레이션 결과</vt:lpstr>
      <vt:lpstr>.in 파일 (Model_02)의 결과</vt:lpstr>
      <vt:lpstr>기타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GPRMAX SIMULATOR</dc:title>
  <dc:creator>WKANG</dc:creator>
  <cp:lastModifiedBy>Kang Woong</cp:lastModifiedBy>
  <cp:revision>26</cp:revision>
  <dcterms:created xsi:type="dcterms:W3CDTF">2020-02-04T07:05:51Z</dcterms:created>
  <dcterms:modified xsi:type="dcterms:W3CDTF">2020-02-08T01:20:17Z</dcterms:modified>
</cp:coreProperties>
</file>