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3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4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41"/>
  </p:notesMasterIdLst>
  <p:sldIdLst>
    <p:sldId id="258" r:id="rId6"/>
    <p:sldId id="356" r:id="rId7"/>
    <p:sldId id="267" r:id="rId8"/>
    <p:sldId id="266" r:id="rId9"/>
    <p:sldId id="275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278" r:id="rId20"/>
    <p:sldId id="366" r:id="rId21"/>
    <p:sldId id="384" r:id="rId22"/>
    <p:sldId id="367" r:id="rId23"/>
    <p:sldId id="368" r:id="rId24"/>
    <p:sldId id="369" r:id="rId25"/>
    <p:sldId id="370" r:id="rId26"/>
    <p:sldId id="371" r:id="rId27"/>
    <p:sldId id="372" r:id="rId28"/>
    <p:sldId id="270" r:id="rId29"/>
    <p:sldId id="383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0" autoAdjust="0"/>
    <p:restoredTop sz="94660"/>
  </p:normalViewPr>
  <p:slideViewPr>
    <p:cSldViewPr snapToGrid="0" showGuides="1">
      <p:cViewPr varScale="1">
        <p:scale>
          <a:sx n="39" d="100"/>
          <a:sy n="39" d="100"/>
        </p:scale>
        <p:origin x="108" y="1308"/>
      </p:cViewPr>
      <p:guideLst>
        <p:guide orient="horz" pos="3262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 userDrawn="1"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/>
          <p:cNvSpPr/>
          <p:nvPr userDrawn="1"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 userDrawn="1"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/>
          <p:cNvSpPr/>
          <p:nvPr userDrawn="1"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 userDrawn="1"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 userDrawn="1"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 userDrawn="1"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 userDrawn="1"/>
        </p:nvSpPr>
        <p:spPr>
          <a:xfrm>
            <a:off x="14947018" y="5399098"/>
            <a:ext cx="2788308" cy="278830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 userDrawn="1"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 userDrawn="1"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 userDrawn="1"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 userDrawn="1"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75547" y="3719292"/>
            <a:ext cx="4608971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108616" y="3583183"/>
            <a:ext cx="3838048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9632132" y="5404718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08081" y="5382994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4397766"/>
            <a:ext cx="3936531" cy="1937350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639094" y="6688663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608595" y="6648520"/>
            <a:ext cx="32142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2175047" y="4237086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7409364" y="4255782"/>
            <a:ext cx="2992308" cy="1161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5070315" y="6146235"/>
            <a:ext cx="2534050" cy="12951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8603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06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48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158718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9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  <p:sldLayoutId id="2147483813" r:id="rId15"/>
    <p:sldLayoutId id="2147483814" r:id="rId16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  <p:sldLayoutId id="2147483811" r:id="rId16"/>
    <p:sldLayoutId id="2147483812" r:id="rId17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7200" dirty="0"/>
              <a:t>Image Processing</a:t>
            </a:r>
            <a:endParaRPr kumimoji="1" lang="ja-JP" altLang="en-US" sz="72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3600" dirty="0"/>
              <a:t>Team Project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217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14"/>
    </mc:Choice>
    <mc:Fallback xmlns="">
      <p:transition advTm="9314"/>
    </mc:Fallback>
  </mc:AlternateContent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Project Topic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91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"/>
    </mc:Choice>
    <mc:Fallback xmlns="">
      <p:transition advTm="337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テキスト プレースホルダー 9"/>
          <p:cNvSpPr>
            <a:spLocks noGrp="1"/>
          </p:cNvSpPr>
          <p:nvPr>
            <p:ph type="body" sz="quarter" idx="11"/>
          </p:nvPr>
        </p:nvSpPr>
        <p:spPr>
          <a:solidFill>
            <a:schemeClr val="accent4">
              <a:alpha val="7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Project Topic</a:t>
            </a:r>
            <a:endParaRPr kumimoji="1" lang="ja-JP" altLang="en-US" dirty="0"/>
          </a:p>
        </p:txBody>
      </p:sp>
      <p:pic>
        <p:nvPicPr>
          <p:cNvPr id="23" name="図プレースホルダー 22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9666" y="2620662"/>
            <a:ext cx="630000" cy="630000"/>
          </a:xfrm>
        </p:spPr>
      </p:pic>
      <p:sp>
        <p:nvSpPr>
          <p:cNvPr id="27" name="テキスト プレースホルダー 26"/>
          <p:cNvSpPr>
            <a:spLocks noGrp="1"/>
          </p:cNvSpPr>
          <p:nvPr>
            <p:ph type="body" sz="quarter" idx="24"/>
          </p:nvPr>
        </p:nvSpPr>
        <p:spPr>
          <a:solidFill>
            <a:schemeClr val="accent4">
              <a:alpha val="7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5"/>
          </p:nvPr>
        </p:nvSpPr>
        <p:spPr>
          <a:solidFill>
            <a:schemeClr val="accent4">
              <a:alpha val="7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6"/>
          </p:nvPr>
        </p:nvSpPr>
        <p:spPr>
          <a:solidFill>
            <a:schemeClr val="accent4">
              <a:alpha val="7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7"/>
          </p:nvPr>
        </p:nvSpPr>
        <p:spPr>
          <a:solidFill>
            <a:schemeClr val="accent4">
              <a:alpha val="7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AC1A27-4156-4547-84CC-D02501BF66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z="4800" dirty="0"/>
              <a:t>Idea</a:t>
            </a:r>
            <a:endParaRPr lang="ko-KR" altLang="en-US" sz="48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EFF6B3-69E1-4D8B-BCDF-F4D548CC30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50600" y="4551698"/>
            <a:ext cx="6415029" cy="2434959"/>
          </a:xfrm>
        </p:spPr>
        <p:txBody>
          <a:bodyPr>
            <a:noAutofit/>
          </a:bodyPr>
          <a:lstStyle/>
          <a:p>
            <a:pPr algn="ctr"/>
            <a:r>
              <a:rPr lang="en-US" altLang="ko-KR" sz="4400" dirty="0"/>
              <a:t>Image Processing </a:t>
            </a:r>
          </a:p>
          <a:p>
            <a:pPr algn="ctr"/>
            <a:r>
              <a:rPr lang="en-US" altLang="ko-KR" sz="4400" dirty="0"/>
              <a:t>+ </a:t>
            </a:r>
          </a:p>
          <a:p>
            <a:pPr algn="ctr"/>
            <a:r>
              <a:rPr lang="en-US" altLang="ko-KR" sz="4400" dirty="0"/>
              <a:t>Cryptography</a:t>
            </a:r>
            <a:endParaRPr lang="ko-KR" altLang="en-US" sz="44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1E072A9-57FD-4852-AECC-5A2977F3B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00" y="2620662"/>
            <a:ext cx="5484837" cy="462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941"/>
    </mc:Choice>
    <mc:Fallback xmlns="">
      <p:transition advTm="794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Team Leader &amp; Member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4800" dirty="0"/>
              <a:t>Project Topic</a:t>
            </a:r>
            <a:endParaRPr kumimoji="1" lang="ja-JP" altLang="en-US" sz="4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2B0AA-6A22-4ED1-9CA8-86B1C37A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54" y="1315074"/>
            <a:ext cx="4079939" cy="7470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C79186-C334-4153-808C-F42DD051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57" y="3028836"/>
            <a:ext cx="11140078" cy="61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2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50"/>
    </mc:Choice>
    <mc:Fallback xmlns="">
      <p:transition advTm="26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Project Topic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Convert Text to Image</a:t>
            </a:r>
            <a:endParaRPr kumimoji="1" lang="ja-JP" altLang="en-US" sz="4800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48"/>
          </p:nvPr>
        </p:nvSpPr>
        <p:spPr>
          <a:xfrm>
            <a:off x="7559873" y="4618887"/>
            <a:ext cx="4313806" cy="747032"/>
          </a:xfrm>
        </p:spPr>
        <p:txBody>
          <a:bodyPr/>
          <a:lstStyle/>
          <a:p>
            <a:pPr algn="just"/>
            <a:r>
              <a:rPr kumimoji="1" lang="en-US" altLang="ja-JP" sz="3600" dirty="0"/>
              <a:t>      Encryption</a:t>
            </a:r>
            <a:endParaRPr kumimoji="1" lang="ja-JP" altLang="en-US" sz="3600" dirty="0"/>
          </a:p>
        </p:txBody>
      </p:sp>
      <p:pic>
        <p:nvPicPr>
          <p:cNvPr id="34" name="図プレースホルダー 3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85298" y="4682908"/>
            <a:ext cx="618989" cy="618989"/>
          </a:xfrm>
        </p:spPr>
      </p:pic>
      <p:sp>
        <p:nvSpPr>
          <p:cNvPr id="2" name="図プレースホルダー 1"/>
          <p:cNvSpPr>
            <a:spLocks noGrp="1"/>
          </p:cNvSpPr>
          <p:nvPr>
            <p:ph type="pic" sz="quarter" idx="49"/>
          </p:nvPr>
        </p:nvSpPr>
        <p:spPr>
          <a:xfrm>
            <a:off x="1" y="2684462"/>
            <a:ext cx="6093616" cy="4421187"/>
          </a:xfrm>
        </p:spPr>
      </p:sp>
      <p:sp>
        <p:nvSpPr>
          <p:cNvPr id="5" name="図プレースホルダー 4"/>
          <p:cNvSpPr>
            <a:spLocks noGrp="1"/>
          </p:cNvSpPr>
          <p:nvPr>
            <p:ph type="pic" sz="quarter" idx="50"/>
          </p:nvPr>
        </p:nvSpPr>
        <p:spPr/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50F3C8-A2C1-4117-BF0E-298C0333A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40" y="4393561"/>
            <a:ext cx="4420732" cy="1105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B19273-10D5-4EDE-AC2A-402831F3F96C}"/>
              </a:ext>
            </a:extLst>
          </p:cNvPr>
          <p:cNvSpPr txBox="1"/>
          <p:nvPr/>
        </p:nvSpPr>
        <p:spPr>
          <a:xfrm>
            <a:off x="864740" y="2996335"/>
            <a:ext cx="4313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Input</a:t>
            </a:r>
            <a:endParaRPr lang="ko-KR" altLang="en-US" sz="60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4ABBA5E-1AE0-4297-980D-C2F427E998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4" t="3496" r="23797" b="3122"/>
          <a:stretch/>
        </p:blipFill>
        <p:spPr>
          <a:xfrm>
            <a:off x="13612788" y="4011998"/>
            <a:ext cx="3158126" cy="25453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98E28D-FFCA-4CE3-9118-4D52FF67A673}"/>
              </a:ext>
            </a:extLst>
          </p:cNvPr>
          <p:cNvSpPr txBox="1"/>
          <p:nvPr/>
        </p:nvSpPr>
        <p:spPr>
          <a:xfrm>
            <a:off x="13109454" y="2996335"/>
            <a:ext cx="4313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Result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9034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21"/>
    </mc:Choice>
    <mc:Fallback xmlns="">
      <p:transition advTm="672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Project Topic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Convert Image to text</a:t>
            </a:r>
            <a:endParaRPr kumimoji="1" lang="ja-JP" altLang="en-US" sz="4800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48"/>
          </p:nvPr>
        </p:nvSpPr>
        <p:spPr>
          <a:xfrm>
            <a:off x="7559873" y="4618887"/>
            <a:ext cx="4313806" cy="747032"/>
          </a:xfrm>
        </p:spPr>
        <p:txBody>
          <a:bodyPr/>
          <a:lstStyle/>
          <a:p>
            <a:pPr algn="just"/>
            <a:r>
              <a:rPr kumimoji="1" lang="en-US" altLang="ja-JP" sz="3600" dirty="0"/>
              <a:t>      decryption</a:t>
            </a:r>
            <a:endParaRPr kumimoji="1" lang="ja-JP" altLang="en-US" sz="3600" dirty="0"/>
          </a:p>
        </p:txBody>
      </p:sp>
      <p:pic>
        <p:nvPicPr>
          <p:cNvPr id="34" name="図プレースホルダー 3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85298" y="4682908"/>
            <a:ext cx="618989" cy="618989"/>
          </a:xfrm>
        </p:spPr>
      </p:pic>
      <p:sp>
        <p:nvSpPr>
          <p:cNvPr id="2" name="図プレースホルダー 1"/>
          <p:cNvSpPr>
            <a:spLocks noGrp="1"/>
          </p:cNvSpPr>
          <p:nvPr>
            <p:ph type="pic" sz="quarter" idx="49"/>
          </p:nvPr>
        </p:nvSpPr>
        <p:spPr>
          <a:xfrm>
            <a:off x="1" y="2684462"/>
            <a:ext cx="6093616" cy="4421187"/>
          </a:xfrm>
        </p:spPr>
      </p:sp>
      <p:sp>
        <p:nvSpPr>
          <p:cNvPr id="5" name="図プレースホルダー 4"/>
          <p:cNvSpPr>
            <a:spLocks noGrp="1"/>
          </p:cNvSpPr>
          <p:nvPr>
            <p:ph type="pic" sz="quarter" idx="50"/>
          </p:nvPr>
        </p:nvSpPr>
        <p:spPr/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50F3C8-A2C1-4117-BF0E-298C0333A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454" y="4453640"/>
            <a:ext cx="4420732" cy="1105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B19273-10D5-4EDE-AC2A-402831F3F96C}"/>
              </a:ext>
            </a:extLst>
          </p:cNvPr>
          <p:cNvSpPr txBox="1"/>
          <p:nvPr/>
        </p:nvSpPr>
        <p:spPr>
          <a:xfrm>
            <a:off x="864740" y="2996335"/>
            <a:ext cx="4313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Input</a:t>
            </a:r>
            <a:endParaRPr lang="ko-KR" altLang="en-US" sz="60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4ABBA5E-1AE0-4297-980D-C2F427E998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4" t="3496" r="23797" b="3122"/>
          <a:stretch/>
        </p:blipFill>
        <p:spPr>
          <a:xfrm>
            <a:off x="1351542" y="4011998"/>
            <a:ext cx="3158126" cy="25453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98E28D-FFCA-4CE3-9118-4D52FF67A673}"/>
              </a:ext>
            </a:extLst>
          </p:cNvPr>
          <p:cNvSpPr txBox="1"/>
          <p:nvPr/>
        </p:nvSpPr>
        <p:spPr>
          <a:xfrm>
            <a:off x="13109454" y="2996335"/>
            <a:ext cx="4313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Result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52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21"/>
    </mc:Choice>
    <mc:Fallback xmlns="">
      <p:transition advTm="672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F5E997A-DB4A-4100-8B87-09EF804A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Character mapping	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Create tree</a:t>
            </a:r>
            <a:endParaRPr kumimoji="1" lang="ja-JP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79C475E-5ACF-4568-A133-EA311B5E8A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Make the new text by traversal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2BAD39C2-4F52-45B0-B8F7-C390E95875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Mapping the table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E2209D6-0333-45C7-A3BA-968612E1D4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Convert the table to tree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A32B8FBA-6380-419A-9EFE-3E8B2F395E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Read the text from tree</a:t>
            </a:r>
            <a:endParaRPr lang="ko-KR" altLang="en-US" dirty="0"/>
          </a:p>
        </p:txBody>
      </p:sp>
      <p:pic>
        <p:nvPicPr>
          <p:cNvPr id="49" name="図プレースホルダー 48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57763" y="7572375"/>
            <a:ext cx="630237" cy="630238"/>
          </a:xfrm>
        </p:spPr>
      </p:pic>
      <p:pic>
        <p:nvPicPr>
          <p:cNvPr id="48" name="図プレースホルダー 47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572375"/>
            <a:ext cx="630238" cy="630238"/>
          </a:xfrm>
        </p:spPr>
      </p:pic>
      <p:pic>
        <p:nvPicPr>
          <p:cNvPr id="47" name="図プレースホルダー 46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572375"/>
            <a:ext cx="630238" cy="630238"/>
          </a:xfrm>
        </p:spPr>
      </p:pic>
    </p:spTree>
    <p:extLst>
      <p:ext uri="{BB962C8B-B14F-4D97-AF65-F5344CB8AC3E}">
        <p14:creationId xmlns:p14="http://schemas.microsoft.com/office/powerpoint/2010/main" val="278900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88"/>
    </mc:Choice>
    <mc:Fallback xmlns="">
      <p:transition advTm="898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4800" dirty="0"/>
              <a:t>Convert Text to Image (Input:  image</a:t>
            </a:r>
            <a:r>
              <a:rPr kumimoji="1" lang="ko-KR" altLang="en-US" sz="4800" dirty="0"/>
              <a:t> </a:t>
            </a:r>
            <a:r>
              <a:rPr kumimoji="1" lang="en-US" altLang="ja-JP" sz="4800" dirty="0"/>
              <a:t>, Key)</a:t>
            </a:r>
            <a:endParaRPr kumimoji="1" lang="ja-JP" altLang="en-US" sz="4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2B0AA-6A22-4ED1-9CA8-86B1C37A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54" y="1315074"/>
            <a:ext cx="4079939" cy="7470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0D19FF-87AC-41CB-92BE-89D8037CD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925" y="6174392"/>
            <a:ext cx="5864256" cy="11831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D2F62A-8858-4CB0-A7B9-5D1DA32FC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14" y="4953510"/>
            <a:ext cx="8913292" cy="2590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7B55D13-7AF7-487E-AA43-757326CC9E5F}"/>
              </a:ext>
            </a:extLst>
          </p:cNvPr>
          <p:cNvSpPr/>
          <p:nvPr/>
        </p:nvSpPr>
        <p:spPr>
          <a:xfrm>
            <a:off x="3991878" y="7359722"/>
            <a:ext cx="2853765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t">
              <a:lnSpc>
                <a:spcPct val="107000"/>
              </a:lnSpc>
              <a:spcAft>
                <a:spcPts val="800"/>
              </a:spcAft>
            </a:pPr>
            <a:r>
              <a:rPr lang="ko-KR" altLang="ko-KR" sz="4000" b="1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boy.jpg</a:t>
            </a:r>
            <a:endParaRPr lang="ko-KR" altLang="ko-KR" sz="4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50"/>
    </mc:Choice>
    <mc:Fallback xmlns="">
      <p:transition advTm="265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53BDE5E-3F7A-4BE4-BB2D-9D836F1C6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1000" dirty="0"/>
              <a:t>Encryption</a:t>
            </a:r>
            <a:endParaRPr lang="ko-KR" altLang="en-US" sz="11000" dirty="0"/>
          </a:p>
        </p:txBody>
      </p:sp>
    </p:spTree>
    <p:extLst>
      <p:ext uri="{BB962C8B-B14F-4D97-AF65-F5344CB8AC3E}">
        <p14:creationId xmlns:p14="http://schemas.microsoft.com/office/powerpoint/2010/main" val="204210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4800" dirty="0"/>
              <a:t>1) Map each character to a matrix</a:t>
            </a:r>
            <a:endParaRPr kumimoji="1" lang="ja-JP" altLang="en-US" sz="4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2B0AA-6A22-4ED1-9CA8-86B1C37A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54" y="1315074"/>
            <a:ext cx="4079939" cy="747031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0817DC-EB17-427A-B7B1-2ADC5391943B}"/>
              </a:ext>
            </a:extLst>
          </p:cNvPr>
          <p:cNvGrpSpPr/>
          <p:nvPr/>
        </p:nvGrpSpPr>
        <p:grpSpPr>
          <a:xfrm>
            <a:off x="3214923" y="4715671"/>
            <a:ext cx="11892600" cy="4339048"/>
            <a:chOff x="4292125" y="4409256"/>
            <a:chExt cx="11892600" cy="433904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B5D9F32-4D63-4799-A653-05B3C038C418}"/>
                </a:ext>
              </a:extLst>
            </p:cNvPr>
            <p:cNvSpPr/>
            <p:nvPr/>
          </p:nvSpPr>
          <p:spPr>
            <a:xfrm>
              <a:off x="4292125" y="5142706"/>
              <a:ext cx="210867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chemeClr val="tx2"/>
                  </a:solidFill>
                </a:rPr>
                <a:t>I</a:t>
              </a:r>
              <a:endParaRPr lang="ko-KR" altLang="en-US" sz="6000" dirty="0">
                <a:solidFill>
                  <a:schemeClr val="tx2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45CB678-F539-49C1-8182-78FF3E2193D9}"/>
                </a:ext>
              </a:extLst>
            </p:cNvPr>
            <p:cNvSpPr/>
            <p:nvPr/>
          </p:nvSpPr>
          <p:spPr>
            <a:xfrm>
              <a:off x="4292125" y="7242609"/>
              <a:ext cx="210867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chemeClr val="tx2"/>
                  </a:solidFill>
                </a:rPr>
                <a:t>a</a:t>
              </a:r>
              <a:endParaRPr lang="ko-KR" altLang="en-US" sz="6000" dirty="0">
                <a:solidFill>
                  <a:schemeClr val="tx2"/>
                </a:solidFill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EF51B68-CDAE-46C8-8868-1DDBE0F0B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9918" y="4879362"/>
              <a:ext cx="2998238" cy="138380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503BE02-5992-4F36-83E4-2157080D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9918" y="6992876"/>
              <a:ext cx="2998238" cy="138380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BF45B1C-179D-4BE0-9CA8-38275E5B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949" y="4519378"/>
              <a:ext cx="2008484" cy="193210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774F2F8-41B7-4189-885D-A78A8717E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947" y="6752576"/>
              <a:ext cx="1944225" cy="1995728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94A5B09-4EEE-409E-81CE-52A7E07BE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48572" y="4793527"/>
              <a:ext cx="2998238" cy="138380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67EA321-DDA4-4EC4-9056-D2859918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47963" y="7058539"/>
              <a:ext cx="2998238" cy="138380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3B8FCF3-6EF4-4B02-A6F0-73BCA75C8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20344" y="4409256"/>
              <a:ext cx="2382650" cy="189036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735AC4A-A575-4573-8E3C-997C83902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20344" y="6738695"/>
              <a:ext cx="2464381" cy="1817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753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50"/>
    </mc:Choice>
    <mc:Fallback xmlns="">
      <p:transition advTm="265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4800" dirty="0"/>
              <a:t>2) Use the Text to create a tree</a:t>
            </a:r>
            <a:endParaRPr kumimoji="1" lang="ja-JP" altLang="en-US" sz="4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2B0AA-6A22-4ED1-9CA8-86B1C37A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54" y="1315074"/>
            <a:ext cx="4079939" cy="747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705E70-8728-4763-AF60-F8B2A3C89A0E}"/>
              </a:ext>
            </a:extLst>
          </p:cNvPr>
          <p:cNvSpPr txBox="1"/>
          <p:nvPr/>
        </p:nvSpPr>
        <p:spPr>
          <a:xfrm>
            <a:off x="3200400" y="5814918"/>
            <a:ext cx="3963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tx2"/>
                </a:solidFill>
              </a:rPr>
              <a:t>I am a boy</a:t>
            </a:r>
            <a:endParaRPr lang="ko-KR" altLang="en-US" sz="5400" dirty="0">
              <a:solidFill>
                <a:schemeClr val="tx2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028E64C-243E-49E4-AE55-F3F478DB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254" y="5584682"/>
            <a:ext cx="2998238" cy="138380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ABBDBF5C-F97F-426F-B3C4-CFB50456BF19}"/>
              </a:ext>
            </a:extLst>
          </p:cNvPr>
          <p:cNvGrpSpPr/>
          <p:nvPr/>
        </p:nvGrpSpPr>
        <p:grpSpPr>
          <a:xfrm>
            <a:off x="10738924" y="4538805"/>
            <a:ext cx="6119323" cy="3925603"/>
            <a:chOff x="263040" y="2957513"/>
            <a:chExt cx="4044756" cy="238323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3045CDD-43D7-4238-959F-17E58EB2D41A}"/>
                </a:ext>
              </a:extLst>
            </p:cNvPr>
            <p:cNvSpPr/>
            <p:nvPr/>
          </p:nvSpPr>
          <p:spPr>
            <a:xfrm>
              <a:off x="1930316" y="29575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2"/>
                  </a:solidFill>
                </a:rPr>
                <a:t>I</a:t>
              </a:r>
              <a:endParaRPr lang="ko-KR" altLang="en-US" sz="2800" dirty="0">
                <a:solidFill>
                  <a:schemeClr val="tx2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F066DB7-1FDF-4276-B4E4-023B107C4D58}"/>
                </a:ext>
              </a:extLst>
            </p:cNvPr>
            <p:cNvSpPr/>
            <p:nvPr/>
          </p:nvSpPr>
          <p:spPr>
            <a:xfrm>
              <a:off x="951702" y="3944805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2"/>
                  </a:solidFill>
                </a:rPr>
                <a:t>a</a:t>
              </a:r>
              <a:endParaRPr lang="ko-KR" altLang="en-US" sz="3200" dirty="0">
                <a:solidFill>
                  <a:schemeClr val="tx2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AC6360E-93AF-408F-83B3-740C1AF882C1}"/>
                </a:ext>
              </a:extLst>
            </p:cNvPr>
            <p:cNvSpPr/>
            <p:nvPr/>
          </p:nvSpPr>
          <p:spPr>
            <a:xfrm>
              <a:off x="3008936" y="3877026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2"/>
                  </a:solidFill>
                </a:rPr>
                <a:t>m</a:t>
              </a:r>
              <a:endParaRPr lang="ko-KR" altLang="en-US" sz="3200" dirty="0">
                <a:solidFill>
                  <a:schemeClr val="tx2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41F13E7-BCDF-451D-A6AC-2950ACD0F37F}"/>
                </a:ext>
              </a:extLst>
            </p:cNvPr>
            <p:cNvSpPr/>
            <p:nvPr/>
          </p:nvSpPr>
          <p:spPr>
            <a:xfrm>
              <a:off x="263040" y="48244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2"/>
                  </a:solidFill>
                </a:rPr>
                <a:t>a</a:t>
              </a:r>
              <a:endParaRPr lang="ko-KR" altLang="en-US" sz="3200" dirty="0">
                <a:solidFill>
                  <a:schemeClr val="tx2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8A7EC1C-7B92-4EBF-A515-CDF0EBDE61F2}"/>
                </a:ext>
              </a:extLst>
            </p:cNvPr>
            <p:cNvSpPr/>
            <p:nvPr/>
          </p:nvSpPr>
          <p:spPr>
            <a:xfrm>
              <a:off x="1595723" y="4869262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2"/>
                  </a:solidFill>
                </a:rPr>
                <a:t>b</a:t>
              </a:r>
              <a:endParaRPr lang="ko-KR" altLang="en-US" sz="3200" dirty="0">
                <a:solidFill>
                  <a:schemeClr val="tx2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D2E7A10-29B9-4093-9147-9592E8F8C9B4}"/>
                </a:ext>
              </a:extLst>
            </p:cNvPr>
            <p:cNvSpPr/>
            <p:nvPr/>
          </p:nvSpPr>
          <p:spPr>
            <a:xfrm>
              <a:off x="2430379" y="4802588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2"/>
                  </a:solidFill>
                </a:rPr>
                <a:t>o</a:t>
              </a:r>
              <a:endParaRPr lang="ko-KR" altLang="en-US" sz="3200" dirty="0">
                <a:solidFill>
                  <a:schemeClr val="tx2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CC9698A-A452-4F72-AC41-EF7724F875F8}"/>
                </a:ext>
              </a:extLst>
            </p:cNvPr>
            <p:cNvSpPr/>
            <p:nvPr/>
          </p:nvSpPr>
          <p:spPr>
            <a:xfrm>
              <a:off x="3807733" y="480258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2"/>
                  </a:solidFill>
                </a:rPr>
                <a:t>y</a:t>
              </a:r>
              <a:endParaRPr lang="ko-KR" altLang="en-US" sz="3200" dirty="0">
                <a:solidFill>
                  <a:schemeClr val="tx2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C7004E5-8D24-4B17-ADFA-9011D8BF9CBA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513072" y="4347244"/>
              <a:ext cx="511863" cy="47716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D9B4FB0-7646-49F9-9869-1A88922F0F16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1378532" y="4347244"/>
              <a:ext cx="467223" cy="52201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F715787-ABF3-46CC-B9CF-8F1622C83953}"/>
                </a:ext>
              </a:extLst>
            </p:cNvPr>
            <p:cNvCxnSpPr>
              <a:cxnSpLocks/>
              <a:stCxn id="30" idx="7"/>
              <a:endCxn id="29" idx="3"/>
            </p:cNvCxnSpPr>
            <p:nvPr/>
          </p:nvCxnSpPr>
          <p:spPr>
            <a:xfrm flipV="1">
              <a:off x="1378532" y="3359952"/>
              <a:ext cx="625016" cy="6539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91028EB-C58B-416B-9E26-82F50D7DECBE}"/>
                </a:ext>
              </a:extLst>
            </p:cNvPr>
            <p:cNvCxnSpPr>
              <a:cxnSpLocks/>
              <a:stCxn id="31" idx="1"/>
              <a:endCxn id="29" idx="5"/>
            </p:cNvCxnSpPr>
            <p:nvPr/>
          </p:nvCxnSpPr>
          <p:spPr>
            <a:xfrm flipH="1" flipV="1">
              <a:off x="2357146" y="3359952"/>
              <a:ext cx="725023" cy="58612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ACBD4B4-0812-4FD3-9522-D582E94CE281}"/>
                </a:ext>
              </a:extLst>
            </p:cNvPr>
            <p:cNvCxnSpPr>
              <a:cxnSpLocks/>
              <a:stCxn id="34" idx="0"/>
              <a:endCxn id="31" idx="3"/>
            </p:cNvCxnSpPr>
            <p:nvPr/>
          </p:nvCxnSpPr>
          <p:spPr>
            <a:xfrm flipV="1">
              <a:off x="2680411" y="4279465"/>
              <a:ext cx="401758" cy="52312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58AB0DF-F096-4DF4-A8FE-B9109822B99C}"/>
                </a:ext>
              </a:extLst>
            </p:cNvPr>
            <p:cNvCxnSpPr>
              <a:cxnSpLocks/>
              <a:stCxn id="35" idx="1"/>
              <a:endCxn id="31" idx="5"/>
            </p:cNvCxnSpPr>
            <p:nvPr/>
          </p:nvCxnSpPr>
          <p:spPr>
            <a:xfrm flipH="1" flipV="1">
              <a:off x="3435766" y="4279465"/>
              <a:ext cx="445200" cy="5921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72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50"/>
    </mc:Choice>
    <mc:Fallback xmlns="">
      <p:transition advTm="26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75989" y="365034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sz="7200" dirty="0"/>
              <a:t>Text encryption &amp; decryption</a:t>
            </a:r>
            <a:endParaRPr kumimoji="1" lang="ja-JP" altLang="en-US" sz="72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3600" dirty="0"/>
              <a:t>Team Project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14"/>
    </mc:Choice>
    <mc:Fallback xmlns="">
      <p:transition advTm="9314"/>
    </mc:Fallback>
  </mc:AlternateContent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3200400" y="3049072"/>
            <a:ext cx="13347291" cy="1144042"/>
          </a:xfrm>
        </p:spPr>
        <p:txBody>
          <a:bodyPr/>
          <a:lstStyle/>
          <a:p>
            <a:r>
              <a:rPr kumimoji="1" lang="en-US" altLang="ja-JP" sz="4800" dirty="0"/>
              <a:t>3) Create the new text by traversing the tree in pre-order, in-order or post-order</a:t>
            </a:r>
            <a:endParaRPr kumimoji="1" lang="ja-JP" altLang="en-US" sz="4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2B0AA-6A22-4ED1-9CA8-86B1C37A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54" y="1315074"/>
            <a:ext cx="4079939" cy="7470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28E64C-243E-49E4-AE55-F3F478DB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881" y="6137601"/>
            <a:ext cx="2998238" cy="138380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ABBDBF5C-F97F-426F-B3C4-CFB50456BF19}"/>
              </a:ext>
            </a:extLst>
          </p:cNvPr>
          <p:cNvGrpSpPr/>
          <p:nvPr/>
        </p:nvGrpSpPr>
        <p:grpSpPr>
          <a:xfrm>
            <a:off x="1240962" y="4802348"/>
            <a:ext cx="6119323" cy="3925603"/>
            <a:chOff x="263040" y="2957513"/>
            <a:chExt cx="4044756" cy="238323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3045CDD-43D7-4238-959F-17E58EB2D41A}"/>
                </a:ext>
              </a:extLst>
            </p:cNvPr>
            <p:cNvSpPr/>
            <p:nvPr/>
          </p:nvSpPr>
          <p:spPr>
            <a:xfrm>
              <a:off x="1930316" y="29575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2"/>
                  </a:solidFill>
                </a:rPr>
                <a:t>I</a:t>
              </a:r>
              <a:endParaRPr lang="ko-KR" altLang="en-US" sz="2800" dirty="0">
                <a:solidFill>
                  <a:schemeClr val="tx2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F066DB7-1FDF-4276-B4E4-023B107C4D58}"/>
                </a:ext>
              </a:extLst>
            </p:cNvPr>
            <p:cNvSpPr/>
            <p:nvPr/>
          </p:nvSpPr>
          <p:spPr>
            <a:xfrm>
              <a:off x="951702" y="3944805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2"/>
                  </a:solidFill>
                </a:rPr>
                <a:t>a</a:t>
              </a:r>
              <a:endParaRPr lang="ko-KR" altLang="en-US" sz="3200" dirty="0">
                <a:solidFill>
                  <a:schemeClr val="tx2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AC6360E-93AF-408F-83B3-740C1AF882C1}"/>
                </a:ext>
              </a:extLst>
            </p:cNvPr>
            <p:cNvSpPr/>
            <p:nvPr/>
          </p:nvSpPr>
          <p:spPr>
            <a:xfrm>
              <a:off x="3008936" y="3877026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2"/>
                  </a:solidFill>
                </a:rPr>
                <a:t>m</a:t>
              </a:r>
              <a:endParaRPr lang="ko-KR" altLang="en-US" sz="3200" dirty="0">
                <a:solidFill>
                  <a:schemeClr val="tx2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41F13E7-BCDF-451D-A6AC-2950ACD0F37F}"/>
                </a:ext>
              </a:extLst>
            </p:cNvPr>
            <p:cNvSpPr/>
            <p:nvPr/>
          </p:nvSpPr>
          <p:spPr>
            <a:xfrm>
              <a:off x="263040" y="48244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2"/>
                  </a:solidFill>
                </a:rPr>
                <a:t>a</a:t>
              </a:r>
              <a:endParaRPr lang="ko-KR" altLang="en-US" sz="3200" dirty="0">
                <a:solidFill>
                  <a:schemeClr val="tx2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8A7EC1C-7B92-4EBF-A515-CDF0EBDE61F2}"/>
                </a:ext>
              </a:extLst>
            </p:cNvPr>
            <p:cNvSpPr/>
            <p:nvPr/>
          </p:nvSpPr>
          <p:spPr>
            <a:xfrm>
              <a:off x="1595723" y="4869262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2"/>
                  </a:solidFill>
                </a:rPr>
                <a:t>b</a:t>
              </a:r>
              <a:endParaRPr lang="ko-KR" altLang="en-US" sz="3200" dirty="0">
                <a:solidFill>
                  <a:schemeClr val="tx2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D2E7A10-29B9-4093-9147-9592E8F8C9B4}"/>
                </a:ext>
              </a:extLst>
            </p:cNvPr>
            <p:cNvSpPr/>
            <p:nvPr/>
          </p:nvSpPr>
          <p:spPr>
            <a:xfrm>
              <a:off x="2430379" y="4802588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2"/>
                  </a:solidFill>
                </a:rPr>
                <a:t>o</a:t>
              </a:r>
              <a:endParaRPr lang="ko-KR" altLang="en-US" sz="3200" dirty="0">
                <a:solidFill>
                  <a:schemeClr val="tx2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CC9698A-A452-4F72-AC41-EF7724F875F8}"/>
                </a:ext>
              </a:extLst>
            </p:cNvPr>
            <p:cNvSpPr/>
            <p:nvPr/>
          </p:nvSpPr>
          <p:spPr>
            <a:xfrm>
              <a:off x="3807733" y="480258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2"/>
                  </a:solidFill>
                </a:rPr>
                <a:t>y</a:t>
              </a:r>
              <a:endParaRPr lang="ko-KR" altLang="en-US" sz="3200" dirty="0">
                <a:solidFill>
                  <a:schemeClr val="tx2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C7004E5-8D24-4B17-ADFA-9011D8BF9CBA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513072" y="4347244"/>
              <a:ext cx="511863" cy="47716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D9B4FB0-7646-49F9-9869-1A88922F0F16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1378532" y="4347244"/>
              <a:ext cx="467223" cy="52201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F715787-ABF3-46CC-B9CF-8F1622C83953}"/>
                </a:ext>
              </a:extLst>
            </p:cNvPr>
            <p:cNvCxnSpPr>
              <a:cxnSpLocks/>
              <a:stCxn id="30" idx="7"/>
              <a:endCxn id="29" idx="3"/>
            </p:cNvCxnSpPr>
            <p:nvPr/>
          </p:nvCxnSpPr>
          <p:spPr>
            <a:xfrm flipV="1">
              <a:off x="1378532" y="3359952"/>
              <a:ext cx="625016" cy="6539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91028EB-C58B-416B-9E26-82F50D7DECBE}"/>
                </a:ext>
              </a:extLst>
            </p:cNvPr>
            <p:cNvCxnSpPr>
              <a:cxnSpLocks/>
              <a:stCxn id="31" idx="1"/>
              <a:endCxn id="29" idx="5"/>
            </p:cNvCxnSpPr>
            <p:nvPr/>
          </p:nvCxnSpPr>
          <p:spPr>
            <a:xfrm flipH="1" flipV="1">
              <a:off x="2357146" y="3359952"/>
              <a:ext cx="725023" cy="58612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ACBD4B4-0812-4FD3-9522-D582E94CE281}"/>
                </a:ext>
              </a:extLst>
            </p:cNvPr>
            <p:cNvCxnSpPr>
              <a:cxnSpLocks/>
              <a:stCxn id="34" idx="0"/>
              <a:endCxn id="31" idx="3"/>
            </p:cNvCxnSpPr>
            <p:nvPr/>
          </p:nvCxnSpPr>
          <p:spPr>
            <a:xfrm flipV="1">
              <a:off x="2680411" y="4279465"/>
              <a:ext cx="401758" cy="52312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58AB0DF-F096-4DF4-A8FE-B9109822B99C}"/>
                </a:ext>
              </a:extLst>
            </p:cNvPr>
            <p:cNvCxnSpPr>
              <a:cxnSpLocks/>
              <a:stCxn id="35" idx="1"/>
              <a:endCxn id="31" idx="5"/>
            </p:cNvCxnSpPr>
            <p:nvPr/>
          </p:nvCxnSpPr>
          <p:spPr>
            <a:xfrm flipH="1" flipV="1">
              <a:off x="3435766" y="4279465"/>
              <a:ext cx="445200" cy="5921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C62673A-D0D1-4AF8-9043-F2769F4E174B}"/>
              </a:ext>
            </a:extLst>
          </p:cNvPr>
          <p:cNvSpPr txBox="1"/>
          <p:nvPr/>
        </p:nvSpPr>
        <p:spPr>
          <a:xfrm>
            <a:off x="11201193" y="4572000"/>
            <a:ext cx="58458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2"/>
                </a:solidFill>
                <a:ea typeface="맑은 고딕" panose="020B0503020000020004" pitchFamily="50" charset="-127"/>
              </a:rPr>
              <a:t>Key=1 : pre-order</a:t>
            </a:r>
          </a:p>
          <a:p>
            <a:r>
              <a:rPr lang="en-US" altLang="ko-KR" sz="3600" dirty="0">
                <a:solidFill>
                  <a:schemeClr val="tx2"/>
                </a:solidFill>
                <a:ea typeface="맑은 고딕" panose="020B0503020000020004" pitchFamily="50" charset="-127"/>
              </a:rPr>
              <a:t> - new Text : </a:t>
            </a:r>
            <a:r>
              <a:rPr lang="en-US" altLang="ko-KR" sz="3600" dirty="0" err="1">
                <a:solidFill>
                  <a:schemeClr val="tx2"/>
                </a:solidFill>
                <a:ea typeface="맑은 고딕" panose="020B0503020000020004" pitchFamily="50" charset="-127"/>
              </a:rPr>
              <a:t>Iaabmoy</a:t>
            </a:r>
            <a:endParaRPr lang="en-US" altLang="ko-KR" sz="36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endParaRPr lang="en-US" altLang="ko-KR" sz="36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r>
              <a:rPr lang="en-US" altLang="ko-KR" sz="3600" dirty="0">
                <a:solidFill>
                  <a:schemeClr val="tx2"/>
                </a:solidFill>
                <a:ea typeface="맑은 고딕" panose="020B0503020000020004" pitchFamily="50" charset="-127"/>
              </a:rPr>
              <a:t>Key=2 : in-order</a:t>
            </a:r>
          </a:p>
          <a:p>
            <a:r>
              <a:rPr lang="en-US" altLang="ko-KR" sz="3600" dirty="0">
                <a:solidFill>
                  <a:schemeClr val="tx2"/>
                </a:solidFill>
                <a:ea typeface="맑은 고딕" panose="020B0503020000020004" pitchFamily="50" charset="-127"/>
              </a:rPr>
              <a:t> - new Text : </a:t>
            </a:r>
            <a:r>
              <a:rPr lang="en-US" altLang="ko-KR" sz="3600" dirty="0" err="1">
                <a:solidFill>
                  <a:schemeClr val="tx2"/>
                </a:solidFill>
                <a:ea typeface="맑은 고딕" panose="020B0503020000020004" pitchFamily="50" charset="-127"/>
              </a:rPr>
              <a:t>aabIomy</a:t>
            </a:r>
            <a:endParaRPr lang="en-US" altLang="ko-KR" sz="36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endParaRPr lang="en-US" altLang="ko-KR" sz="36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r>
              <a:rPr lang="en-US" altLang="ko-KR" sz="3600" dirty="0">
                <a:solidFill>
                  <a:schemeClr val="tx2"/>
                </a:solidFill>
                <a:ea typeface="맑은 고딕" panose="020B0503020000020004" pitchFamily="50" charset="-127"/>
              </a:rPr>
              <a:t>Key=3 : post-order</a:t>
            </a:r>
          </a:p>
          <a:p>
            <a:r>
              <a:rPr lang="en-US" altLang="ko-KR" sz="3600" dirty="0">
                <a:solidFill>
                  <a:schemeClr val="tx2"/>
                </a:solidFill>
                <a:ea typeface="맑은 고딕" panose="020B0503020000020004" pitchFamily="50" charset="-127"/>
              </a:rPr>
              <a:t> - new Text : </a:t>
            </a:r>
            <a:r>
              <a:rPr lang="en-US" altLang="ko-KR" sz="3600" dirty="0" err="1">
                <a:solidFill>
                  <a:schemeClr val="tx2"/>
                </a:solidFill>
                <a:ea typeface="맑은 고딕" panose="020B0503020000020004" pitchFamily="50" charset="-127"/>
              </a:rPr>
              <a:t>abaoymI</a:t>
            </a:r>
            <a:endParaRPr lang="ko-KR" altLang="en-US" sz="36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endParaRPr lang="ko-KR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3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50"/>
    </mc:Choice>
    <mc:Fallback xmlns="">
      <p:transition advTm="265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>
          <a:xfrm>
            <a:off x="771531" y="2625040"/>
            <a:ext cx="7544341" cy="5181600"/>
          </a:xfrm>
        </p:spPr>
        <p:txBody>
          <a:bodyPr/>
          <a:lstStyle/>
          <a:p>
            <a:r>
              <a:rPr kumimoji="1" lang="en-US" altLang="ja-JP" sz="4800" dirty="0"/>
              <a:t>4) Convert the new text to an image by using the mapping table</a:t>
            </a:r>
            <a:endParaRPr kumimoji="1" lang="ja-JP" alt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79A1D-8885-4603-A9D5-C1ACDC56CBA5}"/>
              </a:ext>
            </a:extLst>
          </p:cNvPr>
          <p:cNvSpPr txBox="1"/>
          <p:nvPr/>
        </p:nvSpPr>
        <p:spPr>
          <a:xfrm>
            <a:off x="9572259" y="2360895"/>
            <a:ext cx="492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2"/>
                </a:solidFill>
              </a:rPr>
              <a:t>Text: </a:t>
            </a:r>
            <a:r>
              <a:rPr lang="en-US" altLang="ko-KR" sz="4800" dirty="0" err="1">
                <a:solidFill>
                  <a:schemeClr val="tx2"/>
                </a:solidFill>
              </a:rPr>
              <a:t>abcde</a:t>
            </a:r>
            <a:endParaRPr lang="ko-KR" altLang="en-US" sz="4800" dirty="0">
              <a:solidFill>
                <a:schemeClr val="tx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D60075-EF88-427C-AA0E-9547F2FED467}"/>
              </a:ext>
            </a:extLst>
          </p:cNvPr>
          <p:cNvSpPr txBox="1"/>
          <p:nvPr/>
        </p:nvSpPr>
        <p:spPr>
          <a:xfrm>
            <a:off x="12035240" y="8537103"/>
            <a:ext cx="564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2"/>
                </a:solidFill>
              </a:rPr>
              <a:t>Resulting image</a:t>
            </a:r>
            <a:endParaRPr lang="ko-KR" altLang="en-US" sz="48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A62F64-1AC1-4E24-89EA-3324D65D9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667" y="3805084"/>
            <a:ext cx="7567147" cy="45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1"/>
    </mc:Choice>
    <mc:Fallback xmlns="">
      <p:transition advTm="390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>
          <a:xfrm>
            <a:off x="771531" y="2625040"/>
            <a:ext cx="7544341" cy="5181600"/>
          </a:xfrm>
        </p:spPr>
        <p:txBody>
          <a:bodyPr/>
          <a:lstStyle/>
          <a:p>
            <a:r>
              <a:rPr kumimoji="1" lang="en-US" altLang="ja-JP" sz="4800" dirty="0"/>
              <a:t>4) Convert the new text to an image by using the mapping table</a:t>
            </a:r>
            <a:endParaRPr kumimoji="1" lang="ja-JP" alt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79A1D-8885-4603-A9D5-C1ACDC56CBA5}"/>
              </a:ext>
            </a:extLst>
          </p:cNvPr>
          <p:cNvSpPr txBox="1"/>
          <p:nvPr/>
        </p:nvSpPr>
        <p:spPr>
          <a:xfrm>
            <a:off x="9572259" y="2360895"/>
            <a:ext cx="492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2"/>
                </a:solidFill>
              </a:rPr>
              <a:t>Text: </a:t>
            </a:r>
            <a:r>
              <a:rPr lang="en-US" altLang="ko-KR" sz="4800" dirty="0" err="1">
                <a:solidFill>
                  <a:schemeClr val="tx2"/>
                </a:solidFill>
              </a:rPr>
              <a:t>abcde</a:t>
            </a:r>
            <a:endParaRPr lang="ko-KR" altLang="en-US" sz="4800" dirty="0">
              <a:solidFill>
                <a:schemeClr val="tx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D60075-EF88-427C-AA0E-9547F2FED467}"/>
              </a:ext>
            </a:extLst>
          </p:cNvPr>
          <p:cNvSpPr txBox="1"/>
          <p:nvPr/>
        </p:nvSpPr>
        <p:spPr>
          <a:xfrm>
            <a:off x="12035240" y="8537103"/>
            <a:ext cx="564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2"/>
                </a:solidFill>
              </a:rPr>
              <a:t>Resulting image</a:t>
            </a:r>
            <a:endParaRPr lang="ko-KR" altLang="en-US" sz="48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68EE83-12E6-44D4-B055-3D702851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259" y="3861446"/>
            <a:ext cx="8266774" cy="44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1"/>
    </mc:Choice>
    <mc:Fallback xmlns="">
      <p:transition advTm="390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>
          <a:xfrm>
            <a:off x="771531" y="2625040"/>
            <a:ext cx="7544341" cy="5181600"/>
          </a:xfrm>
        </p:spPr>
        <p:txBody>
          <a:bodyPr/>
          <a:lstStyle/>
          <a:p>
            <a:r>
              <a:rPr kumimoji="1" lang="en-US" altLang="ja-JP" sz="4800" dirty="0"/>
              <a:t>4) Convert the new text to an image by using the mapping table</a:t>
            </a:r>
            <a:endParaRPr kumimoji="1" lang="ja-JP" alt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79A1D-8885-4603-A9D5-C1ACDC56CBA5}"/>
              </a:ext>
            </a:extLst>
          </p:cNvPr>
          <p:cNvSpPr txBox="1"/>
          <p:nvPr/>
        </p:nvSpPr>
        <p:spPr>
          <a:xfrm>
            <a:off x="9572259" y="2360895"/>
            <a:ext cx="492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2"/>
                </a:solidFill>
              </a:rPr>
              <a:t>Text: </a:t>
            </a:r>
            <a:r>
              <a:rPr lang="en-US" altLang="ko-KR" sz="4800" dirty="0" err="1">
                <a:solidFill>
                  <a:schemeClr val="tx2"/>
                </a:solidFill>
              </a:rPr>
              <a:t>abcde</a:t>
            </a:r>
            <a:endParaRPr lang="ko-KR" altLang="en-US" sz="4800" dirty="0">
              <a:solidFill>
                <a:schemeClr val="tx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D60075-EF88-427C-AA0E-9547F2FED467}"/>
              </a:ext>
            </a:extLst>
          </p:cNvPr>
          <p:cNvSpPr txBox="1"/>
          <p:nvPr/>
        </p:nvSpPr>
        <p:spPr>
          <a:xfrm>
            <a:off x="12035240" y="8537103"/>
            <a:ext cx="564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2"/>
                </a:solidFill>
              </a:rPr>
              <a:t>Resulting image</a:t>
            </a:r>
            <a:endParaRPr lang="ko-KR" altLang="en-US" sz="48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688066-98AB-42F4-9865-7CF1F7DAA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155" y="3805083"/>
            <a:ext cx="7754349" cy="45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1"/>
    </mc:Choice>
    <mc:Fallback xmlns="">
      <p:transition advTm="390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>
          <a:xfrm>
            <a:off x="771531" y="2625040"/>
            <a:ext cx="7544341" cy="5181600"/>
          </a:xfrm>
        </p:spPr>
        <p:txBody>
          <a:bodyPr/>
          <a:lstStyle/>
          <a:p>
            <a:r>
              <a:rPr kumimoji="1" lang="en-US" altLang="ja-JP" sz="4800" dirty="0"/>
              <a:t>4) Convert the new text to an image by using the mapping table</a:t>
            </a:r>
            <a:endParaRPr kumimoji="1" lang="ja-JP" alt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79A1D-8885-4603-A9D5-C1ACDC56CBA5}"/>
              </a:ext>
            </a:extLst>
          </p:cNvPr>
          <p:cNvSpPr txBox="1"/>
          <p:nvPr/>
        </p:nvSpPr>
        <p:spPr>
          <a:xfrm>
            <a:off x="9572259" y="2360895"/>
            <a:ext cx="492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2"/>
                </a:solidFill>
              </a:rPr>
              <a:t>Text: </a:t>
            </a:r>
            <a:r>
              <a:rPr lang="en-US" altLang="ko-KR" sz="4800" dirty="0" err="1">
                <a:solidFill>
                  <a:schemeClr val="tx2"/>
                </a:solidFill>
              </a:rPr>
              <a:t>abcde</a:t>
            </a:r>
            <a:endParaRPr lang="ko-KR" altLang="en-US" sz="4800" dirty="0">
              <a:solidFill>
                <a:schemeClr val="tx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9B018B-E54A-433A-B6F0-6A783AB2E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30" y="3657601"/>
            <a:ext cx="7795888" cy="464754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1D60075-EF88-427C-AA0E-9547F2FED467}"/>
              </a:ext>
            </a:extLst>
          </p:cNvPr>
          <p:cNvSpPr txBox="1"/>
          <p:nvPr/>
        </p:nvSpPr>
        <p:spPr>
          <a:xfrm>
            <a:off x="12035240" y="8537103"/>
            <a:ext cx="564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2"/>
                </a:solidFill>
              </a:rPr>
              <a:t>Resulting image</a:t>
            </a:r>
            <a:endParaRPr lang="ko-KR" altLang="en-US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9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1"/>
    </mc:Choice>
    <mc:Fallback xmlns="">
      <p:transition advTm="390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774137-43F5-4D9A-87F2-4B23DE6A83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1000" dirty="0"/>
              <a:t>Decryption</a:t>
            </a:r>
            <a:endParaRPr lang="ko-KR" altLang="en-US" sz="11000" dirty="0"/>
          </a:p>
        </p:txBody>
      </p:sp>
    </p:spTree>
    <p:extLst>
      <p:ext uri="{BB962C8B-B14F-4D97-AF65-F5344CB8AC3E}">
        <p14:creationId xmlns:p14="http://schemas.microsoft.com/office/powerpoint/2010/main" val="9051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1"/>
    </mc:Choice>
    <mc:Fallback xmlns="">
      <p:transition advTm="390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3200400" y="2944428"/>
            <a:ext cx="13846638" cy="1248686"/>
          </a:xfrm>
        </p:spPr>
        <p:txBody>
          <a:bodyPr/>
          <a:lstStyle/>
          <a:p>
            <a:r>
              <a:rPr lang="en-US" altLang="ko-KR" sz="4800" dirty="0">
                <a:latin typeface="+mj-lt"/>
                <a:ea typeface="맑은 고딕" panose="020B0503020000020004" pitchFamily="50" charset="-127"/>
              </a:rPr>
              <a:t>5) Convert the mapping table to </a:t>
            </a:r>
            <a:r>
              <a:rPr lang="en-US" altLang="ko-KR" sz="4800" dirty="0">
                <a:latin typeface="+mj-lt"/>
              </a:rPr>
              <a:t>the tree in  pre-order, in-order or post-order by using key</a:t>
            </a:r>
            <a:endParaRPr lang="ko-KR" altLang="en-US" sz="48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2B0AA-6A22-4ED1-9CA8-86B1C37A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54" y="1315074"/>
            <a:ext cx="4079939" cy="7470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28E64C-243E-49E4-AE55-F3F478DB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9" y="6220651"/>
            <a:ext cx="2998238" cy="13838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3336B8-374C-4EA6-B981-00F52ED4A478}"/>
              </a:ext>
            </a:extLst>
          </p:cNvPr>
          <p:cNvSpPr txBox="1"/>
          <p:nvPr/>
        </p:nvSpPr>
        <p:spPr>
          <a:xfrm>
            <a:off x="3798787" y="6497054"/>
            <a:ext cx="356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2"/>
                </a:solidFill>
              </a:rPr>
              <a:t>Pre-order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2023C3-E508-4F67-9A06-437413E82CF8}"/>
              </a:ext>
            </a:extLst>
          </p:cNvPr>
          <p:cNvGrpSpPr/>
          <p:nvPr/>
        </p:nvGrpSpPr>
        <p:grpSpPr>
          <a:xfrm>
            <a:off x="10277500" y="5142706"/>
            <a:ext cx="5037622" cy="3261860"/>
            <a:chOff x="263040" y="2957513"/>
            <a:chExt cx="4044756" cy="238323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8D9CA93-D1B5-43DC-8C58-6BE4D2FA54E1}"/>
                </a:ext>
              </a:extLst>
            </p:cNvPr>
            <p:cNvSpPr/>
            <p:nvPr/>
          </p:nvSpPr>
          <p:spPr>
            <a:xfrm>
              <a:off x="1930316" y="29575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40EC00B-8923-49DF-BC79-9A1A4DBD3AB0}"/>
                </a:ext>
              </a:extLst>
            </p:cNvPr>
            <p:cNvSpPr/>
            <p:nvPr/>
          </p:nvSpPr>
          <p:spPr>
            <a:xfrm>
              <a:off x="1011204" y="387702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CD0A1C-6104-4035-9E14-1164F93080FD}"/>
                </a:ext>
              </a:extLst>
            </p:cNvPr>
            <p:cNvSpPr/>
            <p:nvPr/>
          </p:nvSpPr>
          <p:spPr>
            <a:xfrm>
              <a:off x="3008936" y="3877026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8112A8-2C07-4D21-BAE6-C4F084E80597}"/>
                </a:ext>
              </a:extLst>
            </p:cNvPr>
            <p:cNvSpPr/>
            <p:nvPr/>
          </p:nvSpPr>
          <p:spPr>
            <a:xfrm>
              <a:off x="263040" y="48244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ACFA702-639E-4A2D-80B0-26CD86CB636C}"/>
                </a:ext>
              </a:extLst>
            </p:cNvPr>
            <p:cNvSpPr/>
            <p:nvPr/>
          </p:nvSpPr>
          <p:spPr>
            <a:xfrm>
              <a:off x="1595723" y="4869262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C545EA-098C-4C77-8AC8-2F7F553B62F5}"/>
                </a:ext>
              </a:extLst>
            </p:cNvPr>
            <p:cNvSpPr/>
            <p:nvPr/>
          </p:nvSpPr>
          <p:spPr>
            <a:xfrm>
              <a:off x="2430379" y="4802588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600D8D7-0B18-4EEE-8C23-88DB793BADA2}"/>
                </a:ext>
              </a:extLst>
            </p:cNvPr>
            <p:cNvSpPr/>
            <p:nvPr/>
          </p:nvSpPr>
          <p:spPr>
            <a:xfrm>
              <a:off x="3807733" y="480258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7849213-5505-42D1-8E66-77F5B097A212}"/>
                </a:ext>
              </a:extLst>
            </p:cNvPr>
            <p:cNvCxnSpPr>
              <a:cxnSpLocks/>
              <a:stCxn id="27" idx="3"/>
              <a:endCxn id="42" idx="0"/>
            </p:cNvCxnSpPr>
            <p:nvPr/>
          </p:nvCxnSpPr>
          <p:spPr>
            <a:xfrm flipH="1">
              <a:off x="513072" y="4279466"/>
              <a:ext cx="571365" cy="54494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A2F2841-D42C-4DF6-B7EF-4EF286C51F38}"/>
                </a:ext>
              </a:extLst>
            </p:cNvPr>
            <p:cNvCxnSpPr>
              <a:cxnSpLocks/>
              <a:stCxn id="27" idx="5"/>
              <a:endCxn id="43" idx="0"/>
            </p:cNvCxnSpPr>
            <p:nvPr/>
          </p:nvCxnSpPr>
          <p:spPr>
            <a:xfrm>
              <a:off x="1438034" y="4279466"/>
              <a:ext cx="407721" cy="589796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13B6A1D-65B5-46E4-988B-BF124DA63E6D}"/>
                </a:ext>
              </a:extLst>
            </p:cNvPr>
            <p:cNvCxnSpPr>
              <a:cxnSpLocks/>
              <a:stCxn id="27" idx="7"/>
              <a:endCxn id="26" idx="3"/>
            </p:cNvCxnSpPr>
            <p:nvPr/>
          </p:nvCxnSpPr>
          <p:spPr>
            <a:xfrm flipV="1">
              <a:off x="1438034" y="3359952"/>
              <a:ext cx="565515" cy="586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3FBCEFA-8D1F-4E6A-BC56-DDE13355EAF7}"/>
                </a:ext>
              </a:extLst>
            </p:cNvPr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2357146" y="3359952"/>
              <a:ext cx="725023" cy="58612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928FA15-F3C6-42E0-ABEC-3045197ECE26}"/>
                </a:ext>
              </a:extLst>
            </p:cNvPr>
            <p:cNvCxnSpPr>
              <a:cxnSpLocks/>
              <a:stCxn id="44" idx="0"/>
              <a:endCxn id="28" idx="3"/>
            </p:cNvCxnSpPr>
            <p:nvPr/>
          </p:nvCxnSpPr>
          <p:spPr>
            <a:xfrm flipV="1">
              <a:off x="2680411" y="4279465"/>
              <a:ext cx="401758" cy="523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F4A6625-BF72-4DA1-BE91-0ABC4019A579}"/>
                </a:ext>
              </a:extLst>
            </p:cNvPr>
            <p:cNvCxnSpPr>
              <a:cxnSpLocks/>
              <a:stCxn id="45" idx="1"/>
              <a:endCxn id="28" idx="5"/>
            </p:cNvCxnSpPr>
            <p:nvPr/>
          </p:nvCxnSpPr>
          <p:spPr>
            <a:xfrm flipH="1" flipV="1">
              <a:off x="3435766" y="4279465"/>
              <a:ext cx="445200" cy="59217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49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50"/>
    </mc:Choice>
    <mc:Fallback xmlns="">
      <p:transition advTm="265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3200400" y="2944428"/>
            <a:ext cx="13846638" cy="1248686"/>
          </a:xfrm>
        </p:spPr>
        <p:txBody>
          <a:bodyPr/>
          <a:lstStyle/>
          <a:p>
            <a:r>
              <a:rPr lang="en-US" altLang="ko-KR" sz="4800" dirty="0">
                <a:latin typeface="+mj-lt"/>
                <a:ea typeface="맑은 고딕" panose="020B0503020000020004" pitchFamily="50" charset="-127"/>
              </a:rPr>
              <a:t>5) Convert the mapping table to </a:t>
            </a:r>
            <a:r>
              <a:rPr lang="en-US" altLang="ko-KR" sz="4800" dirty="0">
                <a:latin typeface="+mj-lt"/>
              </a:rPr>
              <a:t>the tree in  pre-order, in-order or post-order by using key</a:t>
            </a:r>
            <a:endParaRPr lang="ko-KR" altLang="en-US" sz="48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2B0AA-6A22-4ED1-9CA8-86B1C37A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54" y="1315074"/>
            <a:ext cx="4079939" cy="7470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28E64C-243E-49E4-AE55-F3F478DB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9" y="6220651"/>
            <a:ext cx="2998238" cy="13838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3336B8-374C-4EA6-B981-00F52ED4A478}"/>
              </a:ext>
            </a:extLst>
          </p:cNvPr>
          <p:cNvSpPr txBox="1"/>
          <p:nvPr/>
        </p:nvSpPr>
        <p:spPr>
          <a:xfrm>
            <a:off x="3798787" y="6497054"/>
            <a:ext cx="356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2"/>
                </a:solidFill>
              </a:rPr>
              <a:t>Pre-order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2023C3-E508-4F67-9A06-437413E82CF8}"/>
              </a:ext>
            </a:extLst>
          </p:cNvPr>
          <p:cNvGrpSpPr/>
          <p:nvPr/>
        </p:nvGrpSpPr>
        <p:grpSpPr>
          <a:xfrm>
            <a:off x="10277500" y="5142706"/>
            <a:ext cx="5037622" cy="3261860"/>
            <a:chOff x="263040" y="2957513"/>
            <a:chExt cx="4044756" cy="238323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8D9CA93-D1B5-43DC-8C58-6BE4D2FA54E1}"/>
                </a:ext>
              </a:extLst>
            </p:cNvPr>
            <p:cNvSpPr/>
            <p:nvPr/>
          </p:nvSpPr>
          <p:spPr>
            <a:xfrm>
              <a:off x="1930316" y="29575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I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40EC00B-8923-49DF-BC79-9A1A4DBD3AB0}"/>
                </a:ext>
              </a:extLst>
            </p:cNvPr>
            <p:cNvSpPr/>
            <p:nvPr/>
          </p:nvSpPr>
          <p:spPr>
            <a:xfrm>
              <a:off x="1011204" y="387702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CD0A1C-6104-4035-9E14-1164F93080FD}"/>
                </a:ext>
              </a:extLst>
            </p:cNvPr>
            <p:cNvSpPr/>
            <p:nvPr/>
          </p:nvSpPr>
          <p:spPr>
            <a:xfrm>
              <a:off x="3008936" y="3877026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8112A8-2C07-4D21-BAE6-C4F084E80597}"/>
                </a:ext>
              </a:extLst>
            </p:cNvPr>
            <p:cNvSpPr/>
            <p:nvPr/>
          </p:nvSpPr>
          <p:spPr>
            <a:xfrm>
              <a:off x="263040" y="48244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ACFA702-639E-4A2D-80B0-26CD86CB636C}"/>
                </a:ext>
              </a:extLst>
            </p:cNvPr>
            <p:cNvSpPr/>
            <p:nvPr/>
          </p:nvSpPr>
          <p:spPr>
            <a:xfrm>
              <a:off x="1595723" y="4869262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C545EA-098C-4C77-8AC8-2F7F553B62F5}"/>
                </a:ext>
              </a:extLst>
            </p:cNvPr>
            <p:cNvSpPr/>
            <p:nvPr/>
          </p:nvSpPr>
          <p:spPr>
            <a:xfrm>
              <a:off x="2430379" y="4802588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600D8D7-0B18-4EEE-8C23-88DB793BADA2}"/>
                </a:ext>
              </a:extLst>
            </p:cNvPr>
            <p:cNvSpPr/>
            <p:nvPr/>
          </p:nvSpPr>
          <p:spPr>
            <a:xfrm>
              <a:off x="3807733" y="480258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7849213-5505-42D1-8E66-77F5B097A212}"/>
                </a:ext>
              </a:extLst>
            </p:cNvPr>
            <p:cNvCxnSpPr>
              <a:cxnSpLocks/>
              <a:stCxn id="27" idx="3"/>
              <a:endCxn id="42" idx="0"/>
            </p:cNvCxnSpPr>
            <p:nvPr/>
          </p:nvCxnSpPr>
          <p:spPr>
            <a:xfrm flipH="1">
              <a:off x="513072" y="4279466"/>
              <a:ext cx="571365" cy="54494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A2F2841-D42C-4DF6-B7EF-4EF286C51F38}"/>
                </a:ext>
              </a:extLst>
            </p:cNvPr>
            <p:cNvCxnSpPr>
              <a:cxnSpLocks/>
              <a:stCxn id="27" idx="5"/>
              <a:endCxn id="43" idx="0"/>
            </p:cNvCxnSpPr>
            <p:nvPr/>
          </p:nvCxnSpPr>
          <p:spPr>
            <a:xfrm>
              <a:off x="1438034" y="4279466"/>
              <a:ext cx="407721" cy="589796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13B6A1D-65B5-46E4-988B-BF124DA63E6D}"/>
                </a:ext>
              </a:extLst>
            </p:cNvPr>
            <p:cNvCxnSpPr>
              <a:cxnSpLocks/>
              <a:stCxn id="27" idx="7"/>
              <a:endCxn id="26" idx="3"/>
            </p:cNvCxnSpPr>
            <p:nvPr/>
          </p:nvCxnSpPr>
          <p:spPr>
            <a:xfrm flipV="1">
              <a:off x="1438034" y="3359952"/>
              <a:ext cx="565515" cy="586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3FBCEFA-8D1F-4E6A-BC56-DDE13355EAF7}"/>
                </a:ext>
              </a:extLst>
            </p:cNvPr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2357146" y="3359952"/>
              <a:ext cx="725023" cy="58612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928FA15-F3C6-42E0-ABEC-3045197ECE26}"/>
                </a:ext>
              </a:extLst>
            </p:cNvPr>
            <p:cNvCxnSpPr>
              <a:cxnSpLocks/>
              <a:stCxn id="44" idx="0"/>
              <a:endCxn id="28" idx="3"/>
            </p:cNvCxnSpPr>
            <p:nvPr/>
          </p:nvCxnSpPr>
          <p:spPr>
            <a:xfrm flipV="1">
              <a:off x="2680411" y="4279465"/>
              <a:ext cx="401758" cy="523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F4A6625-BF72-4DA1-BE91-0ABC4019A579}"/>
                </a:ext>
              </a:extLst>
            </p:cNvPr>
            <p:cNvCxnSpPr>
              <a:cxnSpLocks/>
              <a:stCxn id="45" idx="1"/>
              <a:endCxn id="28" idx="5"/>
            </p:cNvCxnSpPr>
            <p:nvPr/>
          </p:nvCxnSpPr>
          <p:spPr>
            <a:xfrm flipH="1" flipV="1">
              <a:off x="3435766" y="4279465"/>
              <a:ext cx="445200" cy="59217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971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50"/>
    </mc:Choice>
    <mc:Fallback xmlns="">
      <p:transition advTm="265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3200400" y="2944428"/>
            <a:ext cx="13846638" cy="1248686"/>
          </a:xfrm>
        </p:spPr>
        <p:txBody>
          <a:bodyPr/>
          <a:lstStyle/>
          <a:p>
            <a:r>
              <a:rPr lang="en-US" altLang="ko-KR" sz="4800" dirty="0">
                <a:latin typeface="+mj-lt"/>
                <a:ea typeface="맑은 고딕" panose="020B0503020000020004" pitchFamily="50" charset="-127"/>
              </a:rPr>
              <a:t>5) Convert the mapping table to </a:t>
            </a:r>
            <a:r>
              <a:rPr lang="en-US" altLang="ko-KR" sz="4800" dirty="0">
                <a:latin typeface="+mj-lt"/>
              </a:rPr>
              <a:t>the tree in  pre-order, in-order or post-order by using key</a:t>
            </a:r>
            <a:endParaRPr lang="ko-KR" altLang="en-US" sz="48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2B0AA-6A22-4ED1-9CA8-86B1C37A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54" y="1315074"/>
            <a:ext cx="4079939" cy="7470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28E64C-243E-49E4-AE55-F3F478DB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9" y="6220651"/>
            <a:ext cx="2998238" cy="13838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3336B8-374C-4EA6-B981-00F52ED4A478}"/>
              </a:ext>
            </a:extLst>
          </p:cNvPr>
          <p:cNvSpPr txBox="1"/>
          <p:nvPr/>
        </p:nvSpPr>
        <p:spPr>
          <a:xfrm>
            <a:off x="3798787" y="6497054"/>
            <a:ext cx="356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2"/>
                </a:solidFill>
              </a:rPr>
              <a:t>Pre-order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2023C3-E508-4F67-9A06-437413E82CF8}"/>
              </a:ext>
            </a:extLst>
          </p:cNvPr>
          <p:cNvGrpSpPr/>
          <p:nvPr/>
        </p:nvGrpSpPr>
        <p:grpSpPr>
          <a:xfrm>
            <a:off x="10277500" y="5142706"/>
            <a:ext cx="5037622" cy="3261860"/>
            <a:chOff x="263040" y="2957513"/>
            <a:chExt cx="4044756" cy="238323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8D9CA93-D1B5-43DC-8C58-6BE4D2FA54E1}"/>
                </a:ext>
              </a:extLst>
            </p:cNvPr>
            <p:cNvSpPr/>
            <p:nvPr/>
          </p:nvSpPr>
          <p:spPr>
            <a:xfrm>
              <a:off x="1930316" y="29575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I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40EC00B-8923-49DF-BC79-9A1A4DBD3AB0}"/>
                </a:ext>
              </a:extLst>
            </p:cNvPr>
            <p:cNvSpPr/>
            <p:nvPr/>
          </p:nvSpPr>
          <p:spPr>
            <a:xfrm>
              <a:off x="1011204" y="387702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a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CD0A1C-6104-4035-9E14-1164F93080FD}"/>
                </a:ext>
              </a:extLst>
            </p:cNvPr>
            <p:cNvSpPr/>
            <p:nvPr/>
          </p:nvSpPr>
          <p:spPr>
            <a:xfrm>
              <a:off x="3008936" y="3877026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8112A8-2C07-4D21-BAE6-C4F084E80597}"/>
                </a:ext>
              </a:extLst>
            </p:cNvPr>
            <p:cNvSpPr/>
            <p:nvPr/>
          </p:nvSpPr>
          <p:spPr>
            <a:xfrm>
              <a:off x="263040" y="48244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ACFA702-639E-4A2D-80B0-26CD86CB636C}"/>
                </a:ext>
              </a:extLst>
            </p:cNvPr>
            <p:cNvSpPr/>
            <p:nvPr/>
          </p:nvSpPr>
          <p:spPr>
            <a:xfrm>
              <a:off x="1595723" y="4869262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C545EA-098C-4C77-8AC8-2F7F553B62F5}"/>
                </a:ext>
              </a:extLst>
            </p:cNvPr>
            <p:cNvSpPr/>
            <p:nvPr/>
          </p:nvSpPr>
          <p:spPr>
            <a:xfrm>
              <a:off x="2430379" y="4802588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600D8D7-0B18-4EEE-8C23-88DB793BADA2}"/>
                </a:ext>
              </a:extLst>
            </p:cNvPr>
            <p:cNvSpPr/>
            <p:nvPr/>
          </p:nvSpPr>
          <p:spPr>
            <a:xfrm>
              <a:off x="3807733" y="480258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7849213-5505-42D1-8E66-77F5B097A212}"/>
                </a:ext>
              </a:extLst>
            </p:cNvPr>
            <p:cNvCxnSpPr>
              <a:cxnSpLocks/>
              <a:stCxn id="27" idx="3"/>
              <a:endCxn id="42" idx="0"/>
            </p:cNvCxnSpPr>
            <p:nvPr/>
          </p:nvCxnSpPr>
          <p:spPr>
            <a:xfrm flipH="1">
              <a:off x="513072" y="4279466"/>
              <a:ext cx="571365" cy="54494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A2F2841-D42C-4DF6-B7EF-4EF286C51F38}"/>
                </a:ext>
              </a:extLst>
            </p:cNvPr>
            <p:cNvCxnSpPr>
              <a:cxnSpLocks/>
              <a:stCxn id="27" idx="5"/>
              <a:endCxn id="43" idx="0"/>
            </p:cNvCxnSpPr>
            <p:nvPr/>
          </p:nvCxnSpPr>
          <p:spPr>
            <a:xfrm>
              <a:off x="1438034" y="4279466"/>
              <a:ext cx="407721" cy="589796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13B6A1D-65B5-46E4-988B-BF124DA63E6D}"/>
                </a:ext>
              </a:extLst>
            </p:cNvPr>
            <p:cNvCxnSpPr>
              <a:cxnSpLocks/>
              <a:stCxn id="27" idx="7"/>
              <a:endCxn id="26" idx="3"/>
            </p:cNvCxnSpPr>
            <p:nvPr/>
          </p:nvCxnSpPr>
          <p:spPr>
            <a:xfrm flipV="1">
              <a:off x="1438034" y="3359952"/>
              <a:ext cx="565515" cy="586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3FBCEFA-8D1F-4E6A-BC56-DDE13355EAF7}"/>
                </a:ext>
              </a:extLst>
            </p:cNvPr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2357146" y="3359952"/>
              <a:ext cx="725023" cy="58612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928FA15-F3C6-42E0-ABEC-3045197ECE26}"/>
                </a:ext>
              </a:extLst>
            </p:cNvPr>
            <p:cNvCxnSpPr>
              <a:cxnSpLocks/>
              <a:stCxn id="44" idx="0"/>
              <a:endCxn id="28" idx="3"/>
            </p:cNvCxnSpPr>
            <p:nvPr/>
          </p:nvCxnSpPr>
          <p:spPr>
            <a:xfrm flipV="1">
              <a:off x="2680411" y="4279465"/>
              <a:ext cx="401758" cy="523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F4A6625-BF72-4DA1-BE91-0ABC4019A579}"/>
                </a:ext>
              </a:extLst>
            </p:cNvPr>
            <p:cNvCxnSpPr>
              <a:cxnSpLocks/>
              <a:stCxn id="45" idx="1"/>
              <a:endCxn id="28" idx="5"/>
            </p:cNvCxnSpPr>
            <p:nvPr/>
          </p:nvCxnSpPr>
          <p:spPr>
            <a:xfrm flipH="1" flipV="1">
              <a:off x="3435766" y="4279465"/>
              <a:ext cx="445200" cy="59217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0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50"/>
    </mc:Choice>
    <mc:Fallback xmlns="">
      <p:transition advTm="265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3200400" y="2944428"/>
            <a:ext cx="13846638" cy="1248686"/>
          </a:xfrm>
        </p:spPr>
        <p:txBody>
          <a:bodyPr/>
          <a:lstStyle/>
          <a:p>
            <a:r>
              <a:rPr lang="en-US" altLang="ko-KR" sz="4800" dirty="0">
                <a:latin typeface="+mj-lt"/>
                <a:ea typeface="맑은 고딕" panose="020B0503020000020004" pitchFamily="50" charset="-127"/>
              </a:rPr>
              <a:t>5) Convert the mapping table to </a:t>
            </a:r>
            <a:r>
              <a:rPr lang="en-US" altLang="ko-KR" sz="4800" dirty="0">
                <a:latin typeface="+mj-lt"/>
              </a:rPr>
              <a:t>the tree in  pre-order, in-order or post-order by using key</a:t>
            </a:r>
            <a:endParaRPr lang="ko-KR" altLang="en-US" sz="48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2B0AA-6A22-4ED1-9CA8-86B1C37A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54" y="1315074"/>
            <a:ext cx="4079939" cy="7470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28E64C-243E-49E4-AE55-F3F478DB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9" y="6220651"/>
            <a:ext cx="2998238" cy="13838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3336B8-374C-4EA6-B981-00F52ED4A478}"/>
              </a:ext>
            </a:extLst>
          </p:cNvPr>
          <p:cNvSpPr txBox="1"/>
          <p:nvPr/>
        </p:nvSpPr>
        <p:spPr>
          <a:xfrm>
            <a:off x="3798787" y="6497054"/>
            <a:ext cx="356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2"/>
                </a:solidFill>
              </a:rPr>
              <a:t>Pre-order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2023C3-E508-4F67-9A06-437413E82CF8}"/>
              </a:ext>
            </a:extLst>
          </p:cNvPr>
          <p:cNvGrpSpPr/>
          <p:nvPr/>
        </p:nvGrpSpPr>
        <p:grpSpPr>
          <a:xfrm>
            <a:off x="10277500" y="5142706"/>
            <a:ext cx="5037622" cy="3261860"/>
            <a:chOff x="263040" y="2957513"/>
            <a:chExt cx="4044756" cy="238323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8D9CA93-D1B5-43DC-8C58-6BE4D2FA54E1}"/>
                </a:ext>
              </a:extLst>
            </p:cNvPr>
            <p:cNvSpPr/>
            <p:nvPr/>
          </p:nvSpPr>
          <p:spPr>
            <a:xfrm>
              <a:off x="1930316" y="29575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I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40EC00B-8923-49DF-BC79-9A1A4DBD3AB0}"/>
                </a:ext>
              </a:extLst>
            </p:cNvPr>
            <p:cNvSpPr/>
            <p:nvPr/>
          </p:nvSpPr>
          <p:spPr>
            <a:xfrm>
              <a:off x="1011204" y="387702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a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CD0A1C-6104-4035-9E14-1164F93080FD}"/>
                </a:ext>
              </a:extLst>
            </p:cNvPr>
            <p:cNvSpPr/>
            <p:nvPr/>
          </p:nvSpPr>
          <p:spPr>
            <a:xfrm>
              <a:off x="3008936" y="3877026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8112A8-2C07-4D21-BAE6-C4F084E80597}"/>
                </a:ext>
              </a:extLst>
            </p:cNvPr>
            <p:cNvSpPr/>
            <p:nvPr/>
          </p:nvSpPr>
          <p:spPr>
            <a:xfrm>
              <a:off x="263040" y="48244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a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ACFA702-639E-4A2D-80B0-26CD86CB636C}"/>
                </a:ext>
              </a:extLst>
            </p:cNvPr>
            <p:cNvSpPr/>
            <p:nvPr/>
          </p:nvSpPr>
          <p:spPr>
            <a:xfrm>
              <a:off x="1595723" y="4869262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C545EA-098C-4C77-8AC8-2F7F553B62F5}"/>
                </a:ext>
              </a:extLst>
            </p:cNvPr>
            <p:cNvSpPr/>
            <p:nvPr/>
          </p:nvSpPr>
          <p:spPr>
            <a:xfrm>
              <a:off x="2430379" y="4802588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600D8D7-0B18-4EEE-8C23-88DB793BADA2}"/>
                </a:ext>
              </a:extLst>
            </p:cNvPr>
            <p:cNvSpPr/>
            <p:nvPr/>
          </p:nvSpPr>
          <p:spPr>
            <a:xfrm>
              <a:off x="3807733" y="480258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7849213-5505-42D1-8E66-77F5B097A212}"/>
                </a:ext>
              </a:extLst>
            </p:cNvPr>
            <p:cNvCxnSpPr>
              <a:cxnSpLocks/>
              <a:stCxn id="27" idx="3"/>
              <a:endCxn id="42" idx="0"/>
            </p:cNvCxnSpPr>
            <p:nvPr/>
          </p:nvCxnSpPr>
          <p:spPr>
            <a:xfrm flipH="1">
              <a:off x="513072" y="4279466"/>
              <a:ext cx="571365" cy="54494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A2F2841-D42C-4DF6-B7EF-4EF286C51F38}"/>
                </a:ext>
              </a:extLst>
            </p:cNvPr>
            <p:cNvCxnSpPr>
              <a:cxnSpLocks/>
              <a:stCxn id="27" idx="5"/>
              <a:endCxn id="43" idx="0"/>
            </p:cNvCxnSpPr>
            <p:nvPr/>
          </p:nvCxnSpPr>
          <p:spPr>
            <a:xfrm>
              <a:off x="1438034" y="4279466"/>
              <a:ext cx="407721" cy="589796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13B6A1D-65B5-46E4-988B-BF124DA63E6D}"/>
                </a:ext>
              </a:extLst>
            </p:cNvPr>
            <p:cNvCxnSpPr>
              <a:cxnSpLocks/>
              <a:stCxn id="27" idx="7"/>
              <a:endCxn id="26" idx="3"/>
            </p:cNvCxnSpPr>
            <p:nvPr/>
          </p:nvCxnSpPr>
          <p:spPr>
            <a:xfrm flipV="1">
              <a:off x="1438034" y="3359952"/>
              <a:ext cx="565515" cy="586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3FBCEFA-8D1F-4E6A-BC56-DDE13355EAF7}"/>
                </a:ext>
              </a:extLst>
            </p:cNvPr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2357146" y="3359952"/>
              <a:ext cx="725023" cy="58612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928FA15-F3C6-42E0-ABEC-3045197ECE26}"/>
                </a:ext>
              </a:extLst>
            </p:cNvPr>
            <p:cNvCxnSpPr>
              <a:cxnSpLocks/>
              <a:stCxn id="44" idx="0"/>
              <a:endCxn id="28" idx="3"/>
            </p:cNvCxnSpPr>
            <p:nvPr/>
          </p:nvCxnSpPr>
          <p:spPr>
            <a:xfrm flipV="1">
              <a:off x="2680411" y="4279465"/>
              <a:ext cx="401758" cy="523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F4A6625-BF72-4DA1-BE91-0ABC4019A579}"/>
                </a:ext>
              </a:extLst>
            </p:cNvPr>
            <p:cNvCxnSpPr>
              <a:cxnSpLocks/>
              <a:stCxn id="45" idx="1"/>
              <a:endCxn id="28" idx="5"/>
            </p:cNvCxnSpPr>
            <p:nvPr/>
          </p:nvCxnSpPr>
          <p:spPr>
            <a:xfrm flipH="1" flipV="1">
              <a:off x="3435766" y="4279465"/>
              <a:ext cx="445200" cy="59217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83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50"/>
    </mc:Choice>
    <mc:Fallback xmlns="">
      <p:transition advTm="26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/>
              <a:t>Explanation of team name</a:t>
            </a:r>
            <a:endParaRPr kumimoji="1" lang="ja-JP" altLang="en-US" sz="2800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4000" dirty="0"/>
              <a:t>Team name &amp; Logo</a:t>
            </a:r>
            <a:endParaRPr kumimoji="1" lang="ja-JP" altLang="en-US" sz="4000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/>
              <a:t>Introduction of Team</a:t>
            </a:r>
            <a:endParaRPr kumimoji="1" lang="ja-JP" altLang="en-US" sz="2800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sz="4000" dirty="0"/>
              <a:t>Team Leader &amp; Member</a:t>
            </a:r>
            <a:endParaRPr kumimoji="1" lang="ja-JP" altLang="en-US" sz="400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6"/>
          </p:nvPr>
        </p:nvSpPr>
        <p:spPr>
          <a:xfrm>
            <a:off x="3670581" y="7768754"/>
            <a:ext cx="5354446" cy="562841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Our awesome Appearance</a:t>
            </a:r>
            <a:endParaRPr kumimoji="1" lang="ja-JP" altLang="en-US" sz="2800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sz="4000" dirty="0"/>
              <a:t>Photo of Team Member</a:t>
            </a:r>
            <a:endParaRPr kumimoji="1" lang="ja-JP" altLang="en-US" sz="4000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/>
              <a:t>Explanation of our Project Topic</a:t>
            </a:r>
            <a:endParaRPr kumimoji="1" lang="ja-JP" altLang="en-US" sz="2800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sz="4000" dirty="0"/>
              <a:t>Project Topic</a:t>
            </a:r>
            <a:endParaRPr kumimoji="1" lang="ja-JP" altLang="en-US" sz="4000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/>
              <a:t>Algorithm of our Project</a:t>
            </a:r>
            <a:endParaRPr kumimoji="1" lang="ja-JP" altLang="en-US" sz="2800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sz="4000" dirty="0"/>
              <a:t>Algorithm</a:t>
            </a:r>
            <a:endParaRPr kumimoji="1" lang="ja-JP" altLang="en-US" sz="400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/>
              <a:t>Question and Answer</a:t>
            </a:r>
            <a:endParaRPr kumimoji="1" lang="ja-JP" altLang="en-US" sz="280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sz="4000" dirty="0"/>
              <a:t>Q&amp;A</a:t>
            </a:r>
            <a:endParaRPr kumimoji="1" lang="ja-JP" altLang="en-US" sz="4000" dirty="0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09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72"/>
    </mc:Choice>
    <mc:Fallback xmlns="">
      <p:transition advTm="1227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3200400" y="2944428"/>
            <a:ext cx="13846638" cy="1248686"/>
          </a:xfrm>
        </p:spPr>
        <p:txBody>
          <a:bodyPr/>
          <a:lstStyle/>
          <a:p>
            <a:r>
              <a:rPr lang="en-US" altLang="ko-KR" sz="4800" dirty="0">
                <a:latin typeface="+mj-lt"/>
                <a:ea typeface="맑은 고딕" panose="020B0503020000020004" pitchFamily="50" charset="-127"/>
              </a:rPr>
              <a:t>5) Convert the mapping table to </a:t>
            </a:r>
            <a:r>
              <a:rPr lang="en-US" altLang="ko-KR" sz="4800" dirty="0">
                <a:latin typeface="+mj-lt"/>
              </a:rPr>
              <a:t>the tree in  pre-order, in-order or post-order by using key</a:t>
            </a:r>
            <a:endParaRPr lang="ko-KR" altLang="en-US" sz="48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2B0AA-6A22-4ED1-9CA8-86B1C37A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54" y="1315074"/>
            <a:ext cx="4079939" cy="7470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28E64C-243E-49E4-AE55-F3F478DB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9" y="6220651"/>
            <a:ext cx="2998238" cy="13838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3336B8-374C-4EA6-B981-00F52ED4A478}"/>
              </a:ext>
            </a:extLst>
          </p:cNvPr>
          <p:cNvSpPr txBox="1"/>
          <p:nvPr/>
        </p:nvSpPr>
        <p:spPr>
          <a:xfrm>
            <a:off x="3798787" y="6497054"/>
            <a:ext cx="356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2"/>
                </a:solidFill>
              </a:rPr>
              <a:t>Pre-order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2023C3-E508-4F67-9A06-437413E82CF8}"/>
              </a:ext>
            </a:extLst>
          </p:cNvPr>
          <p:cNvGrpSpPr/>
          <p:nvPr/>
        </p:nvGrpSpPr>
        <p:grpSpPr>
          <a:xfrm>
            <a:off x="10277500" y="5142706"/>
            <a:ext cx="5037622" cy="3261860"/>
            <a:chOff x="263040" y="2957513"/>
            <a:chExt cx="4044756" cy="238323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8D9CA93-D1B5-43DC-8C58-6BE4D2FA54E1}"/>
                </a:ext>
              </a:extLst>
            </p:cNvPr>
            <p:cNvSpPr/>
            <p:nvPr/>
          </p:nvSpPr>
          <p:spPr>
            <a:xfrm>
              <a:off x="1930316" y="29575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I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40EC00B-8923-49DF-BC79-9A1A4DBD3AB0}"/>
                </a:ext>
              </a:extLst>
            </p:cNvPr>
            <p:cNvSpPr/>
            <p:nvPr/>
          </p:nvSpPr>
          <p:spPr>
            <a:xfrm>
              <a:off x="1011204" y="387702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a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CD0A1C-6104-4035-9E14-1164F93080FD}"/>
                </a:ext>
              </a:extLst>
            </p:cNvPr>
            <p:cNvSpPr/>
            <p:nvPr/>
          </p:nvSpPr>
          <p:spPr>
            <a:xfrm>
              <a:off x="3008936" y="3877026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8112A8-2C07-4D21-BAE6-C4F084E80597}"/>
                </a:ext>
              </a:extLst>
            </p:cNvPr>
            <p:cNvSpPr/>
            <p:nvPr/>
          </p:nvSpPr>
          <p:spPr>
            <a:xfrm>
              <a:off x="263040" y="48244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a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ACFA702-639E-4A2D-80B0-26CD86CB636C}"/>
                </a:ext>
              </a:extLst>
            </p:cNvPr>
            <p:cNvSpPr/>
            <p:nvPr/>
          </p:nvSpPr>
          <p:spPr>
            <a:xfrm>
              <a:off x="1595723" y="4869262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b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C545EA-098C-4C77-8AC8-2F7F553B62F5}"/>
                </a:ext>
              </a:extLst>
            </p:cNvPr>
            <p:cNvSpPr/>
            <p:nvPr/>
          </p:nvSpPr>
          <p:spPr>
            <a:xfrm>
              <a:off x="2430379" y="4802588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600D8D7-0B18-4EEE-8C23-88DB793BADA2}"/>
                </a:ext>
              </a:extLst>
            </p:cNvPr>
            <p:cNvSpPr/>
            <p:nvPr/>
          </p:nvSpPr>
          <p:spPr>
            <a:xfrm>
              <a:off x="3807733" y="480258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7849213-5505-42D1-8E66-77F5B097A212}"/>
                </a:ext>
              </a:extLst>
            </p:cNvPr>
            <p:cNvCxnSpPr>
              <a:cxnSpLocks/>
              <a:stCxn id="27" idx="3"/>
              <a:endCxn id="42" idx="0"/>
            </p:cNvCxnSpPr>
            <p:nvPr/>
          </p:nvCxnSpPr>
          <p:spPr>
            <a:xfrm flipH="1">
              <a:off x="513072" y="4279466"/>
              <a:ext cx="571365" cy="54494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A2F2841-D42C-4DF6-B7EF-4EF286C51F38}"/>
                </a:ext>
              </a:extLst>
            </p:cNvPr>
            <p:cNvCxnSpPr>
              <a:cxnSpLocks/>
              <a:stCxn id="27" idx="5"/>
              <a:endCxn id="43" idx="0"/>
            </p:cNvCxnSpPr>
            <p:nvPr/>
          </p:nvCxnSpPr>
          <p:spPr>
            <a:xfrm>
              <a:off x="1438034" y="4279466"/>
              <a:ext cx="407721" cy="589796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13B6A1D-65B5-46E4-988B-BF124DA63E6D}"/>
                </a:ext>
              </a:extLst>
            </p:cNvPr>
            <p:cNvCxnSpPr>
              <a:cxnSpLocks/>
              <a:stCxn id="27" idx="7"/>
              <a:endCxn id="26" idx="3"/>
            </p:cNvCxnSpPr>
            <p:nvPr/>
          </p:nvCxnSpPr>
          <p:spPr>
            <a:xfrm flipV="1">
              <a:off x="1438034" y="3359952"/>
              <a:ext cx="565515" cy="586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3FBCEFA-8D1F-4E6A-BC56-DDE13355EAF7}"/>
                </a:ext>
              </a:extLst>
            </p:cNvPr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2357146" y="3359952"/>
              <a:ext cx="725023" cy="58612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928FA15-F3C6-42E0-ABEC-3045197ECE26}"/>
                </a:ext>
              </a:extLst>
            </p:cNvPr>
            <p:cNvCxnSpPr>
              <a:cxnSpLocks/>
              <a:stCxn id="44" idx="0"/>
              <a:endCxn id="28" idx="3"/>
            </p:cNvCxnSpPr>
            <p:nvPr/>
          </p:nvCxnSpPr>
          <p:spPr>
            <a:xfrm flipV="1">
              <a:off x="2680411" y="4279465"/>
              <a:ext cx="401758" cy="523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F4A6625-BF72-4DA1-BE91-0ABC4019A579}"/>
                </a:ext>
              </a:extLst>
            </p:cNvPr>
            <p:cNvCxnSpPr>
              <a:cxnSpLocks/>
              <a:stCxn id="45" idx="1"/>
              <a:endCxn id="28" idx="5"/>
            </p:cNvCxnSpPr>
            <p:nvPr/>
          </p:nvCxnSpPr>
          <p:spPr>
            <a:xfrm flipH="1" flipV="1">
              <a:off x="3435766" y="4279465"/>
              <a:ext cx="445200" cy="59217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50"/>
    </mc:Choice>
    <mc:Fallback xmlns="">
      <p:transition advTm="265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3200400" y="2944428"/>
            <a:ext cx="13846638" cy="1248686"/>
          </a:xfrm>
        </p:spPr>
        <p:txBody>
          <a:bodyPr/>
          <a:lstStyle/>
          <a:p>
            <a:r>
              <a:rPr lang="en-US" altLang="ko-KR" sz="4800" dirty="0">
                <a:latin typeface="+mj-lt"/>
                <a:ea typeface="맑은 고딕" panose="020B0503020000020004" pitchFamily="50" charset="-127"/>
              </a:rPr>
              <a:t>5) Convert the mapping table to </a:t>
            </a:r>
            <a:r>
              <a:rPr lang="en-US" altLang="ko-KR" sz="4800" dirty="0">
                <a:latin typeface="+mj-lt"/>
              </a:rPr>
              <a:t>the tree in  pre-order, in-order or post-order by using key</a:t>
            </a:r>
            <a:endParaRPr lang="ko-KR" altLang="en-US" sz="48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2B0AA-6A22-4ED1-9CA8-86B1C37A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54" y="1315074"/>
            <a:ext cx="4079939" cy="7470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28E64C-243E-49E4-AE55-F3F478DB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9" y="6220651"/>
            <a:ext cx="2998238" cy="13838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3336B8-374C-4EA6-B981-00F52ED4A478}"/>
              </a:ext>
            </a:extLst>
          </p:cNvPr>
          <p:cNvSpPr txBox="1"/>
          <p:nvPr/>
        </p:nvSpPr>
        <p:spPr>
          <a:xfrm>
            <a:off x="3798787" y="6497054"/>
            <a:ext cx="356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2"/>
                </a:solidFill>
              </a:rPr>
              <a:t>Pre-order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2023C3-E508-4F67-9A06-437413E82CF8}"/>
              </a:ext>
            </a:extLst>
          </p:cNvPr>
          <p:cNvGrpSpPr/>
          <p:nvPr/>
        </p:nvGrpSpPr>
        <p:grpSpPr>
          <a:xfrm>
            <a:off x="10277500" y="5142706"/>
            <a:ext cx="5037622" cy="3261860"/>
            <a:chOff x="263040" y="2957513"/>
            <a:chExt cx="4044756" cy="238323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8D9CA93-D1B5-43DC-8C58-6BE4D2FA54E1}"/>
                </a:ext>
              </a:extLst>
            </p:cNvPr>
            <p:cNvSpPr/>
            <p:nvPr/>
          </p:nvSpPr>
          <p:spPr>
            <a:xfrm>
              <a:off x="1930316" y="29575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I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40EC00B-8923-49DF-BC79-9A1A4DBD3AB0}"/>
                </a:ext>
              </a:extLst>
            </p:cNvPr>
            <p:cNvSpPr/>
            <p:nvPr/>
          </p:nvSpPr>
          <p:spPr>
            <a:xfrm>
              <a:off x="1011204" y="387702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a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CD0A1C-6104-4035-9E14-1164F93080FD}"/>
                </a:ext>
              </a:extLst>
            </p:cNvPr>
            <p:cNvSpPr/>
            <p:nvPr/>
          </p:nvSpPr>
          <p:spPr>
            <a:xfrm>
              <a:off x="3008936" y="3877026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m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8112A8-2C07-4D21-BAE6-C4F084E80597}"/>
                </a:ext>
              </a:extLst>
            </p:cNvPr>
            <p:cNvSpPr/>
            <p:nvPr/>
          </p:nvSpPr>
          <p:spPr>
            <a:xfrm>
              <a:off x="263040" y="48244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a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ACFA702-639E-4A2D-80B0-26CD86CB636C}"/>
                </a:ext>
              </a:extLst>
            </p:cNvPr>
            <p:cNvSpPr/>
            <p:nvPr/>
          </p:nvSpPr>
          <p:spPr>
            <a:xfrm>
              <a:off x="1595723" y="4869262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b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C545EA-098C-4C77-8AC8-2F7F553B62F5}"/>
                </a:ext>
              </a:extLst>
            </p:cNvPr>
            <p:cNvSpPr/>
            <p:nvPr/>
          </p:nvSpPr>
          <p:spPr>
            <a:xfrm>
              <a:off x="2430379" y="4802588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600D8D7-0B18-4EEE-8C23-88DB793BADA2}"/>
                </a:ext>
              </a:extLst>
            </p:cNvPr>
            <p:cNvSpPr/>
            <p:nvPr/>
          </p:nvSpPr>
          <p:spPr>
            <a:xfrm>
              <a:off x="3807733" y="480258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7849213-5505-42D1-8E66-77F5B097A212}"/>
                </a:ext>
              </a:extLst>
            </p:cNvPr>
            <p:cNvCxnSpPr>
              <a:cxnSpLocks/>
              <a:stCxn id="27" idx="3"/>
              <a:endCxn id="42" idx="0"/>
            </p:cNvCxnSpPr>
            <p:nvPr/>
          </p:nvCxnSpPr>
          <p:spPr>
            <a:xfrm flipH="1">
              <a:off x="513072" y="4279466"/>
              <a:ext cx="571365" cy="54494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A2F2841-D42C-4DF6-B7EF-4EF286C51F38}"/>
                </a:ext>
              </a:extLst>
            </p:cNvPr>
            <p:cNvCxnSpPr>
              <a:cxnSpLocks/>
              <a:stCxn id="27" idx="5"/>
              <a:endCxn id="43" idx="0"/>
            </p:cNvCxnSpPr>
            <p:nvPr/>
          </p:nvCxnSpPr>
          <p:spPr>
            <a:xfrm>
              <a:off x="1438034" y="4279466"/>
              <a:ext cx="407721" cy="589796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13B6A1D-65B5-46E4-988B-BF124DA63E6D}"/>
                </a:ext>
              </a:extLst>
            </p:cNvPr>
            <p:cNvCxnSpPr>
              <a:cxnSpLocks/>
              <a:stCxn id="27" idx="7"/>
              <a:endCxn id="26" idx="3"/>
            </p:cNvCxnSpPr>
            <p:nvPr/>
          </p:nvCxnSpPr>
          <p:spPr>
            <a:xfrm flipV="1">
              <a:off x="1438034" y="3359952"/>
              <a:ext cx="565515" cy="586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3FBCEFA-8D1F-4E6A-BC56-DDE13355EAF7}"/>
                </a:ext>
              </a:extLst>
            </p:cNvPr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2357146" y="3359952"/>
              <a:ext cx="725023" cy="58612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928FA15-F3C6-42E0-ABEC-3045197ECE26}"/>
                </a:ext>
              </a:extLst>
            </p:cNvPr>
            <p:cNvCxnSpPr>
              <a:cxnSpLocks/>
              <a:stCxn id="44" idx="0"/>
              <a:endCxn id="28" idx="3"/>
            </p:cNvCxnSpPr>
            <p:nvPr/>
          </p:nvCxnSpPr>
          <p:spPr>
            <a:xfrm flipV="1">
              <a:off x="2680411" y="4279465"/>
              <a:ext cx="401758" cy="523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F4A6625-BF72-4DA1-BE91-0ABC4019A579}"/>
                </a:ext>
              </a:extLst>
            </p:cNvPr>
            <p:cNvCxnSpPr>
              <a:cxnSpLocks/>
              <a:stCxn id="45" idx="1"/>
              <a:endCxn id="28" idx="5"/>
            </p:cNvCxnSpPr>
            <p:nvPr/>
          </p:nvCxnSpPr>
          <p:spPr>
            <a:xfrm flipH="1" flipV="1">
              <a:off x="3435766" y="4279465"/>
              <a:ext cx="445200" cy="59217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081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50"/>
    </mc:Choice>
    <mc:Fallback xmlns="">
      <p:transition advTm="265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3200400" y="2944428"/>
            <a:ext cx="13846638" cy="1248686"/>
          </a:xfrm>
        </p:spPr>
        <p:txBody>
          <a:bodyPr/>
          <a:lstStyle/>
          <a:p>
            <a:r>
              <a:rPr lang="en-US" altLang="ko-KR" sz="4800" dirty="0">
                <a:latin typeface="+mj-lt"/>
                <a:ea typeface="맑은 고딕" panose="020B0503020000020004" pitchFamily="50" charset="-127"/>
              </a:rPr>
              <a:t>5) Convert the mapping table to </a:t>
            </a:r>
            <a:r>
              <a:rPr lang="en-US" altLang="ko-KR" sz="4800" dirty="0">
                <a:latin typeface="+mj-lt"/>
              </a:rPr>
              <a:t>the tree in  pre-order, in-order or post-order by using key</a:t>
            </a:r>
            <a:endParaRPr lang="ko-KR" altLang="en-US" sz="48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2B0AA-6A22-4ED1-9CA8-86B1C37A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54" y="1315074"/>
            <a:ext cx="4079939" cy="7470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28E64C-243E-49E4-AE55-F3F478DB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9" y="6220651"/>
            <a:ext cx="2998238" cy="13838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3336B8-374C-4EA6-B981-00F52ED4A478}"/>
              </a:ext>
            </a:extLst>
          </p:cNvPr>
          <p:cNvSpPr txBox="1"/>
          <p:nvPr/>
        </p:nvSpPr>
        <p:spPr>
          <a:xfrm>
            <a:off x="3798787" y="6497054"/>
            <a:ext cx="356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2"/>
                </a:solidFill>
              </a:rPr>
              <a:t>Pre-order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2023C3-E508-4F67-9A06-437413E82CF8}"/>
              </a:ext>
            </a:extLst>
          </p:cNvPr>
          <p:cNvGrpSpPr/>
          <p:nvPr/>
        </p:nvGrpSpPr>
        <p:grpSpPr>
          <a:xfrm>
            <a:off x="10277500" y="5142706"/>
            <a:ext cx="5037622" cy="3261860"/>
            <a:chOff x="263040" y="2957513"/>
            <a:chExt cx="4044756" cy="238323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8D9CA93-D1B5-43DC-8C58-6BE4D2FA54E1}"/>
                </a:ext>
              </a:extLst>
            </p:cNvPr>
            <p:cNvSpPr/>
            <p:nvPr/>
          </p:nvSpPr>
          <p:spPr>
            <a:xfrm>
              <a:off x="1930316" y="29575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I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40EC00B-8923-49DF-BC79-9A1A4DBD3AB0}"/>
                </a:ext>
              </a:extLst>
            </p:cNvPr>
            <p:cNvSpPr/>
            <p:nvPr/>
          </p:nvSpPr>
          <p:spPr>
            <a:xfrm>
              <a:off x="1011204" y="387702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a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CD0A1C-6104-4035-9E14-1164F93080FD}"/>
                </a:ext>
              </a:extLst>
            </p:cNvPr>
            <p:cNvSpPr/>
            <p:nvPr/>
          </p:nvSpPr>
          <p:spPr>
            <a:xfrm>
              <a:off x="3008936" y="3877026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m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8112A8-2C07-4D21-BAE6-C4F084E80597}"/>
                </a:ext>
              </a:extLst>
            </p:cNvPr>
            <p:cNvSpPr/>
            <p:nvPr/>
          </p:nvSpPr>
          <p:spPr>
            <a:xfrm>
              <a:off x="263040" y="48244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a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ACFA702-639E-4A2D-80B0-26CD86CB636C}"/>
                </a:ext>
              </a:extLst>
            </p:cNvPr>
            <p:cNvSpPr/>
            <p:nvPr/>
          </p:nvSpPr>
          <p:spPr>
            <a:xfrm>
              <a:off x="1595723" y="4869262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b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C545EA-098C-4C77-8AC8-2F7F553B62F5}"/>
                </a:ext>
              </a:extLst>
            </p:cNvPr>
            <p:cNvSpPr/>
            <p:nvPr/>
          </p:nvSpPr>
          <p:spPr>
            <a:xfrm>
              <a:off x="2430379" y="4802588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o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600D8D7-0B18-4EEE-8C23-88DB793BADA2}"/>
                </a:ext>
              </a:extLst>
            </p:cNvPr>
            <p:cNvSpPr/>
            <p:nvPr/>
          </p:nvSpPr>
          <p:spPr>
            <a:xfrm>
              <a:off x="3807733" y="480258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7849213-5505-42D1-8E66-77F5B097A212}"/>
                </a:ext>
              </a:extLst>
            </p:cNvPr>
            <p:cNvCxnSpPr>
              <a:cxnSpLocks/>
              <a:stCxn id="27" idx="3"/>
              <a:endCxn id="42" idx="0"/>
            </p:cNvCxnSpPr>
            <p:nvPr/>
          </p:nvCxnSpPr>
          <p:spPr>
            <a:xfrm flipH="1">
              <a:off x="513072" y="4279466"/>
              <a:ext cx="571365" cy="54494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A2F2841-D42C-4DF6-B7EF-4EF286C51F38}"/>
                </a:ext>
              </a:extLst>
            </p:cNvPr>
            <p:cNvCxnSpPr>
              <a:cxnSpLocks/>
              <a:stCxn id="27" idx="5"/>
              <a:endCxn id="43" idx="0"/>
            </p:cNvCxnSpPr>
            <p:nvPr/>
          </p:nvCxnSpPr>
          <p:spPr>
            <a:xfrm>
              <a:off x="1438034" y="4279466"/>
              <a:ext cx="407721" cy="589796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13B6A1D-65B5-46E4-988B-BF124DA63E6D}"/>
                </a:ext>
              </a:extLst>
            </p:cNvPr>
            <p:cNvCxnSpPr>
              <a:cxnSpLocks/>
              <a:stCxn id="27" idx="7"/>
              <a:endCxn id="26" idx="3"/>
            </p:cNvCxnSpPr>
            <p:nvPr/>
          </p:nvCxnSpPr>
          <p:spPr>
            <a:xfrm flipV="1">
              <a:off x="1438034" y="3359952"/>
              <a:ext cx="565515" cy="586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3FBCEFA-8D1F-4E6A-BC56-DDE13355EAF7}"/>
                </a:ext>
              </a:extLst>
            </p:cNvPr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2357146" y="3359952"/>
              <a:ext cx="725023" cy="58612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928FA15-F3C6-42E0-ABEC-3045197ECE26}"/>
                </a:ext>
              </a:extLst>
            </p:cNvPr>
            <p:cNvCxnSpPr>
              <a:cxnSpLocks/>
              <a:stCxn id="44" idx="0"/>
              <a:endCxn id="28" idx="3"/>
            </p:cNvCxnSpPr>
            <p:nvPr/>
          </p:nvCxnSpPr>
          <p:spPr>
            <a:xfrm flipV="1">
              <a:off x="2680411" y="4279465"/>
              <a:ext cx="401758" cy="523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F4A6625-BF72-4DA1-BE91-0ABC4019A579}"/>
                </a:ext>
              </a:extLst>
            </p:cNvPr>
            <p:cNvCxnSpPr>
              <a:cxnSpLocks/>
              <a:stCxn id="45" idx="1"/>
              <a:endCxn id="28" idx="5"/>
            </p:cNvCxnSpPr>
            <p:nvPr/>
          </p:nvCxnSpPr>
          <p:spPr>
            <a:xfrm flipH="1" flipV="1">
              <a:off x="3435766" y="4279465"/>
              <a:ext cx="445200" cy="59217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75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50"/>
    </mc:Choice>
    <mc:Fallback xmlns="">
      <p:transition advTm="265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3200400" y="2944428"/>
            <a:ext cx="13846638" cy="1248686"/>
          </a:xfrm>
        </p:spPr>
        <p:txBody>
          <a:bodyPr/>
          <a:lstStyle/>
          <a:p>
            <a:r>
              <a:rPr lang="en-US" altLang="ko-KR" sz="4800" dirty="0">
                <a:latin typeface="+mj-lt"/>
                <a:ea typeface="맑은 고딕" panose="020B0503020000020004" pitchFamily="50" charset="-127"/>
              </a:rPr>
              <a:t>5) Convert the mapping table to </a:t>
            </a:r>
            <a:r>
              <a:rPr lang="en-US" altLang="ko-KR" sz="4800" dirty="0">
                <a:latin typeface="+mj-lt"/>
              </a:rPr>
              <a:t>the tree in  pre-order, in-order or post-order by using key</a:t>
            </a:r>
            <a:endParaRPr lang="ko-KR" altLang="en-US" sz="48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2B0AA-6A22-4ED1-9CA8-86B1C37A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54" y="1315074"/>
            <a:ext cx="4079939" cy="7470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28E64C-243E-49E4-AE55-F3F478DB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9" y="6220651"/>
            <a:ext cx="2998238" cy="13838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3336B8-374C-4EA6-B981-00F52ED4A478}"/>
              </a:ext>
            </a:extLst>
          </p:cNvPr>
          <p:cNvSpPr txBox="1"/>
          <p:nvPr/>
        </p:nvSpPr>
        <p:spPr>
          <a:xfrm>
            <a:off x="3798787" y="6497054"/>
            <a:ext cx="356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2"/>
                </a:solidFill>
              </a:rPr>
              <a:t>Pre-order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2023C3-E508-4F67-9A06-437413E82CF8}"/>
              </a:ext>
            </a:extLst>
          </p:cNvPr>
          <p:cNvGrpSpPr/>
          <p:nvPr/>
        </p:nvGrpSpPr>
        <p:grpSpPr>
          <a:xfrm>
            <a:off x="10277500" y="5142706"/>
            <a:ext cx="5037622" cy="3261860"/>
            <a:chOff x="263040" y="2957513"/>
            <a:chExt cx="4044756" cy="238323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8D9CA93-D1B5-43DC-8C58-6BE4D2FA54E1}"/>
                </a:ext>
              </a:extLst>
            </p:cNvPr>
            <p:cNvSpPr/>
            <p:nvPr/>
          </p:nvSpPr>
          <p:spPr>
            <a:xfrm>
              <a:off x="1930316" y="29575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I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40EC00B-8923-49DF-BC79-9A1A4DBD3AB0}"/>
                </a:ext>
              </a:extLst>
            </p:cNvPr>
            <p:cNvSpPr/>
            <p:nvPr/>
          </p:nvSpPr>
          <p:spPr>
            <a:xfrm>
              <a:off x="1011204" y="387702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a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CD0A1C-6104-4035-9E14-1164F93080FD}"/>
                </a:ext>
              </a:extLst>
            </p:cNvPr>
            <p:cNvSpPr/>
            <p:nvPr/>
          </p:nvSpPr>
          <p:spPr>
            <a:xfrm>
              <a:off x="3008936" y="3877026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m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8112A8-2C07-4D21-BAE6-C4F084E80597}"/>
                </a:ext>
              </a:extLst>
            </p:cNvPr>
            <p:cNvSpPr/>
            <p:nvPr/>
          </p:nvSpPr>
          <p:spPr>
            <a:xfrm>
              <a:off x="263040" y="48244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a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ACFA702-639E-4A2D-80B0-26CD86CB636C}"/>
                </a:ext>
              </a:extLst>
            </p:cNvPr>
            <p:cNvSpPr/>
            <p:nvPr/>
          </p:nvSpPr>
          <p:spPr>
            <a:xfrm>
              <a:off x="1595723" y="4869262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b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C545EA-098C-4C77-8AC8-2F7F553B62F5}"/>
                </a:ext>
              </a:extLst>
            </p:cNvPr>
            <p:cNvSpPr/>
            <p:nvPr/>
          </p:nvSpPr>
          <p:spPr>
            <a:xfrm>
              <a:off x="2430379" y="4802588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o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600D8D7-0B18-4EEE-8C23-88DB793BADA2}"/>
                </a:ext>
              </a:extLst>
            </p:cNvPr>
            <p:cNvSpPr/>
            <p:nvPr/>
          </p:nvSpPr>
          <p:spPr>
            <a:xfrm>
              <a:off x="3807733" y="480258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y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7849213-5505-42D1-8E66-77F5B097A212}"/>
                </a:ext>
              </a:extLst>
            </p:cNvPr>
            <p:cNvCxnSpPr>
              <a:cxnSpLocks/>
              <a:stCxn id="27" idx="3"/>
              <a:endCxn id="42" idx="0"/>
            </p:cNvCxnSpPr>
            <p:nvPr/>
          </p:nvCxnSpPr>
          <p:spPr>
            <a:xfrm flipH="1">
              <a:off x="513072" y="4279466"/>
              <a:ext cx="571365" cy="54494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A2F2841-D42C-4DF6-B7EF-4EF286C51F38}"/>
                </a:ext>
              </a:extLst>
            </p:cNvPr>
            <p:cNvCxnSpPr>
              <a:cxnSpLocks/>
              <a:stCxn id="27" idx="5"/>
              <a:endCxn id="43" idx="0"/>
            </p:cNvCxnSpPr>
            <p:nvPr/>
          </p:nvCxnSpPr>
          <p:spPr>
            <a:xfrm>
              <a:off x="1438034" y="4279466"/>
              <a:ext cx="407721" cy="589796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13B6A1D-65B5-46E4-988B-BF124DA63E6D}"/>
                </a:ext>
              </a:extLst>
            </p:cNvPr>
            <p:cNvCxnSpPr>
              <a:cxnSpLocks/>
              <a:stCxn id="27" idx="7"/>
              <a:endCxn id="26" idx="3"/>
            </p:cNvCxnSpPr>
            <p:nvPr/>
          </p:nvCxnSpPr>
          <p:spPr>
            <a:xfrm flipV="1">
              <a:off x="1438034" y="3359952"/>
              <a:ext cx="565515" cy="586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3FBCEFA-8D1F-4E6A-BC56-DDE13355EAF7}"/>
                </a:ext>
              </a:extLst>
            </p:cNvPr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2357146" y="3359952"/>
              <a:ext cx="725023" cy="58612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928FA15-F3C6-42E0-ABEC-3045197ECE26}"/>
                </a:ext>
              </a:extLst>
            </p:cNvPr>
            <p:cNvCxnSpPr>
              <a:cxnSpLocks/>
              <a:stCxn id="44" idx="0"/>
              <a:endCxn id="28" idx="3"/>
            </p:cNvCxnSpPr>
            <p:nvPr/>
          </p:nvCxnSpPr>
          <p:spPr>
            <a:xfrm flipV="1">
              <a:off x="2680411" y="4279465"/>
              <a:ext cx="401758" cy="523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F4A6625-BF72-4DA1-BE91-0ABC4019A579}"/>
                </a:ext>
              </a:extLst>
            </p:cNvPr>
            <p:cNvCxnSpPr>
              <a:cxnSpLocks/>
              <a:stCxn id="45" idx="1"/>
              <a:endCxn id="28" idx="5"/>
            </p:cNvCxnSpPr>
            <p:nvPr/>
          </p:nvCxnSpPr>
          <p:spPr>
            <a:xfrm flipH="1" flipV="1">
              <a:off x="3435766" y="4279465"/>
              <a:ext cx="445200" cy="59217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50"/>
    </mc:Choice>
    <mc:Fallback xmlns="">
      <p:transition advTm="265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3200400" y="2944428"/>
            <a:ext cx="13846638" cy="1248686"/>
          </a:xfrm>
        </p:spPr>
        <p:txBody>
          <a:bodyPr/>
          <a:lstStyle/>
          <a:p>
            <a:r>
              <a:rPr lang="en-US" altLang="ko-KR" sz="4800" dirty="0">
                <a:latin typeface="+mj-lt"/>
                <a:ea typeface="맑은 고딕" panose="020B0503020000020004" pitchFamily="50" charset="-127"/>
              </a:rPr>
              <a:t>6) Read the text from result tree.</a:t>
            </a:r>
            <a:endParaRPr lang="ko-KR" altLang="en-US" sz="48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2B0AA-6A22-4ED1-9CA8-86B1C37A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54" y="1315074"/>
            <a:ext cx="4079939" cy="7470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28E64C-243E-49E4-AE55-F3F478DB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9" y="6220651"/>
            <a:ext cx="2998238" cy="13838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3336B8-374C-4EA6-B981-00F52ED4A478}"/>
              </a:ext>
            </a:extLst>
          </p:cNvPr>
          <p:cNvSpPr txBox="1"/>
          <p:nvPr/>
        </p:nvSpPr>
        <p:spPr>
          <a:xfrm>
            <a:off x="3798787" y="6497054"/>
            <a:ext cx="356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2"/>
                </a:solidFill>
              </a:rPr>
              <a:t>Pre-order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2023C3-E508-4F67-9A06-437413E82CF8}"/>
              </a:ext>
            </a:extLst>
          </p:cNvPr>
          <p:cNvGrpSpPr/>
          <p:nvPr/>
        </p:nvGrpSpPr>
        <p:grpSpPr>
          <a:xfrm>
            <a:off x="10277500" y="5142706"/>
            <a:ext cx="5037622" cy="3261860"/>
            <a:chOff x="263040" y="2957513"/>
            <a:chExt cx="4044756" cy="238323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8D9CA93-D1B5-43DC-8C58-6BE4D2FA54E1}"/>
                </a:ext>
              </a:extLst>
            </p:cNvPr>
            <p:cNvSpPr/>
            <p:nvPr/>
          </p:nvSpPr>
          <p:spPr>
            <a:xfrm>
              <a:off x="1930316" y="29575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I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40EC00B-8923-49DF-BC79-9A1A4DBD3AB0}"/>
                </a:ext>
              </a:extLst>
            </p:cNvPr>
            <p:cNvSpPr/>
            <p:nvPr/>
          </p:nvSpPr>
          <p:spPr>
            <a:xfrm>
              <a:off x="1011204" y="387702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a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CD0A1C-6104-4035-9E14-1164F93080FD}"/>
                </a:ext>
              </a:extLst>
            </p:cNvPr>
            <p:cNvSpPr/>
            <p:nvPr/>
          </p:nvSpPr>
          <p:spPr>
            <a:xfrm>
              <a:off x="3008936" y="3877026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m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E8112A8-2C07-4D21-BAE6-C4F084E80597}"/>
                </a:ext>
              </a:extLst>
            </p:cNvPr>
            <p:cNvSpPr/>
            <p:nvPr/>
          </p:nvSpPr>
          <p:spPr>
            <a:xfrm>
              <a:off x="263040" y="4824413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a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ACFA702-639E-4A2D-80B0-26CD86CB636C}"/>
                </a:ext>
              </a:extLst>
            </p:cNvPr>
            <p:cNvSpPr/>
            <p:nvPr/>
          </p:nvSpPr>
          <p:spPr>
            <a:xfrm>
              <a:off x="1595723" y="4869262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b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C545EA-098C-4C77-8AC8-2F7F553B62F5}"/>
                </a:ext>
              </a:extLst>
            </p:cNvPr>
            <p:cNvSpPr/>
            <p:nvPr/>
          </p:nvSpPr>
          <p:spPr>
            <a:xfrm>
              <a:off x="2430379" y="4802588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o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600D8D7-0B18-4EEE-8C23-88DB793BADA2}"/>
                </a:ext>
              </a:extLst>
            </p:cNvPr>
            <p:cNvSpPr/>
            <p:nvPr/>
          </p:nvSpPr>
          <p:spPr>
            <a:xfrm>
              <a:off x="3807733" y="4802587"/>
              <a:ext cx="500063" cy="471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2"/>
                  </a:solidFill>
                </a:rPr>
                <a:t>y</a:t>
              </a:r>
              <a:endParaRPr lang="ko-KR" altLang="en-US" sz="4000" dirty="0">
                <a:solidFill>
                  <a:schemeClr val="tx2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7849213-5505-42D1-8E66-77F5B097A212}"/>
                </a:ext>
              </a:extLst>
            </p:cNvPr>
            <p:cNvCxnSpPr>
              <a:cxnSpLocks/>
              <a:stCxn id="27" idx="3"/>
              <a:endCxn id="42" idx="0"/>
            </p:cNvCxnSpPr>
            <p:nvPr/>
          </p:nvCxnSpPr>
          <p:spPr>
            <a:xfrm flipH="1">
              <a:off x="513072" y="4279466"/>
              <a:ext cx="571365" cy="54494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A2F2841-D42C-4DF6-B7EF-4EF286C51F38}"/>
                </a:ext>
              </a:extLst>
            </p:cNvPr>
            <p:cNvCxnSpPr>
              <a:cxnSpLocks/>
              <a:stCxn id="27" idx="5"/>
              <a:endCxn id="43" idx="0"/>
            </p:cNvCxnSpPr>
            <p:nvPr/>
          </p:nvCxnSpPr>
          <p:spPr>
            <a:xfrm>
              <a:off x="1438034" y="4279466"/>
              <a:ext cx="407721" cy="589796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13B6A1D-65B5-46E4-988B-BF124DA63E6D}"/>
                </a:ext>
              </a:extLst>
            </p:cNvPr>
            <p:cNvCxnSpPr>
              <a:cxnSpLocks/>
              <a:stCxn id="27" idx="7"/>
              <a:endCxn id="26" idx="3"/>
            </p:cNvCxnSpPr>
            <p:nvPr/>
          </p:nvCxnSpPr>
          <p:spPr>
            <a:xfrm flipV="1">
              <a:off x="1438034" y="3359952"/>
              <a:ext cx="565515" cy="586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3FBCEFA-8D1F-4E6A-BC56-DDE13355EAF7}"/>
                </a:ext>
              </a:extLst>
            </p:cNvPr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2357146" y="3359952"/>
              <a:ext cx="725023" cy="58612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928FA15-F3C6-42E0-ABEC-3045197ECE26}"/>
                </a:ext>
              </a:extLst>
            </p:cNvPr>
            <p:cNvCxnSpPr>
              <a:cxnSpLocks/>
              <a:stCxn id="44" idx="0"/>
              <a:endCxn id="28" idx="3"/>
            </p:cNvCxnSpPr>
            <p:nvPr/>
          </p:nvCxnSpPr>
          <p:spPr>
            <a:xfrm flipV="1">
              <a:off x="2680411" y="4279465"/>
              <a:ext cx="401758" cy="52312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F4A6625-BF72-4DA1-BE91-0ABC4019A579}"/>
                </a:ext>
              </a:extLst>
            </p:cNvPr>
            <p:cNvCxnSpPr>
              <a:cxnSpLocks/>
              <a:stCxn id="45" idx="1"/>
              <a:endCxn id="28" idx="5"/>
            </p:cNvCxnSpPr>
            <p:nvPr/>
          </p:nvCxnSpPr>
          <p:spPr>
            <a:xfrm flipH="1" flipV="1">
              <a:off x="3435766" y="4279465"/>
              <a:ext cx="445200" cy="59217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E5102C-8AD5-4EBE-981F-A5B2CE234F12}"/>
              </a:ext>
            </a:extLst>
          </p:cNvPr>
          <p:cNvSpPr/>
          <p:nvPr/>
        </p:nvSpPr>
        <p:spPr>
          <a:xfrm>
            <a:off x="9745604" y="8789766"/>
            <a:ext cx="64625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chemeClr val="tx2"/>
                </a:solidFill>
                <a:ea typeface="맑은 고딕" panose="020B0503020000020004" pitchFamily="50" charset="-127"/>
              </a:rPr>
              <a:t>Result : I am a boy</a:t>
            </a:r>
            <a:endParaRPr lang="ko-KR" alt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50"/>
    </mc:Choice>
    <mc:Fallback xmlns="">
      <p:transition advTm="265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258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544"/>
    </mc:Choice>
    <mc:Fallback xmlns="">
      <p:transition advTm="135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>
          <a:xfrm>
            <a:off x="1248229" y="0"/>
            <a:ext cx="6400801" cy="10285413"/>
          </a:xfr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Team name &amp; Logo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4" name="그림 개체 틀 13" descr="supreme에 대한 이미지 검색결과">
            <a:extLst>
              <a:ext uri="{FF2B5EF4-FFF2-40B4-BE49-F238E27FC236}">
                <a16:creationId xmlns:a16="http://schemas.microsoft.com/office/drawing/2014/main" id="{A02299ED-F11D-4FC3-AC8B-D9384707E186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1" r="4181"/>
          <a:stretch/>
        </p:blipFill>
        <p:spPr bwMode="auto">
          <a:xfrm>
            <a:off x="7973030" y="648000"/>
            <a:ext cx="9898576" cy="4242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2EA0FB-C1F4-47F1-AB79-B61D93AE8489}"/>
              </a:ext>
            </a:extLst>
          </p:cNvPr>
          <p:cNvSpPr txBox="1"/>
          <p:nvPr/>
        </p:nvSpPr>
        <p:spPr>
          <a:xfrm>
            <a:off x="8005967" y="4660489"/>
            <a:ext cx="98656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Explanation of team name</a:t>
            </a:r>
          </a:p>
          <a:p>
            <a:endParaRPr lang="en-US" altLang="ko-KR" sz="5400" dirty="0"/>
          </a:p>
          <a:p>
            <a:r>
              <a:rPr lang="en-US" altLang="ko-KR" sz="4400" dirty="0"/>
              <a:t>We choose Supreme as out team name because we hope to be the best team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896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4"/>
    </mc:Choice>
    <mc:Fallback xmlns="">
      <p:transition advTm="337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Team name &amp; Logo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4DAF57-3D4E-4FC6-949A-4C825BEF8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8" y="4306529"/>
            <a:ext cx="6743822" cy="16706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20BECA-6AAE-46D0-91B3-5E5E8B854522}"/>
              </a:ext>
            </a:extLst>
          </p:cNvPr>
          <p:cNvSpPr txBox="1"/>
          <p:nvPr/>
        </p:nvSpPr>
        <p:spPr>
          <a:xfrm>
            <a:off x="8672051" y="3185652"/>
            <a:ext cx="9157183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Explanation of team name</a:t>
            </a:r>
          </a:p>
          <a:p>
            <a:endParaRPr lang="en-US" altLang="ko-KR" sz="3600" dirty="0"/>
          </a:p>
          <a:p>
            <a:r>
              <a:rPr lang="en-US" altLang="ko-KR" sz="4400" dirty="0"/>
              <a:t>We choose Supreme as out team name because we hope to be the best team</a:t>
            </a:r>
            <a:endParaRPr lang="ko-KR" altLang="en-US" sz="4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69"/>
    </mc:Choice>
    <mc:Fallback xmlns="">
      <p:transition advTm="47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Team Leader &amp; Member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1C297-8F32-4576-8C33-3A3AB789F170}"/>
              </a:ext>
            </a:extLst>
          </p:cNvPr>
          <p:cNvSpPr txBox="1"/>
          <p:nvPr/>
        </p:nvSpPr>
        <p:spPr>
          <a:xfrm>
            <a:off x="994507" y="2913995"/>
            <a:ext cx="86021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Team</a:t>
            </a:r>
            <a:r>
              <a:rPr lang="ko-KR" altLang="en-US" sz="4000" dirty="0"/>
              <a:t> </a:t>
            </a:r>
            <a:r>
              <a:rPr lang="en-US" altLang="ko-KR" sz="4000" dirty="0"/>
              <a:t>Leader</a:t>
            </a:r>
            <a:r>
              <a:rPr lang="ko-KR" altLang="en-US" sz="4000" dirty="0"/>
              <a:t> </a:t>
            </a:r>
            <a:r>
              <a:rPr lang="en-US" altLang="ko-KR" sz="4000" dirty="0" err="1"/>
              <a:t>Hyungbae</a:t>
            </a:r>
            <a:r>
              <a:rPr lang="en-US" altLang="ko-KR" sz="4000" dirty="0"/>
              <a:t> Lee(2011521)</a:t>
            </a:r>
          </a:p>
          <a:p>
            <a:endParaRPr lang="en-US" altLang="ko-KR" sz="4000" dirty="0"/>
          </a:p>
          <a:p>
            <a:r>
              <a:rPr lang="en-US" altLang="ko-KR" sz="4000" dirty="0"/>
              <a:t>Team Member </a:t>
            </a:r>
            <a:r>
              <a:rPr lang="en-US" altLang="ko-KR" sz="4000" dirty="0" err="1"/>
              <a:t>Junyoung</a:t>
            </a:r>
            <a:r>
              <a:rPr lang="en-US" altLang="ko-KR" sz="4000" dirty="0"/>
              <a:t> Park(20125753)</a:t>
            </a:r>
          </a:p>
          <a:p>
            <a:endParaRPr lang="en-US" altLang="ko-KR" sz="4000" dirty="0"/>
          </a:p>
          <a:p>
            <a:r>
              <a:rPr lang="en-US" altLang="ko-KR" sz="4000" dirty="0"/>
              <a:t>Team Member </a:t>
            </a:r>
            <a:r>
              <a:rPr lang="en-US" altLang="ko-KR" sz="4000" dirty="0" err="1"/>
              <a:t>Yongseok</a:t>
            </a:r>
            <a:r>
              <a:rPr lang="en-US" altLang="ko-KR" sz="4000" dirty="0"/>
              <a:t> Shim(20115278)</a:t>
            </a:r>
          </a:p>
          <a:p>
            <a:endParaRPr lang="en-US" altLang="ko-KR" sz="4000" dirty="0"/>
          </a:p>
          <a:p>
            <a:r>
              <a:rPr lang="en-US" altLang="ko-KR" sz="4000" dirty="0"/>
              <a:t>Team Member </a:t>
            </a:r>
            <a:r>
              <a:rPr lang="en-US" altLang="ko-KR" sz="4000" dirty="0" err="1"/>
              <a:t>Vitor</a:t>
            </a:r>
            <a:r>
              <a:rPr lang="en-US" altLang="ko-KR" sz="4000" dirty="0"/>
              <a:t> Lopez(50171074)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117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68"/>
    </mc:Choice>
    <mc:Fallback xmlns="">
      <p:transition advTm="36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Team Leader &amp; Member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>
          <a:xfrm>
            <a:off x="3200400" y="4698914"/>
            <a:ext cx="11887200" cy="4740054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Team</a:t>
            </a:r>
            <a:r>
              <a:rPr lang="ko-KR" altLang="en-US" sz="4000" dirty="0"/>
              <a:t> </a:t>
            </a:r>
            <a:r>
              <a:rPr lang="en-US" altLang="ko-KR" sz="4000" dirty="0"/>
              <a:t>Leader</a:t>
            </a:r>
            <a:r>
              <a:rPr lang="ko-KR" altLang="en-US" sz="4000" dirty="0"/>
              <a:t> </a:t>
            </a:r>
            <a:r>
              <a:rPr lang="en-US" altLang="ko-KR" sz="4000" dirty="0" err="1"/>
              <a:t>Hyeongbae</a:t>
            </a:r>
            <a:r>
              <a:rPr lang="en-US" altLang="ko-KR" sz="4000" dirty="0"/>
              <a:t> Lee(20111521)</a:t>
            </a:r>
          </a:p>
          <a:p>
            <a:r>
              <a:rPr lang="en-US" altLang="ko-KR" sz="4000" dirty="0"/>
              <a:t>Team Member </a:t>
            </a:r>
            <a:r>
              <a:rPr lang="en-US" altLang="ko-KR" sz="4000" dirty="0" err="1"/>
              <a:t>Junyoung</a:t>
            </a:r>
            <a:r>
              <a:rPr lang="en-US" altLang="ko-KR" sz="4000" dirty="0"/>
              <a:t> Park(20125753)</a:t>
            </a:r>
          </a:p>
          <a:p>
            <a:r>
              <a:rPr lang="en-US" altLang="ko-KR" sz="4000" dirty="0"/>
              <a:t>Team Member </a:t>
            </a:r>
            <a:r>
              <a:rPr lang="en-US" altLang="ko-KR" sz="4000" dirty="0" err="1"/>
              <a:t>Yongseok</a:t>
            </a:r>
            <a:r>
              <a:rPr lang="en-US" altLang="ko-KR" sz="4000" dirty="0"/>
              <a:t> Shim(20115278)</a:t>
            </a:r>
          </a:p>
          <a:p>
            <a:r>
              <a:rPr lang="en-US" altLang="ko-KR" sz="4000" dirty="0"/>
              <a:t>Team Member </a:t>
            </a:r>
            <a:r>
              <a:rPr lang="en-US" altLang="ko-KR" sz="4000" dirty="0" err="1"/>
              <a:t>Vitor</a:t>
            </a:r>
            <a:r>
              <a:rPr lang="en-US" altLang="ko-KR" sz="4000" dirty="0"/>
              <a:t> Lopez(50171074)</a:t>
            </a:r>
            <a:endParaRPr lang="ko-KR" altLang="en-US" sz="4000" dirty="0"/>
          </a:p>
          <a:p>
            <a:endParaRPr lang="en-US" altLang="ko-KR" sz="4000" dirty="0"/>
          </a:p>
          <a:p>
            <a:endParaRPr lang="en-US" altLang="ko-KR" sz="4000" dirty="0"/>
          </a:p>
          <a:p>
            <a:endParaRPr lang="en-US" altLang="ko-KR" sz="4000" dirty="0"/>
          </a:p>
          <a:p>
            <a:endParaRPr kumimoji="1" lang="ja-JP" altLang="en-US" sz="40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4800" dirty="0"/>
              <a:t>Our Team</a:t>
            </a:r>
            <a:endParaRPr kumimoji="1" lang="ja-JP" altLang="en-US" sz="4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2B0AA-6A22-4ED1-9CA8-86B1C37A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54" y="1315074"/>
            <a:ext cx="4079939" cy="74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50"/>
    </mc:Choice>
    <mc:Fallback xmlns="">
      <p:transition advTm="265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248228" y="6104021"/>
            <a:ext cx="6400801" cy="1211179"/>
          </a:xfrm>
        </p:spPr>
        <p:txBody>
          <a:bodyPr/>
          <a:lstStyle/>
          <a:p>
            <a:r>
              <a:rPr kumimoji="1" lang="en-US" altLang="ja-JP" dirty="0"/>
              <a:t>Photo of Team members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37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84"/>
    </mc:Choice>
    <mc:Fallback xmlns="">
      <p:transition advTm="36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Photo of Team members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4800" dirty="0"/>
              <a:t>Our Team</a:t>
            </a:r>
            <a:endParaRPr kumimoji="1" lang="ja-JP" altLang="en-US" sz="4800" dirty="0"/>
          </a:p>
        </p:txBody>
      </p:sp>
      <p:pic>
        <p:nvPicPr>
          <p:cNvPr id="8" name="그림 7" descr="C:\Users\simdy\Downloads\photo_0 (2).JPG">
            <a:extLst>
              <a:ext uri="{FF2B5EF4-FFF2-40B4-BE49-F238E27FC236}">
                <a16:creationId xmlns:a16="http://schemas.microsoft.com/office/drawing/2014/main" id="{F04C4DBE-1D86-4761-9551-0C2A640060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614" y="2307356"/>
            <a:ext cx="8452915" cy="6433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80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50"/>
    </mc:Choice>
    <mc:Fallback xmlns="">
      <p:transition advTm="2650"/>
    </mc:Fallback>
  </mc:AlternateContent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5401</TotalTime>
  <Words>614</Words>
  <Application>Microsoft Office PowerPoint</Application>
  <PresentationFormat>사용자 지정</PresentationFormat>
  <Paragraphs>221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35</vt:i4>
      </vt:variant>
    </vt:vector>
  </HeadingPairs>
  <TitlesOfParts>
    <vt:vector size="51" baseType="lpstr">
      <vt:lpstr>ＭＳ Ｐゴシック</vt:lpstr>
      <vt:lpstr>Spica Neue P</vt:lpstr>
      <vt:lpstr>Spica Neue P Light</vt:lpstr>
      <vt:lpstr>Ubuntu</vt:lpstr>
      <vt:lpstr>Ubuntu Bold</vt:lpstr>
      <vt:lpstr>Ubuntu Medium</vt:lpstr>
      <vt:lpstr>맑은 고딕</vt:lpstr>
      <vt:lpstr>Arial</vt:lpstr>
      <vt:lpstr>Calibri</vt:lpstr>
      <vt:lpstr>Times New Roman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Image Processing</vt:lpstr>
      <vt:lpstr>Text encryption &amp; decryption</vt:lpstr>
      <vt:lpstr>Contents</vt:lpstr>
      <vt:lpstr>PowerPoint 프레젠테이션</vt:lpstr>
      <vt:lpstr>Team name &amp; Logo</vt:lpstr>
      <vt:lpstr>PowerPoint 프레젠테이션</vt:lpstr>
      <vt:lpstr>Team Leader &amp; Member</vt:lpstr>
      <vt:lpstr>PowerPoint 프레젠테이션</vt:lpstr>
      <vt:lpstr>Photo of Team members</vt:lpstr>
      <vt:lpstr>PowerPoint 프레젠테이션</vt:lpstr>
      <vt:lpstr>PowerPoint 프레젠테이션</vt:lpstr>
      <vt:lpstr>Team Leader &amp; Member</vt:lpstr>
      <vt:lpstr>Project Topic</vt:lpstr>
      <vt:lpstr>Project Topic</vt:lpstr>
      <vt:lpstr>Algorithm</vt:lpstr>
      <vt:lpstr>Algorithm</vt:lpstr>
      <vt:lpstr>PowerPoint 프레젠테이션</vt:lpstr>
      <vt:lpstr>Algorithm</vt:lpstr>
      <vt:lpstr>Algorithm</vt:lpstr>
      <vt:lpstr>Algorithm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Great Park</cp:lastModifiedBy>
  <cp:revision>365</cp:revision>
  <dcterms:created xsi:type="dcterms:W3CDTF">2015-08-02T15:43:04Z</dcterms:created>
  <dcterms:modified xsi:type="dcterms:W3CDTF">2017-12-05T10:01:42Z</dcterms:modified>
</cp:coreProperties>
</file>